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0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30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885FCA-C9FF-4C49-9C31-46D28ACEAA65}" type="datetimeFigureOut">
              <a:rPr lang="en-US" smtClean="0"/>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8DE3B-09D6-4CCD-A9F2-BCB518F1AE8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885FCA-C9FF-4C49-9C31-46D28ACEAA65}" type="datetimeFigureOut">
              <a:rPr lang="en-US" smtClean="0"/>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8DE3B-09D6-4CCD-A9F2-BCB518F1AE8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885FCA-C9FF-4C49-9C31-46D28ACEAA65}" type="datetimeFigureOut">
              <a:rPr lang="en-US" smtClean="0"/>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8DE3B-09D6-4CCD-A9F2-BCB518F1AE8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885FCA-C9FF-4C49-9C31-46D28ACEAA65}" type="datetimeFigureOut">
              <a:rPr lang="en-US" smtClean="0"/>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8DE3B-09D6-4CCD-A9F2-BCB518F1AE8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885FCA-C9FF-4C49-9C31-46D28ACEAA65}" type="datetimeFigureOut">
              <a:rPr lang="en-US" smtClean="0"/>
              <a:t>7/6/2014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98DE3B-09D6-4CCD-A9F2-BCB518F1AE8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885FCA-C9FF-4C49-9C31-46D28ACEAA65}" type="datetimeFigureOut">
              <a:rPr lang="en-US" smtClean="0"/>
              <a:t>7/6/2014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98DE3B-09D6-4CCD-A9F2-BCB518F1AE8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85FCA-C9FF-4C49-9C31-46D28ACEAA65}" type="datetimeFigureOut">
              <a:rPr lang="en-US" smtClean="0"/>
              <a:t>7/6/2014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98DE3B-09D6-4CCD-A9F2-BCB518F1AE8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885FCA-C9FF-4C49-9C31-46D28ACEAA65}" type="datetimeFigureOut">
              <a:rPr lang="en-US" smtClean="0"/>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8DE3B-09D6-4CCD-A9F2-BCB518F1AE8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885FCA-C9FF-4C49-9C31-46D28ACEAA65}" type="datetimeFigureOut">
              <a:rPr lang="en-US" smtClean="0"/>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98DE3B-09D6-4CCD-A9F2-BCB518F1AE8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885FCA-C9FF-4C49-9C31-46D28ACEAA65}" type="datetimeFigureOut">
              <a:rPr lang="en-US" smtClean="0"/>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8DE3B-09D6-4CCD-A9F2-BCB518F1AE8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885FCA-C9FF-4C49-9C31-46D28ACEAA65}" type="datetimeFigureOut">
              <a:rPr lang="en-US" smtClean="0"/>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98DE3B-09D6-4CCD-A9F2-BCB518F1AE8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885FCA-C9FF-4C49-9C31-46D28ACEAA65}" type="datetimeFigureOut">
              <a:rPr lang="en-US" smtClean="0"/>
              <a:t>7/6/2014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98DE3B-09D6-4CCD-A9F2-BCB518F1AE8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p14="http://schemas.microsoft.com/office/powerpoint/2010/main" xmlns="" val="233684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Review</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v"/>
            </a:pPr>
            <a:r>
              <a:rPr lang="en-US" sz="4000" b="1" dirty="0" smtClean="0">
                <a:latin typeface="Times New Roman" pitchFamily="18" charset="0"/>
                <a:cs typeface="Times New Roman" pitchFamily="18" charset="0"/>
              </a:rPr>
              <a:t>Reconstruction of the Argument</a:t>
            </a:r>
          </a:p>
          <a:p>
            <a:pPr marL="688975" indent="-295275" fontAlgn="base">
              <a:spcBef>
                <a:spcPct val="50000"/>
              </a:spcBef>
              <a:spcAft>
                <a:spcPct val="0"/>
              </a:spcAft>
              <a:buFont typeface="+mj-lt"/>
              <a:buAutoNum type="arabicParenR"/>
            </a:pPr>
            <a:r>
              <a:rPr lang="en-US" altLang="en-US" sz="2400" b="1" dirty="0" smtClean="0">
                <a:latin typeface="Times New Roman" panose="02020603050405020304" pitchFamily="18" charset="0"/>
                <a:cs typeface="Times New Roman" panose="02020603050405020304" pitchFamily="18" charset="0"/>
              </a:rPr>
              <a:t>The Policy Perspective – Islamic Economy</a:t>
            </a:r>
          </a:p>
          <a:p>
            <a:pPr marL="688975" indent="-295275" fontAlgn="base">
              <a:spcBef>
                <a:spcPct val="50000"/>
              </a:spcBef>
              <a:spcAft>
                <a:spcPct val="0"/>
              </a:spcAft>
              <a:buFont typeface="+mj-lt"/>
              <a:buAutoNum type="arabicParenR"/>
            </a:pPr>
            <a:r>
              <a:rPr lang="en-US" altLang="en-US" sz="2400" b="1" dirty="0" smtClean="0">
                <a:latin typeface="Times New Roman" panose="02020603050405020304" pitchFamily="18" charset="0"/>
                <a:cs typeface="Times New Roman" panose="02020603050405020304" pitchFamily="18" charset="0"/>
              </a:rPr>
              <a:t>The Financial Scene and Landscape</a:t>
            </a:r>
          </a:p>
          <a:p>
            <a:pPr marL="688975" indent="-295275" fontAlgn="base">
              <a:spcBef>
                <a:spcPct val="50000"/>
              </a:spcBef>
              <a:spcAft>
                <a:spcPct val="0"/>
              </a:spcAft>
              <a:buFont typeface="+mj-lt"/>
              <a:buAutoNum type="arabicParenR"/>
            </a:pPr>
            <a:r>
              <a:rPr lang="en-US" altLang="en-US" sz="2400" b="1" dirty="0" smtClean="0">
                <a:latin typeface="Times New Roman" panose="02020603050405020304" pitchFamily="18" charset="0"/>
                <a:cs typeface="Times New Roman" panose="02020603050405020304" pitchFamily="18" charset="0"/>
              </a:rPr>
              <a:t>The </a:t>
            </a:r>
            <a:r>
              <a:rPr lang="en-US" altLang="en-US" sz="2400" b="1" dirty="0" err="1" smtClean="0">
                <a:latin typeface="Times New Roman" panose="02020603050405020304" pitchFamily="18" charset="0"/>
                <a:cs typeface="Times New Roman" panose="02020603050405020304" pitchFamily="18" charset="0"/>
              </a:rPr>
              <a:t>Fiqh</a:t>
            </a:r>
            <a:r>
              <a:rPr lang="en-US" altLang="en-US" sz="2400" b="1" dirty="0" smtClean="0">
                <a:latin typeface="Times New Roman" panose="02020603050405020304" pitchFamily="18" charset="0"/>
                <a:cs typeface="Times New Roman" panose="02020603050405020304" pitchFamily="18" charset="0"/>
              </a:rPr>
              <a:t> for Government</a:t>
            </a:r>
          </a:p>
          <a:p>
            <a:pPr marL="688975" indent="-295275" fontAlgn="base">
              <a:spcBef>
                <a:spcPct val="50000"/>
              </a:spcBef>
              <a:spcAft>
                <a:spcPct val="0"/>
              </a:spcAft>
              <a:buFont typeface="+mj-lt"/>
              <a:buAutoNum type="arabicParenR"/>
            </a:pPr>
            <a:r>
              <a:rPr lang="en-US" altLang="en-US" sz="2400" b="1" dirty="0" smtClean="0">
                <a:latin typeface="Times New Roman" panose="02020603050405020304" pitchFamily="18" charset="0"/>
                <a:cs typeface="Times New Roman" panose="02020603050405020304" pitchFamily="18" charset="0"/>
              </a:rPr>
              <a:t>The Policy Goals in an Islamic </a:t>
            </a:r>
            <a:r>
              <a:rPr lang="en-US" altLang="en-US" sz="2400" b="1" dirty="0" smtClean="0">
                <a:latin typeface="Times New Roman" panose="02020603050405020304" pitchFamily="18" charset="0"/>
                <a:cs typeface="Times New Roman" panose="02020603050405020304" pitchFamily="18" charset="0"/>
              </a:rPr>
              <a:t>Economy</a:t>
            </a:r>
          </a:p>
          <a:p>
            <a:pPr marL="688975" indent="-295275" fontAlgn="base">
              <a:spcBef>
                <a:spcPct val="50000"/>
              </a:spcBef>
              <a:spcAft>
                <a:spcPct val="0"/>
              </a:spcAft>
              <a:buFont typeface="+mj-lt"/>
              <a:buAutoNum type="arabicParenR"/>
            </a:pPr>
            <a:r>
              <a:rPr lang="en-US" sz="2400" b="1" dirty="0" smtClean="0">
                <a:latin typeface="Times New Roman" pitchFamily="18" charset="0"/>
                <a:cs typeface="Times New Roman" pitchFamily="18" charset="0"/>
              </a:rPr>
              <a:t>Some Reflections on Working of the Fiscal Policy in an Islamic Economy</a:t>
            </a:r>
            <a:endParaRPr lang="en-US" altLang="en-US" sz="2400" b="1" dirty="0" smtClean="0">
              <a:latin typeface="Times New Roman" panose="02020603050405020304" pitchFamily="18" charset="0"/>
              <a:cs typeface="Times New Roman" panose="02020603050405020304" pitchFamily="18" charset="0"/>
            </a:endParaRPr>
          </a:p>
          <a:p>
            <a:pPr marL="688975" indent="-295275" fontAlgn="base">
              <a:spcBef>
                <a:spcPct val="50000"/>
              </a:spcBef>
              <a:spcAft>
                <a:spcPct val="0"/>
              </a:spcAft>
              <a:buNone/>
            </a:pPr>
            <a:endParaRPr lang="en-US" altLang="en-US" sz="2400" b="1"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990600"/>
            <a:ext cx="8229600" cy="4572000"/>
          </a:xfrm>
        </p:spPr>
        <p:txBody>
          <a:bodyPr>
            <a:normAutofit/>
          </a:bodyPr>
          <a:lstStyle/>
          <a:p>
            <a:r>
              <a:rPr lang="en-US" sz="2800" b="1" u="sng" dirty="0" smtClean="0">
                <a:latin typeface="Times New Roman" panose="02020603050405020304" pitchFamily="18" charset="0"/>
                <a:cs typeface="Times New Roman" panose="02020603050405020304" pitchFamily="18" charset="0"/>
              </a:rPr>
              <a:t>Lecture 04</a:t>
            </a:r>
            <a:r>
              <a:rPr lang="en-US" sz="2800" b="1" u="sng" dirty="0" smtClean="0">
                <a:latin typeface="Times New Roman" panose="02020603050405020304" pitchFamily="18" charset="0"/>
                <a:cs typeface="Times New Roman" panose="02020603050405020304" pitchFamily="18" charset="0"/>
              </a:rPr>
              <a:t/>
            </a:r>
            <a:br>
              <a:rPr lang="en-US" sz="2800" b="1" u="sng" dirty="0" smtClean="0">
                <a:latin typeface="Times New Roman" panose="02020603050405020304" pitchFamily="18" charset="0"/>
                <a:cs typeface="Times New Roman" panose="02020603050405020304" pitchFamily="18" charset="0"/>
              </a:rPr>
            </a:br>
            <a:r>
              <a:rPr lang="en-US" b="1" u="sng" dirty="0" smtClean="0">
                <a:latin typeface="Times New Roman" panose="02020603050405020304" pitchFamily="18" charset="0"/>
                <a:cs typeface="Times New Roman" panose="02020603050405020304" pitchFamily="18" charset="0"/>
              </a:rPr>
              <a:t/>
            </a:r>
            <a:br>
              <a:rPr lang="en-US" b="1" u="sng" dirty="0" smtClean="0">
                <a:latin typeface="Times New Roman" panose="02020603050405020304" pitchFamily="18" charset="0"/>
                <a:cs typeface="Times New Roman" panose="02020603050405020304" pitchFamily="18" charset="0"/>
              </a:rPr>
            </a:br>
            <a:r>
              <a:rPr lang="en-US" b="1" u="sng" dirty="0" smtClean="0">
                <a:latin typeface="Times New Roman" panose="02020603050405020304" pitchFamily="18" charset="0"/>
                <a:cs typeface="Times New Roman" panose="02020603050405020304" pitchFamily="18" charset="0"/>
              </a:rPr>
              <a:t>Islamic Modes of Financing</a:t>
            </a: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SOME POINTS CONCERNING THE BASIC PRINCIPLES</a:t>
            </a:r>
            <a:endParaRPr lang="en-US"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3</a:t>
            </a:fld>
            <a:endParaRPr lang="en-US"/>
          </a:p>
        </p:txBody>
      </p:sp>
    </p:spTree>
    <p:extLst>
      <p:ext uri="{BB962C8B-B14F-4D97-AF65-F5344CB8AC3E}">
        <p14:creationId xmlns:p14="http://schemas.microsoft.com/office/powerpoint/2010/main" xmlns="" val="694221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Today’s Topics </a:t>
            </a:r>
            <a:endParaRPr lang="en-US" dirty="0"/>
          </a:p>
        </p:txBody>
      </p:sp>
      <p:sp>
        <p:nvSpPr>
          <p:cNvPr id="4" name="Content Placeholder 3"/>
          <p:cNvSpPr>
            <a:spLocks noGrp="1"/>
          </p:cNvSpPr>
          <p:nvPr>
            <p:ph idx="1"/>
          </p:nvPr>
        </p:nvSpPr>
        <p:spPr>
          <a:xfrm>
            <a:off x="914400" y="1600200"/>
            <a:ext cx="7315200" cy="4525963"/>
          </a:xfrm>
        </p:spPr>
        <p:txBody>
          <a:bodyPr>
            <a:normAutofit fontScale="92500" lnSpcReduction="20000"/>
          </a:bodyPr>
          <a:lstStyle/>
          <a:p>
            <a:pPr>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Belief in Divine </a:t>
            </a:r>
            <a:r>
              <a:rPr lang="en-US" b="1" dirty="0" smtClean="0">
                <a:latin typeface="Times New Roman" panose="02020603050405020304" pitchFamily="18" charset="0"/>
                <a:cs typeface="Times New Roman" panose="02020603050405020304" pitchFamily="18" charset="0"/>
              </a:rPr>
              <a:t>Guidance</a:t>
            </a:r>
          </a:p>
          <a:p>
            <a:pPr>
              <a:buFont typeface="Wingdings" panose="05000000000000000000" pitchFamily="2" charset="2"/>
              <a:buChar char="v"/>
            </a:pP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Basic Difference between Capitalist and Islamic </a:t>
            </a:r>
            <a:r>
              <a:rPr lang="en-US" b="1" dirty="0" smtClean="0">
                <a:latin typeface="Times New Roman" panose="02020603050405020304" pitchFamily="18" charset="0"/>
                <a:cs typeface="Times New Roman" panose="02020603050405020304" pitchFamily="18" charset="0"/>
              </a:rPr>
              <a:t>Economy</a:t>
            </a:r>
          </a:p>
          <a:p>
            <a:pPr>
              <a:buFont typeface="Wingdings" panose="05000000000000000000" pitchFamily="2" charset="2"/>
              <a:buChar char="v"/>
            </a:pP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Asset-backed Financing</a:t>
            </a:r>
          </a:p>
          <a:p>
            <a:pPr>
              <a:buFont typeface="Wingdings" panose="05000000000000000000" pitchFamily="2" charset="2"/>
              <a:buChar char="v"/>
            </a:pP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Capital </a:t>
            </a:r>
            <a:r>
              <a:rPr lang="en-US" b="1" dirty="0">
                <a:latin typeface="Times New Roman" panose="02020603050405020304" pitchFamily="18" charset="0"/>
                <a:cs typeface="Times New Roman" panose="02020603050405020304" pitchFamily="18" charset="0"/>
              </a:rPr>
              <a:t>and </a:t>
            </a:r>
            <a:r>
              <a:rPr lang="en-US" b="1" dirty="0" smtClean="0">
                <a:latin typeface="Times New Roman" panose="02020603050405020304" pitchFamily="18" charset="0"/>
                <a:cs typeface="Times New Roman" panose="02020603050405020304" pitchFamily="18" charset="0"/>
              </a:rPr>
              <a:t>Entrepreneur</a:t>
            </a:r>
          </a:p>
          <a:p>
            <a:pPr>
              <a:buFont typeface="Wingdings" panose="05000000000000000000" pitchFamily="2" charset="2"/>
              <a:buChar char="v"/>
            </a:pP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Present </a:t>
            </a:r>
            <a:r>
              <a:rPr lang="en-US" b="1" dirty="0">
                <a:latin typeface="Times New Roman" panose="02020603050405020304" pitchFamily="18" charset="0"/>
                <a:cs typeface="Times New Roman" panose="02020603050405020304" pitchFamily="18" charset="0"/>
              </a:rPr>
              <a:t>Practices of Islamic Banks</a:t>
            </a: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smtClean="0">
              <a:latin typeface="Times New Roman" panose="02020603050405020304" pitchFamily="18" charset="0"/>
              <a:cs typeface="Times New Roman" panose="02020603050405020304" pitchFamily="18" charset="0"/>
            </a:endParaRPr>
          </a:p>
          <a:p>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p14="http://schemas.microsoft.com/office/powerpoint/2010/main" xmlns="" val="1450469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Belief in Divine Guidance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whole </a:t>
            </a:r>
            <a:r>
              <a:rPr lang="en-US" dirty="0">
                <a:latin typeface="Times New Roman" panose="02020603050405020304" pitchFamily="18" charset="0"/>
                <a:cs typeface="Times New Roman" panose="02020603050405020304" pitchFamily="18" charset="0"/>
              </a:rPr>
              <a:t>universe is created and controlled by </a:t>
            </a:r>
            <a:r>
              <a:rPr lang="en-US" dirty="0" smtClean="0">
                <a:latin typeface="Times New Roman" panose="02020603050405020304" pitchFamily="18" charset="0"/>
                <a:cs typeface="Times New Roman" panose="02020603050405020304" pitchFamily="18" charset="0"/>
              </a:rPr>
              <a:t>Allah.</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Man is appointed as </a:t>
            </a:r>
            <a:r>
              <a:rPr lang="en-US" dirty="0">
                <a:latin typeface="Times New Roman" panose="02020603050405020304" pitchFamily="18" charset="0"/>
                <a:cs typeface="Times New Roman" panose="02020603050405020304" pitchFamily="18" charset="0"/>
              </a:rPr>
              <a:t>His vicegerent on the earth to fulfil certain </a:t>
            </a:r>
            <a:r>
              <a:rPr lang="en-US" dirty="0" smtClean="0">
                <a:latin typeface="Times New Roman" panose="02020603050405020304" pitchFamily="18" charset="0"/>
                <a:cs typeface="Times New Roman" panose="02020603050405020304" pitchFamily="18" charset="0"/>
              </a:rPr>
              <a:t>objectives.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Islam has a balanced approach to govern the human </a:t>
            </a:r>
            <a:r>
              <a:rPr lang="en-US" dirty="0" smtClean="0">
                <a:latin typeface="Times New Roman" panose="02020603050405020304" pitchFamily="18" charset="0"/>
                <a:cs typeface="Times New Roman" panose="02020603050405020304" pitchFamily="18" charset="0"/>
              </a:rPr>
              <a:t>life.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Liberty/work </a:t>
            </a:r>
            <a:r>
              <a:rPr lang="en-US" dirty="0">
                <a:latin typeface="Times New Roman" panose="02020603050405020304" pitchFamily="18" charset="0"/>
                <a:cs typeface="Times New Roman" panose="02020603050405020304" pitchFamily="18" charset="0"/>
              </a:rPr>
              <a:t>delegated to human </a:t>
            </a:r>
            <a:r>
              <a:rPr lang="en-US" dirty="0" smtClean="0">
                <a:latin typeface="Times New Roman" panose="02020603050405020304" pitchFamily="18" charset="0"/>
                <a:cs typeface="Times New Roman" panose="02020603050405020304" pitchFamily="18" charset="0"/>
              </a:rPr>
              <a:t>by Creator </a:t>
            </a:r>
            <a:r>
              <a:rPr lang="en-US" dirty="0">
                <a:latin typeface="Times New Roman" panose="02020603050405020304" pitchFamily="18" charset="0"/>
                <a:cs typeface="Times New Roman" panose="02020603050405020304" pitchFamily="18" charset="0"/>
              </a:rPr>
              <a:t>is not unlimited.</a:t>
            </a:r>
          </a:p>
        </p:txBody>
      </p:sp>
      <p:sp>
        <p:nvSpPr>
          <p:cNvPr id="4" name="Slide Number Placeholder 3"/>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p14="http://schemas.microsoft.com/office/powerpoint/2010/main" xmlns="" val="4266962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Belief in Divine Guidance</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His revelations sent down to His prophets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Islam is not confined to </a:t>
            </a:r>
            <a:r>
              <a:rPr lang="en-US" dirty="0" smtClean="0">
                <a:latin typeface="Times New Roman" panose="02020603050405020304" pitchFamily="18" charset="0"/>
                <a:cs typeface="Times New Roman" panose="02020603050405020304" pitchFamily="18" charset="0"/>
              </a:rPr>
              <a:t>only </a:t>
            </a:r>
            <a:r>
              <a:rPr lang="en-US" dirty="0">
                <a:latin typeface="Times New Roman" panose="02020603050405020304" pitchFamily="18" charset="0"/>
                <a:cs typeface="Times New Roman" panose="02020603050405020304" pitchFamily="18" charset="0"/>
              </a:rPr>
              <a:t>moral teachings, some rituals or some modes of worship.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rather contains guidance in every sphere of life including socio-economic </a:t>
            </a:r>
            <a:r>
              <a:rPr lang="en-US" dirty="0" smtClean="0">
                <a:latin typeface="Times New Roman" panose="02020603050405020304" pitchFamily="18" charset="0"/>
                <a:cs typeface="Times New Roman" panose="02020603050405020304" pitchFamily="18" charset="0"/>
              </a:rPr>
              <a:t>fields.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obedience </a:t>
            </a:r>
            <a:r>
              <a:rPr lang="en-US" dirty="0"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Allah is </a:t>
            </a:r>
            <a:r>
              <a:rPr lang="en-US" dirty="0" smtClean="0">
                <a:latin typeface="Times New Roman" panose="02020603050405020304" pitchFamily="18" charset="0"/>
                <a:cs typeface="Times New Roman" panose="02020603050405020304" pitchFamily="18" charset="0"/>
              </a:rPr>
              <a:t>required </a:t>
            </a:r>
            <a:r>
              <a:rPr lang="en-US" dirty="0">
                <a:latin typeface="Times New Roman" panose="02020603050405020304" pitchFamily="18" charset="0"/>
                <a:cs typeface="Times New Roman" panose="02020603050405020304" pitchFamily="18" charset="0"/>
              </a:rPr>
              <a:t>in </a:t>
            </a:r>
            <a:r>
              <a:rPr lang="en-US" dirty="0" smtClean="0">
                <a:latin typeface="Times New Roman" panose="02020603050405020304" pitchFamily="18" charset="0"/>
                <a:cs typeface="Times New Roman" panose="02020603050405020304" pitchFamily="18" charset="0"/>
              </a:rPr>
              <a:t>economic activities.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p14="http://schemas.microsoft.com/office/powerpoint/2010/main" xmlns="" val="29863499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The Basic Difference between Capitalist and Islamic Economy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Islam does not deny the market forces and market economy.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Profit </a:t>
            </a:r>
            <a:r>
              <a:rPr lang="en-US" dirty="0">
                <a:latin typeface="Times New Roman" panose="02020603050405020304" pitchFamily="18" charset="0"/>
                <a:cs typeface="Times New Roman" panose="02020603050405020304" pitchFamily="18" charset="0"/>
              </a:rPr>
              <a:t>motive is acceptable to a reasonable extent.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Private </a:t>
            </a:r>
            <a:r>
              <a:rPr lang="en-US" dirty="0">
                <a:latin typeface="Times New Roman" panose="02020603050405020304" pitchFamily="18" charset="0"/>
                <a:cs typeface="Times New Roman" panose="02020603050405020304" pitchFamily="18" charset="0"/>
              </a:rPr>
              <a:t>ownership is not totally negated</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capitalism</a:t>
            </a:r>
            <a:r>
              <a:rPr lang="en-US" dirty="0">
                <a:latin typeface="Times New Roman" panose="02020603050405020304" pitchFamily="18" charset="0"/>
                <a:cs typeface="Times New Roman" panose="02020603050405020304" pitchFamily="18" charset="0"/>
              </a:rPr>
              <a:t>, the profit motive or private ownership are given unbridled power </a:t>
            </a: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make economic decisions.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Their </a:t>
            </a:r>
            <a:r>
              <a:rPr lang="en-US" dirty="0">
                <a:latin typeface="Times New Roman" panose="02020603050405020304" pitchFamily="18" charset="0"/>
                <a:cs typeface="Times New Roman" panose="02020603050405020304" pitchFamily="18" charset="0"/>
              </a:rPr>
              <a:t>liberty is not controlled by any divine injunctions.</a:t>
            </a:r>
          </a:p>
        </p:txBody>
      </p:sp>
      <p:sp>
        <p:nvSpPr>
          <p:cNvPr id="4" name="Slide Number Placeholder 3"/>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p14="http://schemas.microsoft.com/office/powerpoint/2010/main" xmlns="" val="12717613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The Basic Difference between Capitalist and Islamic Economy</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restrictions </a:t>
            </a:r>
            <a:r>
              <a:rPr lang="en-US" dirty="0">
                <a:latin typeface="Times New Roman" panose="02020603050405020304" pitchFamily="18" charset="0"/>
                <a:cs typeface="Times New Roman" panose="02020603050405020304" pitchFamily="18" charset="0"/>
              </a:rPr>
              <a:t>are imposed by human beings and are </a:t>
            </a:r>
            <a:r>
              <a:rPr lang="en-US" dirty="0" smtClean="0">
                <a:latin typeface="Times New Roman" panose="02020603050405020304" pitchFamily="18" charset="0"/>
                <a:cs typeface="Times New Roman" panose="02020603050405020304" pitchFamily="18" charset="0"/>
              </a:rPr>
              <a:t>subject </a:t>
            </a:r>
            <a:r>
              <a:rPr lang="en-US" dirty="0">
                <a:latin typeface="Times New Roman" panose="02020603050405020304" pitchFamily="18" charset="0"/>
                <a:cs typeface="Times New Roman" panose="02020603050405020304" pitchFamily="18" charset="0"/>
              </a:rPr>
              <a:t>to change through democratic </a:t>
            </a:r>
            <a:r>
              <a:rPr lang="en-US" dirty="0" smtClean="0">
                <a:latin typeface="Times New Roman" panose="02020603050405020304" pitchFamily="18" charset="0"/>
                <a:cs typeface="Times New Roman" panose="02020603050405020304" pitchFamily="18" charset="0"/>
              </a:rPr>
              <a:t>legislation.</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Interest, gambling, speculative transactions tend to concentrate </a:t>
            </a:r>
            <a:r>
              <a:rPr lang="en-US" dirty="0" smtClean="0">
                <a:latin typeface="Times New Roman" panose="02020603050405020304" pitchFamily="18" charset="0"/>
                <a:cs typeface="Times New Roman" panose="02020603050405020304" pitchFamily="18" charset="0"/>
              </a:rPr>
              <a:t>wealth.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Unhealthy </a:t>
            </a:r>
            <a:r>
              <a:rPr lang="en-US" dirty="0">
                <a:latin typeface="Times New Roman" panose="02020603050405020304" pitchFamily="18" charset="0"/>
                <a:cs typeface="Times New Roman" panose="02020603050405020304" pitchFamily="18" charset="0"/>
              </a:rPr>
              <a:t>human instincts are exploited to make money through immoral and injurious </a:t>
            </a:r>
            <a:r>
              <a:rPr lang="en-US" dirty="0" smtClean="0">
                <a:latin typeface="Times New Roman" panose="02020603050405020304" pitchFamily="18" charset="0"/>
                <a:cs typeface="Times New Roman" panose="02020603050405020304" pitchFamily="18" charset="0"/>
              </a:rPr>
              <a:t>products.</a:t>
            </a: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p14="http://schemas.microsoft.com/office/powerpoint/2010/main" xmlns="" val="40231857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The Basic Difference between Capitalist and Islamic Economy</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Unbridled </a:t>
            </a:r>
            <a:r>
              <a:rPr lang="en-US" dirty="0" smtClean="0">
                <a:latin typeface="Times New Roman" panose="02020603050405020304" pitchFamily="18" charset="0"/>
                <a:cs typeface="Times New Roman" panose="02020603050405020304" pitchFamily="18" charset="0"/>
              </a:rPr>
              <a:t>forces create </a:t>
            </a:r>
            <a:r>
              <a:rPr lang="en-US" dirty="0">
                <a:latin typeface="Times New Roman" panose="02020603050405020304" pitchFamily="18" charset="0"/>
                <a:cs typeface="Times New Roman" panose="02020603050405020304" pitchFamily="18" charset="0"/>
              </a:rPr>
              <a:t>monopolies which </a:t>
            </a:r>
            <a:r>
              <a:rPr lang="en-US" dirty="0" smtClean="0">
                <a:latin typeface="Times New Roman" panose="02020603050405020304" pitchFamily="18" charset="0"/>
                <a:cs typeface="Times New Roman" panose="02020603050405020304" pitchFamily="18" charset="0"/>
              </a:rPr>
              <a:t>paralyze </a:t>
            </a:r>
            <a:r>
              <a:rPr lang="en-US" dirty="0">
                <a:latin typeface="Times New Roman" panose="02020603050405020304" pitchFamily="18" charset="0"/>
                <a:cs typeface="Times New Roman" panose="02020603050405020304" pitchFamily="18" charset="0"/>
              </a:rPr>
              <a:t>the market </a:t>
            </a:r>
            <a:r>
              <a:rPr lang="en-US" dirty="0" smtClean="0">
                <a:latin typeface="Times New Roman" panose="02020603050405020304" pitchFamily="18" charset="0"/>
                <a:cs typeface="Times New Roman" panose="02020603050405020304" pitchFamily="18" charset="0"/>
              </a:rPr>
              <a:t>forces.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Thus the capitalist economy which claims to be based on market forces, practically stops the natural process of supply and </a:t>
            </a:r>
            <a:r>
              <a:rPr lang="en-US" dirty="0" smtClean="0">
                <a:latin typeface="Times New Roman" panose="02020603050405020304" pitchFamily="18" charset="0"/>
                <a:cs typeface="Times New Roman" panose="02020603050405020304" pitchFamily="18" charset="0"/>
              </a:rPr>
              <a:t>demand.</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Not </a:t>
            </a:r>
            <a:r>
              <a:rPr lang="en-US" dirty="0">
                <a:latin typeface="Times New Roman" panose="02020603050405020304" pitchFamily="18" charset="0"/>
                <a:cs typeface="Times New Roman" panose="02020603050405020304" pitchFamily="18" charset="0"/>
              </a:rPr>
              <a:t>in the interest of the society, yet, it is allowed to be </a:t>
            </a:r>
            <a:r>
              <a:rPr lang="en-US" dirty="0" smtClean="0">
                <a:latin typeface="Times New Roman" panose="02020603050405020304" pitchFamily="18" charset="0"/>
                <a:cs typeface="Times New Roman" panose="02020603050405020304" pitchFamily="18" charset="0"/>
              </a:rPr>
              <a:t>continued.</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p14="http://schemas.microsoft.com/office/powerpoint/2010/main" xmlns="" val="3642706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The Basic Difference between Capitalist and Islamic Economy</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After recognizing private ownership, profit motive and market forces, </a:t>
            </a:r>
            <a:r>
              <a:rPr lang="en-US" dirty="0" smtClean="0">
                <a:latin typeface="Times New Roman" panose="02020603050405020304" pitchFamily="18" charset="0"/>
                <a:cs typeface="Times New Roman" panose="02020603050405020304" pitchFamily="18" charset="0"/>
              </a:rPr>
              <a:t>Islam </a:t>
            </a:r>
            <a:r>
              <a:rPr lang="en-US" dirty="0">
                <a:latin typeface="Times New Roman" panose="02020603050405020304" pitchFamily="18" charset="0"/>
                <a:cs typeface="Times New Roman" panose="02020603050405020304" pitchFamily="18" charset="0"/>
              </a:rPr>
              <a:t>has put certain divine restrictions on the economic activities.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These </a:t>
            </a:r>
            <a:r>
              <a:rPr lang="en-US" dirty="0">
                <a:latin typeface="Times New Roman" panose="02020603050405020304" pitchFamily="18" charset="0"/>
                <a:cs typeface="Times New Roman" panose="02020603050405020304" pitchFamily="18" charset="0"/>
              </a:rPr>
              <a:t>restrictions </a:t>
            </a:r>
            <a:r>
              <a:rPr lang="en-US" dirty="0" smtClean="0">
                <a:latin typeface="Times New Roman" panose="02020603050405020304" pitchFamily="18" charset="0"/>
                <a:cs typeface="Times New Roman" panose="02020603050405020304" pitchFamily="18" charset="0"/>
              </a:rPr>
              <a:t>are imposed </a:t>
            </a:r>
            <a:r>
              <a:rPr lang="en-US" dirty="0">
                <a:latin typeface="Times New Roman" panose="02020603050405020304" pitchFamily="18" charset="0"/>
                <a:cs typeface="Times New Roman" panose="02020603050405020304" pitchFamily="18" charset="0"/>
              </a:rPr>
              <a:t>by Allah </a:t>
            </a:r>
            <a:r>
              <a:rPr lang="en-US" dirty="0" smtClean="0">
                <a:latin typeface="Times New Roman" panose="02020603050405020304" pitchFamily="18" charset="0"/>
                <a:cs typeface="Times New Roman" panose="02020603050405020304" pitchFamily="18" charset="0"/>
              </a:rPr>
              <a:t>Almighty, dominating </a:t>
            </a:r>
            <a:r>
              <a:rPr lang="en-US" dirty="0">
                <a:latin typeface="Times New Roman" panose="02020603050405020304" pitchFamily="18" charset="0"/>
                <a:cs typeface="Times New Roman" panose="02020603050405020304" pitchFamily="18" charset="0"/>
              </a:rPr>
              <a:t>human authority.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prohibition of </a:t>
            </a:r>
            <a:r>
              <a:rPr lang="en-US" i="1" dirty="0" err="1">
                <a:latin typeface="Times New Roman" panose="02020603050405020304" pitchFamily="18" charset="0"/>
                <a:cs typeface="Times New Roman" panose="02020603050405020304" pitchFamily="18" charset="0"/>
              </a:rPr>
              <a:t>riba</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(usury or interest), gambling, hoarding, dealing in unlawful goods or services, short sales and speculative transactions are some examples of these divine restrictions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All </a:t>
            </a:r>
            <a:r>
              <a:rPr lang="en-US" dirty="0">
                <a:latin typeface="Times New Roman" panose="02020603050405020304" pitchFamily="18" charset="0"/>
                <a:cs typeface="Times New Roman" panose="02020603050405020304" pitchFamily="18" charset="0"/>
              </a:rPr>
              <a:t>these prohibitions combined together have a cumulative effect of maintaining balance, distributive justice and equality of opportunities.</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p14="http://schemas.microsoft.com/office/powerpoint/2010/main" xmlns="" val="31158576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Asset-backed Financing</a:t>
            </a:r>
            <a:endParaRPr lang="en-US" dirty="0"/>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Islamic financing is </a:t>
            </a:r>
            <a:r>
              <a:rPr lang="en-US" dirty="0" smtClean="0">
                <a:latin typeface="Times New Roman" panose="02020603050405020304" pitchFamily="18" charset="0"/>
                <a:cs typeface="Times New Roman" panose="02020603050405020304" pitchFamily="18" charset="0"/>
              </a:rPr>
              <a:t>an </a:t>
            </a:r>
            <a:r>
              <a:rPr lang="en-US" dirty="0">
                <a:latin typeface="Times New Roman" panose="02020603050405020304" pitchFamily="18" charset="0"/>
                <a:cs typeface="Times New Roman" panose="02020603050405020304" pitchFamily="18" charset="0"/>
              </a:rPr>
              <a:t>asset-backed financing</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Money </a:t>
            </a:r>
            <a:r>
              <a:rPr lang="en-US" dirty="0">
                <a:latin typeface="Times New Roman" panose="02020603050405020304" pitchFamily="18" charset="0"/>
                <a:cs typeface="Times New Roman" panose="02020603050405020304" pitchFamily="18" charset="0"/>
              </a:rPr>
              <a:t>has no intrinsic utility; it is only a medium of exchange; Each unit of money is 100% equal to another unit of the same </a:t>
            </a:r>
            <a:r>
              <a:rPr lang="en-US" dirty="0" smtClean="0">
                <a:latin typeface="Times New Roman" panose="02020603050405020304" pitchFamily="18" charset="0"/>
                <a:cs typeface="Times New Roman" panose="02020603050405020304" pitchFamily="18" charset="0"/>
              </a:rPr>
              <a:t>denomination</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There </a:t>
            </a:r>
            <a:r>
              <a:rPr lang="en-US" dirty="0">
                <a:latin typeface="Times New Roman" panose="02020603050405020304" pitchFamily="18" charset="0"/>
                <a:cs typeface="Times New Roman" panose="02020603050405020304" pitchFamily="18" charset="0"/>
              </a:rPr>
              <a:t>is no room for making profit through the exchange of these units inter se.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Profit </a:t>
            </a:r>
            <a:r>
              <a:rPr lang="en-US" dirty="0">
                <a:latin typeface="Times New Roman" panose="02020603050405020304" pitchFamily="18" charset="0"/>
                <a:cs typeface="Times New Roman" panose="02020603050405020304" pitchFamily="18" charset="0"/>
              </a:rPr>
              <a:t>is generated </a:t>
            </a:r>
            <a:r>
              <a:rPr lang="en-US" dirty="0" smtClean="0">
                <a:latin typeface="Times New Roman" panose="02020603050405020304" pitchFamily="18" charset="0"/>
                <a:cs typeface="Times New Roman" panose="02020603050405020304" pitchFamily="18" charset="0"/>
              </a:rPr>
              <a:t>by selling items with </a:t>
            </a:r>
            <a:r>
              <a:rPr lang="en-US" dirty="0">
                <a:latin typeface="Times New Roman" panose="02020603050405020304" pitchFamily="18" charset="0"/>
                <a:cs typeface="Times New Roman" panose="02020603050405020304" pitchFamily="18" charset="0"/>
              </a:rPr>
              <a:t>intrinsic </a:t>
            </a:r>
            <a:r>
              <a:rPr lang="en-US" dirty="0" smtClean="0">
                <a:latin typeface="Times New Roman" panose="02020603050405020304" pitchFamily="18" charset="0"/>
                <a:cs typeface="Times New Roman" panose="02020603050405020304" pitchFamily="18" charset="0"/>
              </a:rPr>
              <a:t>utility [different </a:t>
            </a:r>
            <a:r>
              <a:rPr lang="en-US" dirty="0">
                <a:latin typeface="Times New Roman" panose="02020603050405020304" pitchFamily="18" charset="0"/>
                <a:cs typeface="Times New Roman" panose="02020603050405020304" pitchFamily="18" charset="0"/>
              </a:rPr>
              <a:t>currencies are </a:t>
            </a:r>
            <a:r>
              <a:rPr lang="en-US" dirty="0" smtClean="0">
                <a:latin typeface="Times New Roman" panose="02020603050405020304" pitchFamily="18" charset="0"/>
                <a:cs typeface="Times New Roman" panose="02020603050405020304" pitchFamily="18" charset="0"/>
              </a:rPr>
              <a:t>exchanged]. </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p14="http://schemas.microsoft.com/office/powerpoint/2010/main" xmlns="" val="23451707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Asset-backed Financing</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Unlike </a:t>
            </a:r>
            <a:r>
              <a:rPr lang="en-US" dirty="0">
                <a:latin typeface="Times New Roman" panose="02020603050405020304" pitchFamily="18" charset="0"/>
                <a:cs typeface="Times New Roman" panose="02020603050405020304" pitchFamily="18" charset="0"/>
              </a:rPr>
              <a:t>conventional financial institutions, financing in Islam is always based on illiquid assets which creates real assets and inventories.</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i="1" dirty="0" err="1" smtClean="0">
                <a:latin typeface="Times New Roman" panose="02020603050405020304" pitchFamily="18" charset="0"/>
                <a:cs typeface="Times New Roman" panose="02020603050405020304" pitchFamily="18" charset="0"/>
              </a:rPr>
              <a:t>Musharakah</a:t>
            </a:r>
            <a:r>
              <a:rPr lang="en-US" i="1"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and </a:t>
            </a:r>
            <a:r>
              <a:rPr lang="en-US" i="1" dirty="0" err="1" smtClean="0">
                <a:latin typeface="Times New Roman" panose="02020603050405020304" pitchFamily="18" charset="0"/>
                <a:cs typeface="Times New Roman" panose="02020603050405020304" pitchFamily="18" charset="0"/>
              </a:rPr>
              <a:t>mudarabah</a:t>
            </a:r>
            <a:r>
              <a:rPr lang="en-US" i="1" dirty="0" smtClean="0">
                <a:latin typeface="Times New Roman" panose="02020603050405020304" pitchFamily="18" charset="0"/>
                <a:cs typeface="Times New Roman" panose="02020603050405020304" pitchFamily="18" charset="0"/>
              </a:rPr>
              <a:t> are </a:t>
            </a:r>
            <a:r>
              <a:rPr lang="en-US" dirty="0" smtClean="0">
                <a:latin typeface="Times New Roman" panose="02020603050405020304" pitchFamily="18" charset="0"/>
                <a:cs typeface="Times New Roman" panose="02020603050405020304" pitchFamily="18" charset="0"/>
              </a:rPr>
              <a:t>ideal </a:t>
            </a:r>
            <a:r>
              <a:rPr lang="en-US" dirty="0">
                <a:latin typeface="Times New Roman" panose="02020603050405020304" pitchFamily="18" charset="0"/>
                <a:cs typeface="Times New Roman" panose="02020603050405020304" pitchFamily="18" charset="0"/>
              </a:rPr>
              <a:t>instruments of </a:t>
            </a:r>
            <a:r>
              <a:rPr lang="en-US" dirty="0" smtClean="0">
                <a:latin typeface="Times New Roman" panose="02020603050405020304" pitchFamily="18" charset="0"/>
                <a:cs typeface="Times New Roman" panose="02020603050405020304" pitchFamily="18" charset="0"/>
              </a:rPr>
              <a:t>financing in Islamic </a:t>
            </a:r>
            <a:r>
              <a:rPr lang="en-US" dirty="0" err="1" smtClean="0">
                <a:latin typeface="Times New Roman" panose="02020603050405020304" pitchFamily="18" charset="0"/>
                <a:cs typeface="Times New Roman" panose="02020603050405020304" pitchFamily="18" charset="0"/>
              </a:rPr>
              <a:t>Shariah</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the case of </a:t>
            </a:r>
            <a:r>
              <a:rPr lang="en-US" b="1" i="1" u="sng" dirty="0" err="1" smtClean="0">
                <a:latin typeface="Times New Roman" panose="02020603050405020304" pitchFamily="18" charset="0"/>
                <a:cs typeface="Times New Roman" panose="02020603050405020304" pitchFamily="18" charset="0"/>
              </a:rPr>
              <a:t>Istisna</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financing is effected through manufacturing </a:t>
            </a:r>
            <a:r>
              <a:rPr lang="en-US" dirty="0" smtClean="0">
                <a:latin typeface="Times New Roman" panose="02020603050405020304" pitchFamily="18" charset="0"/>
                <a:cs typeface="Times New Roman" panose="02020603050405020304" pitchFamily="18" charset="0"/>
              </a:rPr>
              <a:t>of some </a:t>
            </a:r>
            <a:r>
              <a:rPr lang="en-US" dirty="0">
                <a:latin typeface="Times New Roman" panose="02020603050405020304" pitchFamily="18" charset="0"/>
                <a:cs typeface="Times New Roman" panose="02020603050405020304" pitchFamily="18" charset="0"/>
              </a:rPr>
              <a:t>real assets, as a reward of which the financier earns profit</a:t>
            </a:r>
            <a:r>
              <a:rPr lang="en-US" dirty="0" smtClean="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p14="http://schemas.microsoft.com/office/powerpoint/2010/main" xmlns="" val="35598750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Asset-backed Financing</a:t>
            </a:r>
            <a:endParaRPr lang="en-US" dirty="0"/>
          </a:p>
        </p:txBody>
      </p:sp>
      <p:sp>
        <p:nvSpPr>
          <p:cNvPr id="3" name="Content Placeholder 2"/>
          <p:cNvSpPr>
            <a:spLocks noGrp="1"/>
          </p:cNvSpPr>
          <p:nvPr>
            <p:ph idx="1"/>
          </p:nvPr>
        </p:nvSpPr>
        <p:spPr/>
        <p:txBody>
          <a:bodyPr>
            <a:normAutofit fontScale="85000"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conventional financing, the financier gives money to his client as an interest-bearing loan, after which he has no concern as to how the money is used by the client.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the case of </a:t>
            </a:r>
            <a:r>
              <a:rPr lang="en-US" b="1" i="1" u="sng" dirty="0" err="1" smtClean="0">
                <a:latin typeface="Times New Roman" panose="02020603050405020304" pitchFamily="18" charset="0"/>
                <a:cs typeface="Times New Roman" panose="02020603050405020304" pitchFamily="18" charset="0"/>
              </a:rPr>
              <a:t>Murabahah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on the contrary, no money is advanced by the financier.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Instead</a:t>
            </a:r>
            <a:r>
              <a:rPr lang="en-US" dirty="0">
                <a:latin typeface="Times New Roman" panose="02020603050405020304" pitchFamily="18" charset="0"/>
                <a:cs typeface="Times New Roman" panose="02020603050405020304" pitchFamily="18" charset="0"/>
              </a:rPr>
              <a:t>, the financier himself purchases the commodity required by the client.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client assures the financier that he wishes to purchase a commodity, therefore, </a:t>
            </a:r>
            <a:r>
              <a:rPr lang="en-US" b="1" i="1" u="sng" dirty="0" err="1" smtClean="0">
                <a:latin typeface="Times New Roman" panose="02020603050405020304" pitchFamily="18" charset="0"/>
                <a:cs typeface="Times New Roman" panose="02020603050405020304" pitchFamily="18" charset="0"/>
              </a:rPr>
              <a:t>Murabahah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not possible at all, unless the financier creates inventory. In this manner, financing is always backed by assets.</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p14="http://schemas.microsoft.com/office/powerpoint/2010/main" xmlns="" val="4873786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Asset-backed Financing</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onventional </a:t>
            </a:r>
            <a:r>
              <a:rPr lang="en-US" dirty="0">
                <a:latin typeface="Times New Roman" panose="02020603050405020304" pitchFamily="18" charset="0"/>
                <a:cs typeface="Times New Roman" panose="02020603050405020304" pitchFamily="18" charset="0"/>
              </a:rPr>
              <a:t>financing is not bound by any divine or religious restrictions. But the Islamic banks and financial institutions </a:t>
            </a:r>
            <a:r>
              <a:rPr lang="en-US" dirty="0" smtClean="0">
                <a:latin typeface="Times New Roman" panose="02020603050405020304" pitchFamily="18" charset="0"/>
                <a:cs typeface="Times New Roman" panose="02020603050405020304" pitchFamily="18" charset="0"/>
              </a:rPr>
              <a:t>are not indifferent </a:t>
            </a:r>
            <a:r>
              <a:rPr lang="en-US" dirty="0">
                <a:latin typeface="Times New Roman" panose="02020603050405020304" pitchFamily="18" charset="0"/>
                <a:cs typeface="Times New Roman" panose="02020603050405020304" pitchFamily="18" charset="0"/>
              </a:rPr>
              <a:t>about the nature of the activity for which the facility is required. They cannot effect </a:t>
            </a:r>
            <a:r>
              <a:rPr lang="en-US" b="1" i="1" u="sng" dirty="0" err="1" smtClean="0">
                <a:latin typeface="Times New Roman" panose="02020603050405020304" pitchFamily="18" charset="0"/>
                <a:cs typeface="Times New Roman" panose="02020603050405020304" pitchFamily="18" charset="0"/>
              </a:rPr>
              <a:t>Murabahah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for any purpose which is either prohibited in </a:t>
            </a:r>
            <a:r>
              <a:rPr lang="en-US" b="1" i="1" u="sng" dirty="0" err="1">
                <a:latin typeface="Times New Roman" panose="02020603050405020304" pitchFamily="18" charset="0"/>
                <a:cs typeface="Times New Roman" panose="02020603050405020304" pitchFamily="18" charset="0"/>
              </a:rPr>
              <a:t>Shari‘ah</a:t>
            </a:r>
            <a:r>
              <a:rPr lang="en-US" dirty="0">
                <a:latin typeface="Times New Roman" panose="02020603050405020304" pitchFamily="18" charset="0"/>
                <a:cs typeface="Times New Roman" panose="02020603050405020304" pitchFamily="18" charset="0"/>
              </a:rPr>
              <a:t> or is harmful to the moral health of the society.</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p14="http://schemas.microsoft.com/office/powerpoint/2010/main" xmlns="" val="38972493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Asset-backed Financing</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 is one of the basic requirements for the validity of </a:t>
            </a:r>
            <a:r>
              <a:rPr lang="en-US" b="1" i="1" u="sng" dirty="0" err="1" smtClean="0">
                <a:latin typeface="Times New Roman" panose="02020603050405020304" pitchFamily="18" charset="0"/>
                <a:cs typeface="Times New Roman" panose="02020603050405020304" pitchFamily="18" charset="0"/>
              </a:rPr>
              <a:t>Murabahah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that the commodity is purchased by the financier which means that he assumes the risk of the commodity before selling it to the customer. The profit claimed by the financier is the reward of the risk he assumes.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No </a:t>
            </a:r>
            <a:r>
              <a:rPr lang="en-US" dirty="0">
                <a:latin typeface="Times New Roman" panose="02020603050405020304" pitchFamily="18" charset="0"/>
                <a:cs typeface="Times New Roman" panose="02020603050405020304" pitchFamily="18" charset="0"/>
              </a:rPr>
              <a:t>such risk is assumed in an interest-based loan.</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15</a:t>
            </a:fld>
            <a:endParaRPr lang="en-US"/>
          </a:p>
        </p:txBody>
      </p:sp>
    </p:spTree>
    <p:extLst>
      <p:ext uri="{BB962C8B-B14F-4D97-AF65-F5344CB8AC3E}">
        <p14:creationId xmlns:p14="http://schemas.microsoft.com/office/powerpoint/2010/main" xmlns="" val="36273681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Asset-backed Financing</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a:t>
            </a:r>
            <a:r>
              <a:rPr lang="en-US" b="1" i="1" u="sng" dirty="0" err="1" smtClean="0">
                <a:latin typeface="Times New Roman" panose="02020603050405020304" pitchFamily="18" charset="0"/>
                <a:cs typeface="Times New Roman" panose="02020603050405020304" pitchFamily="18" charset="0"/>
              </a:rPr>
              <a:t>Murabahah</a:t>
            </a:r>
            <a:r>
              <a:rPr lang="en-US" dirty="0" smtClean="0">
                <a:latin typeface="Times New Roman" panose="02020603050405020304" pitchFamily="18" charset="0"/>
                <a:cs typeface="Times New Roman" panose="02020603050405020304" pitchFamily="18" charset="0"/>
              </a:rPr>
              <a:t>, selling </a:t>
            </a:r>
            <a:r>
              <a:rPr lang="en-US" dirty="0">
                <a:latin typeface="Times New Roman" panose="02020603050405020304" pitchFamily="18" charset="0"/>
                <a:cs typeface="Times New Roman" panose="02020603050405020304" pitchFamily="18" charset="0"/>
              </a:rPr>
              <a:t>price once agreed </a:t>
            </a:r>
            <a:r>
              <a:rPr lang="en-US" dirty="0" smtClean="0">
                <a:latin typeface="Times New Roman" panose="02020603050405020304" pitchFamily="18" charset="0"/>
                <a:cs typeface="Times New Roman" panose="02020603050405020304" pitchFamily="18" charset="0"/>
              </a:rPr>
              <a:t>remains </a:t>
            </a:r>
            <a:r>
              <a:rPr lang="en-US" dirty="0">
                <a:latin typeface="Times New Roman" panose="02020603050405020304" pitchFamily="18" charset="0"/>
                <a:cs typeface="Times New Roman" panose="02020603050405020304" pitchFamily="18" charset="0"/>
              </a:rPr>
              <a:t>fixed. As a result, even if the purchaser (client of the Bank) does not pay on time, the seller (Bank) cannot ask for a higher price, due to delay in settlement of dues.</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16</a:t>
            </a:fld>
            <a:endParaRPr lang="en-US"/>
          </a:p>
        </p:txBody>
      </p:sp>
    </p:spTree>
    <p:extLst>
      <p:ext uri="{BB962C8B-B14F-4D97-AF65-F5344CB8AC3E}">
        <p14:creationId xmlns:p14="http://schemas.microsoft.com/office/powerpoint/2010/main" xmlns="" val="10928723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Asset-backed Financing</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risk of the leased property is assumed by the </a:t>
            </a:r>
            <a:r>
              <a:rPr lang="en-US" dirty="0" smtClean="0">
                <a:latin typeface="Times New Roman" panose="02020603050405020304" pitchFamily="18" charset="0"/>
                <a:cs typeface="Times New Roman" panose="02020603050405020304" pitchFamily="18" charset="0"/>
              </a:rPr>
              <a:t>lessor/financier </a:t>
            </a:r>
            <a:r>
              <a:rPr lang="en-US" dirty="0">
                <a:latin typeface="Times New Roman" panose="02020603050405020304" pitchFamily="18" charset="0"/>
                <a:cs typeface="Times New Roman" panose="02020603050405020304" pitchFamily="18" charset="0"/>
              </a:rPr>
              <a:t>throughout the lease period in the sense that if the leased asset is totally destroyed without any misuse or negligence on the part of the </a:t>
            </a:r>
            <a:r>
              <a:rPr lang="en-US" dirty="0" smtClean="0">
                <a:latin typeface="Times New Roman" panose="02020603050405020304" pitchFamily="18" charset="0"/>
                <a:cs typeface="Times New Roman" panose="02020603050405020304" pitchFamily="18" charset="0"/>
              </a:rPr>
              <a:t>lessee.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17</a:t>
            </a:fld>
            <a:endParaRPr lang="en-US"/>
          </a:p>
        </p:txBody>
      </p:sp>
    </p:spTree>
    <p:extLst>
      <p:ext uri="{BB962C8B-B14F-4D97-AF65-F5344CB8AC3E}">
        <p14:creationId xmlns:p14="http://schemas.microsoft.com/office/powerpoint/2010/main" xmlns="" val="10703481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Asset-backed Financing</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a:t>
            </a:r>
            <a:r>
              <a:rPr lang="en-US" dirty="0" smtClean="0">
                <a:latin typeface="Times New Roman" panose="02020603050405020304" pitchFamily="18" charset="0"/>
                <a:cs typeface="Times New Roman" panose="02020603050405020304" pitchFamily="18" charset="0"/>
              </a:rPr>
              <a:t>very </a:t>
            </a:r>
            <a:r>
              <a:rPr lang="en-US" dirty="0">
                <a:latin typeface="Times New Roman" panose="02020603050405020304" pitchFamily="18" charset="0"/>
                <a:cs typeface="Times New Roman" panose="02020603050405020304" pitchFamily="18" charset="0"/>
              </a:rPr>
              <a:t>financing in an Islamic system creates real assets. </a:t>
            </a:r>
            <a:r>
              <a:rPr lang="en-US" dirty="0" smtClean="0">
                <a:latin typeface="Times New Roman" panose="02020603050405020304" pitchFamily="18" charset="0"/>
                <a:cs typeface="Times New Roman" panose="02020603050405020304" pitchFamily="18" charset="0"/>
              </a:rPr>
              <a:t>[</a:t>
            </a:r>
            <a:r>
              <a:rPr lang="en-US" sz="2600" b="1" dirty="0" smtClean="0">
                <a:latin typeface="Times New Roman" panose="02020603050405020304" pitchFamily="18" charset="0"/>
                <a:cs typeface="Times New Roman" panose="02020603050405020304" pitchFamily="18" charset="0"/>
              </a:rPr>
              <a:t>This </a:t>
            </a:r>
            <a:r>
              <a:rPr lang="en-US" sz="2600" b="1" dirty="0">
                <a:latin typeface="Times New Roman" panose="02020603050405020304" pitchFamily="18" charset="0"/>
                <a:cs typeface="Times New Roman" panose="02020603050405020304" pitchFamily="18" charset="0"/>
              </a:rPr>
              <a:t>is true even in the case of </a:t>
            </a:r>
            <a:r>
              <a:rPr lang="en-US" sz="2600" b="1" i="1" u="sng" dirty="0" err="1" smtClean="0">
                <a:latin typeface="Times New Roman" panose="02020603050405020304" pitchFamily="18" charset="0"/>
                <a:cs typeface="Times New Roman" panose="02020603050405020304" pitchFamily="18" charset="0"/>
              </a:rPr>
              <a:t>Murabahah</a:t>
            </a:r>
            <a:r>
              <a:rPr lang="en-US" sz="2600" b="1" dirty="0" smtClean="0">
                <a:latin typeface="Times New Roman" panose="02020603050405020304" pitchFamily="18" charset="0"/>
                <a:cs typeface="Times New Roman" panose="02020603050405020304" pitchFamily="18" charset="0"/>
              </a:rPr>
              <a:t> </a:t>
            </a:r>
            <a:r>
              <a:rPr lang="en-US" sz="2600" b="1" dirty="0">
                <a:latin typeface="Times New Roman" panose="02020603050405020304" pitchFamily="18" charset="0"/>
                <a:cs typeface="Times New Roman" panose="02020603050405020304" pitchFamily="18" charset="0"/>
              </a:rPr>
              <a:t>and leasing, despite the fact that they are not believed to be ideal modes of </a:t>
            </a:r>
            <a:r>
              <a:rPr lang="en-US" sz="2600" b="1" dirty="0" smtClean="0">
                <a:latin typeface="Times New Roman" panose="02020603050405020304" pitchFamily="18" charset="0"/>
                <a:cs typeface="Times New Roman" panose="02020603050405020304" pitchFamily="18" charset="0"/>
              </a:rPr>
              <a:t>financing</a:t>
            </a:r>
            <a:r>
              <a:rPr lang="en-US" b="1"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Interest-based </a:t>
            </a:r>
            <a:r>
              <a:rPr lang="en-US" dirty="0">
                <a:latin typeface="Times New Roman" panose="02020603050405020304" pitchFamily="18" charset="0"/>
                <a:cs typeface="Times New Roman" panose="02020603050405020304" pitchFamily="18" charset="0"/>
              </a:rPr>
              <a:t>financing does not necessarily create real </a:t>
            </a:r>
            <a:r>
              <a:rPr lang="en-US" dirty="0" smtClean="0">
                <a:latin typeface="Times New Roman" panose="02020603050405020304" pitchFamily="18" charset="0"/>
                <a:cs typeface="Times New Roman" panose="02020603050405020304" pitchFamily="18" charset="0"/>
              </a:rPr>
              <a:t>assets.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Supply </a:t>
            </a:r>
            <a:r>
              <a:rPr lang="en-US" dirty="0">
                <a:latin typeface="Times New Roman" panose="02020603050405020304" pitchFamily="18" charset="0"/>
                <a:cs typeface="Times New Roman" panose="02020603050405020304" pitchFamily="18" charset="0"/>
              </a:rPr>
              <a:t>of money through the loans </a:t>
            </a:r>
            <a:r>
              <a:rPr lang="en-US" dirty="0" smtClean="0">
                <a:latin typeface="Times New Roman" panose="02020603050405020304" pitchFamily="18" charset="0"/>
                <a:cs typeface="Times New Roman" panose="02020603050405020304" pitchFamily="18" charset="0"/>
              </a:rPr>
              <a:t>creates imbalance with real </a:t>
            </a:r>
            <a:r>
              <a:rPr lang="en-US" dirty="0">
                <a:latin typeface="Times New Roman" panose="02020603050405020304" pitchFamily="18" charset="0"/>
                <a:cs typeface="Times New Roman" panose="02020603050405020304" pitchFamily="18" charset="0"/>
              </a:rPr>
              <a:t>goods and services produced in the society</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18</a:t>
            </a:fld>
            <a:endParaRPr lang="en-US"/>
          </a:p>
        </p:txBody>
      </p:sp>
    </p:spTree>
    <p:extLst>
      <p:ext uri="{BB962C8B-B14F-4D97-AF65-F5344CB8AC3E}">
        <p14:creationId xmlns:p14="http://schemas.microsoft.com/office/powerpoint/2010/main" xmlns="" val="38705699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Capital and Entrepreneur</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apital (interest) and </a:t>
            </a:r>
            <a:r>
              <a:rPr lang="en-US" dirty="0">
                <a:latin typeface="Times New Roman" panose="02020603050405020304" pitchFamily="18" charset="0"/>
                <a:cs typeface="Times New Roman" panose="02020603050405020304" pitchFamily="18" charset="0"/>
              </a:rPr>
              <a:t>entrepreneur </a:t>
            </a:r>
            <a:r>
              <a:rPr lang="en-US" dirty="0" smtClean="0">
                <a:latin typeface="Times New Roman" panose="02020603050405020304" pitchFamily="18" charset="0"/>
                <a:cs typeface="Times New Roman" panose="02020603050405020304" pitchFamily="18" charset="0"/>
              </a:rPr>
              <a:t>(profit) are </a:t>
            </a:r>
            <a:r>
              <a:rPr lang="en-US" dirty="0">
                <a:latin typeface="Times New Roman" panose="02020603050405020304" pitchFamily="18" charset="0"/>
                <a:cs typeface="Times New Roman" panose="02020603050405020304" pitchFamily="18" charset="0"/>
              </a:rPr>
              <a:t>two separate factors of production</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Islam, on the contrary, does not recognize capital and entrepreneur as two separate factors of </a:t>
            </a:r>
            <a:r>
              <a:rPr lang="en-US" dirty="0" smtClean="0">
                <a:latin typeface="Times New Roman" panose="02020603050405020304" pitchFamily="18" charset="0"/>
                <a:cs typeface="Times New Roman" panose="02020603050405020304" pitchFamily="18" charset="0"/>
              </a:rPr>
              <a:t>production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Who </a:t>
            </a:r>
            <a:r>
              <a:rPr lang="en-US" dirty="0">
                <a:latin typeface="Times New Roman" panose="02020603050405020304" pitchFamily="18" charset="0"/>
                <a:cs typeface="Times New Roman" panose="02020603050405020304" pitchFamily="18" charset="0"/>
              </a:rPr>
              <a:t>contributes capital (in the form of money) to a commercial enterprise assumes the risk of loss and therefore is entitled to a proportionate share in the actual profit.</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19</a:t>
            </a:fld>
            <a:endParaRPr lang="en-US"/>
          </a:p>
        </p:txBody>
      </p:sp>
    </p:spTree>
    <p:extLst>
      <p:ext uri="{BB962C8B-B14F-4D97-AF65-F5344CB8AC3E}">
        <p14:creationId xmlns:p14="http://schemas.microsoft.com/office/powerpoint/2010/main" xmlns="" val="3154691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Capital and Entrepreneur</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Capital </a:t>
            </a:r>
            <a:r>
              <a:rPr lang="en-US" dirty="0">
                <a:latin typeface="Times New Roman" panose="02020603050405020304" pitchFamily="18" charset="0"/>
                <a:cs typeface="Times New Roman" panose="02020603050405020304" pitchFamily="18" charset="0"/>
              </a:rPr>
              <a:t>has an intrinsic element </a:t>
            </a:r>
            <a:r>
              <a:rPr lang="en-US" dirty="0" smtClean="0">
                <a:latin typeface="Times New Roman" panose="02020603050405020304" pitchFamily="18" charset="0"/>
                <a:cs typeface="Times New Roman" panose="02020603050405020304" pitchFamily="18" charset="0"/>
              </a:rPr>
              <a:t>of 'entrepreneurship</a:t>
            </a:r>
            <a:r>
              <a:rPr lang="en-US" dirty="0">
                <a:latin typeface="Times New Roman" panose="02020603050405020304" pitchFamily="18" charset="0"/>
                <a:cs typeface="Times New Roman" panose="02020603050405020304" pitchFamily="18" charset="0"/>
              </a:rPr>
              <a:t>', so far as the risk of the business is </a:t>
            </a:r>
            <a:r>
              <a:rPr lang="en-US" dirty="0" smtClean="0">
                <a:latin typeface="Times New Roman" panose="02020603050405020304" pitchFamily="18" charset="0"/>
                <a:cs typeface="Times New Roman" panose="02020603050405020304" pitchFamily="18" charset="0"/>
              </a:rPr>
              <a:t>concerned.</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Flow </a:t>
            </a:r>
            <a:r>
              <a:rPr lang="en-US" dirty="0">
                <a:latin typeface="Times New Roman" panose="02020603050405020304" pitchFamily="18" charset="0"/>
                <a:cs typeface="Times New Roman" panose="02020603050405020304" pitchFamily="18" charset="0"/>
              </a:rPr>
              <a:t>of the actual profits earned by the society may be directed towards the depositors in equitable proportions which may distribute wealth in a wider circle and may hamper concentration of </a:t>
            </a:r>
            <a:r>
              <a:rPr lang="en-US" dirty="0" smtClean="0">
                <a:latin typeface="Times New Roman" panose="02020603050405020304" pitchFamily="18" charset="0"/>
                <a:cs typeface="Times New Roman" panose="02020603050405020304" pitchFamily="18" charset="0"/>
              </a:rPr>
              <a:t>wealth.</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20</a:t>
            </a:fld>
            <a:endParaRPr lang="en-US"/>
          </a:p>
        </p:txBody>
      </p:sp>
    </p:spTree>
    <p:extLst>
      <p:ext uri="{BB962C8B-B14F-4D97-AF65-F5344CB8AC3E}">
        <p14:creationId xmlns:p14="http://schemas.microsoft.com/office/powerpoint/2010/main" xmlns="" val="9451452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Present Practices of Islamic Banks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Islamic Banks did </a:t>
            </a:r>
            <a:r>
              <a:rPr lang="en-US" dirty="0">
                <a:latin typeface="Times New Roman" panose="02020603050405020304" pitchFamily="18" charset="0"/>
                <a:cs typeface="Times New Roman" panose="02020603050405020304" pitchFamily="18" charset="0"/>
              </a:rPr>
              <a:t>not bring any visible change in the economic set-up, not even in the field of </a:t>
            </a:r>
            <a:r>
              <a:rPr lang="en-US" dirty="0" smtClean="0">
                <a:latin typeface="Times New Roman" panose="02020603050405020304" pitchFamily="18" charset="0"/>
                <a:cs typeface="Times New Roman" panose="02020603050405020304" pitchFamily="18" charset="0"/>
              </a:rPr>
              <a:t>financing</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Distributive justice </a:t>
            </a:r>
            <a:r>
              <a:rPr lang="en-US" dirty="0">
                <a:latin typeface="Times New Roman" panose="02020603050405020304" pitchFamily="18" charset="0"/>
                <a:cs typeface="Times New Roman" panose="02020603050405020304" pitchFamily="18" charset="0"/>
              </a:rPr>
              <a:t>under the umbrella </a:t>
            </a:r>
            <a:r>
              <a:rPr lang="en-US" dirty="0" smtClean="0">
                <a:latin typeface="Times New Roman" panose="02020603050405020304" pitchFamily="18" charset="0"/>
                <a:cs typeface="Times New Roman" panose="02020603050405020304" pitchFamily="18" charset="0"/>
              </a:rPr>
              <a:t>of Islamic </a:t>
            </a:r>
            <a:r>
              <a:rPr lang="en-US" dirty="0">
                <a:latin typeface="Times New Roman" panose="02020603050405020304" pitchFamily="18" charset="0"/>
                <a:cs typeface="Times New Roman" panose="02020603050405020304" pitchFamily="18" charset="0"/>
              </a:rPr>
              <a:t>banking are </a:t>
            </a:r>
            <a:r>
              <a:rPr lang="en-US" dirty="0" smtClean="0">
                <a:latin typeface="Times New Roman" panose="02020603050405020304" pitchFamily="18" charset="0"/>
                <a:cs typeface="Times New Roman" panose="02020603050405020304" pitchFamily="18" charset="0"/>
              </a:rPr>
              <a:t>exaggerated.</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Islamic banks and financial </a:t>
            </a:r>
            <a:r>
              <a:rPr lang="en-US" dirty="0" smtClean="0">
                <a:latin typeface="Times New Roman" panose="02020603050405020304" pitchFamily="18" charset="0"/>
                <a:cs typeface="Times New Roman" panose="02020603050405020304" pitchFamily="18" charset="0"/>
              </a:rPr>
              <a:t>institutions-small proportion of the system.</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Just three decades as against 300 years.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Not supported by the governments.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21</a:t>
            </a:fld>
            <a:endParaRPr lang="en-US"/>
          </a:p>
        </p:txBody>
      </p:sp>
    </p:spTree>
    <p:extLst>
      <p:ext uri="{BB962C8B-B14F-4D97-AF65-F5344CB8AC3E}">
        <p14:creationId xmlns:p14="http://schemas.microsoft.com/office/powerpoint/2010/main" xmlns="" val="30046567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Present Practices of Islamic Banks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whole financing system is </a:t>
            </a:r>
            <a:r>
              <a:rPr lang="en-US" dirty="0" smtClean="0">
                <a:latin typeface="Times New Roman" panose="02020603050405020304" pitchFamily="18" charset="0"/>
                <a:cs typeface="Times New Roman" panose="02020603050405020304" pitchFamily="18" charset="0"/>
              </a:rPr>
              <a:t>not based </a:t>
            </a:r>
            <a:r>
              <a:rPr lang="en-US" dirty="0">
                <a:latin typeface="Times New Roman" panose="02020603050405020304" pitchFamily="18" charset="0"/>
                <a:cs typeface="Times New Roman" panose="02020603050405020304" pitchFamily="18" charset="0"/>
              </a:rPr>
              <a:t>on the ideal Islamic principles</a:t>
            </a:r>
            <a:r>
              <a:rPr lang="en-US" dirty="0" smtClean="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22</a:t>
            </a:fld>
            <a:endParaRPr lang="en-US"/>
          </a:p>
        </p:txBody>
      </p:sp>
    </p:spTree>
    <p:extLst>
      <p:ext uri="{BB962C8B-B14F-4D97-AF65-F5344CB8AC3E}">
        <p14:creationId xmlns:p14="http://schemas.microsoft.com/office/powerpoint/2010/main" xmlns="" val="7195882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Summary </a:t>
            </a:r>
            <a:endParaRPr lang="en-US" dirty="0"/>
          </a:p>
        </p:txBody>
      </p:sp>
      <p:sp>
        <p:nvSpPr>
          <p:cNvPr id="4" name="Content Placeholder 3"/>
          <p:cNvSpPr>
            <a:spLocks noGrp="1"/>
          </p:cNvSpPr>
          <p:nvPr>
            <p:ph idx="1"/>
          </p:nvPr>
        </p:nvSpPr>
        <p:spPr>
          <a:xfrm>
            <a:off x="914400" y="1600200"/>
            <a:ext cx="7315200" cy="4525963"/>
          </a:xfrm>
        </p:spPr>
        <p:txBody>
          <a:bodyPr>
            <a:normAutofit fontScale="92500" lnSpcReduction="20000"/>
          </a:bodyPr>
          <a:lstStyle/>
          <a:p>
            <a:pPr>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Belief in Divine </a:t>
            </a:r>
            <a:r>
              <a:rPr lang="en-US" b="1" dirty="0" smtClean="0">
                <a:latin typeface="Times New Roman" panose="02020603050405020304" pitchFamily="18" charset="0"/>
                <a:cs typeface="Times New Roman" panose="02020603050405020304" pitchFamily="18" charset="0"/>
              </a:rPr>
              <a:t>Guidance</a:t>
            </a:r>
          </a:p>
          <a:p>
            <a:pPr>
              <a:buFont typeface="Wingdings" panose="05000000000000000000" pitchFamily="2" charset="2"/>
              <a:buChar char="v"/>
            </a:pP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Basic Difference between Capitalist and Islamic </a:t>
            </a:r>
            <a:r>
              <a:rPr lang="en-US" b="1" dirty="0" smtClean="0">
                <a:latin typeface="Times New Roman" panose="02020603050405020304" pitchFamily="18" charset="0"/>
                <a:cs typeface="Times New Roman" panose="02020603050405020304" pitchFamily="18" charset="0"/>
              </a:rPr>
              <a:t>Economy</a:t>
            </a:r>
          </a:p>
          <a:p>
            <a:pPr>
              <a:buFont typeface="Wingdings" panose="05000000000000000000" pitchFamily="2" charset="2"/>
              <a:buChar char="v"/>
            </a:pP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Asset-backed Financing</a:t>
            </a:r>
          </a:p>
          <a:p>
            <a:pPr>
              <a:buFont typeface="Wingdings" panose="05000000000000000000" pitchFamily="2" charset="2"/>
              <a:buChar char="v"/>
            </a:pP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Capital </a:t>
            </a:r>
            <a:r>
              <a:rPr lang="en-US" b="1" dirty="0">
                <a:latin typeface="Times New Roman" panose="02020603050405020304" pitchFamily="18" charset="0"/>
                <a:cs typeface="Times New Roman" panose="02020603050405020304" pitchFamily="18" charset="0"/>
              </a:rPr>
              <a:t>and </a:t>
            </a:r>
            <a:r>
              <a:rPr lang="en-US" b="1" dirty="0" smtClean="0">
                <a:latin typeface="Times New Roman" panose="02020603050405020304" pitchFamily="18" charset="0"/>
                <a:cs typeface="Times New Roman" panose="02020603050405020304" pitchFamily="18" charset="0"/>
              </a:rPr>
              <a:t>Entrepreneur</a:t>
            </a:r>
          </a:p>
          <a:p>
            <a:pPr>
              <a:buFont typeface="Wingdings" panose="05000000000000000000" pitchFamily="2" charset="2"/>
              <a:buChar char="v"/>
            </a:pP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Present </a:t>
            </a:r>
            <a:r>
              <a:rPr lang="en-US" b="1" dirty="0">
                <a:latin typeface="Times New Roman" panose="02020603050405020304" pitchFamily="18" charset="0"/>
                <a:cs typeface="Times New Roman" panose="02020603050405020304" pitchFamily="18" charset="0"/>
              </a:rPr>
              <a:t>Practices of Islamic Banks</a:t>
            </a: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smtClean="0">
              <a:latin typeface="Times New Roman" panose="02020603050405020304" pitchFamily="18" charset="0"/>
              <a:cs typeface="Times New Roman" panose="02020603050405020304" pitchFamily="18" charset="0"/>
            </a:endParaRPr>
          </a:p>
          <a:p>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23</a:t>
            </a:fld>
            <a:endParaRPr lang="en-US"/>
          </a:p>
        </p:txBody>
      </p:sp>
    </p:spTree>
    <p:extLst>
      <p:ext uri="{BB962C8B-B14F-4D97-AF65-F5344CB8AC3E}">
        <p14:creationId xmlns:p14="http://schemas.microsoft.com/office/powerpoint/2010/main" xmlns="" val="14504691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TotalTime>
  <Words>1214</Words>
  <Application>Microsoft Office PowerPoint</Application>
  <PresentationFormat>On-screen Show (4:3)</PresentationFormat>
  <Paragraphs>123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MBF707: Monetary and Fiscal Framework in Islamic Finance </vt:lpstr>
      <vt:lpstr>Review</vt:lpstr>
      <vt:lpstr>Lecture 04  Islamic Modes of Financing  SOME POINTS CONCERNING THE BASIC PRINCIPLES</vt:lpstr>
      <vt:lpstr>Today’s Topics </vt:lpstr>
      <vt:lpstr>Belief in Divine Guidance</vt:lpstr>
      <vt:lpstr>Belief in Divine Guidance</vt:lpstr>
      <vt:lpstr>The Basic Difference between Capitalist and Islamic Economy</vt:lpstr>
      <vt:lpstr>The Basic Difference between Capitalist and Islamic Economy</vt:lpstr>
      <vt:lpstr>The Basic Difference between Capitalist and Islamic Economy</vt:lpstr>
      <vt:lpstr>The Basic Difference between Capitalist and Islamic Economy</vt:lpstr>
      <vt:lpstr>Asset-backed Financing</vt:lpstr>
      <vt:lpstr>Asset-backed Financing</vt:lpstr>
      <vt:lpstr>Asset-backed Financing</vt:lpstr>
      <vt:lpstr>Asset-backed Financing</vt:lpstr>
      <vt:lpstr>Asset-backed Financing</vt:lpstr>
      <vt:lpstr>Asset-backed Financing</vt:lpstr>
      <vt:lpstr>Asset-backed Financing</vt:lpstr>
      <vt:lpstr>Asset-backed Financing</vt:lpstr>
      <vt:lpstr>Capital and Entrepreneur</vt:lpstr>
      <vt:lpstr>Capital and Entrepreneur</vt:lpstr>
      <vt:lpstr>Present Practices of Islamic Banks</vt:lpstr>
      <vt:lpstr>Present Practices of Islamic Banks</vt:lpstr>
      <vt:lpstr>Summary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11</cp:revision>
  <dcterms:created xsi:type="dcterms:W3CDTF">2014-07-06T02:02:44Z</dcterms:created>
  <dcterms:modified xsi:type="dcterms:W3CDTF">2014-07-06T04:04:37Z</dcterms:modified>
</cp:coreProperties>
</file>