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6"/>
  </p:notesMasterIdLst>
  <p:handoutMasterIdLst>
    <p:handoutMasterId r:id="rId57"/>
  </p:handoutMasterIdLst>
  <p:sldIdLst>
    <p:sldId id="911" r:id="rId2"/>
    <p:sldId id="912" r:id="rId3"/>
    <p:sldId id="587" r:id="rId4"/>
    <p:sldId id="578" r:id="rId5"/>
    <p:sldId id="589" r:id="rId6"/>
    <p:sldId id="590" r:id="rId7"/>
    <p:sldId id="591" r:id="rId8"/>
    <p:sldId id="598" r:id="rId9"/>
    <p:sldId id="603" r:id="rId10"/>
    <p:sldId id="626" r:id="rId11"/>
    <p:sldId id="628" r:id="rId12"/>
    <p:sldId id="633" r:id="rId13"/>
    <p:sldId id="637" r:id="rId14"/>
    <p:sldId id="638" r:id="rId15"/>
    <p:sldId id="640" r:id="rId16"/>
    <p:sldId id="641" r:id="rId17"/>
    <p:sldId id="643" r:id="rId18"/>
    <p:sldId id="648" r:id="rId19"/>
    <p:sldId id="657" r:id="rId20"/>
    <p:sldId id="670" r:id="rId21"/>
    <p:sldId id="671" r:id="rId22"/>
    <p:sldId id="728" r:id="rId23"/>
    <p:sldId id="729" r:id="rId24"/>
    <p:sldId id="730" r:id="rId25"/>
    <p:sldId id="733" r:id="rId26"/>
    <p:sldId id="734" r:id="rId27"/>
    <p:sldId id="747" r:id="rId28"/>
    <p:sldId id="748" r:id="rId29"/>
    <p:sldId id="749" r:id="rId30"/>
    <p:sldId id="800" r:id="rId31"/>
    <p:sldId id="815" r:id="rId32"/>
    <p:sldId id="816" r:id="rId33"/>
    <p:sldId id="817" r:id="rId34"/>
    <p:sldId id="818" r:id="rId35"/>
    <p:sldId id="819" r:id="rId36"/>
    <p:sldId id="820" r:id="rId37"/>
    <p:sldId id="821" r:id="rId38"/>
    <p:sldId id="822" r:id="rId39"/>
    <p:sldId id="823" r:id="rId40"/>
    <p:sldId id="824" r:id="rId41"/>
    <p:sldId id="825" r:id="rId42"/>
    <p:sldId id="826" r:id="rId43"/>
    <p:sldId id="827" r:id="rId44"/>
    <p:sldId id="828" r:id="rId45"/>
    <p:sldId id="829" r:id="rId46"/>
    <p:sldId id="830" r:id="rId47"/>
    <p:sldId id="831" r:id="rId48"/>
    <p:sldId id="832" r:id="rId49"/>
    <p:sldId id="833" r:id="rId50"/>
    <p:sldId id="913" r:id="rId51"/>
    <p:sldId id="914" r:id="rId52"/>
    <p:sldId id="915" r:id="rId53"/>
    <p:sldId id="916" r:id="rId54"/>
    <p:sldId id="837" r:id="rId55"/>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362" y="6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085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t>7/23/2014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t>‹#›</a:t>
            </a:fld>
            <a:endParaRPr lang="en-US"/>
          </a:p>
        </p:txBody>
      </p:sp>
    </p:spTree>
    <p:extLst>
      <p:ext uri="{BB962C8B-B14F-4D97-AF65-F5344CB8AC3E}">
        <p14:creationId xmlns:p14="http://schemas.microsoft.com/office/powerpoint/2010/main"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7/23/2014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p14="http://schemas.microsoft.com/office/powerpoint/2010/main"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BB615-6C15-4B66-BD2F-E26A5DD00E6A}" type="slidenum">
              <a:rPr lang="en-US" altLang="en-US"/>
              <a:pPr/>
              <a:t>13</a:t>
            </a:fld>
            <a:endParaRPr lang="en-US" alt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xfrm>
            <a:off x="914400" y="4343400"/>
            <a:ext cx="5029200" cy="4114800"/>
          </a:xfrm>
        </p:spPr>
        <p:txBody>
          <a:bodyPr/>
          <a:lstStyle/>
          <a:p>
            <a:endParaRPr lang="en-US" altLang="en-US"/>
          </a:p>
        </p:txBody>
      </p:sp>
    </p:spTree>
    <p:extLst>
      <p:ext uri="{BB962C8B-B14F-4D97-AF65-F5344CB8AC3E}">
        <p14:creationId xmlns:p14="http://schemas.microsoft.com/office/powerpoint/2010/main" val="1994539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084398-CAE5-47A9-8C67-1BDC157A891B}" type="slidenum">
              <a:rPr lang="en-US" altLang="en-US"/>
              <a:pPr/>
              <a:t>14</a:t>
            </a:fld>
            <a:endParaRPr lang="en-US" altLang="en-US"/>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xfrm>
            <a:off x="914400" y="4343400"/>
            <a:ext cx="5029200" cy="4114800"/>
          </a:xfrm>
        </p:spPr>
        <p:txBody>
          <a:bodyPr/>
          <a:lstStyle/>
          <a:p>
            <a:endParaRPr lang="en-US" altLang="en-US" dirty="0"/>
          </a:p>
        </p:txBody>
      </p:sp>
    </p:spTree>
    <p:extLst>
      <p:ext uri="{BB962C8B-B14F-4D97-AF65-F5344CB8AC3E}">
        <p14:creationId xmlns:p14="http://schemas.microsoft.com/office/powerpoint/2010/main" val="2065180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B243C6-CA4D-4EFE-9361-DABE9A7A4552}" type="slidenum">
              <a:rPr lang="en-US" altLang="en-US"/>
              <a:pPr/>
              <a:t>15</a:t>
            </a:fld>
            <a:endParaRPr lang="en-US" alt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xfrm>
            <a:off x="914400" y="4343400"/>
            <a:ext cx="5029200" cy="4114800"/>
          </a:xfrm>
        </p:spPr>
        <p:txBody>
          <a:bodyPr>
            <a:normAutofit/>
          </a:bodyPr>
          <a:lstStyle/>
          <a:p>
            <a:pPr>
              <a:spcBef>
                <a:spcPct val="20000"/>
              </a:spcBef>
            </a:pPr>
            <a:endParaRPr lang="en-US" altLang="en-US" dirty="0">
              <a:sym typeface="Symbol" panose="05050102010706020507" pitchFamily="18" charset="2"/>
            </a:endParaRPr>
          </a:p>
        </p:txBody>
      </p:sp>
    </p:spTree>
    <p:extLst>
      <p:ext uri="{BB962C8B-B14F-4D97-AF65-F5344CB8AC3E}">
        <p14:creationId xmlns:p14="http://schemas.microsoft.com/office/powerpoint/2010/main" val="1817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45AE42-6E46-44E9-BC12-9E87D10487ED}" type="slidenum">
              <a:rPr lang="en-US" altLang="en-US"/>
              <a:pPr/>
              <a:t>22</a:t>
            </a:fld>
            <a:endParaRPr lang="en-US" altLang="en-US"/>
          </a:p>
        </p:txBody>
      </p:sp>
      <p:sp>
        <p:nvSpPr>
          <p:cNvPr id="91138" name="Rectangle 2"/>
          <p:cNvSpPr>
            <a:spLocks noGrp="1" noRot="1" noChangeAspect="1" noChangeArrowheads="1" noTextEdit="1"/>
          </p:cNvSpPr>
          <p:nvPr>
            <p:ph type="sldImg"/>
          </p:nvPr>
        </p:nvSpPr>
        <p:spPr>
          <a:xfrm>
            <a:off x="1319213" y="685800"/>
            <a:ext cx="4064000" cy="3048000"/>
          </a:xfrm>
          <a:ln/>
        </p:spPr>
      </p:sp>
      <p:sp>
        <p:nvSpPr>
          <p:cNvPr id="91139" name="Rectangle 3"/>
          <p:cNvSpPr>
            <a:spLocks noGrp="1" noChangeArrowheads="1"/>
          </p:cNvSpPr>
          <p:nvPr>
            <p:ph type="body" idx="1"/>
          </p:nvPr>
        </p:nvSpPr>
        <p:spPr>
          <a:xfrm>
            <a:off x="914400" y="3886200"/>
            <a:ext cx="5029200" cy="4572000"/>
          </a:xfrm>
        </p:spPr>
        <p:txBody>
          <a:bodyPr/>
          <a:lstStyle/>
          <a:p>
            <a:r>
              <a:rPr lang="en-US" altLang="en-US"/>
              <a:t>Note the only variable in the equilibrium condition that doesn’t have a “bar” over it is the real interest rate.  </a:t>
            </a:r>
          </a:p>
          <a:p>
            <a:endParaRPr lang="en-US" altLang="en-US"/>
          </a:p>
          <a:p>
            <a:r>
              <a:rPr lang="en-US" altLang="en-US"/>
              <a:t>When the full slide is showing, before you advance to the next one, you might want to note that the interest rate is important in financial markets as well, so we will next develop a simple model of the financial system.  </a:t>
            </a:r>
          </a:p>
          <a:p>
            <a:endParaRPr lang="en-US" altLang="en-US"/>
          </a:p>
        </p:txBody>
      </p:sp>
    </p:spTree>
    <p:extLst>
      <p:ext uri="{BB962C8B-B14F-4D97-AF65-F5344CB8AC3E}">
        <p14:creationId xmlns:p14="http://schemas.microsoft.com/office/powerpoint/2010/main" val="3253890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42FF13-D7A4-4F23-84E1-A59364E0E214}" type="slidenum">
              <a:rPr lang="en-US" altLang="en-US"/>
              <a:pPr/>
              <a:t>23</a:t>
            </a:fld>
            <a:endParaRPr lang="en-US" altLang="en-US"/>
          </a:p>
        </p:txBody>
      </p:sp>
      <p:sp>
        <p:nvSpPr>
          <p:cNvPr id="93186" name="Rectangle 2"/>
          <p:cNvSpPr>
            <a:spLocks noGrp="1" noRot="1" noChangeAspect="1" noChangeArrowheads="1" noTextEdit="1"/>
          </p:cNvSpPr>
          <p:nvPr>
            <p:ph type="sldImg"/>
          </p:nvPr>
        </p:nvSpPr>
        <p:spPr>
          <a:xfrm>
            <a:off x="1320800" y="685800"/>
            <a:ext cx="4064000" cy="3048000"/>
          </a:xfrm>
          <a:ln/>
        </p:spPr>
      </p:sp>
      <p:sp>
        <p:nvSpPr>
          <p:cNvPr id="93187" name="Rectangle 3"/>
          <p:cNvSpPr>
            <a:spLocks noGrp="1" noChangeArrowheads="1"/>
          </p:cNvSpPr>
          <p:nvPr>
            <p:ph type="body" idx="1"/>
          </p:nvPr>
        </p:nvSpPr>
        <p:spPr>
          <a:xfrm>
            <a:off x="914400" y="3886200"/>
            <a:ext cx="5029200" cy="4572000"/>
          </a:xfrm>
        </p:spPr>
        <p:txBody>
          <a:bodyPr/>
          <a:lstStyle/>
          <a:p>
            <a:endParaRPr lang="en-US" altLang="en-US"/>
          </a:p>
        </p:txBody>
      </p:sp>
    </p:spTree>
    <p:extLst>
      <p:ext uri="{BB962C8B-B14F-4D97-AF65-F5344CB8AC3E}">
        <p14:creationId xmlns:p14="http://schemas.microsoft.com/office/powerpoint/2010/main" val="451115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3099A8-E163-4361-B418-92B1FE4292D4}" type="slidenum">
              <a:rPr lang="en-US" altLang="en-US"/>
              <a:pPr/>
              <a:t>24</a:t>
            </a:fld>
            <a:endParaRPr lang="en-US" altLang="en-US"/>
          </a:p>
        </p:txBody>
      </p:sp>
      <p:sp>
        <p:nvSpPr>
          <p:cNvPr id="95234" name="Rectangle 2"/>
          <p:cNvSpPr>
            <a:spLocks noGrp="1" noRot="1" noChangeAspect="1" noChangeArrowheads="1" noTextEdit="1"/>
          </p:cNvSpPr>
          <p:nvPr>
            <p:ph type="sldImg"/>
          </p:nvPr>
        </p:nvSpPr>
        <p:spPr>
          <a:xfrm>
            <a:off x="1320800" y="685800"/>
            <a:ext cx="4064000" cy="3048000"/>
          </a:xfrm>
          <a:ln/>
        </p:spPr>
      </p:sp>
      <p:sp>
        <p:nvSpPr>
          <p:cNvPr id="95235" name="Rectangle 3"/>
          <p:cNvSpPr>
            <a:spLocks noGrp="1" noChangeArrowheads="1"/>
          </p:cNvSpPr>
          <p:nvPr>
            <p:ph type="body" idx="1"/>
          </p:nvPr>
        </p:nvSpPr>
        <p:spPr>
          <a:xfrm>
            <a:off x="914400" y="3886200"/>
            <a:ext cx="5029200" cy="4572000"/>
          </a:xfrm>
        </p:spPr>
        <p:txBody>
          <a:bodyPr/>
          <a:lstStyle/>
          <a:p>
            <a:endParaRPr lang="en-US" altLang="en-US"/>
          </a:p>
        </p:txBody>
      </p:sp>
    </p:spTree>
    <p:extLst>
      <p:ext uri="{BB962C8B-B14F-4D97-AF65-F5344CB8AC3E}">
        <p14:creationId xmlns:p14="http://schemas.microsoft.com/office/powerpoint/2010/main" val="2711888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EB7CA3-388B-49FD-A7A3-650A2EC6E0FC}" type="slidenum">
              <a:rPr lang="en-US" altLang="en-US"/>
              <a:pPr/>
              <a:t>25</a:t>
            </a:fld>
            <a:endParaRPr lang="en-US" altLang="en-US"/>
          </a:p>
        </p:txBody>
      </p:sp>
      <p:sp>
        <p:nvSpPr>
          <p:cNvPr id="101378" name="Rectangle 2"/>
          <p:cNvSpPr>
            <a:spLocks noGrp="1" noRot="1" noChangeAspect="1" noChangeArrowheads="1" noTextEdit="1"/>
          </p:cNvSpPr>
          <p:nvPr>
            <p:ph type="sldImg"/>
          </p:nvPr>
        </p:nvSpPr>
        <p:spPr>
          <a:xfrm>
            <a:off x="1319213" y="685800"/>
            <a:ext cx="4064000" cy="3048000"/>
          </a:xfrm>
          <a:ln/>
        </p:spPr>
      </p:sp>
      <p:sp>
        <p:nvSpPr>
          <p:cNvPr id="101379" name="Rectangle 3"/>
          <p:cNvSpPr>
            <a:spLocks noGrp="1" noChangeArrowheads="1"/>
          </p:cNvSpPr>
          <p:nvPr>
            <p:ph type="body" idx="1"/>
          </p:nvPr>
        </p:nvSpPr>
        <p:spPr>
          <a:xfrm>
            <a:off x="914400" y="3886200"/>
            <a:ext cx="5029200" cy="4572000"/>
          </a:xfrm>
        </p:spPr>
        <p:txBody>
          <a:bodyPr/>
          <a:lstStyle/>
          <a:p>
            <a:r>
              <a:rPr lang="en-US" altLang="en-US"/>
              <a:t>After showing definition of private saving, </a:t>
            </a:r>
          </a:p>
          <a:p>
            <a:r>
              <a:rPr lang="en-US" altLang="en-US"/>
              <a:t>  - give the interpretation of the equation:  private saving is disposable income minus consumption spending</a:t>
            </a:r>
          </a:p>
          <a:p>
            <a:r>
              <a:rPr lang="en-US" altLang="en-US"/>
              <a:t>  - explain why private saving is part of the supply of loanable funds:  </a:t>
            </a:r>
          </a:p>
          <a:p>
            <a:r>
              <a:rPr lang="en-US" altLang="en-US"/>
              <a:t>     Suppose a person earns $50,000/year, pays $10,000 in taxes, and spends $35,000 on goods and services.  There’s $5000 remaining.  What happens to that $5000?  The person might use it to buy stocks or bonds, or she might put it in her savings account or money market deposit account.  In all of these cases, this $5000 becomes part of the supply of loanable funds in the financial system.  </a:t>
            </a:r>
          </a:p>
          <a:p>
            <a:endParaRPr lang="en-US" altLang="en-US"/>
          </a:p>
          <a:p>
            <a:r>
              <a:rPr lang="en-US" altLang="en-US"/>
              <a:t>After displaying public saving, explain the equation’s interpretation:  public saving is tax revenue minus government spending.  </a:t>
            </a:r>
          </a:p>
          <a:p>
            <a:r>
              <a:rPr lang="en-US" altLang="en-US"/>
              <a:t>Notice the analogy to private saving – both concepts represent income less spending: for the private household, income is (</a:t>
            </a:r>
            <a:r>
              <a:rPr lang="en-US" altLang="en-US" b="1" i="1"/>
              <a:t>Y</a:t>
            </a:r>
            <a:r>
              <a:rPr lang="en-US" altLang="en-US" b="1"/>
              <a:t>-</a:t>
            </a:r>
            <a:r>
              <a:rPr lang="en-US" altLang="en-US" b="1" i="1"/>
              <a:t>T</a:t>
            </a:r>
            <a:r>
              <a:rPr lang="en-US" altLang="en-US"/>
              <a:t>) and spending is </a:t>
            </a:r>
            <a:r>
              <a:rPr lang="en-US" altLang="en-US" b="1" i="1"/>
              <a:t>C</a:t>
            </a:r>
            <a:r>
              <a:rPr lang="en-US" altLang="en-US"/>
              <a:t>.  For the government, income is </a:t>
            </a:r>
            <a:r>
              <a:rPr lang="en-US" altLang="en-US" b="1" i="1"/>
              <a:t>T</a:t>
            </a:r>
            <a:r>
              <a:rPr lang="en-US" altLang="en-US"/>
              <a:t> and spending is </a:t>
            </a:r>
            <a:r>
              <a:rPr lang="en-US" altLang="en-US" b="1" i="1"/>
              <a:t>G</a:t>
            </a:r>
            <a:r>
              <a:rPr lang="en-US" altLang="en-US"/>
              <a:t>.   </a:t>
            </a:r>
          </a:p>
          <a:p>
            <a:endParaRPr lang="en-US" altLang="en-US"/>
          </a:p>
        </p:txBody>
      </p:sp>
    </p:spTree>
    <p:extLst>
      <p:ext uri="{BB962C8B-B14F-4D97-AF65-F5344CB8AC3E}">
        <p14:creationId xmlns:p14="http://schemas.microsoft.com/office/powerpoint/2010/main" val="4234672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E2C150-F923-4364-A175-FAC4522B5CF6}" type="slidenum">
              <a:rPr lang="en-US" altLang="en-US"/>
              <a:pPr/>
              <a:t>26</a:t>
            </a:fld>
            <a:endParaRPr lang="en-US" altLang="en-US"/>
          </a:p>
        </p:txBody>
      </p:sp>
      <p:sp>
        <p:nvSpPr>
          <p:cNvPr id="103426" name="Rectangle 2"/>
          <p:cNvSpPr>
            <a:spLocks noGrp="1" noRot="1" noChangeAspect="1" noChangeArrowheads="1" noTextEdit="1"/>
          </p:cNvSpPr>
          <p:nvPr>
            <p:ph type="sldImg"/>
          </p:nvPr>
        </p:nvSpPr>
        <p:spPr>
          <a:xfrm>
            <a:off x="1320800" y="685800"/>
            <a:ext cx="4064000" cy="3048000"/>
          </a:xfrm>
          <a:ln/>
        </p:spPr>
      </p:sp>
      <p:sp>
        <p:nvSpPr>
          <p:cNvPr id="103427" name="Rectangle 3"/>
          <p:cNvSpPr>
            <a:spLocks noGrp="1" noChangeArrowheads="1"/>
          </p:cNvSpPr>
          <p:nvPr>
            <p:ph type="body" idx="1"/>
          </p:nvPr>
        </p:nvSpPr>
        <p:spPr>
          <a:xfrm>
            <a:off x="914400" y="3886200"/>
            <a:ext cx="5029200" cy="4572000"/>
          </a:xfrm>
        </p:spPr>
        <p:txBody>
          <a:bodyPr/>
          <a:lstStyle/>
          <a:p>
            <a:r>
              <a:rPr lang="en-US" altLang="en-US"/>
              <a:t>The Delta notation will be used throughout the text, so it would be very helpful if your students started getting accustomed to it now.  </a:t>
            </a:r>
          </a:p>
          <a:p>
            <a:endParaRPr lang="en-US" altLang="en-US"/>
          </a:p>
          <a:p>
            <a:r>
              <a:rPr lang="en-US" altLang="en-US"/>
              <a:t>If your students have taken a semester of calculus, tell them that </a:t>
            </a:r>
            <a:r>
              <a:rPr lang="en-US" altLang="en-US">
                <a:sym typeface="Symbol" panose="05050102010706020507" pitchFamily="18" charset="2"/>
              </a:rPr>
              <a:t>X is (practically) the same thing as dX (if X is small).  Furthermore, some basic rules from calculus apply here with s:</a:t>
            </a:r>
          </a:p>
          <a:p>
            <a:pPr marL="282575" lvl="1" indent="-168275">
              <a:buFontTx/>
              <a:buChar char="•"/>
            </a:pPr>
            <a:r>
              <a:rPr lang="en-US" altLang="en-US">
                <a:sym typeface="Symbol" panose="05050102010706020507" pitchFamily="18" charset="2"/>
              </a:rPr>
              <a:t>The derivative of a sum is the sum of the derivatives:  </a:t>
            </a:r>
            <a:br>
              <a:rPr lang="en-US" altLang="en-US">
                <a:sym typeface="Symbol" panose="05050102010706020507" pitchFamily="18" charset="2"/>
              </a:rPr>
            </a:br>
            <a:r>
              <a:rPr lang="en-US" altLang="en-US">
                <a:sym typeface="Symbol" panose="05050102010706020507" pitchFamily="18" charset="2"/>
              </a:rPr>
              <a:t>(X+Y) = X + Y</a:t>
            </a:r>
          </a:p>
          <a:p>
            <a:pPr marL="282575" lvl="1" indent="-168275">
              <a:buFontTx/>
              <a:buChar char="•"/>
            </a:pPr>
            <a:r>
              <a:rPr lang="en-US" altLang="en-US">
                <a:sym typeface="Symbol" panose="05050102010706020507" pitchFamily="18" charset="2"/>
              </a:rPr>
              <a:t>The product rule:  </a:t>
            </a:r>
            <a:br>
              <a:rPr lang="en-US" altLang="en-US">
                <a:sym typeface="Symbol" panose="05050102010706020507" pitchFamily="18" charset="2"/>
              </a:rPr>
            </a:br>
            <a:r>
              <a:rPr lang="en-US" altLang="en-US">
                <a:sym typeface="Symbol" panose="05050102010706020507" pitchFamily="18" charset="2"/>
              </a:rPr>
              <a:t>XY = (X)(Y) + (X)(Y)</a:t>
            </a:r>
          </a:p>
          <a:p>
            <a:endParaRPr lang="en-US" altLang="en-US">
              <a:sym typeface="Symbol" panose="05050102010706020507" pitchFamily="18" charset="2"/>
            </a:endParaRPr>
          </a:p>
          <a:p>
            <a:r>
              <a:rPr lang="en-US" altLang="en-US">
                <a:sym typeface="Symbol" panose="05050102010706020507" pitchFamily="18" charset="2"/>
              </a:rPr>
              <a:t>In fact, you can derive the two arithmetic tricks for working with percentage changes presented in chapter 2.</a:t>
            </a:r>
          </a:p>
          <a:p>
            <a:r>
              <a:rPr lang="en-US" altLang="en-US">
                <a:sym typeface="Symbol" panose="05050102010706020507" pitchFamily="18" charset="2"/>
              </a:rPr>
              <a:t>Just take the preceding expression for the product rule and divide through by XY to get (XY)/XY = X/X  + Y/Y, the first of the two arithmetic tricks.  </a:t>
            </a:r>
          </a:p>
        </p:txBody>
      </p:sp>
    </p:spTree>
    <p:extLst>
      <p:ext uri="{BB962C8B-B14F-4D97-AF65-F5344CB8AC3E}">
        <p14:creationId xmlns:p14="http://schemas.microsoft.com/office/powerpoint/2010/main" val="2367148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6.wmf"/><Relationship Id="rId3" Type="http://schemas.openxmlformats.org/officeDocument/2006/relationships/notesSlide" Target="../notesSlides/notesSlide1.xml"/><Relationship Id="rId7" Type="http://schemas.openxmlformats.org/officeDocument/2006/relationships/image" Target="../media/image3.wmf"/><Relationship Id="rId12"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5.wmf"/><Relationship Id="rId5" Type="http://schemas.openxmlformats.org/officeDocument/2006/relationships/image" Target="../media/image2.wmf"/><Relationship Id="rId15" Type="http://schemas.openxmlformats.org/officeDocument/2006/relationships/image" Target="../media/image7.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4.wmf"/><Relationship Id="rId1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8.bin"/><Relationship Id="rId5" Type="http://schemas.openxmlformats.org/officeDocument/2006/relationships/image" Target="../media/image8.wmf"/><Relationship Id="rId4" Type="http://schemas.openxmlformats.org/officeDocument/2006/relationships/oleObject" Target="../embeddings/oleObject7.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4.xml"/><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10.bin"/><Relationship Id="rId5" Type="http://schemas.openxmlformats.org/officeDocument/2006/relationships/image" Target="../media/image10.wmf"/><Relationship Id="rId4" Type="http://schemas.openxmlformats.org/officeDocument/2006/relationships/oleObject" Target="../embeddings/oleObject9.bin"/><Relationship Id="rId9" Type="http://schemas.openxmlformats.org/officeDocument/2006/relationships/image" Target="../media/image12.w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3.wmf"/><Relationship Id="rId4" Type="http://schemas.openxmlformats.org/officeDocument/2006/relationships/oleObject" Target="../embeddings/oleObject12.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p14="http://schemas.microsoft.com/office/powerpoint/2010/main" val="37450098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dirty="0" smtClean="0">
                <a:latin typeface="Times New Roman" panose="02020603050405020304" pitchFamily="18" charset="0"/>
                <a:cs typeface="Times New Roman" panose="02020603050405020304" pitchFamily="18" charset="0"/>
              </a:rPr>
              <a:t>Lecture 32</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Summary of the Course</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(Part 2)</a:t>
            </a:r>
            <a:endParaRPr lang="en-US" sz="5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p14="http://schemas.microsoft.com/office/powerpoint/2010/main" val="29869080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Fiscal Policy</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Elements of FP</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Constraints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Three Sector Model</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Allocation Function</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Role of </a:t>
            </a:r>
            <a:r>
              <a:rPr lang="en-US" smtClean="0">
                <a:latin typeface="Times New Roman" panose="02020603050405020304" pitchFamily="18" charset="0"/>
                <a:cs typeface="Times New Roman" panose="02020603050405020304" pitchFamily="18" charset="0"/>
              </a:rPr>
              <a:t>the Government</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3</a:t>
            </a:fld>
            <a:endParaRPr lang="en-US"/>
          </a:p>
        </p:txBody>
      </p:sp>
    </p:spTree>
    <p:extLst>
      <p:ext uri="{BB962C8B-B14F-4D97-AF65-F5344CB8AC3E}">
        <p14:creationId xmlns:p14="http://schemas.microsoft.com/office/powerpoint/2010/main" val="29340836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Main Elements of the Theory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457200" indent="-457200">
              <a:buFont typeface="+mj-lt"/>
              <a:buAutoNum type="arabicPeriod"/>
            </a:pPr>
            <a:r>
              <a:rPr lang="en-US" sz="2800" dirty="0" smtClean="0">
                <a:latin typeface="Times New Roman" panose="02020603050405020304" pitchFamily="18" charset="0"/>
                <a:cs typeface="Times New Roman" panose="02020603050405020304" pitchFamily="18" charset="0"/>
              </a:rPr>
              <a:t>Islamic </a:t>
            </a:r>
            <a:r>
              <a:rPr lang="en-US" sz="2800" dirty="0">
                <a:latin typeface="Times New Roman" panose="02020603050405020304" pitchFamily="18" charset="0"/>
                <a:cs typeface="Times New Roman" panose="02020603050405020304" pitchFamily="18" charset="0"/>
              </a:rPr>
              <a:t>economy </a:t>
            </a:r>
            <a:r>
              <a:rPr lang="en-US" sz="2800" dirty="0" smtClean="0">
                <a:latin typeface="Times New Roman" panose="02020603050405020304" pitchFamily="18" charset="0"/>
                <a:cs typeface="Times New Roman" panose="02020603050405020304" pitchFamily="18" charset="0"/>
              </a:rPr>
              <a:t>is a </a:t>
            </a:r>
            <a:r>
              <a:rPr lang="en-US" sz="2800" dirty="0">
                <a:latin typeface="Times New Roman" panose="02020603050405020304" pitchFamily="18" charset="0"/>
                <a:cs typeface="Times New Roman" panose="02020603050405020304" pitchFamily="18" charset="0"/>
              </a:rPr>
              <a:t>three-sector economy</a:t>
            </a:r>
            <a:r>
              <a:rPr lang="en-US" sz="2800" dirty="0" smtClean="0">
                <a:latin typeface="Times New Roman" panose="02020603050405020304" pitchFamily="18" charset="0"/>
                <a:cs typeface="Times New Roman" panose="02020603050405020304" pitchFamily="18" charset="0"/>
              </a:rPr>
              <a:t>, (the </a:t>
            </a:r>
            <a:r>
              <a:rPr lang="en-US" sz="2800" dirty="0">
                <a:latin typeface="Times New Roman" panose="02020603050405020304" pitchFamily="18" charset="0"/>
                <a:cs typeface="Times New Roman" panose="02020603050405020304" pitchFamily="18" charset="0"/>
              </a:rPr>
              <a:t>private sector, the voluntary sector, and the public </a:t>
            </a:r>
            <a:r>
              <a:rPr lang="en-US" sz="2800" dirty="0" smtClean="0">
                <a:latin typeface="Times New Roman" panose="02020603050405020304" pitchFamily="18" charset="0"/>
                <a:cs typeface="Times New Roman" panose="02020603050405020304" pitchFamily="18" charset="0"/>
              </a:rPr>
              <a:t>sector). </a:t>
            </a:r>
            <a:r>
              <a:rPr lang="en-US" sz="2800" dirty="0">
                <a:latin typeface="Times New Roman" panose="02020603050405020304" pitchFamily="18" charset="0"/>
                <a:cs typeface="Times New Roman" panose="02020603050405020304" pitchFamily="18" charset="0"/>
              </a:rPr>
              <a:t>The three </a:t>
            </a:r>
            <a:r>
              <a:rPr lang="en-US" sz="2800" dirty="0" smtClean="0">
                <a:latin typeface="Times New Roman" panose="02020603050405020304" pitchFamily="18" charset="0"/>
                <a:cs typeface="Times New Roman" panose="02020603050405020304" pitchFamily="18" charset="0"/>
              </a:rPr>
              <a:t>sectors working </a:t>
            </a:r>
            <a:r>
              <a:rPr lang="en-US" sz="2800" dirty="0">
                <a:latin typeface="Times New Roman" panose="02020603050405020304" pitchFamily="18" charset="0"/>
                <a:cs typeface="Times New Roman" panose="02020603050405020304" pitchFamily="18" charset="0"/>
              </a:rPr>
              <a:t>in conjunction, furnish the institutional framework of an </a:t>
            </a:r>
            <a:r>
              <a:rPr lang="en-US" sz="2800" dirty="0" smtClean="0">
                <a:latin typeface="Times New Roman" panose="02020603050405020304" pitchFamily="18" charset="0"/>
                <a:cs typeface="Times New Roman" panose="02020603050405020304" pitchFamily="18" charset="0"/>
              </a:rPr>
              <a:t>Islamic economy</a:t>
            </a:r>
            <a:r>
              <a:rPr lang="en-US" sz="2800" dirty="0">
                <a:latin typeface="Times New Roman" panose="02020603050405020304" pitchFamily="18" charset="0"/>
                <a:cs typeface="Times New Roman" panose="02020603050405020304" pitchFamily="18" charset="0"/>
              </a:rPr>
              <a:t>.</a:t>
            </a:r>
          </a:p>
          <a:p>
            <a:pPr marL="457200" indent="-457200">
              <a:buFont typeface="+mj-lt"/>
              <a:buAutoNum type="arabicPeriod"/>
            </a:pPr>
            <a:r>
              <a:rPr lang="en-US" sz="2800" dirty="0" err="1" smtClean="0">
                <a:latin typeface="Times New Roman" panose="02020603050405020304" pitchFamily="18" charset="0"/>
                <a:cs typeface="Times New Roman" panose="02020603050405020304" pitchFamily="18" charset="0"/>
              </a:rPr>
              <a:t>Zakah</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provides the base of the fiscal system and defines its scope </a:t>
            </a:r>
            <a:r>
              <a:rPr lang="en-US" sz="2800" dirty="0" smtClean="0">
                <a:latin typeface="Times New Roman" panose="02020603050405020304" pitchFamily="18" charset="0"/>
                <a:cs typeface="Times New Roman" panose="02020603050405020304" pitchFamily="18" charset="0"/>
              </a:rPr>
              <a:t>of operation </a:t>
            </a:r>
            <a:r>
              <a:rPr lang="en-US" sz="2800" dirty="0">
                <a:latin typeface="Times New Roman" panose="02020603050405020304" pitchFamily="18" charset="0"/>
                <a:cs typeface="Times New Roman" panose="02020603050405020304" pitchFamily="18" charset="0"/>
              </a:rPr>
              <a:t>within the general institutional framework of the Islamic economy</a:t>
            </a:r>
            <a:r>
              <a:rPr lang="en-US" sz="2800" dirty="0" smtClean="0">
                <a:latin typeface="Times New Roman" panose="02020603050405020304" pitchFamily="18" charset="0"/>
                <a:cs typeface="Times New Roman" panose="02020603050405020304" pitchFamily="18" charset="0"/>
              </a:rPr>
              <a:t>.</a:t>
            </a: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p14="http://schemas.microsoft.com/office/powerpoint/2010/main" val="11669980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Main Elements of the Theory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457200" indent="-457200">
              <a:buAutoNum type="arabicPeriod" startAt="3"/>
            </a:pPr>
            <a:r>
              <a:rPr lang="en-US" sz="2800" dirty="0" smtClean="0">
                <a:latin typeface="Times New Roman" panose="02020603050405020304" pitchFamily="18" charset="0"/>
                <a:cs typeface="Times New Roman" panose="02020603050405020304" pitchFamily="18" charset="0"/>
              </a:rPr>
              <a:t>The allocation, distribution and stabilization functions of an Islamic economy are </a:t>
            </a:r>
            <a:r>
              <a:rPr lang="en-US" sz="2800" dirty="0">
                <a:latin typeface="Times New Roman" panose="02020603050405020304" pitchFamily="18" charset="0"/>
                <a:cs typeface="Times New Roman" panose="02020603050405020304" pitchFamily="18" charset="0"/>
              </a:rPr>
              <a:t>processed and implemented through all these sectors jointly</a:t>
            </a:r>
            <a:r>
              <a:rPr lang="en-US" sz="2800" dirty="0" smtClean="0">
                <a:latin typeface="Times New Roman" panose="02020603050405020304" pitchFamily="18" charset="0"/>
                <a:cs typeface="Times New Roman" panose="02020603050405020304" pitchFamily="18" charset="0"/>
              </a:rPr>
              <a:t>. </a:t>
            </a:r>
          </a:p>
          <a:p>
            <a:pPr marL="457200" indent="-457200">
              <a:buAutoNum type="arabicPeriod" startAt="3"/>
            </a:pPr>
            <a:endParaRPr lang="en-US" sz="2800" dirty="0">
              <a:latin typeface="Times New Roman" panose="02020603050405020304" pitchFamily="18" charset="0"/>
              <a:cs typeface="Times New Roman" panose="02020603050405020304" pitchFamily="18" charset="0"/>
            </a:endParaRPr>
          </a:p>
          <a:p>
            <a:pPr marL="457200" indent="-457200">
              <a:buAutoNum type="arabicPeriod" startAt="3"/>
            </a:pPr>
            <a:r>
              <a:rPr lang="en-US" sz="2800" dirty="0" smtClean="0">
                <a:latin typeface="Times New Roman" panose="02020603050405020304" pitchFamily="18" charset="0"/>
                <a:cs typeface="Times New Roman" panose="02020603050405020304" pitchFamily="18" charset="0"/>
              </a:rPr>
              <a:t>Public </a:t>
            </a:r>
            <a:r>
              <a:rPr lang="en-US" sz="2800" dirty="0">
                <a:latin typeface="Times New Roman" panose="02020603050405020304" pitchFamily="18" charset="0"/>
                <a:cs typeface="Times New Roman" panose="02020603050405020304" pitchFamily="18" charset="0"/>
              </a:rPr>
              <a:t>sector’s role is minimal but crucial in so far as it operates </a:t>
            </a:r>
            <a:r>
              <a:rPr lang="en-US" sz="2800" dirty="0" smtClean="0">
                <a:latin typeface="Times New Roman" panose="02020603050405020304" pitchFamily="18" charset="0"/>
                <a:cs typeface="Times New Roman" panose="02020603050405020304" pitchFamily="18" charset="0"/>
              </a:rPr>
              <a:t>continuously to </a:t>
            </a:r>
            <a:r>
              <a:rPr lang="en-US" sz="2800" dirty="0">
                <a:latin typeface="Times New Roman" panose="02020603050405020304" pitchFamily="18" charset="0"/>
                <a:cs typeface="Times New Roman" panose="02020603050405020304" pitchFamily="18" charset="0"/>
              </a:rPr>
              <a:t>ensure an optimal allocation of community’s resources, rectifies </a:t>
            </a:r>
            <a:r>
              <a:rPr lang="en-US" sz="2800" dirty="0" smtClean="0">
                <a:latin typeface="Times New Roman" panose="02020603050405020304" pitchFamily="18" charset="0"/>
                <a:cs typeface="Times New Roman" panose="02020603050405020304" pitchFamily="18" charset="0"/>
              </a:rPr>
              <a:t>sub-optimal distribution </a:t>
            </a:r>
            <a:r>
              <a:rPr lang="en-US" sz="2800" dirty="0">
                <a:latin typeface="Times New Roman" panose="02020603050405020304" pitchFamily="18" charset="0"/>
                <a:cs typeface="Times New Roman" panose="02020603050405020304" pitchFamily="18" charset="0"/>
              </a:rPr>
              <a:t>of income, and introduces an element of stability.</a:t>
            </a: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p14="http://schemas.microsoft.com/office/powerpoint/2010/main" val="40433485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Is a Fiscal Policy Possible in an Islamic State</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0" indent="0">
              <a:buNone/>
            </a:pPr>
            <a:r>
              <a:rPr lang="en-US" sz="2800" dirty="0">
                <a:latin typeface="Times New Roman" panose="02020603050405020304" pitchFamily="18" charset="0"/>
                <a:cs typeface="Times New Roman" panose="02020603050405020304" pitchFamily="18" charset="0"/>
              </a:rPr>
              <a:t>The socio-economic policy goals of an Islamic state are as follows:</a:t>
            </a:r>
          </a:p>
          <a:p>
            <a:pPr marL="514350" indent="-514350">
              <a:buAutoNum type="arabicPeriod"/>
            </a:pPr>
            <a:r>
              <a:rPr lang="en-US" sz="2800" dirty="0" smtClean="0">
                <a:latin typeface="Times New Roman" panose="02020603050405020304" pitchFamily="18" charset="0"/>
                <a:cs typeface="Times New Roman" panose="02020603050405020304" pitchFamily="18" charset="0"/>
              </a:rPr>
              <a:t>Justice </a:t>
            </a:r>
            <a:r>
              <a:rPr lang="en-US" sz="2800" dirty="0">
                <a:latin typeface="Times New Roman" panose="02020603050405020304" pitchFamily="18" charset="0"/>
                <a:cs typeface="Times New Roman" panose="02020603050405020304" pitchFamily="18" charset="0"/>
              </a:rPr>
              <a:t>and </a:t>
            </a:r>
            <a:r>
              <a:rPr lang="en-US" sz="2800" dirty="0" smtClean="0">
                <a:latin typeface="Times New Roman" panose="02020603050405020304" pitchFamily="18" charset="0"/>
                <a:cs typeface="Times New Roman" panose="02020603050405020304" pitchFamily="18" charset="0"/>
              </a:rPr>
              <a:t>equity.</a:t>
            </a:r>
          </a:p>
          <a:p>
            <a:pPr marL="514350" indent="-514350">
              <a:buAutoNum type="arabicPeriod"/>
            </a:pPr>
            <a:r>
              <a:rPr lang="en-US" sz="2800" dirty="0" smtClean="0">
                <a:latin typeface="Times New Roman" panose="02020603050405020304" pitchFamily="18" charset="0"/>
                <a:cs typeface="Times New Roman" panose="02020603050405020304" pitchFamily="18" charset="0"/>
              </a:rPr>
              <a:t>Provision </a:t>
            </a:r>
            <a:r>
              <a:rPr lang="en-US" sz="2800" dirty="0">
                <a:latin typeface="Times New Roman" panose="02020603050405020304" pitchFamily="18" charset="0"/>
                <a:cs typeface="Times New Roman" panose="02020603050405020304" pitchFamily="18" charset="0"/>
              </a:rPr>
              <a:t>of the socio-economic needs of the community or </a:t>
            </a:r>
            <a:r>
              <a:rPr lang="en-US" sz="2800" dirty="0" smtClean="0">
                <a:latin typeface="Times New Roman" panose="02020603050405020304" pitchFamily="18" charset="0"/>
                <a:cs typeface="Times New Roman" panose="02020603050405020304" pitchFamily="18" charset="0"/>
              </a:rPr>
              <a:t>socioeconomic  welfare.</a:t>
            </a:r>
          </a:p>
          <a:p>
            <a:pPr marL="514350" indent="-514350">
              <a:buAutoNum type="arabicPeriod"/>
            </a:pPr>
            <a:r>
              <a:rPr lang="en-US" sz="2800" dirty="0" smtClean="0">
                <a:latin typeface="Times New Roman" panose="02020603050405020304" pitchFamily="18" charset="0"/>
                <a:cs typeface="Times New Roman" panose="02020603050405020304" pitchFamily="18" charset="0"/>
              </a:rPr>
              <a:t>Enhancement </a:t>
            </a:r>
            <a:r>
              <a:rPr lang="en-US" sz="2800" dirty="0">
                <a:latin typeface="Times New Roman" panose="02020603050405020304" pitchFamily="18" charset="0"/>
                <a:cs typeface="Times New Roman" panose="02020603050405020304" pitchFamily="18" charset="0"/>
              </a:rPr>
              <a:t>of the community’s economic resources or </a:t>
            </a:r>
            <a:r>
              <a:rPr lang="en-US" sz="2800" dirty="0" smtClean="0">
                <a:latin typeface="Times New Roman" panose="02020603050405020304" pitchFamily="18" charset="0"/>
                <a:cs typeface="Times New Roman" panose="02020603050405020304" pitchFamily="18" charset="0"/>
              </a:rPr>
              <a:t>economic growth.</a:t>
            </a:r>
          </a:p>
          <a:p>
            <a:pPr marL="514350" indent="-514350">
              <a:buAutoNum type="arabicPeriod"/>
            </a:pPr>
            <a:r>
              <a:rPr lang="en-US" sz="2800" dirty="0" smtClean="0">
                <a:latin typeface="Times New Roman" panose="02020603050405020304" pitchFamily="18" charset="0"/>
                <a:cs typeface="Times New Roman" panose="02020603050405020304" pitchFamily="18" charset="0"/>
              </a:rPr>
              <a:t>Improvement </a:t>
            </a:r>
            <a:r>
              <a:rPr lang="en-US" sz="2800" dirty="0">
                <a:latin typeface="Times New Roman" panose="02020603050405020304" pitchFamily="18" charset="0"/>
                <a:cs typeface="Times New Roman" panose="02020603050405020304" pitchFamily="18" charset="0"/>
              </a:rPr>
              <a:t>in the cultural milieu of the community.</a:t>
            </a: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6</a:t>
            </a:fld>
            <a:endParaRPr lang="en-US"/>
          </a:p>
        </p:txBody>
      </p:sp>
    </p:spTree>
    <p:extLst>
      <p:ext uri="{BB962C8B-B14F-4D97-AF65-F5344CB8AC3E}">
        <p14:creationId xmlns:p14="http://schemas.microsoft.com/office/powerpoint/2010/main" val="32508526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Is a Fiscal Policy Possible in an Islamic State</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800" dirty="0" err="1" smtClean="0">
                <a:latin typeface="Times New Roman" panose="02020603050405020304" pitchFamily="18" charset="0"/>
                <a:cs typeface="Times New Roman" panose="02020603050405020304" pitchFamily="18" charset="0"/>
              </a:rPr>
              <a:t>Zakah</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is the most important fiscal </a:t>
            </a:r>
            <a:r>
              <a:rPr lang="en-US" sz="2800" dirty="0" smtClean="0">
                <a:latin typeface="Times New Roman" panose="02020603050405020304" pitchFamily="18" charset="0"/>
                <a:cs typeface="Times New Roman" panose="02020603050405020304" pitchFamily="18" charset="0"/>
              </a:rPr>
              <a:t>and distributive </a:t>
            </a:r>
            <a:r>
              <a:rPr lang="en-US" sz="2800" dirty="0">
                <a:latin typeface="Times New Roman" panose="02020603050405020304" pitchFamily="18" charset="0"/>
                <a:cs typeface="Times New Roman" panose="02020603050405020304" pitchFamily="18" charset="0"/>
              </a:rPr>
              <a:t>mechanism of an Islamic economy.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But </a:t>
            </a:r>
            <a:r>
              <a:rPr lang="en-US" sz="2800" dirty="0" err="1" smtClean="0">
                <a:latin typeface="Times New Roman" panose="02020603050405020304" pitchFamily="18" charset="0"/>
                <a:cs typeface="Times New Roman" panose="02020603050405020304" pitchFamily="18" charset="0"/>
              </a:rPr>
              <a:t>Zakah</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may generate certain incidental effects on the economy, which can </a:t>
            </a:r>
            <a:r>
              <a:rPr lang="en-US" sz="2800" dirty="0" smtClean="0">
                <a:latin typeface="Times New Roman" panose="02020603050405020304" pitchFamily="18" charset="0"/>
                <a:cs typeface="Times New Roman" panose="02020603050405020304" pitchFamily="18" charset="0"/>
              </a:rPr>
              <a:t>be redressed </a:t>
            </a:r>
            <a:r>
              <a:rPr lang="en-US" sz="2800" dirty="0">
                <a:latin typeface="Times New Roman" panose="02020603050405020304" pitchFamily="18" charset="0"/>
                <a:cs typeface="Times New Roman" panose="02020603050405020304" pitchFamily="18" charset="0"/>
              </a:rPr>
              <a:t>only by an appropriate mechanism of secular levies.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A situation </a:t>
            </a:r>
            <a:r>
              <a:rPr lang="en-US" sz="2800" dirty="0">
                <a:latin typeface="Times New Roman" panose="02020603050405020304" pitchFamily="18" charset="0"/>
                <a:cs typeface="Times New Roman" panose="02020603050405020304" pitchFamily="18" charset="0"/>
              </a:rPr>
              <a:t>may arise where </a:t>
            </a:r>
            <a:r>
              <a:rPr lang="en-US" sz="2800" dirty="0" err="1">
                <a:latin typeface="Times New Roman" panose="02020603050405020304" pitchFamily="18" charset="0"/>
                <a:cs typeface="Times New Roman" panose="02020603050405020304" pitchFamily="18" charset="0"/>
              </a:rPr>
              <a:t>Zakah</a:t>
            </a:r>
            <a:r>
              <a:rPr lang="en-US" sz="2800" dirty="0">
                <a:latin typeface="Times New Roman" panose="02020603050405020304" pitchFamily="18" charset="0"/>
                <a:cs typeface="Times New Roman" panose="02020603050405020304" pitchFamily="18" charset="0"/>
              </a:rPr>
              <a:t> levies may lead to such a diversion of </a:t>
            </a:r>
            <a:r>
              <a:rPr lang="en-US" sz="2800" dirty="0" smtClean="0">
                <a:latin typeface="Times New Roman" panose="02020603050405020304" pitchFamily="18" charset="0"/>
                <a:cs typeface="Times New Roman" panose="02020603050405020304" pitchFamily="18" charset="0"/>
              </a:rPr>
              <a:t>resources that </a:t>
            </a:r>
            <a:r>
              <a:rPr lang="en-US" sz="2800" dirty="0">
                <a:latin typeface="Times New Roman" panose="02020603050405020304" pitchFamily="18" charset="0"/>
                <a:cs typeface="Times New Roman" panose="02020603050405020304" pitchFamily="18" charset="0"/>
              </a:rPr>
              <a:t>is not desirable from the point of view of general socio-economic goals of </a:t>
            </a:r>
            <a:r>
              <a:rPr lang="en-US" sz="2800" dirty="0" smtClean="0">
                <a:latin typeface="Times New Roman" panose="02020603050405020304" pitchFamily="18" charset="0"/>
                <a:cs typeface="Times New Roman" panose="02020603050405020304" pitchFamily="18" charset="0"/>
              </a:rPr>
              <a:t>the society.</a:t>
            </a: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7</a:t>
            </a:fld>
            <a:endParaRPr lang="en-US"/>
          </a:p>
        </p:txBody>
      </p:sp>
    </p:spTree>
    <p:extLst>
      <p:ext uri="{BB962C8B-B14F-4D97-AF65-F5344CB8AC3E}">
        <p14:creationId xmlns:p14="http://schemas.microsoft.com/office/powerpoint/2010/main" val="9101312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System Constraints on Taxation</a:t>
            </a:r>
          </a:p>
        </p:txBody>
      </p:sp>
      <p:sp>
        <p:nvSpPr>
          <p:cNvPr id="3" name="Content Placeholder 2"/>
          <p:cNvSpPr>
            <a:spLocks noGrp="1"/>
          </p:cNvSpPr>
          <p:nvPr>
            <p:ph idx="1"/>
          </p:nvPr>
        </p:nvSpPr>
        <p:spPr>
          <a:xfrm>
            <a:off x="457200" y="1524000"/>
            <a:ext cx="8229600" cy="4832350"/>
          </a:xfrm>
        </p:spPr>
        <p:txBody>
          <a:bodyPr>
            <a:no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transfer of resources </a:t>
            </a:r>
            <a:r>
              <a:rPr lang="en-US" sz="2800" dirty="0" smtClean="0">
                <a:latin typeface="Times New Roman" panose="02020603050405020304" pitchFamily="18" charset="0"/>
                <a:cs typeface="Times New Roman" panose="02020603050405020304" pitchFamily="18" charset="0"/>
              </a:rPr>
              <a:t>may exert </a:t>
            </a:r>
            <a:r>
              <a:rPr lang="en-US" sz="2800" dirty="0">
                <a:latin typeface="Times New Roman" panose="02020603050405020304" pitchFamily="18" charset="0"/>
                <a:cs typeface="Times New Roman" panose="02020603050405020304" pitchFamily="18" charset="0"/>
              </a:rPr>
              <a:t>an upward pressure on the price </a:t>
            </a:r>
            <a:r>
              <a:rPr lang="en-US" sz="2800" dirty="0" smtClean="0">
                <a:latin typeface="Times New Roman" panose="02020603050405020304" pitchFamily="18" charset="0"/>
                <a:cs typeface="Times New Roman" panose="02020603050405020304" pitchFamily="18" charset="0"/>
              </a:rPr>
              <a:t>level. </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Taxation </a:t>
            </a:r>
            <a:r>
              <a:rPr lang="en-US" sz="2800" dirty="0">
                <a:latin typeface="Times New Roman" panose="02020603050405020304" pitchFamily="18" charset="0"/>
                <a:cs typeface="Times New Roman" panose="02020603050405020304" pitchFamily="18" charset="0"/>
              </a:rPr>
              <a:t>policy will be suitably adjusted to arrest the price spiral.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err="1" smtClean="0">
                <a:latin typeface="Times New Roman" panose="02020603050405020304" pitchFamily="18" charset="0"/>
                <a:cs typeface="Times New Roman" panose="02020603050405020304" pitchFamily="18" charset="0"/>
              </a:rPr>
              <a:t>Zakah</a:t>
            </a:r>
            <a:r>
              <a:rPr lang="en-US" sz="2800" dirty="0" smtClean="0">
                <a:latin typeface="Times New Roman" panose="02020603050405020304" pitchFamily="18" charset="0"/>
                <a:cs typeface="Times New Roman" panose="02020603050405020304" pitchFamily="18" charset="0"/>
              </a:rPr>
              <a:t> levies may cause </a:t>
            </a:r>
            <a:r>
              <a:rPr lang="en-US" sz="2800" dirty="0">
                <a:latin typeface="Times New Roman" panose="02020603050405020304" pitchFamily="18" charset="0"/>
                <a:cs typeface="Times New Roman" panose="02020603050405020304" pitchFamily="18" charset="0"/>
              </a:rPr>
              <a:t>a sudden diversion of </a:t>
            </a:r>
            <a:r>
              <a:rPr lang="en-US" sz="2800" dirty="0" smtClean="0">
                <a:latin typeface="Times New Roman" panose="02020603050405020304" pitchFamily="18" charset="0"/>
                <a:cs typeface="Times New Roman" panose="02020603050405020304" pitchFamily="18" charset="0"/>
              </a:rPr>
              <a:t> resources </a:t>
            </a:r>
            <a:r>
              <a:rPr lang="en-US" sz="2800" dirty="0">
                <a:latin typeface="Times New Roman" panose="02020603050405020304" pitchFamily="18" charset="0"/>
                <a:cs typeface="Times New Roman" panose="02020603050405020304" pitchFamily="18" charset="0"/>
              </a:rPr>
              <a:t>from savings to </a:t>
            </a:r>
            <a:r>
              <a:rPr lang="en-US" sz="2800" dirty="0" smtClean="0">
                <a:latin typeface="Times New Roman" panose="02020603050405020304" pitchFamily="18" charset="0"/>
                <a:cs typeface="Times New Roman" panose="02020603050405020304" pitchFamily="18" charset="0"/>
              </a:rPr>
              <a:t>overspending; from </a:t>
            </a:r>
            <a:r>
              <a:rPr lang="en-US" sz="2800" dirty="0">
                <a:latin typeface="Times New Roman" panose="02020603050405020304" pitchFamily="18" charset="0"/>
                <a:cs typeface="Times New Roman" panose="02020603050405020304" pitchFamily="18" charset="0"/>
              </a:rPr>
              <a:t>investment in </a:t>
            </a:r>
            <a:r>
              <a:rPr lang="en-US" sz="2800" dirty="0" err="1">
                <a:latin typeface="Times New Roman" panose="02020603050405020304" pitchFamily="18" charset="0"/>
                <a:cs typeface="Times New Roman" panose="02020603050405020304" pitchFamily="18" charset="0"/>
              </a:rPr>
              <a:t>Zakah</a:t>
            </a:r>
            <a:r>
              <a:rPr lang="en-US" sz="2800" dirty="0">
                <a:latin typeface="Times New Roman" panose="02020603050405020304" pitchFamily="18" charset="0"/>
                <a:cs typeface="Times New Roman" panose="02020603050405020304" pitchFamily="18" charset="0"/>
              </a:rPr>
              <a:t>-able to </a:t>
            </a:r>
            <a:r>
              <a:rPr lang="en-US" sz="2800" dirty="0" err="1">
                <a:latin typeface="Times New Roman" panose="02020603050405020304" pitchFamily="18" charset="0"/>
                <a:cs typeface="Times New Roman" panose="02020603050405020304" pitchFamily="18" charset="0"/>
              </a:rPr>
              <a:t>Zakah</a:t>
            </a:r>
            <a:r>
              <a:rPr lang="en-US" sz="2800" dirty="0">
                <a:latin typeface="Times New Roman" panose="02020603050405020304" pitchFamily="18" charset="0"/>
                <a:cs typeface="Times New Roman" panose="02020603050405020304" pitchFamily="18" charset="0"/>
              </a:rPr>
              <a:t>-free economic activities whose </a:t>
            </a:r>
            <a:r>
              <a:rPr lang="en-US" sz="2800" dirty="0" smtClean="0">
                <a:latin typeface="Times New Roman" panose="02020603050405020304" pitchFamily="18" charset="0"/>
                <a:cs typeface="Times New Roman" panose="02020603050405020304" pitchFamily="18" charset="0"/>
              </a:rPr>
              <a:t>overall impact </a:t>
            </a:r>
            <a:r>
              <a:rPr lang="en-US" sz="2800" dirty="0">
                <a:latin typeface="Times New Roman" panose="02020603050405020304" pitchFamily="18" charset="0"/>
                <a:cs typeface="Times New Roman" panose="02020603050405020304" pitchFamily="18" charset="0"/>
              </a:rPr>
              <a:t>on the economy is likely to be detrimental to general welfare of the </a:t>
            </a:r>
            <a:r>
              <a:rPr lang="en-US" sz="2800" dirty="0" smtClean="0">
                <a:latin typeface="Times New Roman" panose="02020603050405020304" pitchFamily="18" charset="0"/>
                <a:cs typeface="Times New Roman" panose="02020603050405020304" pitchFamily="18" charset="0"/>
              </a:rPr>
              <a:t>Islamic community</a:t>
            </a:r>
            <a:r>
              <a:rPr lang="en-US" sz="2800" dirty="0">
                <a:latin typeface="Times New Roman" panose="02020603050405020304" pitchFamily="18" charset="0"/>
                <a:cs typeface="Times New Roman" panose="02020603050405020304" pitchFamily="18" charset="0"/>
              </a:rPr>
              <a:t>, tax policy will have to be </a:t>
            </a:r>
            <a:r>
              <a:rPr lang="en-US" sz="2800" dirty="0" smtClean="0">
                <a:latin typeface="Times New Roman" panose="02020603050405020304" pitchFamily="18" charset="0"/>
                <a:cs typeface="Times New Roman" panose="02020603050405020304" pitchFamily="18" charset="0"/>
              </a:rPr>
              <a:t>readjusted.</a:t>
            </a: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8</a:t>
            </a:fld>
            <a:endParaRPr lang="en-US"/>
          </a:p>
        </p:txBody>
      </p:sp>
    </p:spTree>
    <p:extLst>
      <p:ext uri="{BB962C8B-B14F-4D97-AF65-F5344CB8AC3E}">
        <p14:creationId xmlns:p14="http://schemas.microsoft.com/office/powerpoint/2010/main" val="31327543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ISLAMIC ECONOMY: A THREE-SECTOR </a:t>
            </a:r>
            <a:r>
              <a:rPr lang="en-US" b="1" dirty="0" smtClean="0">
                <a:latin typeface="Times New Roman" panose="02020603050405020304" pitchFamily="18" charset="0"/>
                <a:cs typeface="Times New Roman" panose="02020603050405020304" pitchFamily="18" charset="0"/>
              </a:rPr>
              <a:t>MODEL</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417638"/>
            <a:ext cx="8229600" cy="4938712"/>
          </a:xfrm>
        </p:spPr>
        <p:txBody>
          <a:bodyPr>
            <a:noAutofit/>
          </a:bodyPr>
          <a:lstStyle/>
          <a:p>
            <a:pPr>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Modern economies offer two institutions to tackle the allocation </a:t>
            </a:r>
            <a:r>
              <a:rPr lang="en-US" sz="2800" dirty="0" smtClean="0">
                <a:latin typeface="Times New Roman" panose="02020603050405020304" pitchFamily="18" charset="0"/>
                <a:cs typeface="Times New Roman" panose="02020603050405020304" pitchFamily="18" charset="0"/>
              </a:rPr>
              <a:t>and distribution </a:t>
            </a:r>
            <a:r>
              <a:rPr lang="en-US" sz="2800" dirty="0">
                <a:latin typeface="Times New Roman" panose="02020603050405020304" pitchFamily="18" charset="0"/>
                <a:cs typeface="Times New Roman" panose="02020603050405020304" pitchFamily="18" charset="0"/>
              </a:rPr>
              <a:t>problems, </a:t>
            </a:r>
            <a:r>
              <a:rPr lang="en-US" sz="2800" dirty="0" smtClean="0">
                <a:latin typeface="Times New Roman" panose="02020603050405020304" pitchFamily="18" charset="0"/>
                <a:cs typeface="Times New Roman" panose="02020603050405020304" pitchFamily="18" charset="0"/>
              </a:rPr>
              <a:t>(market &amp; government or the </a:t>
            </a:r>
            <a:r>
              <a:rPr lang="en-US" sz="2800" dirty="0">
                <a:latin typeface="Times New Roman" panose="02020603050405020304" pitchFamily="18" charset="0"/>
                <a:cs typeface="Times New Roman" panose="02020603050405020304" pitchFamily="18" charset="0"/>
              </a:rPr>
              <a:t>private and the public </a:t>
            </a:r>
            <a:r>
              <a:rPr lang="en-US" sz="2800" dirty="0" smtClean="0">
                <a:latin typeface="Times New Roman" panose="02020603050405020304" pitchFamily="18" charset="0"/>
                <a:cs typeface="Times New Roman" panose="02020603050405020304" pitchFamily="18" charset="0"/>
              </a:rPr>
              <a:t>sectors).</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Private </a:t>
            </a:r>
            <a:r>
              <a:rPr lang="en-US" sz="2800" dirty="0">
                <a:latin typeface="Times New Roman" panose="02020603050405020304" pitchFamily="18" charset="0"/>
                <a:cs typeface="Times New Roman" panose="02020603050405020304" pitchFamily="18" charset="0"/>
              </a:rPr>
              <a:t>sector </a:t>
            </a:r>
            <a:r>
              <a:rPr lang="en-US" sz="2800" dirty="0" smtClean="0">
                <a:latin typeface="Times New Roman" panose="02020603050405020304" pitchFamily="18" charset="0"/>
                <a:cs typeface="Times New Roman" panose="02020603050405020304" pitchFamily="18" charset="0"/>
              </a:rPr>
              <a:t>is characterized </a:t>
            </a:r>
            <a:r>
              <a:rPr lang="en-US" sz="2800" dirty="0">
                <a:latin typeface="Times New Roman" panose="02020603050405020304" pitchFamily="18" charset="0"/>
                <a:cs typeface="Times New Roman" panose="02020603050405020304" pitchFamily="18" charset="0"/>
              </a:rPr>
              <a:t>by the forces of demand and supply, price and profit motive.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The public </a:t>
            </a:r>
            <a:r>
              <a:rPr lang="en-US" sz="2800" dirty="0">
                <a:latin typeface="Times New Roman" panose="02020603050405020304" pitchFamily="18" charset="0"/>
                <a:cs typeface="Times New Roman" panose="02020603050405020304" pitchFamily="18" charset="0"/>
              </a:rPr>
              <a:t>sector acts </a:t>
            </a:r>
            <a:r>
              <a:rPr lang="en-US" sz="2800" dirty="0" smtClean="0">
                <a:latin typeface="Times New Roman" panose="02020603050405020304" pitchFamily="18" charset="0"/>
                <a:cs typeface="Times New Roman" panose="02020603050405020304" pitchFamily="18" charset="0"/>
              </a:rPr>
              <a:t>as </a:t>
            </a:r>
            <a:r>
              <a:rPr lang="en-US" sz="2800" dirty="0">
                <a:latin typeface="Times New Roman" panose="02020603050405020304" pitchFamily="18" charset="0"/>
                <a:cs typeface="Times New Roman" panose="02020603050405020304" pitchFamily="18" charset="0"/>
              </a:rPr>
              <a:t>a corrective mechanism and as a supplement to it</a:t>
            </a:r>
            <a:r>
              <a:rPr lang="en-US" sz="2800"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9</a:t>
            </a:fld>
            <a:endParaRPr lang="en-US"/>
          </a:p>
        </p:txBody>
      </p:sp>
    </p:spTree>
    <p:extLst>
      <p:ext uri="{BB962C8B-B14F-4D97-AF65-F5344CB8AC3E}">
        <p14:creationId xmlns:p14="http://schemas.microsoft.com/office/powerpoint/2010/main" val="3742816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FP-Automatic </a:t>
            </a:r>
            <a:r>
              <a:rPr lang="en-US" b="1" dirty="0" err="1" smtClean="0">
                <a:latin typeface="Times New Roman" panose="02020603050405020304" pitchFamily="18" charset="0"/>
                <a:cs typeface="Times New Roman" panose="02020603050405020304" pitchFamily="18" charset="0"/>
              </a:rPr>
              <a:t>Stablizers</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Automatic </a:t>
            </a:r>
            <a:r>
              <a:rPr lang="en-US" dirty="0">
                <a:latin typeface="Times New Roman" panose="02020603050405020304" pitchFamily="18" charset="0"/>
                <a:cs typeface="Times New Roman" panose="02020603050405020304" pitchFamily="18" charset="0"/>
              </a:rPr>
              <a:t>stabilizers</a:t>
            </a:r>
          </a:p>
          <a:p>
            <a:pPr marL="514350" indent="119063">
              <a:buAutoNum type="alphaLcParenR"/>
            </a:pPr>
            <a:r>
              <a:rPr lang="en-US" dirty="0" smtClean="0">
                <a:latin typeface="Times New Roman" panose="02020603050405020304" pitchFamily="18" charset="0"/>
                <a:cs typeface="Times New Roman" panose="02020603050405020304" pitchFamily="18" charset="0"/>
              </a:rPr>
              <a:t>Progressive &amp; Proportional Taxes</a:t>
            </a:r>
          </a:p>
          <a:p>
            <a:pPr marL="514350" indent="119063">
              <a:buAutoNum type="alphaLcParenR"/>
            </a:pPr>
            <a:r>
              <a:rPr lang="en-US" dirty="0" smtClean="0">
                <a:latin typeface="Times New Roman" panose="02020603050405020304" pitchFamily="18" charset="0"/>
                <a:cs typeface="Times New Roman" panose="02020603050405020304" pitchFamily="18" charset="0"/>
              </a:rPr>
              <a:t>Price Ceiling &amp; Price Flooring</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Discretionary </a:t>
            </a:r>
            <a:r>
              <a:rPr lang="en-US" dirty="0">
                <a:latin typeface="Times New Roman" panose="02020603050405020304" pitchFamily="18" charset="0"/>
                <a:cs typeface="Times New Roman" panose="02020603050405020304" pitchFamily="18" charset="0"/>
              </a:rPr>
              <a:t>fiscal </a:t>
            </a:r>
            <a:r>
              <a:rPr lang="en-US" dirty="0" smtClean="0">
                <a:latin typeface="Times New Roman" panose="02020603050405020304" pitchFamily="18" charset="0"/>
                <a:cs typeface="Times New Roman" panose="02020603050405020304" pitchFamily="18" charset="0"/>
              </a:rPr>
              <a:t>policy</a:t>
            </a:r>
          </a:p>
          <a:p>
            <a:pPr marL="514350" indent="119063">
              <a:buAutoNum type="alphaLcParenR"/>
            </a:pPr>
            <a:r>
              <a:rPr lang="en-US" dirty="0" smtClean="0">
                <a:latin typeface="Times New Roman" panose="02020603050405020304" pitchFamily="18" charset="0"/>
                <a:cs typeface="Times New Roman" panose="02020603050405020304" pitchFamily="18" charset="0"/>
              </a:rPr>
              <a:t>Contractionary Fiscal Policy</a:t>
            </a:r>
            <a:endParaRPr lang="en-US" dirty="0">
              <a:latin typeface="Times New Roman" panose="02020603050405020304" pitchFamily="18" charset="0"/>
              <a:cs typeface="Times New Roman" panose="02020603050405020304" pitchFamily="18" charset="0"/>
            </a:endParaRPr>
          </a:p>
          <a:p>
            <a:pPr marL="514350" indent="119063">
              <a:buAutoNum type="alphaLcParenR"/>
            </a:pPr>
            <a:r>
              <a:rPr lang="en-US" dirty="0" smtClean="0">
                <a:latin typeface="Times New Roman" panose="02020603050405020304" pitchFamily="18" charset="0"/>
                <a:cs typeface="Times New Roman" panose="02020603050405020304" pitchFamily="18" charset="0"/>
              </a:rPr>
              <a:t>Expansionary Fiscal Policy</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10</a:t>
            </a:fld>
            <a:endParaRPr lang="en-US"/>
          </a:p>
        </p:txBody>
      </p:sp>
    </p:spTree>
    <p:extLst>
      <p:ext uri="{BB962C8B-B14F-4D97-AF65-F5344CB8AC3E}">
        <p14:creationId xmlns:p14="http://schemas.microsoft.com/office/powerpoint/2010/main" val="35221155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The Beginning of FP</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70000" lnSpcReduction="20000"/>
          </a:bodyPr>
          <a:lstStyle/>
          <a:p>
            <a:pPr marL="0" indent="0">
              <a:buNone/>
            </a:pPr>
            <a:r>
              <a:rPr lang="en-US" sz="3400" b="1" u="sng" dirty="0">
                <a:latin typeface="Times New Roman" panose="02020603050405020304" pitchFamily="18" charset="0"/>
                <a:cs typeface="Times New Roman" panose="02020603050405020304" pitchFamily="18" charset="0"/>
              </a:rPr>
              <a:t>Classical economy</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Classical economic theory has always claimed that the economy is always at full-employment.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Guarantee </a:t>
            </a:r>
            <a:r>
              <a:rPr lang="en-US" dirty="0">
                <a:latin typeface="Times New Roman" panose="02020603050405020304" pitchFamily="18" charset="0"/>
                <a:cs typeface="Times New Roman" panose="02020603050405020304" pitchFamily="18" charset="0"/>
              </a:rPr>
              <a:t>that, all output produced by firms will be taken up by </a:t>
            </a:r>
            <a:r>
              <a:rPr lang="en-US" dirty="0" smtClean="0">
                <a:latin typeface="Times New Roman" panose="02020603050405020304" pitchFamily="18" charset="0"/>
                <a:cs typeface="Times New Roman" panose="02020603050405020304" pitchFamily="18" charset="0"/>
              </a:rPr>
              <a:t>consumers on the principles that, </a:t>
            </a:r>
            <a:r>
              <a:rPr lang="en-US" dirty="0">
                <a:latin typeface="Times New Roman" panose="02020603050405020304" pitchFamily="18" charset="0"/>
                <a:cs typeface="Times New Roman" panose="02020603050405020304" pitchFamily="18" charset="0"/>
              </a:rPr>
              <a:t>supply creates its own demand.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the short-run </a:t>
            </a:r>
            <a:r>
              <a:rPr lang="en-US" dirty="0" smtClean="0">
                <a:latin typeface="Times New Roman" panose="02020603050405020304" pitchFamily="18" charset="0"/>
                <a:cs typeface="Times New Roman" panose="02020603050405020304" pitchFamily="18" charset="0"/>
              </a:rPr>
              <a:t>there </a:t>
            </a:r>
            <a:r>
              <a:rPr lang="en-US" dirty="0">
                <a:latin typeface="Times New Roman" panose="02020603050405020304" pitchFamily="18" charset="0"/>
                <a:cs typeface="Times New Roman" panose="02020603050405020304" pitchFamily="18" charset="0"/>
              </a:rPr>
              <a:t>will be temporary </a:t>
            </a:r>
            <a:r>
              <a:rPr lang="en-US" dirty="0" smtClean="0">
                <a:latin typeface="Times New Roman" panose="02020603050405020304" pitchFamily="18" charset="0"/>
                <a:cs typeface="Times New Roman" panose="02020603050405020304" pitchFamily="18" charset="0"/>
              </a:rPr>
              <a:t>disequilibrium in the </a:t>
            </a:r>
            <a:r>
              <a:rPr lang="en-US" dirty="0">
                <a:latin typeface="Times New Roman" panose="02020603050405020304" pitchFamily="18" charset="0"/>
                <a:cs typeface="Times New Roman" panose="02020603050405020304" pitchFamily="18" charset="0"/>
              </a:rPr>
              <a:t>capital, labor and product market, but in long run the economy is always in equilibrium or full employment.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market is therefore perfect and there </a:t>
            </a:r>
            <a:r>
              <a:rPr lang="en-US" dirty="0" smtClean="0">
                <a:latin typeface="Times New Roman" panose="02020603050405020304" pitchFamily="18" charset="0"/>
                <a:cs typeface="Times New Roman" panose="02020603050405020304" pitchFamily="18" charset="0"/>
              </a:rPr>
              <a:t>is no </a:t>
            </a:r>
            <a:r>
              <a:rPr lang="en-US" dirty="0">
                <a:latin typeface="Times New Roman" panose="02020603050405020304" pitchFamily="18" charset="0"/>
                <a:cs typeface="Times New Roman" panose="02020603050405020304" pitchFamily="18" charset="0"/>
              </a:rPr>
              <a:t>need for government to </a:t>
            </a:r>
            <a:r>
              <a:rPr lang="en-US" dirty="0" smtClean="0">
                <a:latin typeface="Times New Roman" panose="02020603050405020304" pitchFamily="18" charset="0"/>
                <a:cs typeface="Times New Roman" panose="02020603050405020304" pitchFamily="18" charset="0"/>
              </a:rPr>
              <a:t>interfere </a:t>
            </a:r>
            <a:r>
              <a:rPr lang="en-US" dirty="0">
                <a:latin typeface="Times New Roman" panose="02020603050405020304" pitchFamily="18" charset="0"/>
                <a:cs typeface="Times New Roman" panose="02020603050405020304" pitchFamily="18" charset="0"/>
              </a:rPr>
              <a:t>in the economy.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However </a:t>
            </a:r>
            <a:r>
              <a:rPr lang="en-US" dirty="0">
                <a:latin typeface="Times New Roman" panose="02020603050405020304" pitchFamily="18" charset="0"/>
                <a:cs typeface="Times New Roman" panose="02020603050405020304" pitchFamily="18" charset="0"/>
              </a:rPr>
              <a:t>classical economy was proven wrong as the US economy got into the Great Depression in the 1930’s.  </a:t>
            </a:r>
            <a:r>
              <a:rPr lang="en-US" dirty="0" smtClean="0">
                <a:latin typeface="Times New Roman" panose="02020603050405020304" pitchFamily="18" charset="0"/>
                <a:cs typeface="Times New Roman" panose="02020603050405020304" pitchFamily="18" charset="0"/>
              </a:rPr>
              <a:t>There was huge </a:t>
            </a:r>
            <a:r>
              <a:rPr lang="en-US" dirty="0">
                <a:latin typeface="Times New Roman" panose="02020603050405020304" pitchFamily="18" charset="0"/>
                <a:cs typeface="Times New Roman" panose="02020603050405020304" pitchFamily="18" charset="0"/>
              </a:rPr>
              <a:t>amount </a:t>
            </a:r>
            <a:r>
              <a:rPr lang="en-US" dirty="0" smtClean="0">
                <a:latin typeface="Times New Roman" panose="02020603050405020304" pitchFamily="18" charset="0"/>
                <a:cs typeface="Times New Roman" panose="02020603050405020304" pitchFamily="18" charset="0"/>
              </a:rPr>
              <a:t>of unemployment </a:t>
            </a:r>
            <a:r>
              <a:rPr lang="en-US" dirty="0">
                <a:latin typeface="Times New Roman" panose="02020603050405020304" pitchFamily="18" charset="0"/>
                <a:cs typeface="Times New Roman" panose="02020603050405020304" pitchFamily="18" charset="0"/>
              </a:rPr>
              <a:t>due to business shut downs and bank </a:t>
            </a:r>
            <a:r>
              <a:rPr lang="en-US" dirty="0" smtClean="0">
                <a:latin typeface="Times New Roman" panose="02020603050405020304" pitchFamily="18" charset="0"/>
                <a:cs typeface="Times New Roman" panose="02020603050405020304" pitchFamily="18" charset="0"/>
              </a:rPr>
              <a:t>failures. </a:t>
            </a:r>
            <a:r>
              <a:rPr lang="en-US" dirty="0">
                <a:latin typeface="Times New Roman" panose="02020603050405020304" pitchFamily="18" charset="0"/>
                <a:cs typeface="Times New Roman" panose="02020603050405020304" pitchFamily="18" charset="0"/>
              </a:rPr>
              <a:t>It </a:t>
            </a:r>
            <a:r>
              <a:rPr lang="en-US" dirty="0" smtClean="0">
                <a:latin typeface="Times New Roman" panose="02020603050405020304" pitchFamily="18" charset="0"/>
                <a:cs typeface="Times New Roman" panose="02020603050405020304" pitchFamily="18" charset="0"/>
              </a:rPr>
              <a:t>clearly </a:t>
            </a:r>
            <a:r>
              <a:rPr lang="en-US" dirty="0">
                <a:latin typeface="Times New Roman" panose="02020603050405020304" pitchFamily="18" charset="0"/>
                <a:cs typeface="Times New Roman" panose="02020603050405020304" pitchFamily="18" charset="0"/>
              </a:rPr>
              <a:t>shows that </a:t>
            </a:r>
            <a:r>
              <a:rPr lang="en-US" dirty="0" smtClean="0">
                <a:latin typeface="Times New Roman" panose="02020603050405020304" pitchFamily="18" charset="0"/>
                <a:cs typeface="Times New Roman" panose="02020603050405020304" pitchFamily="18" charset="0"/>
              </a:rPr>
              <a:t>something went wrong </a:t>
            </a:r>
            <a:r>
              <a:rPr lang="en-US" dirty="0">
                <a:latin typeface="Times New Roman" panose="02020603050405020304" pitchFamily="18" charset="0"/>
                <a:cs typeface="Times New Roman" panose="02020603050405020304" pitchFamily="18" charset="0"/>
              </a:rPr>
              <a:t>with the market</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11</a:t>
            </a:fld>
            <a:endParaRPr lang="en-US"/>
          </a:p>
        </p:txBody>
      </p:sp>
    </p:spTree>
    <p:extLst>
      <p:ext uri="{BB962C8B-B14F-4D97-AF65-F5344CB8AC3E}">
        <p14:creationId xmlns:p14="http://schemas.microsoft.com/office/powerpoint/2010/main" val="39573552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The Beginning of FP</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85000" lnSpcReduction="20000"/>
          </a:bodyPr>
          <a:lstStyle/>
          <a:p>
            <a:pPr marL="0" indent="0">
              <a:buNone/>
            </a:pPr>
            <a:r>
              <a:rPr lang="en-US" sz="3800" b="1" u="sng" dirty="0">
                <a:latin typeface="Times New Roman" panose="02020603050405020304" pitchFamily="18" charset="0"/>
                <a:cs typeface="Times New Roman" panose="02020603050405020304" pitchFamily="18" charset="0"/>
              </a:rPr>
              <a:t>Keynesian economics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criticizing the classical economist, </a:t>
            </a:r>
            <a:r>
              <a:rPr lang="en-US" dirty="0" smtClean="0">
                <a:latin typeface="Times New Roman" panose="02020603050405020304" pitchFamily="18" charset="0"/>
                <a:cs typeface="Times New Roman" panose="02020603050405020304" pitchFamily="18" charset="0"/>
              </a:rPr>
              <a:t>J.M Keynes (1936) </a:t>
            </a:r>
            <a:r>
              <a:rPr lang="en-US" dirty="0">
                <a:latin typeface="Times New Roman" panose="02020603050405020304" pitchFamily="18" charset="0"/>
                <a:cs typeface="Times New Roman" panose="02020603050405020304" pitchFamily="18" charset="0"/>
              </a:rPr>
              <a:t>says that there is not enough demand in the market.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his </a:t>
            </a:r>
            <a:r>
              <a:rPr lang="en-US" dirty="0" smtClean="0">
                <a:latin typeface="Times New Roman" panose="02020603050405020304" pitchFamily="18" charset="0"/>
                <a:cs typeface="Times New Roman" panose="02020603050405020304" pitchFamily="18" charset="0"/>
              </a:rPr>
              <a:t>explanation of short </a:t>
            </a:r>
            <a:r>
              <a:rPr lang="en-US" dirty="0">
                <a:latin typeface="Times New Roman" panose="02020603050405020304" pitchFamily="18" charset="0"/>
                <a:cs typeface="Times New Roman" panose="02020603050405020304" pitchFamily="18" charset="0"/>
              </a:rPr>
              <a:t>run, it is the demand for goods and services  that will  </a:t>
            </a:r>
            <a:r>
              <a:rPr lang="en-US" dirty="0" smtClean="0">
                <a:latin typeface="Times New Roman" panose="02020603050405020304" pitchFamily="18" charset="0"/>
                <a:cs typeface="Times New Roman" panose="02020603050405020304" pitchFamily="18" charset="0"/>
              </a:rPr>
              <a:t>determine the </a:t>
            </a:r>
            <a:r>
              <a:rPr lang="en-US" dirty="0">
                <a:latin typeface="Times New Roman" panose="02020603050405020304" pitchFamily="18" charset="0"/>
                <a:cs typeface="Times New Roman" panose="02020603050405020304" pitchFamily="18" charset="0"/>
              </a:rPr>
              <a:t>level of GDP, rather than the supply of factor inputs.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Great Depression was a result of low </a:t>
            </a:r>
            <a:r>
              <a:rPr lang="en-US" dirty="0" smtClean="0">
                <a:latin typeface="Times New Roman" panose="02020603050405020304" pitchFamily="18" charset="0"/>
                <a:cs typeface="Times New Roman" panose="02020603050405020304" pitchFamily="18" charset="0"/>
              </a:rPr>
              <a:t>spending by consumer </a:t>
            </a:r>
            <a:r>
              <a:rPr lang="en-US" dirty="0">
                <a:latin typeface="Times New Roman" panose="02020603050405020304" pitchFamily="18" charset="0"/>
                <a:cs typeface="Times New Roman" panose="02020603050405020304" pitchFamily="18" charset="0"/>
              </a:rPr>
              <a:t>and </a:t>
            </a:r>
            <a:r>
              <a:rPr lang="en-US" dirty="0" smtClean="0">
                <a:latin typeface="Times New Roman" panose="02020603050405020304" pitchFamily="18" charset="0"/>
                <a:cs typeface="Times New Roman" panose="02020603050405020304" pitchFamily="18" charset="0"/>
              </a:rPr>
              <a:t>business.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err="1" smtClean="0">
                <a:latin typeface="Times New Roman" panose="02020603050405020304" pitchFamily="18" charset="0"/>
                <a:cs typeface="Times New Roman" panose="02020603050405020304" pitchFamily="18" charset="0"/>
              </a:rPr>
              <a:t>spendings</a:t>
            </a:r>
            <a:r>
              <a:rPr lang="en-US" dirty="0" smtClean="0">
                <a:latin typeface="Times New Roman" panose="02020603050405020304" pitchFamily="18" charset="0"/>
                <a:cs typeface="Times New Roman" panose="02020603050405020304" pitchFamily="18" charset="0"/>
              </a:rPr>
              <a:t> were not enough </a:t>
            </a:r>
            <a:r>
              <a:rPr lang="en-US" dirty="0">
                <a:latin typeface="Times New Roman" panose="02020603050405020304" pitchFamily="18" charset="0"/>
                <a:cs typeface="Times New Roman" panose="02020603050405020304" pitchFamily="18" charset="0"/>
              </a:rPr>
              <a:t>to bring back the economy to full employment. The only way to </a:t>
            </a:r>
            <a:r>
              <a:rPr lang="en-US" dirty="0" smtClean="0">
                <a:latin typeface="Times New Roman" panose="02020603050405020304" pitchFamily="18" charset="0"/>
                <a:cs typeface="Times New Roman" panose="02020603050405020304" pitchFamily="18" charset="0"/>
              </a:rPr>
              <a:t>raise demand </a:t>
            </a:r>
            <a:r>
              <a:rPr lang="en-US" dirty="0">
                <a:latin typeface="Times New Roman" panose="02020603050405020304" pitchFamily="18" charset="0"/>
                <a:cs typeface="Times New Roman" panose="02020603050405020304" pitchFamily="18" charset="0"/>
              </a:rPr>
              <a:t>and GDP is </a:t>
            </a:r>
            <a:r>
              <a:rPr lang="en-US" dirty="0" smtClean="0">
                <a:latin typeface="Times New Roman" panose="02020603050405020304" pitchFamily="18" charset="0"/>
                <a:cs typeface="Times New Roman" panose="02020603050405020304" pitchFamily="18" charset="0"/>
              </a:rPr>
              <a:t>increasing </a:t>
            </a:r>
            <a:r>
              <a:rPr lang="en-US" dirty="0">
                <a:latin typeface="Times New Roman" panose="02020603050405020304" pitchFamily="18" charset="0"/>
                <a:cs typeface="Times New Roman" panose="02020603050405020304" pitchFamily="18" charset="0"/>
              </a:rPr>
              <a:t>government spending</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p14="http://schemas.microsoft.com/office/powerpoint/2010/main" val="40995067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b="1" dirty="0">
                <a:latin typeface="Times New Roman" panose="02020603050405020304" pitchFamily="18" charset="0"/>
                <a:cs typeface="Times New Roman" panose="02020603050405020304" pitchFamily="18" charset="0"/>
              </a:rPr>
              <a:t>Solving for </a:t>
            </a:r>
            <a:r>
              <a:rPr lang="en-US" altLang="en-US"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b="1" i="1" dirty="0">
                <a:latin typeface="Times New Roman" panose="02020603050405020304" pitchFamily="18" charset="0"/>
                <a:cs typeface="Times New Roman" panose="02020603050405020304" pitchFamily="18" charset="0"/>
                <a:sym typeface="Symbol" panose="05050102010706020507" pitchFamily="18" charset="2"/>
              </a:rPr>
              <a:t>Y</a:t>
            </a:r>
            <a:endParaRPr lang="en-US" altLang="en-US" b="1" i="1" dirty="0">
              <a:latin typeface="Times New Roman" panose="02020603050405020304" pitchFamily="18" charset="0"/>
              <a:cs typeface="Times New Roman" panose="02020603050405020304" pitchFamily="18" charset="0"/>
            </a:endParaRPr>
          </a:p>
        </p:txBody>
      </p:sp>
      <p:graphicFrame>
        <p:nvGraphicFramePr>
          <p:cNvPr id="50179" name="Object 3"/>
          <p:cNvGraphicFramePr>
            <a:graphicFrameLocks noChangeAspect="1"/>
          </p:cNvGraphicFramePr>
          <p:nvPr>
            <p:extLst>
              <p:ext uri="{D42A27DB-BD31-4B8C-83A1-F6EECF244321}">
                <p14:modId xmlns:p14="http://schemas.microsoft.com/office/powerpoint/2010/main" val="2744000770"/>
              </p:ext>
            </p:extLst>
          </p:nvPr>
        </p:nvGraphicFramePr>
        <p:xfrm>
          <a:off x="1109663" y="1412436"/>
          <a:ext cx="3095625" cy="461963"/>
        </p:xfrm>
        <a:graphic>
          <a:graphicData uri="http://schemas.openxmlformats.org/presentationml/2006/ole">
            <mc:AlternateContent xmlns:mc="http://schemas.openxmlformats.org/markup-compatibility/2006">
              <mc:Choice xmlns:v="urn:schemas-microsoft-com:vml" Requires="v">
                <p:oleObj spid="_x0000_s5478" name="Equation" r:id="rId4" imgW="1358640" imgH="203040" progId="Equation.DSMT4">
                  <p:embed/>
                </p:oleObj>
              </mc:Choice>
              <mc:Fallback>
                <p:oleObj name="Equation" r:id="rId4" imgW="1358640" imgH="20304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9663" y="1412436"/>
                        <a:ext cx="3095625"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80" name="Object 4"/>
          <p:cNvGraphicFramePr>
            <a:graphicFrameLocks noChangeAspect="1"/>
          </p:cNvGraphicFramePr>
          <p:nvPr/>
        </p:nvGraphicFramePr>
        <p:xfrm>
          <a:off x="985838" y="2065338"/>
          <a:ext cx="3614737" cy="461962"/>
        </p:xfrm>
        <a:graphic>
          <a:graphicData uri="http://schemas.openxmlformats.org/presentationml/2006/ole">
            <mc:AlternateContent xmlns:mc="http://schemas.openxmlformats.org/markup-compatibility/2006">
              <mc:Choice xmlns:v="urn:schemas-microsoft-com:vml" Requires="v">
                <p:oleObj spid="_x0000_s5479" name="Equation" r:id="rId6" imgW="1587240" imgH="203040" progId="Equation.DSMT4">
                  <p:embed/>
                </p:oleObj>
              </mc:Choice>
              <mc:Fallback>
                <p:oleObj name="Equation" r:id="rId6" imgW="1587240" imgH="20304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5838" y="2065338"/>
                        <a:ext cx="3614737"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81" name="Object 5"/>
          <p:cNvGraphicFramePr>
            <a:graphicFrameLocks noChangeAspect="1"/>
          </p:cNvGraphicFramePr>
          <p:nvPr/>
        </p:nvGraphicFramePr>
        <p:xfrm>
          <a:off x="1587500" y="3284538"/>
          <a:ext cx="3238500" cy="461962"/>
        </p:xfrm>
        <a:graphic>
          <a:graphicData uri="http://schemas.openxmlformats.org/presentationml/2006/ole">
            <mc:AlternateContent xmlns:mc="http://schemas.openxmlformats.org/markup-compatibility/2006">
              <mc:Choice xmlns:v="urn:schemas-microsoft-com:vml" Requires="v">
                <p:oleObj spid="_x0000_s5480" name="Equation" r:id="rId8" imgW="1422360" imgH="203040" progId="Equation.DSMT4">
                  <p:embed/>
                </p:oleObj>
              </mc:Choice>
              <mc:Fallback>
                <p:oleObj name="Equation" r:id="rId8" imgW="1422360" imgH="20304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7500" y="3284538"/>
                        <a:ext cx="3238500"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82" name="Object 6"/>
          <p:cNvGraphicFramePr>
            <a:graphicFrameLocks noChangeAspect="1"/>
          </p:cNvGraphicFramePr>
          <p:nvPr/>
        </p:nvGraphicFramePr>
        <p:xfrm>
          <a:off x="1630363" y="2674938"/>
          <a:ext cx="2603500" cy="461962"/>
        </p:xfrm>
        <a:graphic>
          <a:graphicData uri="http://schemas.openxmlformats.org/presentationml/2006/ole">
            <mc:AlternateContent xmlns:mc="http://schemas.openxmlformats.org/markup-compatibility/2006">
              <mc:Choice xmlns:v="urn:schemas-microsoft-com:vml" Requires="v">
                <p:oleObj spid="_x0000_s5481" name="Equation" r:id="rId10" imgW="1143000" imgH="203040" progId="Equation.DSMT4">
                  <p:embed/>
                </p:oleObj>
              </mc:Choice>
              <mc:Fallback>
                <p:oleObj name="Equation" r:id="rId10" imgW="1143000" imgH="20304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30363" y="2674938"/>
                        <a:ext cx="2603500"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83" name="Object 7"/>
          <p:cNvGraphicFramePr>
            <a:graphicFrameLocks noChangeAspect="1"/>
          </p:cNvGraphicFramePr>
          <p:nvPr/>
        </p:nvGraphicFramePr>
        <p:xfrm>
          <a:off x="1095375" y="5480050"/>
          <a:ext cx="3349625" cy="461963"/>
        </p:xfrm>
        <a:graphic>
          <a:graphicData uri="http://schemas.openxmlformats.org/presentationml/2006/ole">
            <mc:AlternateContent xmlns:mc="http://schemas.openxmlformats.org/markup-compatibility/2006">
              <mc:Choice xmlns:v="urn:schemas-microsoft-com:vml" Requires="v">
                <p:oleObj spid="_x0000_s5482" name="Equation" r:id="rId12" imgW="1473120" imgH="203040" progId="Equation.DSMT4">
                  <p:embed/>
                </p:oleObj>
              </mc:Choice>
              <mc:Fallback>
                <p:oleObj name="Equation" r:id="rId12" imgW="1473120" imgH="20304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5375" y="5480050"/>
                        <a:ext cx="3349625"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84" name="Object 8"/>
          <p:cNvGraphicFramePr>
            <a:graphicFrameLocks noChangeAspect="1"/>
          </p:cNvGraphicFramePr>
          <p:nvPr/>
        </p:nvGraphicFramePr>
        <p:xfrm>
          <a:off x="5046663" y="4838700"/>
          <a:ext cx="3635375" cy="1041400"/>
        </p:xfrm>
        <a:graphic>
          <a:graphicData uri="http://schemas.openxmlformats.org/presentationml/2006/ole">
            <mc:AlternateContent xmlns:mc="http://schemas.openxmlformats.org/markup-compatibility/2006">
              <mc:Choice xmlns:v="urn:schemas-microsoft-com:vml" Requires="v">
                <p:oleObj spid="_x0000_s5483" name="Equation" r:id="rId14" imgW="1600200" imgH="457200" progId="Equation.DSMT4">
                  <p:embed/>
                </p:oleObj>
              </mc:Choice>
              <mc:Fallback>
                <p:oleObj name="Equation" r:id="rId14" imgW="1600200" imgH="4572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46663" y="4838700"/>
                        <a:ext cx="3635375" cy="1041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85" name="Text Box 9"/>
          <p:cNvSpPr txBox="1">
            <a:spLocks noChangeArrowheads="1"/>
          </p:cNvSpPr>
          <p:nvPr/>
        </p:nvSpPr>
        <p:spPr bwMode="auto">
          <a:xfrm>
            <a:off x="4919663" y="1308100"/>
            <a:ext cx="3429000"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500"/>
              <a:t>equilibrium condition</a:t>
            </a:r>
          </a:p>
        </p:txBody>
      </p:sp>
      <p:sp>
        <p:nvSpPr>
          <p:cNvPr id="50186" name="Text Box 10"/>
          <p:cNvSpPr txBox="1">
            <a:spLocks noChangeArrowheads="1"/>
          </p:cNvSpPr>
          <p:nvPr/>
        </p:nvSpPr>
        <p:spPr bwMode="auto">
          <a:xfrm>
            <a:off x="4995863" y="1978025"/>
            <a:ext cx="3429000"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500"/>
              <a:t>in changes</a:t>
            </a:r>
          </a:p>
        </p:txBody>
      </p:sp>
      <p:sp>
        <p:nvSpPr>
          <p:cNvPr id="50187" name="Text Box 11"/>
          <p:cNvSpPr txBox="1">
            <a:spLocks noChangeArrowheads="1"/>
          </p:cNvSpPr>
          <p:nvPr/>
        </p:nvSpPr>
        <p:spPr bwMode="auto">
          <a:xfrm>
            <a:off x="4995863" y="2587625"/>
            <a:ext cx="3429000"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500"/>
              <a:t>because </a:t>
            </a:r>
            <a:r>
              <a:rPr lang="en-US" altLang="en-US" sz="2500" b="1" i="1">
                <a:latin typeface="Tahoma" panose="020B0604030504040204" pitchFamily="34" charset="0"/>
              </a:rPr>
              <a:t>I</a:t>
            </a:r>
            <a:r>
              <a:rPr lang="en-US" altLang="en-US" sz="2500">
                <a:latin typeface="Tahoma" panose="020B0604030504040204" pitchFamily="34" charset="0"/>
              </a:rPr>
              <a:t> </a:t>
            </a:r>
            <a:r>
              <a:rPr lang="en-US" altLang="en-US" sz="2500"/>
              <a:t> exogenous</a:t>
            </a:r>
          </a:p>
        </p:txBody>
      </p:sp>
      <p:sp>
        <p:nvSpPr>
          <p:cNvPr id="50188" name="Text Box 12"/>
          <p:cNvSpPr txBox="1">
            <a:spLocks noChangeArrowheads="1"/>
          </p:cNvSpPr>
          <p:nvPr/>
        </p:nvSpPr>
        <p:spPr bwMode="auto">
          <a:xfrm>
            <a:off x="4995863" y="3262313"/>
            <a:ext cx="3581400"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500"/>
              <a:t>because </a:t>
            </a:r>
            <a:r>
              <a:rPr lang="en-US" altLang="en-US" sz="2500" b="1">
                <a:latin typeface="Tahoma" panose="020B0604030504040204" pitchFamily="34" charset="0"/>
                <a:sym typeface="Symbol" panose="05050102010706020507" pitchFamily="18" charset="2"/>
              </a:rPr>
              <a:t></a:t>
            </a:r>
            <a:r>
              <a:rPr lang="en-US" altLang="en-US" sz="2500" b="1" i="1">
                <a:latin typeface="Tahoma" panose="020B0604030504040204" pitchFamily="34" charset="0"/>
                <a:sym typeface="Symbol" panose="05050102010706020507" pitchFamily="18" charset="2"/>
              </a:rPr>
              <a:t>C</a:t>
            </a:r>
            <a:r>
              <a:rPr lang="en-US" altLang="en-US">
                <a:sym typeface="Symbol" panose="05050102010706020507" pitchFamily="18" charset="2"/>
              </a:rPr>
              <a:t> </a:t>
            </a:r>
            <a:r>
              <a:rPr lang="en-US" altLang="en-US" sz="2500" b="1" i="1">
                <a:latin typeface="Tahoma" panose="020B0604030504040204" pitchFamily="34" charset="0"/>
                <a:sym typeface="Symbol" panose="05050102010706020507" pitchFamily="18" charset="2"/>
              </a:rPr>
              <a:t> </a:t>
            </a:r>
            <a:r>
              <a:rPr lang="en-US" altLang="en-US" sz="2500">
                <a:latin typeface="Tahoma" panose="020B0604030504040204" pitchFamily="34" charset="0"/>
                <a:sym typeface="Symbol" panose="05050102010706020507" pitchFamily="18" charset="2"/>
              </a:rPr>
              <a:t>=</a:t>
            </a:r>
            <a:r>
              <a:rPr lang="en-US" altLang="en-US" sz="2500">
                <a:sym typeface="Symbol" panose="05050102010706020507" pitchFamily="18" charset="2"/>
              </a:rPr>
              <a:t> MPC</a:t>
            </a:r>
            <a:r>
              <a:rPr lang="en-US" altLang="en-US" sz="1200">
                <a:latin typeface="Tahoma" panose="020B0604030504040204" pitchFamily="34" charset="0"/>
                <a:sym typeface="Symbol" panose="05050102010706020507" pitchFamily="18" charset="2"/>
              </a:rPr>
              <a:t> </a:t>
            </a:r>
            <a:r>
              <a:rPr lang="en-US" altLang="en-US" sz="2500" b="1">
                <a:latin typeface="Tahoma" panose="020B0604030504040204" pitchFamily="34" charset="0"/>
                <a:sym typeface="Symbol" panose="05050102010706020507" pitchFamily="18" charset="2"/>
              </a:rPr>
              <a:t></a:t>
            </a:r>
            <a:r>
              <a:rPr lang="en-US" altLang="en-US" sz="2500" b="1" i="1">
                <a:latin typeface="Tahoma" panose="020B0604030504040204" pitchFamily="34" charset="0"/>
                <a:sym typeface="Symbol" panose="05050102010706020507" pitchFamily="18" charset="2"/>
              </a:rPr>
              <a:t>Y </a:t>
            </a:r>
          </a:p>
        </p:txBody>
      </p:sp>
      <p:sp>
        <p:nvSpPr>
          <p:cNvPr id="50189" name="Text Box 13"/>
          <p:cNvSpPr txBox="1">
            <a:spLocks noChangeArrowheads="1"/>
          </p:cNvSpPr>
          <p:nvPr/>
        </p:nvSpPr>
        <p:spPr bwMode="auto">
          <a:xfrm>
            <a:off x="957263" y="4111625"/>
            <a:ext cx="3581400"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500">
                <a:sym typeface="Symbol" panose="05050102010706020507" pitchFamily="18" charset="2"/>
              </a:rPr>
              <a:t>Collect terms with </a:t>
            </a:r>
            <a:r>
              <a:rPr lang="en-US" altLang="en-US" sz="2500" b="1">
                <a:latin typeface="Tahoma" panose="020B0604030504040204" pitchFamily="34" charset="0"/>
                <a:sym typeface="Symbol" panose="05050102010706020507" pitchFamily="18" charset="2"/>
              </a:rPr>
              <a:t></a:t>
            </a:r>
            <a:r>
              <a:rPr lang="en-US" altLang="en-US" sz="2500" b="1" i="1">
                <a:latin typeface="Tahoma" panose="020B0604030504040204" pitchFamily="34" charset="0"/>
                <a:sym typeface="Symbol" panose="05050102010706020507" pitchFamily="18" charset="2"/>
              </a:rPr>
              <a:t>Y</a:t>
            </a:r>
            <a:r>
              <a:rPr lang="en-US" altLang="en-US" sz="2500">
                <a:latin typeface="Tahoma" panose="020B0604030504040204" pitchFamily="34" charset="0"/>
                <a:sym typeface="Symbol" panose="05050102010706020507" pitchFamily="18" charset="2"/>
              </a:rPr>
              <a:t>  </a:t>
            </a:r>
            <a:r>
              <a:rPr lang="en-US" altLang="en-US" sz="2500">
                <a:sym typeface="Symbol" panose="05050102010706020507" pitchFamily="18" charset="2"/>
              </a:rPr>
              <a:t>on the left side of the equals sign:</a:t>
            </a:r>
          </a:p>
        </p:txBody>
      </p:sp>
      <p:grpSp>
        <p:nvGrpSpPr>
          <p:cNvPr id="50190" name="Group 14"/>
          <p:cNvGrpSpPr>
            <a:grpSpLocks/>
          </p:cNvGrpSpPr>
          <p:nvPr/>
        </p:nvGrpSpPr>
        <p:grpSpPr bwMode="auto">
          <a:xfrm>
            <a:off x="4919663" y="4127500"/>
            <a:ext cx="3886200" cy="2057400"/>
            <a:chOff x="3120" y="2544"/>
            <a:chExt cx="2448" cy="1296"/>
          </a:xfrm>
        </p:grpSpPr>
        <p:sp>
          <p:nvSpPr>
            <p:cNvPr id="50191" name="Text Box 15"/>
            <p:cNvSpPr txBox="1">
              <a:spLocks noChangeArrowheads="1"/>
            </p:cNvSpPr>
            <p:nvPr/>
          </p:nvSpPr>
          <p:spPr bwMode="auto">
            <a:xfrm>
              <a:off x="3312" y="2582"/>
              <a:ext cx="2016" cy="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500">
                  <a:sym typeface="Symbol" panose="05050102010706020507" pitchFamily="18" charset="2"/>
                </a:rPr>
                <a:t>Solve for </a:t>
              </a:r>
              <a:r>
                <a:rPr lang="en-US" altLang="en-US" sz="2500" b="1">
                  <a:latin typeface="Tahoma" panose="020B0604030504040204" pitchFamily="34" charset="0"/>
                  <a:sym typeface="Symbol" panose="05050102010706020507" pitchFamily="18" charset="2"/>
                </a:rPr>
                <a:t></a:t>
              </a:r>
              <a:r>
                <a:rPr lang="en-US" altLang="en-US" sz="2500" b="1" i="1">
                  <a:latin typeface="Tahoma" panose="020B0604030504040204" pitchFamily="34" charset="0"/>
                  <a:sym typeface="Symbol" panose="05050102010706020507" pitchFamily="18" charset="2"/>
                </a:rPr>
                <a:t>Y</a:t>
              </a:r>
              <a:r>
                <a:rPr lang="en-US" altLang="en-US" sz="2500">
                  <a:latin typeface="Tahoma" panose="020B0604030504040204" pitchFamily="34" charset="0"/>
                  <a:sym typeface="Symbol" panose="05050102010706020507" pitchFamily="18" charset="2"/>
                </a:rPr>
                <a:t> :</a:t>
              </a:r>
            </a:p>
          </p:txBody>
        </p:sp>
        <p:sp>
          <p:nvSpPr>
            <p:cNvPr id="50192" name="Rectangle 16"/>
            <p:cNvSpPr>
              <a:spLocks noChangeArrowheads="1"/>
            </p:cNvSpPr>
            <p:nvPr/>
          </p:nvSpPr>
          <p:spPr bwMode="auto">
            <a:xfrm>
              <a:off x="3120" y="2544"/>
              <a:ext cx="2448" cy="1296"/>
            </a:xfrm>
            <a:prstGeom prst="rect">
              <a:avLst/>
            </a:prstGeom>
            <a:noFill/>
            <a:ln w="57150" cmpd="dbl">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1236272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0179"/>
                                        </p:tgtEl>
                                        <p:attrNameLst>
                                          <p:attrName>style.visibility</p:attrName>
                                        </p:attrNameLst>
                                      </p:cBhvr>
                                      <p:to>
                                        <p:strVal val="visible"/>
                                      </p:to>
                                    </p:set>
                                    <p:animEffect transition="in" filter="wipe(left)">
                                      <p:cBhvr>
                                        <p:cTn id="7" dur="500"/>
                                        <p:tgtEl>
                                          <p:spTgt spid="50179"/>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185"/>
                                        </p:tgtEl>
                                        <p:attrNameLst>
                                          <p:attrName>style.visibility</p:attrName>
                                        </p:attrNameLst>
                                      </p:cBhvr>
                                      <p:to>
                                        <p:strVal val="visible"/>
                                      </p:to>
                                    </p:set>
                                    <p:animEffect transition="in" filter="wipe(left)">
                                      <p:cBhvr>
                                        <p:cTn id="11" dur="500"/>
                                        <p:tgtEl>
                                          <p:spTgt spid="5018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50180"/>
                                        </p:tgtEl>
                                        <p:attrNameLst>
                                          <p:attrName>style.visibility</p:attrName>
                                        </p:attrNameLst>
                                      </p:cBhvr>
                                      <p:to>
                                        <p:strVal val="visible"/>
                                      </p:to>
                                    </p:set>
                                    <p:animEffect transition="in" filter="wipe(left)">
                                      <p:cBhvr>
                                        <p:cTn id="16" dur="500"/>
                                        <p:tgtEl>
                                          <p:spTgt spid="50180"/>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50186"/>
                                        </p:tgtEl>
                                        <p:attrNameLst>
                                          <p:attrName>style.visibility</p:attrName>
                                        </p:attrNameLst>
                                      </p:cBhvr>
                                      <p:to>
                                        <p:strVal val="visible"/>
                                      </p:to>
                                    </p:set>
                                    <p:animEffect transition="in" filter="wipe(left)">
                                      <p:cBhvr>
                                        <p:cTn id="20" dur="500"/>
                                        <p:tgtEl>
                                          <p:spTgt spid="5018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50182"/>
                                        </p:tgtEl>
                                        <p:attrNameLst>
                                          <p:attrName>style.visibility</p:attrName>
                                        </p:attrNameLst>
                                      </p:cBhvr>
                                      <p:to>
                                        <p:strVal val="visible"/>
                                      </p:to>
                                    </p:set>
                                    <p:animEffect transition="in" filter="wipe(left)">
                                      <p:cBhvr>
                                        <p:cTn id="25" dur="500"/>
                                        <p:tgtEl>
                                          <p:spTgt spid="50182"/>
                                        </p:tgtEl>
                                      </p:cBhvr>
                                    </p:animEffec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0187"/>
                                        </p:tgtEl>
                                        <p:attrNameLst>
                                          <p:attrName>style.visibility</p:attrName>
                                        </p:attrNameLst>
                                      </p:cBhvr>
                                      <p:to>
                                        <p:strVal val="visible"/>
                                      </p:to>
                                    </p:set>
                                    <p:animEffect transition="in" filter="wipe(left)">
                                      <p:cBhvr>
                                        <p:cTn id="29" dur="500"/>
                                        <p:tgtEl>
                                          <p:spTgt spid="5018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50181"/>
                                        </p:tgtEl>
                                        <p:attrNameLst>
                                          <p:attrName>style.visibility</p:attrName>
                                        </p:attrNameLst>
                                      </p:cBhvr>
                                      <p:to>
                                        <p:strVal val="visible"/>
                                      </p:to>
                                    </p:set>
                                    <p:animEffect transition="in" filter="wipe(left)">
                                      <p:cBhvr>
                                        <p:cTn id="34" dur="500"/>
                                        <p:tgtEl>
                                          <p:spTgt spid="50181"/>
                                        </p:tgtEl>
                                      </p:cBhvr>
                                    </p:animEffect>
                                  </p:childTnLst>
                                </p:cTn>
                              </p:par>
                            </p:childTnLst>
                          </p:cTn>
                        </p:par>
                        <p:par>
                          <p:cTn id="35" fill="hold" nodeType="afterGroup">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50188"/>
                                        </p:tgtEl>
                                        <p:attrNameLst>
                                          <p:attrName>style.visibility</p:attrName>
                                        </p:attrNameLst>
                                      </p:cBhvr>
                                      <p:to>
                                        <p:strVal val="visible"/>
                                      </p:to>
                                    </p:set>
                                    <p:animEffect transition="in" filter="wipe(left)">
                                      <p:cBhvr>
                                        <p:cTn id="38" dur="500"/>
                                        <p:tgtEl>
                                          <p:spTgt spid="5018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50189"/>
                                        </p:tgtEl>
                                        <p:attrNameLst>
                                          <p:attrName>style.visibility</p:attrName>
                                        </p:attrNameLst>
                                      </p:cBhvr>
                                      <p:to>
                                        <p:strVal val="visible"/>
                                      </p:to>
                                    </p:set>
                                    <p:animEffect transition="in" filter="wipe(left)">
                                      <p:cBhvr>
                                        <p:cTn id="43" dur="500"/>
                                        <p:tgtEl>
                                          <p:spTgt spid="50189"/>
                                        </p:tgtEl>
                                      </p:cBhvr>
                                    </p:animEffect>
                                  </p:childTnLst>
                                </p:cTn>
                              </p:par>
                            </p:childTnLst>
                          </p:cTn>
                        </p:par>
                        <p:par>
                          <p:cTn id="44" fill="hold" nodeType="afterGroup">
                            <p:stCondLst>
                              <p:cond delay="500"/>
                            </p:stCondLst>
                            <p:childTnLst>
                              <p:par>
                                <p:cTn id="45" presetID="22" presetClass="entr" presetSubtype="8" fill="hold" nodeType="afterEffect">
                                  <p:stCondLst>
                                    <p:cond delay="0"/>
                                  </p:stCondLst>
                                  <p:childTnLst>
                                    <p:set>
                                      <p:cBhvr>
                                        <p:cTn id="46" dur="1" fill="hold">
                                          <p:stCondLst>
                                            <p:cond delay="0"/>
                                          </p:stCondLst>
                                        </p:cTn>
                                        <p:tgtEl>
                                          <p:spTgt spid="50183"/>
                                        </p:tgtEl>
                                        <p:attrNameLst>
                                          <p:attrName>style.visibility</p:attrName>
                                        </p:attrNameLst>
                                      </p:cBhvr>
                                      <p:to>
                                        <p:strVal val="visible"/>
                                      </p:to>
                                    </p:set>
                                    <p:animEffect transition="in" filter="wipe(left)">
                                      <p:cBhvr>
                                        <p:cTn id="47" dur="500"/>
                                        <p:tgtEl>
                                          <p:spTgt spid="5018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50190"/>
                                        </p:tgtEl>
                                        <p:attrNameLst>
                                          <p:attrName>style.visibility</p:attrName>
                                        </p:attrNameLst>
                                      </p:cBhvr>
                                      <p:to>
                                        <p:strVal val="visible"/>
                                      </p:to>
                                    </p:set>
                                    <p:animEffect transition="in" filter="dissolve">
                                      <p:cBhvr>
                                        <p:cTn id="52" dur="500"/>
                                        <p:tgtEl>
                                          <p:spTgt spid="50190"/>
                                        </p:tgtEl>
                                      </p:cBhvr>
                                    </p:animEffect>
                                  </p:childTnLst>
                                </p:cTn>
                              </p:par>
                            </p:childTnLst>
                          </p:cTn>
                        </p:par>
                        <p:par>
                          <p:cTn id="53" fill="hold" nodeType="afterGroup">
                            <p:stCondLst>
                              <p:cond delay="500"/>
                            </p:stCondLst>
                            <p:childTnLst>
                              <p:par>
                                <p:cTn id="54" presetID="9" presetClass="entr" presetSubtype="0" fill="hold" nodeType="afterEffect">
                                  <p:stCondLst>
                                    <p:cond delay="0"/>
                                  </p:stCondLst>
                                  <p:childTnLst>
                                    <p:set>
                                      <p:cBhvr>
                                        <p:cTn id="55" dur="1" fill="hold">
                                          <p:stCondLst>
                                            <p:cond delay="0"/>
                                          </p:stCondLst>
                                        </p:cTn>
                                        <p:tgtEl>
                                          <p:spTgt spid="50184"/>
                                        </p:tgtEl>
                                        <p:attrNameLst>
                                          <p:attrName>style.visibility</p:attrName>
                                        </p:attrNameLst>
                                      </p:cBhvr>
                                      <p:to>
                                        <p:strVal val="visible"/>
                                      </p:to>
                                    </p:set>
                                    <p:animEffect transition="in" filter="dissolve">
                                      <p:cBhvr>
                                        <p:cTn id="56" dur="500"/>
                                        <p:tgtEl>
                                          <p:spTgt spid="50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5" grpId="0" autoUpdateAnimBg="0"/>
      <p:bldP spid="50186" grpId="0" autoUpdateAnimBg="0"/>
      <p:bldP spid="50187" grpId="0" autoUpdateAnimBg="0"/>
      <p:bldP spid="50188" grpId="0" autoUpdateAnimBg="0"/>
      <p:bldP spid="5018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z="3000" b="1" dirty="0" smtClean="0">
                <a:latin typeface="Times New Roman" panose="02020603050405020304" pitchFamily="18" charset="0"/>
                <a:cs typeface="Times New Roman" panose="02020603050405020304" pitchFamily="18" charset="0"/>
              </a:rPr>
              <a:t>THE GOVERNMENT PURCHASES MULTIPLIER</a:t>
            </a:r>
            <a:endParaRPr lang="en-US" altLang="en-US" sz="3000" b="1" dirty="0">
              <a:latin typeface="Times New Roman" panose="02020603050405020304" pitchFamily="18" charset="0"/>
              <a:cs typeface="Times New Roman" panose="02020603050405020304" pitchFamily="18" charset="0"/>
            </a:endParaRPr>
          </a:p>
        </p:txBody>
      </p:sp>
      <p:sp>
        <p:nvSpPr>
          <p:cNvPr id="52227" name="Rectangle 3"/>
          <p:cNvSpPr>
            <a:spLocks noChangeArrowheads="1"/>
          </p:cNvSpPr>
          <p:nvPr/>
        </p:nvSpPr>
        <p:spPr bwMode="auto">
          <a:xfrm>
            <a:off x="603250" y="3797300"/>
            <a:ext cx="5486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105000"/>
              </a:lnSpc>
              <a:spcBef>
                <a:spcPct val="45000"/>
              </a:spcBef>
              <a:buClr>
                <a:srgbClr val="008080"/>
              </a:buClr>
              <a:buSzPct val="120000"/>
              <a:buFont typeface="Wingdings" panose="05000000000000000000" pitchFamily="2" charset="2"/>
              <a:buChar char="§"/>
              <a:defRPr sz="2800">
                <a:solidFill>
                  <a:schemeClr val="tx1"/>
                </a:solidFill>
                <a:latin typeface="Arial" panose="020B0604020202020204" pitchFamily="34" charset="0"/>
              </a:defRPr>
            </a:lvl1pPr>
            <a:lvl2pPr marL="692150" indent="-290513">
              <a:lnSpc>
                <a:spcPct val="105000"/>
              </a:lnSpc>
              <a:spcBef>
                <a:spcPct val="20000"/>
              </a:spcBef>
              <a:buClr>
                <a:schemeClr val="folHlink"/>
              </a:buClr>
              <a:buSzPct val="120000"/>
              <a:buFont typeface="Wingdings" panose="05000000000000000000" pitchFamily="2" charset="2"/>
              <a:buChar char="§"/>
              <a:defRPr sz="2700">
                <a:solidFill>
                  <a:schemeClr val="tx1"/>
                </a:solidFill>
                <a:latin typeface="Arial" panose="020B0604020202020204" pitchFamily="34" charset="0"/>
              </a:defRPr>
            </a:lvl2pPr>
            <a:lvl3pPr marL="1143000" indent="-228600">
              <a:lnSpc>
                <a:spcPct val="105000"/>
              </a:lnSpc>
              <a:spcBef>
                <a:spcPct val="20000"/>
              </a:spcBef>
              <a:buClr>
                <a:srgbClr val="C24F00"/>
              </a:buClr>
              <a:buFont typeface="Wingdings" panose="05000000000000000000" pitchFamily="2" charset="2"/>
              <a:buChar char="§"/>
              <a:defRPr sz="2600">
                <a:solidFill>
                  <a:schemeClr val="tx1"/>
                </a:solidFill>
                <a:latin typeface="Arial" panose="020B0604020202020204" pitchFamily="34" charset="0"/>
              </a:defRPr>
            </a:lvl3pPr>
            <a:lvl4pPr marL="1600200" indent="-228600">
              <a:spcBef>
                <a:spcPct val="20000"/>
              </a:spcBef>
              <a:buChar char="–"/>
              <a:defRPr sz="2600">
                <a:solidFill>
                  <a:schemeClr val="tx1"/>
                </a:solidFill>
                <a:latin typeface="Arial" panose="020B0604020202020204" pitchFamily="34" charset="0"/>
              </a:defRPr>
            </a:lvl4pPr>
            <a:lvl5pPr marL="2057400" indent="-228600">
              <a:spcBef>
                <a:spcPct val="20000"/>
              </a:spcBef>
              <a:buChar char="»"/>
              <a:defRPr sz="2600">
                <a:solidFill>
                  <a:schemeClr val="tx1"/>
                </a:solidFill>
                <a:latin typeface="Arial" panose="020B0604020202020204" pitchFamily="34" charset="0"/>
              </a:defRPr>
            </a:lvl5pPr>
            <a:lvl6pPr marL="2514600" indent="-228600" fontAlgn="base">
              <a:spcBef>
                <a:spcPct val="20000"/>
              </a:spcBef>
              <a:spcAft>
                <a:spcPct val="0"/>
              </a:spcAft>
              <a:buChar char="»"/>
              <a:defRPr sz="2600">
                <a:solidFill>
                  <a:schemeClr val="tx1"/>
                </a:solidFill>
                <a:latin typeface="Arial" panose="020B0604020202020204" pitchFamily="34" charset="0"/>
              </a:defRPr>
            </a:lvl6pPr>
            <a:lvl7pPr marL="2971800" indent="-228600" fontAlgn="base">
              <a:spcBef>
                <a:spcPct val="20000"/>
              </a:spcBef>
              <a:spcAft>
                <a:spcPct val="0"/>
              </a:spcAft>
              <a:buChar char="»"/>
              <a:defRPr sz="2600">
                <a:solidFill>
                  <a:schemeClr val="tx1"/>
                </a:solidFill>
                <a:latin typeface="Arial" panose="020B0604020202020204" pitchFamily="34" charset="0"/>
              </a:defRPr>
            </a:lvl7pPr>
            <a:lvl8pPr marL="3429000" indent="-228600" fontAlgn="base">
              <a:spcBef>
                <a:spcPct val="20000"/>
              </a:spcBef>
              <a:spcAft>
                <a:spcPct val="0"/>
              </a:spcAft>
              <a:buChar char="»"/>
              <a:defRPr sz="2600">
                <a:solidFill>
                  <a:schemeClr val="tx1"/>
                </a:solidFill>
                <a:latin typeface="Arial" panose="020B0604020202020204" pitchFamily="34" charset="0"/>
              </a:defRPr>
            </a:lvl8pPr>
            <a:lvl9pPr marL="3886200" indent="-228600" fontAlgn="base">
              <a:spcBef>
                <a:spcPct val="20000"/>
              </a:spcBef>
              <a:spcAft>
                <a:spcPct val="0"/>
              </a:spcAft>
              <a:buChar char="»"/>
              <a:defRPr sz="2600">
                <a:solidFill>
                  <a:schemeClr val="tx1"/>
                </a:solidFill>
                <a:latin typeface="Arial" panose="020B0604020202020204" pitchFamily="34" charset="0"/>
              </a:defRPr>
            </a:lvl9pPr>
          </a:lstStyle>
          <a:p>
            <a:pPr>
              <a:buFont typeface="Wingdings" panose="05000000000000000000" pitchFamily="2" charset="2"/>
              <a:buNone/>
            </a:pPr>
            <a:r>
              <a:rPr lang="en-US" altLang="en-US" sz="2600"/>
              <a:t>Example:   If MPC = 0.8, then</a:t>
            </a:r>
          </a:p>
        </p:txBody>
      </p:sp>
      <p:sp>
        <p:nvSpPr>
          <p:cNvPr id="52228" name="Rectangle 4"/>
          <p:cNvSpPr>
            <a:spLocks noGrp="1" noChangeArrowheads="1"/>
          </p:cNvSpPr>
          <p:nvPr>
            <p:ph type="body" idx="1"/>
          </p:nvPr>
        </p:nvSpPr>
        <p:spPr>
          <a:xfrm>
            <a:off x="603250" y="1341438"/>
            <a:ext cx="7772400" cy="1981200"/>
          </a:xfrm>
        </p:spPr>
        <p:txBody>
          <a:bodyPr/>
          <a:lstStyle/>
          <a:p>
            <a:pPr marL="0" indent="0">
              <a:buFont typeface="Wingdings" panose="05000000000000000000" pitchFamily="2" charset="2"/>
              <a:buNone/>
            </a:pPr>
            <a:r>
              <a:rPr lang="en-US" altLang="en-US" sz="2600" dirty="0">
                <a:latin typeface="Times New Roman" panose="02020603050405020304" pitchFamily="18" charset="0"/>
                <a:cs typeface="Times New Roman" panose="02020603050405020304" pitchFamily="18" charset="0"/>
              </a:rPr>
              <a:t>Definition:   the increase in income resulting from a $1 increase in </a:t>
            </a:r>
            <a:r>
              <a:rPr lang="en-US" altLang="en-US" sz="2600" b="1" i="1" dirty="0">
                <a:latin typeface="Times New Roman" panose="02020603050405020304" pitchFamily="18" charset="0"/>
                <a:cs typeface="Times New Roman" panose="02020603050405020304" pitchFamily="18" charset="0"/>
              </a:rPr>
              <a:t>G</a:t>
            </a:r>
            <a:r>
              <a:rPr lang="en-US" altLang="en-US" sz="2600" dirty="0">
                <a:latin typeface="Times New Roman" panose="02020603050405020304" pitchFamily="18" charset="0"/>
                <a:cs typeface="Times New Roman" panose="02020603050405020304" pitchFamily="18" charset="0"/>
              </a:rPr>
              <a:t>.</a:t>
            </a:r>
          </a:p>
          <a:p>
            <a:pPr marL="0" indent="0">
              <a:buFont typeface="Wingdings" panose="05000000000000000000" pitchFamily="2" charset="2"/>
              <a:buNone/>
            </a:pPr>
            <a:r>
              <a:rPr lang="en-US" altLang="en-US" sz="2600" dirty="0">
                <a:latin typeface="Times New Roman" panose="02020603050405020304" pitchFamily="18" charset="0"/>
                <a:cs typeface="Times New Roman" panose="02020603050405020304" pitchFamily="18" charset="0"/>
              </a:rPr>
              <a:t>In this model, the </a:t>
            </a:r>
            <a:r>
              <a:rPr lang="en-US" altLang="en-US" sz="2600" dirty="0" err="1">
                <a:latin typeface="Times New Roman" panose="02020603050405020304" pitchFamily="18" charset="0"/>
                <a:cs typeface="Times New Roman" panose="02020603050405020304" pitchFamily="18" charset="0"/>
              </a:rPr>
              <a:t>govt</a:t>
            </a:r>
            <a:r>
              <a:rPr lang="en-US" altLang="en-US" sz="2600" dirty="0">
                <a:latin typeface="Times New Roman" panose="02020603050405020304" pitchFamily="18" charset="0"/>
                <a:cs typeface="Times New Roman" panose="02020603050405020304" pitchFamily="18" charset="0"/>
              </a:rPr>
              <a:t> </a:t>
            </a:r>
            <a:br>
              <a:rPr lang="en-US" altLang="en-US" sz="2600" dirty="0">
                <a:latin typeface="Times New Roman" panose="02020603050405020304" pitchFamily="18" charset="0"/>
                <a:cs typeface="Times New Roman" panose="02020603050405020304" pitchFamily="18" charset="0"/>
              </a:rPr>
            </a:br>
            <a:r>
              <a:rPr lang="en-US" altLang="en-US" sz="2600" dirty="0">
                <a:latin typeface="Times New Roman" panose="02020603050405020304" pitchFamily="18" charset="0"/>
                <a:cs typeface="Times New Roman" panose="02020603050405020304" pitchFamily="18" charset="0"/>
              </a:rPr>
              <a:t>purchases multiplier equals</a:t>
            </a:r>
          </a:p>
        </p:txBody>
      </p:sp>
      <p:graphicFrame>
        <p:nvGraphicFramePr>
          <p:cNvPr id="52229" name="Object 5"/>
          <p:cNvGraphicFramePr>
            <a:graphicFrameLocks noChangeAspect="1"/>
          </p:cNvGraphicFramePr>
          <p:nvPr/>
        </p:nvGraphicFramePr>
        <p:xfrm>
          <a:off x="5083175" y="2413000"/>
          <a:ext cx="2776538" cy="974725"/>
        </p:xfrm>
        <a:graphic>
          <a:graphicData uri="http://schemas.openxmlformats.org/presentationml/2006/ole">
            <mc:AlternateContent xmlns:mc="http://schemas.openxmlformats.org/markup-compatibility/2006">
              <mc:Choice xmlns:v="urn:schemas-microsoft-com:vml" Requires="v">
                <p:oleObj spid="_x0000_s2510" name="Equation" r:id="rId4" imgW="1231560" imgH="431640" progId="Equation.DSMT4">
                  <p:embed/>
                </p:oleObj>
              </mc:Choice>
              <mc:Fallback>
                <p:oleObj name="Equation" r:id="rId4" imgW="1231560" imgH="43164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3175" y="2413000"/>
                        <a:ext cx="2776538" cy="974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30" name="Object 6"/>
          <p:cNvGraphicFramePr>
            <a:graphicFrameLocks noChangeAspect="1"/>
          </p:cNvGraphicFramePr>
          <p:nvPr/>
        </p:nvGraphicFramePr>
        <p:xfrm>
          <a:off x="908050" y="4483100"/>
          <a:ext cx="3360738" cy="985838"/>
        </p:xfrm>
        <a:graphic>
          <a:graphicData uri="http://schemas.openxmlformats.org/presentationml/2006/ole">
            <mc:AlternateContent xmlns:mc="http://schemas.openxmlformats.org/markup-compatibility/2006">
              <mc:Choice xmlns:v="urn:schemas-microsoft-com:vml" Requires="v">
                <p:oleObj spid="_x0000_s2511" name="Equation" r:id="rId6" imgW="1473120" imgH="431640" progId="Equation.DSMT4">
                  <p:embed/>
                </p:oleObj>
              </mc:Choice>
              <mc:Fallback>
                <p:oleObj name="Equation" r:id="rId6" imgW="1473120" imgH="43164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8050" y="4483100"/>
                        <a:ext cx="3360738" cy="985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31" name="Rectangle 7"/>
          <p:cNvSpPr>
            <a:spLocks noChangeArrowheads="1"/>
          </p:cNvSpPr>
          <p:nvPr/>
        </p:nvSpPr>
        <p:spPr bwMode="auto">
          <a:xfrm>
            <a:off x="5281613" y="4297363"/>
            <a:ext cx="3097212" cy="1905000"/>
          </a:xfrm>
          <a:prstGeom prst="rect">
            <a:avLst/>
          </a:prstGeom>
          <a:solidFill>
            <a:srgbClr val="FFCC99"/>
          </a:solidFill>
          <a:ln>
            <a:noFill/>
          </a:ln>
          <a:effectLst>
            <a:outerShdw dist="53882"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lstStyle>
            <a:lvl1pPr>
              <a:lnSpc>
                <a:spcPct val="105000"/>
              </a:lnSpc>
              <a:spcBef>
                <a:spcPct val="45000"/>
              </a:spcBef>
              <a:buClr>
                <a:srgbClr val="008080"/>
              </a:buClr>
              <a:buSzPct val="120000"/>
              <a:buFont typeface="Wingdings" panose="05000000000000000000" pitchFamily="2" charset="2"/>
              <a:buChar char="§"/>
              <a:defRPr sz="2800">
                <a:solidFill>
                  <a:schemeClr val="tx1"/>
                </a:solidFill>
                <a:latin typeface="Arial" panose="020B0604020202020204" pitchFamily="34" charset="0"/>
              </a:defRPr>
            </a:lvl1pPr>
            <a:lvl2pPr marL="692150" indent="-290513">
              <a:lnSpc>
                <a:spcPct val="105000"/>
              </a:lnSpc>
              <a:spcBef>
                <a:spcPct val="20000"/>
              </a:spcBef>
              <a:buClr>
                <a:schemeClr val="folHlink"/>
              </a:buClr>
              <a:buSzPct val="120000"/>
              <a:buFont typeface="Wingdings" panose="05000000000000000000" pitchFamily="2" charset="2"/>
              <a:buChar char="§"/>
              <a:defRPr sz="2700">
                <a:solidFill>
                  <a:schemeClr val="tx1"/>
                </a:solidFill>
                <a:latin typeface="Arial" panose="020B0604020202020204" pitchFamily="34" charset="0"/>
              </a:defRPr>
            </a:lvl2pPr>
            <a:lvl3pPr marL="1143000" indent="-228600">
              <a:lnSpc>
                <a:spcPct val="105000"/>
              </a:lnSpc>
              <a:spcBef>
                <a:spcPct val="20000"/>
              </a:spcBef>
              <a:buClr>
                <a:srgbClr val="C24F00"/>
              </a:buClr>
              <a:buFont typeface="Wingdings" panose="05000000000000000000" pitchFamily="2" charset="2"/>
              <a:buChar char="§"/>
              <a:defRPr sz="2600">
                <a:solidFill>
                  <a:schemeClr val="tx1"/>
                </a:solidFill>
                <a:latin typeface="Arial" panose="020B0604020202020204" pitchFamily="34" charset="0"/>
              </a:defRPr>
            </a:lvl3pPr>
            <a:lvl4pPr marL="1600200" indent="-228600">
              <a:spcBef>
                <a:spcPct val="20000"/>
              </a:spcBef>
              <a:buChar char="–"/>
              <a:defRPr sz="2600">
                <a:solidFill>
                  <a:schemeClr val="tx1"/>
                </a:solidFill>
                <a:latin typeface="Arial" panose="020B0604020202020204" pitchFamily="34" charset="0"/>
              </a:defRPr>
            </a:lvl4pPr>
            <a:lvl5pPr marL="2057400" indent="-228600">
              <a:spcBef>
                <a:spcPct val="20000"/>
              </a:spcBef>
              <a:buChar char="»"/>
              <a:defRPr sz="2600">
                <a:solidFill>
                  <a:schemeClr val="tx1"/>
                </a:solidFill>
                <a:latin typeface="Arial" panose="020B0604020202020204" pitchFamily="34" charset="0"/>
              </a:defRPr>
            </a:lvl5pPr>
            <a:lvl6pPr marL="2514600" indent="-228600" fontAlgn="base">
              <a:spcBef>
                <a:spcPct val="20000"/>
              </a:spcBef>
              <a:spcAft>
                <a:spcPct val="0"/>
              </a:spcAft>
              <a:buChar char="»"/>
              <a:defRPr sz="2600">
                <a:solidFill>
                  <a:schemeClr val="tx1"/>
                </a:solidFill>
                <a:latin typeface="Arial" panose="020B0604020202020204" pitchFamily="34" charset="0"/>
              </a:defRPr>
            </a:lvl6pPr>
            <a:lvl7pPr marL="2971800" indent="-228600" fontAlgn="base">
              <a:spcBef>
                <a:spcPct val="20000"/>
              </a:spcBef>
              <a:spcAft>
                <a:spcPct val="0"/>
              </a:spcAft>
              <a:buChar char="»"/>
              <a:defRPr sz="2600">
                <a:solidFill>
                  <a:schemeClr val="tx1"/>
                </a:solidFill>
                <a:latin typeface="Arial" panose="020B0604020202020204" pitchFamily="34" charset="0"/>
              </a:defRPr>
            </a:lvl7pPr>
            <a:lvl8pPr marL="3429000" indent="-228600" fontAlgn="base">
              <a:spcBef>
                <a:spcPct val="20000"/>
              </a:spcBef>
              <a:spcAft>
                <a:spcPct val="0"/>
              </a:spcAft>
              <a:buChar char="»"/>
              <a:defRPr sz="2600">
                <a:solidFill>
                  <a:schemeClr val="tx1"/>
                </a:solidFill>
                <a:latin typeface="Arial" panose="020B0604020202020204" pitchFamily="34" charset="0"/>
              </a:defRPr>
            </a:lvl8pPr>
            <a:lvl9pPr marL="3886200" indent="-228600" fontAlgn="base">
              <a:spcBef>
                <a:spcPct val="20000"/>
              </a:spcBef>
              <a:spcAft>
                <a:spcPct val="0"/>
              </a:spcAft>
              <a:buChar char="»"/>
              <a:defRPr sz="2600">
                <a:solidFill>
                  <a:schemeClr val="tx1"/>
                </a:solidFill>
                <a:latin typeface="Arial" panose="020B0604020202020204" pitchFamily="34" charset="0"/>
              </a:defRPr>
            </a:lvl9pPr>
          </a:lstStyle>
          <a:p>
            <a:pPr algn="ctr">
              <a:buFont typeface="Wingdings" panose="05000000000000000000" pitchFamily="2" charset="2"/>
              <a:buNone/>
            </a:pPr>
            <a:r>
              <a:rPr lang="en-US" altLang="en-US" sz="2600"/>
              <a:t>An increase in </a:t>
            </a:r>
            <a:r>
              <a:rPr lang="en-US" altLang="en-US" sz="2600" b="1" i="1"/>
              <a:t>G </a:t>
            </a:r>
            <a:r>
              <a:rPr lang="en-US" altLang="en-US" sz="2600"/>
              <a:t> causes income to increase 5 times </a:t>
            </a:r>
            <a:br>
              <a:rPr lang="en-US" altLang="en-US" sz="2600"/>
            </a:br>
            <a:r>
              <a:rPr lang="en-US" altLang="en-US" sz="2600"/>
              <a:t>as much!</a:t>
            </a:r>
          </a:p>
        </p:txBody>
      </p:sp>
    </p:spTree>
    <p:extLst>
      <p:ext uri="{BB962C8B-B14F-4D97-AF65-F5344CB8AC3E}">
        <p14:creationId xmlns:p14="http://schemas.microsoft.com/office/powerpoint/2010/main" val="1221352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2228">
                                            <p:txEl>
                                              <p:pRg st="0" end="0"/>
                                            </p:txEl>
                                          </p:spTgt>
                                        </p:tgtEl>
                                        <p:attrNameLst>
                                          <p:attrName>style.visibility</p:attrName>
                                        </p:attrNameLst>
                                      </p:cBhvr>
                                      <p:to>
                                        <p:strVal val="visible"/>
                                      </p:to>
                                    </p:set>
                                    <p:animEffect transition="in" filter="strips(downRight)">
                                      <p:cBhvr>
                                        <p:cTn id="7" dur="500"/>
                                        <p:tgtEl>
                                          <p:spTgt spid="5222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52228">
                                            <p:txEl>
                                              <p:pRg st="1" end="1"/>
                                            </p:txEl>
                                          </p:spTgt>
                                        </p:tgtEl>
                                        <p:attrNameLst>
                                          <p:attrName>style.visibility</p:attrName>
                                        </p:attrNameLst>
                                      </p:cBhvr>
                                      <p:to>
                                        <p:strVal val="visible"/>
                                      </p:to>
                                    </p:set>
                                    <p:animEffect transition="in" filter="strips(downRight)">
                                      <p:cBhvr>
                                        <p:cTn id="12" dur="500"/>
                                        <p:tgtEl>
                                          <p:spTgt spid="52228">
                                            <p:txEl>
                                              <p:pRg st="1" end="1"/>
                                            </p:txEl>
                                          </p:spTgt>
                                        </p:tgtEl>
                                      </p:cBhvr>
                                    </p:animEffect>
                                  </p:childTnLst>
                                </p:cTn>
                              </p:par>
                            </p:childTnLst>
                          </p:cTn>
                        </p:par>
                        <p:par>
                          <p:cTn id="13" fill="hold" nodeType="afterGroup">
                            <p:stCondLst>
                              <p:cond delay="500"/>
                            </p:stCondLst>
                            <p:childTnLst>
                              <p:par>
                                <p:cTn id="14" presetID="18" presetClass="entr" presetSubtype="12" fill="hold" nodeType="afterEffect">
                                  <p:stCondLst>
                                    <p:cond delay="0"/>
                                  </p:stCondLst>
                                  <p:childTnLst>
                                    <p:set>
                                      <p:cBhvr>
                                        <p:cTn id="15" dur="1" fill="hold">
                                          <p:stCondLst>
                                            <p:cond delay="0"/>
                                          </p:stCondLst>
                                        </p:cTn>
                                        <p:tgtEl>
                                          <p:spTgt spid="52229"/>
                                        </p:tgtEl>
                                        <p:attrNameLst>
                                          <p:attrName>style.visibility</p:attrName>
                                        </p:attrNameLst>
                                      </p:cBhvr>
                                      <p:to>
                                        <p:strVal val="visible"/>
                                      </p:to>
                                    </p:set>
                                    <p:animEffect transition="in" filter="strips(downLeft)">
                                      <p:cBhvr>
                                        <p:cTn id="16" dur="500"/>
                                        <p:tgtEl>
                                          <p:spTgt spid="5222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52227"/>
                                        </p:tgtEl>
                                        <p:attrNameLst>
                                          <p:attrName>style.visibility</p:attrName>
                                        </p:attrNameLst>
                                      </p:cBhvr>
                                      <p:to>
                                        <p:strVal val="visible"/>
                                      </p:to>
                                    </p:set>
                                    <p:animEffect transition="in" filter="strips(downRight)">
                                      <p:cBhvr>
                                        <p:cTn id="21" dur="500"/>
                                        <p:tgtEl>
                                          <p:spTgt spid="52227"/>
                                        </p:tgtEl>
                                      </p:cBhvr>
                                    </p:animEffect>
                                  </p:childTnLst>
                                </p:cTn>
                              </p:par>
                            </p:childTnLst>
                          </p:cTn>
                        </p:par>
                        <p:par>
                          <p:cTn id="22" fill="hold" nodeType="afterGroup">
                            <p:stCondLst>
                              <p:cond delay="500"/>
                            </p:stCondLst>
                            <p:childTnLst>
                              <p:par>
                                <p:cTn id="23" presetID="18" presetClass="entr" presetSubtype="12" fill="hold" nodeType="afterEffect">
                                  <p:stCondLst>
                                    <p:cond delay="0"/>
                                  </p:stCondLst>
                                  <p:childTnLst>
                                    <p:set>
                                      <p:cBhvr>
                                        <p:cTn id="24" dur="1" fill="hold">
                                          <p:stCondLst>
                                            <p:cond delay="0"/>
                                          </p:stCondLst>
                                        </p:cTn>
                                        <p:tgtEl>
                                          <p:spTgt spid="52230"/>
                                        </p:tgtEl>
                                        <p:attrNameLst>
                                          <p:attrName>style.visibility</p:attrName>
                                        </p:attrNameLst>
                                      </p:cBhvr>
                                      <p:to>
                                        <p:strVal val="visible"/>
                                      </p:to>
                                    </p:set>
                                    <p:animEffect transition="in" filter="strips(downLeft)">
                                      <p:cBhvr>
                                        <p:cTn id="25" dur="500"/>
                                        <p:tgtEl>
                                          <p:spTgt spid="5223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2231"/>
                                        </p:tgtEl>
                                        <p:attrNameLst>
                                          <p:attrName>style.visibility</p:attrName>
                                        </p:attrNameLst>
                                      </p:cBhvr>
                                      <p:to>
                                        <p:strVal val="visible"/>
                                      </p:to>
                                    </p:set>
                                    <p:animEffect transition="in" filter="dissolve">
                                      <p:cBhvr>
                                        <p:cTn id="30" dur="500"/>
                                        <p:tgtEl>
                                          <p:spTgt spid="52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autoUpdateAnimBg="0"/>
      <p:bldP spid="52228" grpId="0" build="p" bldLvl="3" autoUpdateAnimBg="0"/>
      <p:bldP spid="52231"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62" name="Rectangle 42"/>
          <p:cNvSpPr>
            <a:spLocks noGrp="1" noChangeArrowheads="1"/>
          </p:cNvSpPr>
          <p:nvPr>
            <p:ph type="title"/>
          </p:nvPr>
        </p:nvSpPr>
        <p:spPr/>
        <p:txBody>
          <a:bodyPr/>
          <a:lstStyle/>
          <a:p>
            <a:r>
              <a:rPr lang="en-US" altLang="en-US" b="1" dirty="0" smtClean="0">
                <a:latin typeface="Times New Roman" panose="02020603050405020304" pitchFamily="18" charset="0"/>
                <a:cs typeface="Times New Roman" panose="02020603050405020304" pitchFamily="18" charset="0"/>
              </a:rPr>
              <a:t>An increase in taxes</a:t>
            </a:r>
            <a:endParaRPr lang="en-US" altLang="en-US" b="1" dirty="0">
              <a:latin typeface="Times New Roman" panose="02020603050405020304" pitchFamily="18" charset="0"/>
              <a:cs typeface="Times New Roman" panose="02020603050405020304" pitchFamily="18" charset="0"/>
            </a:endParaRPr>
          </a:p>
        </p:txBody>
      </p:sp>
      <p:grpSp>
        <p:nvGrpSpPr>
          <p:cNvPr id="56323" name="Group 3"/>
          <p:cNvGrpSpPr>
            <a:grpSpLocks/>
          </p:cNvGrpSpPr>
          <p:nvPr/>
        </p:nvGrpSpPr>
        <p:grpSpPr bwMode="auto">
          <a:xfrm>
            <a:off x="3276600" y="1219200"/>
            <a:ext cx="4724400" cy="4114800"/>
            <a:chOff x="2064" y="768"/>
            <a:chExt cx="2976" cy="2592"/>
          </a:xfrm>
        </p:grpSpPr>
        <p:grpSp>
          <p:nvGrpSpPr>
            <p:cNvPr id="56324" name="Group 4"/>
            <p:cNvGrpSpPr>
              <a:grpSpLocks/>
            </p:cNvGrpSpPr>
            <p:nvPr/>
          </p:nvGrpSpPr>
          <p:grpSpPr bwMode="auto">
            <a:xfrm>
              <a:off x="2256" y="1020"/>
              <a:ext cx="2496" cy="2112"/>
              <a:chOff x="2640" y="1056"/>
              <a:chExt cx="2496" cy="2112"/>
            </a:xfrm>
          </p:grpSpPr>
          <p:sp>
            <p:nvSpPr>
              <p:cNvPr id="56325" name="Line 5"/>
              <p:cNvSpPr>
                <a:spLocks noChangeShapeType="1"/>
              </p:cNvSpPr>
              <p:nvPr/>
            </p:nvSpPr>
            <p:spPr bwMode="auto">
              <a:xfrm>
                <a:off x="2640" y="1056"/>
                <a:ext cx="0" cy="21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26" name="Line 6"/>
              <p:cNvSpPr>
                <a:spLocks noChangeShapeType="1"/>
              </p:cNvSpPr>
              <p:nvPr/>
            </p:nvSpPr>
            <p:spPr bwMode="auto">
              <a:xfrm>
                <a:off x="2640" y="3168"/>
                <a:ext cx="249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6327" name="Text Box 7"/>
            <p:cNvSpPr txBox="1">
              <a:spLocks noChangeArrowheads="1"/>
            </p:cNvSpPr>
            <p:nvPr/>
          </p:nvSpPr>
          <p:spPr bwMode="auto">
            <a:xfrm>
              <a:off x="4704" y="3072"/>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i="1">
                  <a:latin typeface="Tahoma" panose="020B0604030504040204" pitchFamily="34" charset="0"/>
                </a:rPr>
                <a:t>Y</a:t>
              </a:r>
              <a:r>
                <a:rPr lang="en-US" altLang="en-US" sz="2400"/>
                <a:t> </a:t>
              </a:r>
            </a:p>
          </p:txBody>
        </p:sp>
        <p:sp>
          <p:nvSpPr>
            <p:cNvPr id="56328" name="Text Box 8"/>
            <p:cNvSpPr txBox="1">
              <a:spLocks noChangeArrowheads="1"/>
            </p:cNvSpPr>
            <p:nvPr/>
          </p:nvSpPr>
          <p:spPr bwMode="auto">
            <a:xfrm>
              <a:off x="2064" y="768"/>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1830388" algn="r"/>
                </a:tabLst>
                <a:defRPr>
                  <a:solidFill>
                    <a:schemeClr val="tx1"/>
                  </a:solidFill>
                  <a:latin typeface="Arial" panose="020B0604020202020204" pitchFamily="34" charset="0"/>
                </a:defRPr>
              </a:lvl1pPr>
              <a:lvl2pPr>
                <a:tabLst>
                  <a:tab pos="1830388" algn="r"/>
                </a:tabLst>
                <a:defRPr>
                  <a:solidFill>
                    <a:schemeClr val="tx1"/>
                  </a:solidFill>
                  <a:latin typeface="Arial" panose="020B0604020202020204" pitchFamily="34" charset="0"/>
                </a:defRPr>
              </a:lvl2pPr>
              <a:lvl3pPr>
                <a:tabLst>
                  <a:tab pos="1830388" algn="r"/>
                </a:tabLst>
                <a:defRPr>
                  <a:solidFill>
                    <a:schemeClr val="tx1"/>
                  </a:solidFill>
                  <a:latin typeface="Arial" panose="020B0604020202020204" pitchFamily="34" charset="0"/>
                </a:defRPr>
              </a:lvl3pPr>
              <a:lvl4pPr>
                <a:tabLst>
                  <a:tab pos="1830388" algn="r"/>
                </a:tabLst>
                <a:defRPr>
                  <a:solidFill>
                    <a:schemeClr val="tx1"/>
                  </a:solidFill>
                  <a:latin typeface="Arial" panose="020B0604020202020204" pitchFamily="34" charset="0"/>
                </a:defRPr>
              </a:lvl4pPr>
              <a:lvl5pPr>
                <a:tabLst>
                  <a:tab pos="1830388" algn="r"/>
                </a:tabLst>
                <a:defRPr>
                  <a:solidFill>
                    <a:schemeClr val="tx1"/>
                  </a:solidFill>
                  <a:latin typeface="Arial" panose="020B0604020202020204" pitchFamily="34" charset="0"/>
                </a:defRPr>
              </a:lvl5pPr>
              <a:lvl6pPr fontAlgn="base">
                <a:spcBef>
                  <a:spcPct val="0"/>
                </a:spcBef>
                <a:spcAft>
                  <a:spcPct val="0"/>
                </a:spcAft>
                <a:tabLst>
                  <a:tab pos="1830388" algn="r"/>
                </a:tabLst>
                <a:defRPr>
                  <a:solidFill>
                    <a:schemeClr val="tx1"/>
                  </a:solidFill>
                  <a:latin typeface="Arial" panose="020B0604020202020204" pitchFamily="34" charset="0"/>
                </a:defRPr>
              </a:lvl6pPr>
              <a:lvl7pPr fontAlgn="base">
                <a:spcBef>
                  <a:spcPct val="0"/>
                </a:spcBef>
                <a:spcAft>
                  <a:spcPct val="0"/>
                </a:spcAft>
                <a:tabLst>
                  <a:tab pos="1830388" algn="r"/>
                </a:tabLst>
                <a:defRPr>
                  <a:solidFill>
                    <a:schemeClr val="tx1"/>
                  </a:solidFill>
                  <a:latin typeface="Arial" panose="020B0604020202020204" pitchFamily="34" charset="0"/>
                </a:defRPr>
              </a:lvl7pPr>
              <a:lvl8pPr fontAlgn="base">
                <a:spcBef>
                  <a:spcPct val="0"/>
                </a:spcBef>
                <a:spcAft>
                  <a:spcPct val="0"/>
                </a:spcAft>
                <a:tabLst>
                  <a:tab pos="1830388" algn="r"/>
                </a:tabLst>
                <a:defRPr>
                  <a:solidFill>
                    <a:schemeClr val="tx1"/>
                  </a:solidFill>
                  <a:latin typeface="Arial" panose="020B0604020202020204" pitchFamily="34" charset="0"/>
                </a:defRPr>
              </a:lvl8pPr>
              <a:lvl9pPr fontAlgn="base">
                <a:spcBef>
                  <a:spcPct val="0"/>
                </a:spcBef>
                <a:spcAft>
                  <a:spcPct val="0"/>
                </a:spcAft>
                <a:tabLst>
                  <a:tab pos="1830388" algn="r"/>
                </a:tabLst>
                <a:defRPr>
                  <a:solidFill>
                    <a:schemeClr val="tx1"/>
                  </a:solidFill>
                  <a:latin typeface="Arial" panose="020B0604020202020204" pitchFamily="34" charset="0"/>
                </a:defRPr>
              </a:lvl9pPr>
            </a:lstStyle>
            <a:p>
              <a:pPr algn="ctr">
                <a:spcBef>
                  <a:spcPct val="5000"/>
                </a:spcBef>
              </a:pPr>
              <a:r>
                <a:rPr lang="en-US" altLang="en-US" sz="2400" b="1" i="1">
                  <a:latin typeface="Tahoma" panose="020B0604030504040204" pitchFamily="34" charset="0"/>
                </a:rPr>
                <a:t>E</a:t>
              </a:r>
              <a:endParaRPr lang="en-US" altLang="en-US" sz="2200"/>
            </a:p>
          </p:txBody>
        </p:sp>
      </p:grpSp>
      <p:grpSp>
        <p:nvGrpSpPr>
          <p:cNvPr id="56329" name="Group 9"/>
          <p:cNvGrpSpPr>
            <a:grpSpLocks/>
          </p:cNvGrpSpPr>
          <p:nvPr/>
        </p:nvGrpSpPr>
        <p:grpSpPr bwMode="auto">
          <a:xfrm>
            <a:off x="3571875" y="1143000"/>
            <a:ext cx="3322638" cy="3829050"/>
            <a:chOff x="2256" y="720"/>
            <a:chExt cx="2093" cy="2412"/>
          </a:xfrm>
        </p:grpSpPr>
        <p:sp>
          <p:nvSpPr>
            <p:cNvPr id="56330" name="Line 10"/>
            <p:cNvSpPr>
              <a:spLocks noChangeShapeType="1"/>
            </p:cNvSpPr>
            <p:nvPr/>
          </p:nvSpPr>
          <p:spPr bwMode="auto">
            <a:xfrm flipV="1">
              <a:off x="2256" y="1088"/>
              <a:ext cx="2050" cy="204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31" name="Text Box 11"/>
            <p:cNvSpPr txBox="1">
              <a:spLocks noChangeArrowheads="1"/>
            </p:cNvSpPr>
            <p:nvPr/>
          </p:nvSpPr>
          <p:spPr bwMode="auto">
            <a:xfrm rot="-2751904">
              <a:off x="3903" y="897"/>
              <a:ext cx="624"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200" b="1" i="1">
                  <a:latin typeface="Tahoma" panose="020B0604030504040204" pitchFamily="34" charset="0"/>
                </a:rPr>
                <a:t>E</a:t>
              </a:r>
              <a:r>
                <a:rPr lang="en-US" altLang="en-US" sz="2200">
                  <a:latin typeface="Tahoma" panose="020B0604030504040204" pitchFamily="34" charset="0"/>
                </a:rPr>
                <a:t> =</a:t>
              </a:r>
              <a:r>
                <a:rPr lang="en-US" altLang="en-US" sz="2200" b="1" i="1">
                  <a:latin typeface="Tahoma" panose="020B0604030504040204" pitchFamily="34" charset="0"/>
                </a:rPr>
                <a:t>Y</a:t>
              </a:r>
              <a:r>
                <a:rPr lang="en-US" altLang="en-US" sz="2200"/>
                <a:t> </a:t>
              </a:r>
            </a:p>
          </p:txBody>
        </p:sp>
      </p:grpSp>
      <p:grpSp>
        <p:nvGrpSpPr>
          <p:cNvPr id="56332" name="Group 12"/>
          <p:cNvGrpSpPr>
            <a:grpSpLocks/>
          </p:cNvGrpSpPr>
          <p:nvPr/>
        </p:nvGrpSpPr>
        <p:grpSpPr bwMode="auto">
          <a:xfrm>
            <a:off x="3581400" y="2381250"/>
            <a:ext cx="5334000" cy="1600200"/>
            <a:chOff x="2256" y="1500"/>
            <a:chExt cx="3360" cy="1008"/>
          </a:xfrm>
        </p:grpSpPr>
        <p:sp>
          <p:nvSpPr>
            <p:cNvPr id="56333" name="Text Box 13"/>
            <p:cNvSpPr txBox="1">
              <a:spLocks noChangeArrowheads="1"/>
            </p:cNvSpPr>
            <p:nvPr/>
          </p:nvSpPr>
          <p:spPr bwMode="auto">
            <a:xfrm>
              <a:off x="4320" y="1500"/>
              <a:ext cx="1296" cy="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300" b="1" i="1">
                  <a:latin typeface="Tahoma" panose="020B0604030504040204" pitchFamily="34" charset="0"/>
                </a:rPr>
                <a:t>E</a:t>
              </a:r>
              <a:r>
                <a:rPr lang="en-US" altLang="en-US" sz="2300">
                  <a:latin typeface="Tahoma" panose="020B0604030504040204" pitchFamily="34" charset="0"/>
                </a:rPr>
                <a:t> =</a:t>
              </a:r>
              <a:r>
                <a:rPr lang="en-US" altLang="en-US" sz="2300" b="1" i="1">
                  <a:solidFill>
                    <a:srgbClr val="CC0000"/>
                  </a:solidFill>
                  <a:latin typeface="Tahoma" panose="020B0604030504040204" pitchFamily="34" charset="0"/>
                </a:rPr>
                <a:t>C</a:t>
              </a:r>
              <a:r>
                <a:rPr lang="en-US" altLang="en-US" sz="2300" b="1" i="1" baseline="-25000">
                  <a:solidFill>
                    <a:srgbClr val="CC0000"/>
                  </a:solidFill>
                  <a:latin typeface="Tahoma" panose="020B0604030504040204" pitchFamily="34" charset="0"/>
                </a:rPr>
                <a:t>2</a:t>
              </a:r>
              <a:r>
                <a:rPr lang="en-US" altLang="en-US" sz="2300" b="1" i="1">
                  <a:latin typeface="Tahoma" panose="020B0604030504040204" pitchFamily="34" charset="0"/>
                </a:rPr>
                <a:t> </a:t>
              </a:r>
              <a:r>
                <a:rPr lang="en-US" altLang="en-US" sz="2300">
                  <a:latin typeface="Tahoma" panose="020B0604030504040204" pitchFamily="34" charset="0"/>
                </a:rPr>
                <a:t>+</a:t>
              </a:r>
              <a:r>
                <a:rPr lang="en-US" altLang="en-US" sz="2300" b="1" i="1">
                  <a:latin typeface="Tahoma" panose="020B0604030504040204" pitchFamily="34" charset="0"/>
                </a:rPr>
                <a:t>I </a:t>
              </a:r>
              <a:r>
                <a:rPr lang="en-US" altLang="en-US" sz="2300">
                  <a:latin typeface="Tahoma" panose="020B0604030504040204" pitchFamily="34" charset="0"/>
                </a:rPr>
                <a:t>+</a:t>
              </a:r>
              <a:r>
                <a:rPr lang="en-US" altLang="en-US" sz="2300" b="1" i="1">
                  <a:latin typeface="Tahoma" panose="020B0604030504040204" pitchFamily="34" charset="0"/>
                </a:rPr>
                <a:t>G</a:t>
              </a:r>
            </a:p>
          </p:txBody>
        </p:sp>
        <p:sp>
          <p:nvSpPr>
            <p:cNvPr id="56334" name="Line 14"/>
            <p:cNvSpPr>
              <a:spLocks noChangeShapeType="1"/>
            </p:cNvSpPr>
            <p:nvPr/>
          </p:nvSpPr>
          <p:spPr bwMode="auto">
            <a:xfrm flipV="1">
              <a:off x="2256" y="1740"/>
              <a:ext cx="2256" cy="768"/>
            </a:xfrm>
            <a:prstGeom prst="line">
              <a:avLst/>
            </a:prstGeom>
            <a:noFill/>
            <a:ln w="2857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6335" name="Line 15"/>
          <p:cNvSpPr>
            <a:spLocks noChangeShapeType="1"/>
          </p:cNvSpPr>
          <p:nvPr/>
        </p:nvSpPr>
        <p:spPr bwMode="auto">
          <a:xfrm>
            <a:off x="5105400" y="3448050"/>
            <a:ext cx="0" cy="152400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6336" name="Group 16"/>
          <p:cNvGrpSpPr>
            <a:grpSpLocks/>
          </p:cNvGrpSpPr>
          <p:nvPr/>
        </p:nvGrpSpPr>
        <p:grpSpPr bwMode="auto">
          <a:xfrm>
            <a:off x="3429000" y="4972050"/>
            <a:ext cx="1676400" cy="942975"/>
            <a:chOff x="2160" y="3119"/>
            <a:chExt cx="1066" cy="617"/>
          </a:xfrm>
        </p:grpSpPr>
        <p:sp>
          <p:nvSpPr>
            <p:cNvPr id="56337" name="Text Box 17"/>
            <p:cNvSpPr txBox="1">
              <a:spLocks noChangeArrowheads="1"/>
            </p:cNvSpPr>
            <p:nvPr/>
          </p:nvSpPr>
          <p:spPr bwMode="auto">
            <a:xfrm>
              <a:off x="2160" y="3408"/>
              <a:ext cx="816" cy="328"/>
            </a:xfrm>
            <a:prstGeom prst="rect">
              <a:avLst/>
            </a:prstGeom>
            <a:solidFill>
              <a:schemeClr val="bg1">
                <a:alpha val="50000"/>
              </a:scheme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bIns="91440">
              <a:spAutoFit/>
            </a:bodyPr>
            <a:lstStyle/>
            <a:p>
              <a:pPr algn="ctr">
                <a:spcBef>
                  <a:spcPct val="50000"/>
                </a:spcBef>
              </a:pPr>
              <a:r>
                <a:rPr lang="en-US" altLang="en-US" sz="2300" b="1" i="1">
                  <a:latin typeface="Tahoma" panose="020B0604030504040204" pitchFamily="34" charset="0"/>
                </a:rPr>
                <a:t>E</a:t>
              </a:r>
              <a:r>
                <a:rPr lang="en-US" altLang="en-US" sz="2300" baseline="-25000">
                  <a:latin typeface="Tahoma" panose="020B0604030504040204" pitchFamily="34" charset="0"/>
                </a:rPr>
                <a:t>2</a:t>
              </a:r>
              <a:r>
                <a:rPr lang="en-US" altLang="en-US" sz="2300">
                  <a:latin typeface="Tahoma" panose="020B0604030504040204" pitchFamily="34" charset="0"/>
                </a:rPr>
                <a:t> = </a:t>
              </a:r>
              <a:r>
                <a:rPr lang="en-US" altLang="en-US" sz="2300" b="1" i="1">
                  <a:latin typeface="Tahoma" panose="020B0604030504040204" pitchFamily="34" charset="0"/>
                </a:rPr>
                <a:t>Y</a:t>
              </a:r>
              <a:r>
                <a:rPr lang="en-US" altLang="en-US" sz="2300" baseline="-25000">
                  <a:latin typeface="Tahoma" panose="020B0604030504040204" pitchFamily="34" charset="0"/>
                </a:rPr>
                <a:t>2</a:t>
              </a:r>
            </a:p>
          </p:txBody>
        </p:sp>
        <p:sp>
          <p:nvSpPr>
            <p:cNvPr id="56338" name="Line 18"/>
            <p:cNvSpPr>
              <a:spLocks noChangeShapeType="1"/>
            </p:cNvSpPr>
            <p:nvPr/>
          </p:nvSpPr>
          <p:spPr bwMode="auto">
            <a:xfrm flipV="1">
              <a:off x="2985" y="3119"/>
              <a:ext cx="241" cy="405"/>
            </a:xfrm>
            <a:prstGeom prst="line">
              <a:avLst/>
            </a:prstGeom>
            <a:noFill/>
            <a:ln w="12700">
              <a:solidFill>
                <a:schemeClr val="tx1"/>
              </a:solidFill>
              <a:round/>
              <a:headEnd/>
              <a:tailEnd type="non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bIns="91440"/>
            <a:lstStyle/>
            <a:p>
              <a:endParaRPr lang="en-US"/>
            </a:p>
          </p:txBody>
        </p:sp>
      </p:grpSp>
      <p:grpSp>
        <p:nvGrpSpPr>
          <p:cNvPr id="56339" name="Group 19"/>
          <p:cNvGrpSpPr>
            <a:grpSpLocks/>
          </p:cNvGrpSpPr>
          <p:nvPr/>
        </p:nvGrpSpPr>
        <p:grpSpPr bwMode="auto">
          <a:xfrm>
            <a:off x="3600450" y="1800225"/>
            <a:ext cx="5314950" cy="1589088"/>
            <a:chOff x="2268" y="1134"/>
            <a:chExt cx="3348" cy="1001"/>
          </a:xfrm>
        </p:grpSpPr>
        <p:sp>
          <p:nvSpPr>
            <p:cNvPr id="56340" name="Text Box 20"/>
            <p:cNvSpPr txBox="1">
              <a:spLocks noChangeArrowheads="1"/>
            </p:cNvSpPr>
            <p:nvPr/>
          </p:nvSpPr>
          <p:spPr bwMode="auto">
            <a:xfrm>
              <a:off x="4320" y="1134"/>
              <a:ext cx="1296" cy="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300" b="1" i="1">
                  <a:latin typeface="Tahoma" panose="020B0604030504040204" pitchFamily="34" charset="0"/>
                </a:rPr>
                <a:t>E</a:t>
              </a:r>
              <a:r>
                <a:rPr lang="en-US" altLang="en-US" sz="2300">
                  <a:latin typeface="Tahoma" panose="020B0604030504040204" pitchFamily="34" charset="0"/>
                </a:rPr>
                <a:t> =</a:t>
              </a:r>
              <a:r>
                <a:rPr lang="en-US" altLang="en-US" sz="2300" b="1" i="1">
                  <a:latin typeface="Tahoma" panose="020B0604030504040204" pitchFamily="34" charset="0"/>
                </a:rPr>
                <a:t>C</a:t>
              </a:r>
              <a:r>
                <a:rPr lang="en-US" altLang="en-US" sz="2300" b="1" i="1" baseline="-25000">
                  <a:latin typeface="Tahoma" panose="020B0604030504040204" pitchFamily="34" charset="0"/>
                </a:rPr>
                <a:t>1</a:t>
              </a:r>
              <a:r>
                <a:rPr lang="en-US" altLang="en-US" sz="2300" b="1" i="1">
                  <a:latin typeface="Tahoma" panose="020B0604030504040204" pitchFamily="34" charset="0"/>
                </a:rPr>
                <a:t> </a:t>
              </a:r>
              <a:r>
                <a:rPr lang="en-US" altLang="en-US" sz="2300">
                  <a:latin typeface="Tahoma" panose="020B0604030504040204" pitchFamily="34" charset="0"/>
                </a:rPr>
                <a:t>+</a:t>
              </a:r>
              <a:r>
                <a:rPr lang="en-US" altLang="en-US" sz="2300" b="1" i="1">
                  <a:latin typeface="Tahoma" panose="020B0604030504040204" pitchFamily="34" charset="0"/>
                </a:rPr>
                <a:t>I </a:t>
              </a:r>
              <a:r>
                <a:rPr lang="en-US" altLang="en-US" sz="2300">
                  <a:latin typeface="Tahoma" panose="020B0604030504040204" pitchFamily="34" charset="0"/>
                </a:rPr>
                <a:t>+</a:t>
              </a:r>
              <a:r>
                <a:rPr lang="en-US" altLang="en-US" sz="2300" b="1" i="1">
                  <a:latin typeface="Tahoma" panose="020B0604030504040204" pitchFamily="34" charset="0"/>
                </a:rPr>
                <a:t>G</a:t>
              </a:r>
              <a:endParaRPr lang="en-US" altLang="en-US" sz="2300" b="1" i="1" baseline="-25000">
                <a:latin typeface="Tahoma" panose="020B0604030504040204" pitchFamily="34" charset="0"/>
              </a:endParaRPr>
            </a:p>
          </p:txBody>
        </p:sp>
        <p:sp>
          <p:nvSpPr>
            <p:cNvPr id="56341" name="Line 21"/>
            <p:cNvSpPr>
              <a:spLocks noChangeShapeType="1"/>
            </p:cNvSpPr>
            <p:nvPr/>
          </p:nvSpPr>
          <p:spPr bwMode="auto">
            <a:xfrm flipV="1">
              <a:off x="2268" y="1374"/>
              <a:ext cx="2255" cy="76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6342" name="Line 22"/>
          <p:cNvSpPr>
            <a:spLocks noChangeShapeType="1"/>
          </p:cNvSpPr>
          <p:nvPr/>
        </p:nvSpPr>
        <p:spPr bwMode="auto">
          <a:xfrm>
            <a:off x="5932488" y="2625725"/>
            <a:ext cx="3175" cy="2351088"/>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6343" name="Group 23"/>
          <p:cNvGrpSpPr>
            <a:grpSpLocks/>
          </p:cNvGrpSpPr>
          <p:nvPr/>
        </p:nvGrpSpPr>
        <p:grpSpPr bwMode="auto">
          <a:xfrm>
            <a:off x="5935663" y="4970463"/>
            <a:ext cx="1684337" cy="985837"/>
            <a:chOff x="3739" y="3131"/>
            <a:chExt cx="1061" cy="669"/>
          </a:xfrm>
        </p:grpSpPr>
        <p:sp>
          <p:nvSpPr>
            <p:cNvPr id="56344" name="Text Box 24"/>
            <p:cNvSpPr txBox="1">
              <a:spLocks noChangeArrowheads="1"/>
            </p:cNvSpPr>
            <p:nvPr/>
          </p:nvSpPr>
          <p:spPr bwMode="auto">
            <a:xfrm>
              <a:off x="3984" y="3459"/>
              <a:ext cx="816" cy="341"/>
            </a:xfrm>
            <a:prstGeom prst="rect">
              <a:avLst/>
            </a:prstGeom>
            <a:solidFill>
              <a:schemeClr val="bg1">
                <a:alpha val="50000"/>
              </a:scheme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bIns="91440">
              <a:spAutoFit/>
            </a:bodyPr>
            <a:lstStyle/>
            <a:p>
              <a:pPr algn="ctr">
                <a:spcBef>
                  <a:spcPct val="50000"/>
                </a:spcBef>
              </a:pPr>
              <a:r>
                <a:rPr lang="en-US" altLang="en-US" sz="2300" b="1" i="1">
                  <a:latin typeface="Tahoma" panose="020B0604030504040204" pitchFamily="34" charset="0"/>
                </a:rPr>
                <a:t>E</a:t>
              </a:r>
              <a:r>
                <a:rPr lang="en-US" altLang="en-US" sz="2300" baseline="-25000">
                  <a:latin typeface="Tahoma" panose="020B0604030504040204" pitchFamily="34" charset="0"/>
                </a:rPr>
                <a:t>1</a:t>
              </a:r>
              <a:r>
                <a:rPr lang="en-US" altLang="en-US" sz="2300">
                  <a:latin typeface="Tahoma" panose="020B0604030504040204" pitchFamily="34" charset="0"/>
                </a:rPr>
                <a:t> = </a:t>
              </a:r>
              <a:r>
                <a:rPr lang="en-US" altLang="en-US" sz="2300" b="1" i="1">
                  <a:latin typeface="Tahoma" panose="020B0604030504040204" pitchFamily="34" charset="0"/>
                </a:rPr>
                <a:t>Y</a:t>
              </a:r>
              <a:r>
                <a:rPr lang="en-US" altLang="en-US" sz="2300" baseline="-25000">
                  <a:latin typeface="Tahoma" panose="020B0604030504040204" pitchFamily="34" charset="0"/>
                </a:rPr>
                <a:t>1</a:t>
              </a:r>
            </a:p>
          </p:txBody>
        </p:sp>
        <p:sp>
          <p:nvSpPr>
            <p:cNvPr id="56345" name="Line 25"/>
            <p:cNvSpPr>
              <a:spLocks noChangeShapeType="1"/>
            </p:cNvSpPr>
            <p:nvPr/>
          </p:nvSpPr>
          <p:spPr bwMode="auto">
            <a:xfrm flipH="1" flipV="1">
              <a:off x="3739" y="3131"/>
              <a:ext cx="245" cy="469"/>
            </a:xfrm>
            <a:prstGeom prst="line">
              <a:avLst/>
            </a:prstGeom>
            <a:noFill/>
            <a:ln w="12700">
              <a:solidFill>
                <a:schemeClr val="tx1"/>
              </a:solidFill>
              <a:round/>
              <a:headEnd/>
              <a:tailEnd type="non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6346" name="Line 26"/>
          <p:cNvSpPr>
            <a:spLocks noChangeShapeType="1"/>
          </p:cNvSpPr>
          <p:nvPr/>
        </p:nvSpPr>
        <p:spPr bwMode="auto">
          <a:xfrm flipV="1">
            <a:off x="5181600" y="4972050"/>
            <a:ext cx="73025" cy="0"/>
          </a:xfrm>
          <a:prstGeom prst="line">
            <a:avLst/>
          </a:prstGeom>
          <a:noFill/>
          <a:ln w="15875">
            <a:solidFill>
              <a:srgbClr val="FF0000"/>
            </a:solidFill>
            <a:round/>
            <a:headEnd type="stealth" w="lg"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6347" name="Group 27"/>
          <p:cNvGrpSpPr>
            <a:grpSpLocks/>
          </p:cNvGrpSpPr>
          <p:nvPr/>
        </p:nvGrpSpPr>
        <p:grpSpPr bwMode="auto">
          <a:xfrm>
            <a:off x="5105400" y="5003800"/>
            <a:ext cx="823913" cy="787400"/>
            <a:chOff x="3240" y="3296"/>
            <a:chExt cx="499" cy="496"/>
          </a:xfrm>
        </p:grpSpPr>
        <p:sp>
          <p:nvSpPr>
            <p:cNvPr id="56348" name="Text Box 28"/>
            <p:cNvSpPr txBox="1">
              <a:spLocks noChangeArrowheads="1"/>
            </p:cNvSpPr>
            <p:nvPr/>
          </p:nvSpPr>
          <p:spPr bwMode="auto">
            <a:xfrm>
              <a:off x="3264" y="3504"/>
              <a:ext cx="432" cy="288"/>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b="1">
                  <a:latin typeface="Tahoma" panose="020B0604030504040204" pitchFamily="34" charset="0"/>
                  <a:sym typeface="Symbol" panose="05050102010706020507" pitchFamily="18" charset="2"/>
                </a:rPr>
                <a:t></a:t>
              </a:r>
              <a:r>
                <a:rPr lang="en-US" altLang="en-US" sz="2400" b="1" i="1">
                  <a:latin typeface="Tahoma" panose="020B0604030504040204" pitchFamily="34" charset="0"/>
                  <a:sym typeface="Symbol" panose="05050102010706020507" pitchFamily="18" charset="2"/>
                </a:rPr>
                <a:t>Y</a:t>
              </a:r>
              <a:endParaRPr lang="en-US" altLang="en-US" sz="2400" b="1" i="1">
                <a:latin typeface="Tahoma" panose="020B0604030504040204" pitchFamily="34" charset="0"/>
              </a:endParaRPr>
            </a:p>
          </p:txBody>
        </p:sp>
        <p:sp>
          <p:nvSpPr>
            <p:cNvPr id="56349" name="AutoShape 29"/>
            <p:cNvSpPr>
              <a:spLocks/>
            </p:cNvSpPr>
            <p:nvPr/>
          </p:nvSpPr>
          <p:spPr bwMode="auto">
            <a:xfrm rot="-5407097">
              <a:off x="3379" y="3157"/>
              <a:ext cx="222" cy="499"/>
            </a:xfrm>
            <a:prstGeom prst="leftBrace">
              <a:avLst>
                <a:gd name="adj1" fmla="val 43238"/>
                <a:gd name="adj2" fmla="val 48968"/>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6350" name="Group 30"/>
          <p:cNvGrpSpPr>
            <a:grpSpLocks/>
          </p:cNvGrpSpPr>
          <p:nvPr/>
        </p:nvGrpSpPr>
        <p:grpSpPr bwMode="auto">
          <a:xfrm>
            <a:off x="5975350" y="2590800"/>
            <a:ext cx="2976563" cy="1920875"/>
            <a:chOff x="3764" y="1632"/>
            <a:chExt cx="1875" cy="1210"/>
          </a:xfrm>
        </p:grpSpPr>
        <p:sp>
          <p:nvSpPr>
            <p:cNvPr id="56351" name="AutoShape 31"/>
            <p:cNvSpPr>
              <a:spLocks/>
            </p:cNvSpPr>
            <p:nvPr/>
          </p:nvSpPr>
          <p:spPr bwMode="auto">
            <a:xfrm flipH="1">
              <a:off x="3764" y="1632"/>
              <a:ext cx="172" cy="368"/>
            </a:xfrm>
            <a:prstGeom prst="leftBrace">
              <a:avLst>
                <a:gd name="adj1" fmla="val 44593"/>
                <a:gd name="adj2" fmla="val 47917"/>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52" name="Text Box 32"/>
            <p:cNvSpPr txBox="1">
              <a:spLocks noChangeArrowheads="1"/>
            </p:cNvSpPr>
            <p:nvPr/>
          </p:nvSpPr>
          <p:spPr bwMode="auto">
            <a:xfrm>
              <a:off x="3936" y="2112"/>
              <a:ext cx="1703" cy="730"/>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5000"/>
                </a:lnSpc>
                <a:spcBef>
                  <a:spcPct val="50000"/>
                </a:spcBef>
              </a:pPr>
              <a:r>
                <a:rPr lang="en-US" altLang="en-US" sz="2200"/>
                <a:t>At </a:t>
              </a:r>
              <a:r>
                <a:rPr lang="en-US" altLang="en-US" sz="2200" b="1" i="1">
                  <a:latin typeface="Tahoma" panose="020B0604030504040204" pitchFamily="34" charset="0"/>
                </a:rPr>
                <a:t>Y</a:t>
              </a:r>
              <a:r>
                <a:rPr lang="en-US" altLang="en-US" sz="2200" baseline="-25000">
                  <a:latin typeface="Tahoma" panose="020B0604030504040204" pitchFamily="34" charset="0"/>
                </a:rPr>
                <a:t>1</a:t>
              </a:r>
              <a:r>
                <a:rPr lang="en-US" altLang="en-US" sz="2200"/>
                <a:t>, there is now an unplanned </a:t>
              </a:r>
              <a:br>
                <a:rPr lang="en-US" altLang="en-US" sz="2200"/>
              </a:br>
              <a:r>
                <a:rPr lang="en-US" altLang="en-US" sz="2200"/>
                <a:t>inventory buildup…</a:t>
              </a:r>
            </a:p>
          </p:txBody>
        </p:sp>
        <p:sp>
          <p:nvSpPr>
            <p:cNvPr id="56353" name="Line 33"/>
            <p:cNvSpPr>
              <a:spLocks noChangeShapeType="1"/>
            </p:cNvSpPr>
            <p:nvPr/>
          </p:nvSpPr>
          <p:spPr bwMode="auto">
            <a:xfrm flipH="1" flipV="1">
              <a:off x="3955" y="1811"/>
              <a:ext cx="845" cy="301"/>
            </a:xfrm>
            <a:prstGeom prst="line">
              <a:avLst/>
            </a:prstGeom>
            <a:noFill/>
            <a:ln w="1905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6354" name="Line 34"/>
          <p:cNvSpPr>
            <a:spLocks noChangeShapeType="1"/>
          </p:cNvSpPr>
          <p:nvPr/>
        </p:nvSpPr>
        <p:spPr bwMode="auto">
          <a:xfrm flipV="1">
            <a:off x="5362575" y="4972050"/>
            <a:ext cx="82550" cy="0"/>
          </a:xfrm>
          <a:prstGeom prst="line">
            <a:avLst/>
          </a:prstGeom>
          <a:noFill/>
          <a:ln w="15875">
            <a:solidFill>
              <a:srgbClr val="FF0000"/>
            </a:solidFill>
            <a:round/>
            <a:headEnd type="stealth" w="lg"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55" name="Line 35"/>
          <p:cNvSpPr>
            <a:spLocks noChangeShapeType="1"/>
          </p:cNvSpPr>
          <p:nvPr/>
        </p:nvSpPr>
        <p:spPr bwMode="auto">
          <a:xfrm flipV="1">
            <a:off x="5567363" y="4972050"/>
            <a:ext cx="73025" cy="0"/>
          </a:xfrm>
          <a:prstGeom prst="line">
            <a:avLst/>
          </a:prstGeom>
          <a:noFill/>
          <a:ln w="15875">
            <a:solidFill>
              <a:srgbClr val="FF0000"/>
            </a:solidFill>
            <a:round/>
            <a:headEnd type="stealth" w="lg"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56" name="Line 36"/>
          <p:cNvSpPr>
            <a:spLocks noChangeShapeType="1"/>
          </p:cNvSpPr>
          <p:nvPr/>
        </p:nvSpPr>
        <p:spPr bwMode="auto">
          <a:xfrm flipV="1">
            <a:off x="5745163" y="4972050"/>
            <a:ext cx="80962" cy="0"/>
          </a:xfrm>
          <a:prstGeom prst="line">
            <a:avLst/>
          </a:prstGeom>
          <a:noFill/>
          <a:ln w="15875">
            <a:solidFill>
              <a:srgbClr val="FF0000"/>
            </a:solidFill>
            <a:round/>
            <a:headEnd type="stealth" w="lg"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57" name="Text Box 37"/>
          <p:cNvSpPr txBox="1">
            <a:spLocks noChangeArrowheads="1"/>
          </p:cNvSpPr>
          <p:nvPr/>
        </p:nvSpPr>
        <p:spPr bwMode="auto">
          <a:xfrm>
            <a:off x="685800" y="4232275"/>
            <a:ext cx="2209800" cy="1863725"/>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5000"/>
              </a:lnSpc>
              <a:spcBef>
                <a:spcPct val="50000"/>
              </a:spcBef>
            </a:pPr>
            <a:r>
              <a:rPr lang="en-US" altLang="en-US" sz="2200"/>
              <a:t>…so firms reduce output, and income falls toward a new equilibrium</a:t>
            </a:r>
          </a:p>
        </p:txBody>
      </p:sp>
      <p:grpSp>
        <p:nvGrpSpPr>
          <p:cNvPr id="56358" name="Group 38"/>
          <p:cNvGrpSpPr>
            <a:grpSpLocks/>
          </p:cNvGrpSpPr>
          <p:nvPr/>
        </p:nvGrpSpPr>
        <p:grpSpPr bwMode="auto">
          <a:xfrm>
            <a:off x="1066800" y="3414713"/>
            <a:ext cx="2428875" cy="561975"/>
            <a:chOff x="672" y="2151"/>
            <a:chExt cx="1530" cy="354"/>
          </a:xfrm>
        </p:grpSpPr>
        <p:sp>
          <p:nvSpPr>
            <p:cNvPr id="56359" name="Text Box 39"/>
            <p:cNvSpPr txBox="1">
              <a:spLocks noChangeArrowheads="1"/>
            </p:cNvSpPr>
            <p:nvPr/>
          </p:nvSpPr>
          <p:spPr bwMode="auto">
            <a:xfrm>
              <a:off x="672" y="2160"/>
              <a:ext cx="1488" cy="288"/>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b="1">
                  <a:latin typeface="Tahoma" panose="020B0604030504040204" pitchFamily="34" charset="0"/>
                  <a:sym typeface="Symbol" panose="05050102010706020507" pitchFamily="18" charset="2"/>
                </a:rPr>
                <a:t></a:t>
              </a:r>
              <a:r>
                <a:rPr lang="en-US" altLang="en-US" sz="2400" b="1" i="1">
                  <a:latin typeface="Tahoma" panose="020B0604030504040204" pitchFamily="34" charset="0"/>
                  <a:sym typeface="Symbol" panose="05050102010706020507" pitchFamily="18" charset="2"/>
                </a:rPr>
                <a:t>C </a:t>
              </a:r>
              <a:r>
                <a:rPr lang="en-US" altLang="en-US" sz="2400">
                  <a:latin typeface="Tahoma" panose="020B0604030504040204" pitchFamily="34" charset="0"/>
                  <a:sym typeface="Symbol" panose="05050102010706020507" pitchFamily="18" charset="2"/>
                </a:rPr>
                <a:t>= </a:t>
              </a:r>
              <a:r>
                <a:rPr lang="en-US" altLang="en-US" sz="2400" b="1">
                  <a:latin typeface="Tahoma" panose="020B0604030504040204" pitchFamily="34" charset="0"/>
                  <a:sym typeface="Symbol" panose="05050102010706020507" pitchFamily="18" charset="2"/>
                </a:rPr>
                <a:t></a:t>
              </a:r>
              <a:r>
                <a:rPr lang="en-US" altLang="en-US" sz="2400">
                  <a:latin typeface="Tahoma" panose="020B0604030504040204" pitchFamily="34" charset="0"/>
                  <a:sym typeface="Symbol" panose="05050102010706020507" pitchFamily="18" charset="2"/>
                </a:rPr>
                <a:t>MPC </a:t>
              </a:r>
              <a:r>
                <a:rPr lang="en-US" altLang="en-US" sz="2400" b="1">
                  <a:latin typeface="Tahoma" panose="020B0604030504040204" pitchFamily="34" charset="0"/>
                  <a:sym typeface="Symbol" panose="05050102010706020507" pitchFamily="18" charset="2"/>
                </a:rPr>
                <a:t></a:t>
              </a:r>
              <a:r>
                <a:rPr lang="en-US" altLang="en-US" sz="2400" b="1" i="1">
                  <a:latin typeface="Tahoma" panose="020B0604030504040204" pitchFamily="34" charset="0"/>
                  <a:sym typeface="Symbol" panose="05050102010706020507" pitchFamily="18" charset="2"/>
                </a:rPr>
                <a:t>T</a:t>
              </a:r>
            </a:p>
          </p:txBody>
        </p:sp>
        <p:sp>
          <p:nvSpPr>
            <p:cNvPr id="56360" name="Line 40"/>
            <p:cNvSpPr>
              <a:spLocks noChangeShapeType="1"/>
            </p:cNvSpPr>
            <p:nvPr/>
          </p:nvSpPr>
          <p:spPr bwMode="auto">
            <a:xfrm>
              <a:off x="2202" y="2151"/>
              <a:ext cx="0" cy="35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6361" name="Text Box 41"/>
          <p:cNvSpPr txBox="1">
            <a:spLocks noChangeArrowheads="1"/>
          </p:cNvSpPr>
          <p:nvPr/>
        </p:nvSpPr>
        <p:spPr bwMode="auto">
          <a:xfrm>
            <a:off x="381000" y="1600200"/>
            <a:ext cx="2438400" cy="1511300"/>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5000"/>
              </a:lnSpc>
              <a:spcBef>
                <a:spcPct val="50000"/>
              </a:spcBef>
            </a:pPr>
            <a:r>
              <a:rPr lang="en-US" altLang="en-US" sz="2200"/>
              <a:t>Initially, the tax increase reduces consumption, and therefore  </a:t>
            </a:r>
            <a:r>
              <a:rPr lang="en-US" altLang="en-US" sz="2200" b="1" i="1"/>
              <a:t>E</a:t>
            </a:r>
            <a:r>
              <a:rPr lang="en-US" altLang="en-US" sz="2200"/>
              <a:t>:</a:t>
            </a:r>
          </a:p>
        </p:txBody>
      </p:sp>
    </p:spTree>
    <p:extLst>
      <p:ext uri="{BB962C8B-B14F-4D97-AF65-F5344CB8AC3E}">
        <p14:creationId xmlns:p14="http://schemas.microsoft.com/office/powerpoint/2010/main" val="4121291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3" fill="hold" nodeType="clickEffect">
                                  <p:stCondLst>
                                    <p:cond delay="0"/>
                                  </p:stCondLst>
                                  <p:childTnLst>
                                    <p:set>
                                      <p:cBhvr>
                                        <p:cTn id="6" dur="1" fill="hold">
                                          <p:stCondLst>
                                            <p:cond delay="0"/>
                                          </p:stCondLst>
                                        </p:cTn>
                                        <p:tgtEl>
                                          <p:spTgt spid="56329"/>
                                        </p:tgtEl>
                                        <p:attrNameLst>
                                          <p:attrName>style.visibility</p:attrName>
                                        </p:attrNameLst>
                                      </p:cBhvr>
                                      <p:to>
                                        <p:strVal val="visible"/>
                                      </p:to>
                                    </p:set>
                                    <p:animEffect transition="in" filter="strips(upRight)">
                                      <p:cBhvr>
                                        <p:cTn id="7" dur="500"/>
                                        <p:tgtEl>
                                          <p:spTgt spid="563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3" fill="hold" nodeType="clickEffect">
                                  <p:stCondLst>
                                    <p:cond delay="0"/>
                                  </p:stCondLst>
                                  <p:childTnLst>
                                    <p:set>
                                      <p:cBhvr>
                                        <p:cTn id="11" dur="1" fill="hold">
                                          <p:stCondLst>
                                            <p:cond delay="0"/>
                                          </p:stCondLst>
                                        </p:cTn>
                                        <p:tgtEl>
                                          <p:spTgt spid="56339"/>
                                        </p:tgtEl>
                                        <p:attrNameLst>
                                          <p:attrName>style.visibility</p:attrName>
                                        </p:attrNameLst>
                                      </p:cBhvr>
                                      <p:to>
                                        <p:strVal val="visible"/>
                                      </p:to>
                                    </p:set>
                                    <p:animEffect transition="in" filter="strips(upRight)">
                                      <p:cBhvr>
                                        <p:cTn id="12" dur="500"/>
                                        <p:tgtEl>
                                          <p:spTgt spid="563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6342"/>
                                        </p:tgtEl>
                                        <p:attrNameLst>
                                          <p:attrName>style.visibility</p:attrName>
                                        </p:attrNameLst>
                                      </p:cBhvr>
                                      <p:to>
                                        <p:strVal val="visible"/>
                                      </p:to>
                                    </p:set>
                                    <p:animEffect transition="in" filter="wipe(up)">
                                      <p:cBhvr>
                                        <p:cTn id="17" dur="500"/>
                                        <p:tgtEl>
                                          <p:spTgt spid="56342"/>
                                        </p:tgtEl>
                                      </p:cBhvr>
                                    </p:animEffect>
                                  </p:childTnLst>
                                </p:cTn>
                              </p:par>
                            </p:childTnLst>
                          </p:cTn>
                        </p:par>
                        <p:par>
                          <p:cTn id="18" fill="hold" nodeType="afterGroup">
                            <p:stCondLst>
                              <p:cond delay="500"/>
                            </p:stCondLst>
                            <p:childTnLst>
                              <p:par>
                                <p:cTn id="19" presetID="18" presetClass="entr" presetSubtype="6" fill="hold" nodeType="afterEffect">
                                  <p:stCondLst>
                                    <p:cond delay="0"/>
                                  </p:stCondLst>
                                  <p:childTnLst>
                                    <p:set>
                                      <p:cBhvr>
                                        <p:cTn id="20" dur="1" fill="hold">
                                          <p:stCondLst>
                                            <p:cond delay="0"/>
                                          </p:stCondLst>
                                        </p:cTn>
                                        <p:tgtEl>
                                          <p:spTgt spid="56343"/>
                                        </p:tgtEl>
                                        <p:attrNameLst>
                                          <p:attrName>style.visibility</p:attrName>
                                        </p:attrNameLst>
                                      </p:cBhvr>
                                      <p:to>
                                        <p:strVal val="visible"/>
                                      </p:to>
                                    </p:set>
                                    <p:animEffect transition="in" filter="strips(downRight)">
                                      <p:cBhvr>
                                        <p:cTn id="21" dur="500"/>
                                        <p:tgtEl>
                                          <p:spTgt spid="5634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56361"/>
                                        </p:tgtEl>
                                        <p:attrNameLst>
                                          <p:attrName>style.visibility</p:attrName>
                                        </p:attrNameLst>
                                      </p:cBhvr>
                                      <p:to>
                                        <p:strVal val="visible"/>
                                      </p:to>
                                    </p:set>
                                    <p:animEffect transition="in" filter="dissolve">
                                      <p:cBhvr>
                                        <p:cTn id="26" dur="500"/>
                                        <p:tgtEl>
                                          <p:spTgt spid="5636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 fill="hold" nodeType="clickEffect">
                                  <p:stCondLst>
                                    <p:cond delay="0"/>
                                  </p:stCondLst>
                                  <p:childTnLst>
                                    <p:set>
                                      <p:cBhvr>
                                        <p:cTn id="30" dur="1" fill="hold">
                                          <p:stCondLst>
                                            <p:cond delay="0"/>
                                          </p:stCondLst>
                                        </p:cTn>
                                        <p:tgtEl>
                                          <p:spTgt spid="56358"/>
                                        </p:tgtEl>
                                        <p:attrNameLst>
                                          <p:attrName>style.visibility</p:attrName>
                                        </p:attrNameLst>
                                      </p:cBhvr>
                                      <p:to>
                                        <p:strVal val="visible"/>
                                      </p:to>
                                    </p:set>
                                    <p:anim calcmode="lin" valueType="num">
                                      <p:cBhvr>
                                        <p:cTn id="31" dur="500" fill="hold"/>
                                        <p:tgtEl>
                                          <p:spTgt spid="56358"/>
                                        </p:tgtEl>
                                        <p:attrNameLst>
                                          <p:attrName>ppt_x</p:attrName>
                                        </p:attrNameLst>
                                      </p:cBhvr>
                                      <p:tavLst>
                                        <p:tav tm="0">
                                          <p:val>
                                            <p:strVal val="#ppt_x"/>
                                          </p:val>
                                        </p:tav>
                                        <p:tav tm="100000">
                                          <p:val>
                                            <p:strVal val="#ppt_x"/>
                                          </p:val>
                                        </p:tav>
                                      </p:tavLst>
                                    </p:anim>
                                    <p:anim calcmode="lin" valueType="num">
                                      <p:cBhvr>
                                        <p:cTn id="32" dur="500" fill="hold"/>
                                        <p:tgtEl>
                                          <p:spTgt spid="56358"/>
                                        </p:tgtEl>
                                        <p:attrNameLst>
                                          <p:attrName>ppt_y</p:attrName>
                                        </p:attrNameLst>
                                      </p:cBhvr>
                                      <p:tavLst>
                                        <p:tav tm="0">
                                          <p:val>
                                            <p:strVal val="#ppt_y-#ppt_h/2"/>
                                          </p:val>
                                        </p:tav>
                                        <p:tav tm="100000">
                                          <p:val>
                                            <p:strVal val="#ppt_y"/>
                                          </p:val>
                                        </p:tav>
                                      </p:tavLst>
                                    </p:anim>
                                    <p:anim calcmode="lin" valueType="num">
                                      <p:cBhvr>
                                        <p:cTn id="33" dur="500" fill="hold"/>
                                        <p:tgtEl>
                                          <p:spTgt spid="56358"/>
                                        </p:tgtEl>
                                        <p:attrNameLst>
                                          <p:attrName>ppt_w</p:attrName>
                                        </p:attrNameLst>
                                      </p:cBhvr>
                                      <p:tavLst>
                                        <p:tav tm="0">
                                          <p:val>
                                            <p:strVal val="#ppt_w"/>
                                          </p:val>
                                        </p:tav>
                                        <p:tav tm="100000">
                                          <p:val>
                                            <p:strVal val="#ppt_w"/>
                                          </p:val>
                                        </p:tav>
                                      </p:tavLst>
                                    </p:anim>
                                    <p:anim calcmode="lin" valueType="num">
                                      <p:cBhvr>
                                        <p:cTn id="34" dur="500" fill="hold"/>
                                        <p:tgtEl>
                                          <p:spTgt spid="56358"/>
                                        </p:tgtEl>
                                        <p:attrNameLst>
                                          <p:attrName>ppt_h</p:attrName>
                                        </p:attrNameLst>
                                      </p:cBhvr>
                                      <p:tavLst>
                                        <p:tav tm="0">
                                          <p:val>
                                            <p:fltVal val="0"/>
                                          </p:val>
                                        </p:tav>
                                        <p:tav tm="100000">
                                          <p:val>
                                            <p:strVal val="#ppt_h"/>
                                          </p:val>
                                        </p:tav>
                                      </p:tavLst>
                                    </p:anim>
                                  </p:childTnLst>
                                </p:cTn>
                              </p:par>
                            </p:childTnLst>
                          </p:cTn>
                        </p:par>
                        <p:par>
                          <p:cTn id="35" fill="hold" nodeType="afterGroup">
                            <p:stCondLst>
                              <p:cond delay="500"/>
                            </p:stCondLst>
                            <p:childTnLst>
                              <p:par>
                                <p:cTn id="36" presetID="18" presetClass="entr" presetSubtype="3" fill="hold" nodeType="afterEffect">
                                  <p:stCondLst>
                                    <p:cond delay="0"/>
                                  </p:stCondLst>
                                  <p:childTnLst>
                                    <p:set>
                                      <p:cBhvr>
                                        <p:cTn id="37" dur="1" fill="hold">
                                          <p:stCondLst>
                                            <p:cond delay="0"/>
                                          </p:stCondLst>
                                        </p:cTn>
                                        <p:tgtEl>
                                          <p:spTgt spid="56332"/>
                                        </p:tgtEl>
                                        <p:attrNameLst>
                                          <p:attrName>style.visibility</p:attrName>
                                        </p:attrNameLst>
                                      </p:cBhvr>
                                      <p:to>
                                        <p:strVal val="visible"/>
                                      </p:to>
                                    </p:set>
                                    <p:animEffect transition="in" filter="strips(upRight)">
                                      <p:cBhvr>
                                        <p:cTn id="38" dur="500"/>
                                        <p:tgtEl>
                                          <p:spTgt spid="56332"/>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8" presetClass="entr" presetSubtype="6" fill="hold" nodeType="clickEffect">
                                  <p:stCondLst>
                                    <p:cond delay="0"/>
                                  </p:stCondLst>
                                  <p:childTnLst>
                                    <p:set>
                                      <p:cBhvr>
                                        <p:cTn id="42" dur="1" fill="hold">
                                          <p:stCondLst>
                                            <p:cond delay="0"/>
                                          </p:stCondLst>
                                        </p:cTn>
                                        <p:tgtEl>
                                          <p:spTgt spid="56350"/>
                                        </p:tgtEl>
                                        <p:attrNameLst>
                                          <p:attrName>style.visibility</p:attrName>
                                        </p:attrNameLst>
                                      </p:cBhvr>
                                      <p:to>
                                        <p:strVal val="visible"/>
                                      </p:to>
                                    </p:set>
                                    <p:animEffect transition="in" filter="strips(downRight)">
                                      <p:cBhvr>
                                        <p:cTn id="43" dur="500"/>
                                        <p:tgtEl>
                                          <p:spTgt spid="56350"/>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56357"/>
                                        </p:tgtEl>
                                        <p:attrNameLst>
                                          <p:attrName>style.visibility</p:attrName>
                                        </p:attrNameLst>
                                      </p:cBhvr>
                                      <p:to>
                                        <p:strVal val="visible"/>
                                      </p:to>
                                    </p:set>
                                    <p:animEffect transition="in" filter="dissolve">
                                      <p:cBhvr>
                                        <p:cTn id="48" dur="500"/>
                                        <p:tgtEl>
                                          <p:spTgt spid="56357"/>
                                        </p:tgtEl>
                                      </p:cBhvr>
                                    </p:animEffect>
                                  </p:childTnLst>
                                </p:cTn>
                              </p:par>
                            </p:childTnLst>
                          </p:cTn>
                        </p:par>
                        <p:par>
                          <p:cTn id="49" fill="hold" nodeType="afterGroup">
                            <p:stCondLst>
                              <p:cond delay="500"/>
                            </p:stCondLst>
                            <p:childTnLst>
                              <p:par>
                                <p:cTn id="50" presetID="22" presetClass="entr" presetSubtype="2" fill="hold" grpId="0" nodeType="afterEffect">
                                  <p:stCondLst>
                                    <p:cond delay="0"/>
                                  </p:stCondLst>
                                  <p:childTnLst>
                                    <p:set>
                                      <p:cBhvr>
                                        <p:cTn id="51" dur="1" fill="hold">
                                          <p:stCondLst>
                                            <p:cond delay="0"/>
                                          </p:stCondLst>
                                        </p:cTn>
                                        <p:tgtEl>
                                          <p:spTgt spid="56356"/>
                                        </p:tgtEl>
                                        <p:attrNameLst>
                                          <p:attrName>style.visibility</p:attrName>
                                        </p:attrNameLst>
                                      </p:cBhvr>
                                      <p:to>
                                        <p:strVal val="visible"/>
                                      </p:to>
                                    </p:set>
                                    <p:animEffect transition="in" filter="wipe(right)">
                                      <p:cBhvr>
                                        <p:cTn id="52" dur="500"/>
                                        <p:tgtEl>
                                          <p:spTgt spid="56356"/>
                                        </p:tgtEl>
                                      </p:cBhvr>
                                    </p:animEffect>
                                  </p:childTnLst>
                                </p:cTn>
                              </p:par>
                            </p:childTnLst>
                          </p:cTn>
                        </p:par>
                        <p:par>
                          <p:cTn id="53" fill="hold" nodeType="afterGroup">
                            <p:stCondLst>
                              <p:cond delay="1000"/>
                            </p:stCondLst>
                            <p:childTnLst>
                              <p:par>
                                <p:cTn id="54" presetID="22" presetClass="entr" presetSubtype="2" fill="hold" grpId="0" nodeType="afterEffect">
                                  <p:stCondLst>
                                    <p:cond delay="0"/>
                                  </p:stCondLst>
                                  <p:childTnLst>
                                    <p:set>
                                      <p:cBhvr>
                                        <p:cTn id="55" dur="1" fill="hold">
                                          <p:stCondLst>
                                            <p:cond delay="0"/>
                                          </p:stCondLst>
                                        </p:cTn>
                                        <p:tgtEl>
                                          <p:spTgt spid="56355"/>
                                        </p:tgtEl>
                                        <p:attrNameLst>
                                          <p:attrName>style.visibility</p:attrName>
                                        </p:attrNameLst>
                                      </p:cBhvr>
                                      <p:to>
                                        <p:strVal val="visible"/>
                                      </p:to>
                                    </p:set>
                                    <p:animEffect transition="in" filter="wipe(right)">
                                      <p:cBhvr>
                                        <p:cTn id="56" dur="500"/>
                                        <p:tgtEl>
                                          <p:spTgt spid="56355"/>
                                        </p:tgtEl>
                                      </p:cBhvr>
                                    </p:animEffect>
                                  </p:childTnLst>
                                </p:cTn>
                              </p:par>
                            </p:childTnLst>
                          </p:cTn>
                        </p:par>
                        <p:par>
                          <p:cTn id="57" fill="hold" nodeType="afterGroup">
                            <p:stCondLst>
                              <p:cond delay="1500"/>
                            </p:stCondLst>
                            <p:childTnLst>
                              <p:par>
                                <p:cTn id="58" presetID="22" presetClass="entr" presetSubtype="2" fill="hold" grpId="0" nodeType="afterEffect">
                                  <p:stCondLst>
                                    <p:cond delay="0"/>
                                  </p:stCondLst>
                                  <p:childTnLst>
                                    <p:set>
                                      <p:cBhvr>
                                        <p:cTn id="59" dur="1" fill="hold">
                                          <p:stCondLst>
                                            <p:cond delay="0"/>
                                          </p:stCondLst>
                                        </p:cTn>
                                        <p:tgtEl>
                                          <p:spTgt spid="56354"/>
                                        </p:tgtEl>
                                        <p:attrNameLst>
                                          <p:attrName>style.visibility</p:attrName>
                                        </p:attrNameLst>
                                      </p:cBhvr>
                                      <p:to>
                                        <p:strVal val="visible"/>
                                      </p:to>
                                    </p:set>
                                    <p:animEffect transition="in" filter="wipe(right)">
                                      <p:cBhvr>
                                        <p:cTn id="60" dur="500"/>
                                        <p:tgtEl>
                                          <p:spTgt spid="56354"/>
                                        </p:tgtEl>
                                      </p:cBhvr>
                                    </p:animEffect>
                                  </p:childTnLst>
                                </p:cTn>
                              </p:par>
                            </p:childTnLst>
                          </p:cTn>
                        </p:par>
                        <p:par>
                          <p:cTn id="61" fill="hold" nodeType="afterGroup">
                            <p:stCondLst>
                              <p:cond delay="2000"/>
                            </p:stCondLst>
                            <p:childTnLst>
                              <p:par>
                                <p:cTn id="62" presetID="22" presetClass="entr" presetSubtype="2" fill="hold" grpId="0" nodeType="afterEffect">
                                  <p:stCondLst>
                                    <p:cond delay="0"/>
                                  </p:stCondLst>
                                  <p:childTnLst>
                                    <p:set>
                                      <p:cBhvr>
                                        <p:cTn id="63" dur="1" fill="hold">
                                          <p:stCondLst>
                                            <p:cond delay="0"/>
                                          </p:stCondLst>
                                        </p:cTn>
                                        <p:tgtEl>
                                          <p:spTgt spid="56346"/>
                                        </p:tgtEl>
                                        <p:attrNameLst>
                                          <p:attrName>style.visibility</p:attrName>
                                        </p:attrNameLst>
                                      </p:cBhvr>
                                      <p:to>
                                        <p:strVal val="visible"/>
                                      </p:to>
                                    </p:set>
                                    <p:animEffect transition="in" filter="wipe(right)">
                                      <p:cBhvr>
                                        <p:cTn id="64" dur="500"/>
                                        <p:tgtEl>
                                          <p:spTgt spid="56346"/>
                                        </p:tgtEl>
                                      </p:cBhvr>
                                    </p:animEffect>
                                  </p:childTnLst>
                                </p:cTn>
                              </p:par>
                            </p:childTnLst>
                          </p:cTn>
                        </p:par>
                        <p:par>
                          <p:cTn id="65" fill="hold" nodeType="afterGroup">
                            <p:stCondLst>
                              <p:cond delay="2500"/>
                            </p:stCondLst>
                            <p:childTnLst>
                              <p:par>
                                <p:cTn id="66" presetID="22" presetClass="entr" presetSubtype="1" fill="hold" grpId="0" nodeType="afterEffect">
                                  <p:stCondLst>
                                    <p:cond delay="0"/>
                                  </p:stCondLst>
                                  <p:childTnLst>
                                    <p:set>
                                      <p:cBhvr>
                                        <p:cTn id="67" dur="1" fill="hold">
                                          <p:stCondLst>
                                            <p:cond delay="0"/>
                                          </p:stCondLst>
                                        </p:cTn>
                                        <p:tgtEl>
                                          <p:spTgt spid="56335"/>
                                        </p:tgtEl>
                                        <p:attrNameLst>
                                          <p:attrName>style.visibility</p:attrName>
                                        </p:attrNameLst>
                                      </p:cBhvr>
                                      <p:to>
                                        <p:strVal val="visible"/>
                                      </p:to>
                                    </p:set>
                                    <p:animEffect transition="in" filter="wipe(up)">
                                      <p:cBhvr>
                                        <p:cTn id="68" dur="500"/>
                                        <p:tgtEl>
                                          <p:spTgt spid="56335"/>
                                        </p:tgtEl>
                                      </p:cBhvr>
                                    </p:animEffect>
                                  </p:childTnLst>
                                </p:cTn>
                              </p:par>
                            </p:childTnLst>
                          </p:cTn>
                        </p:par>
                        <p:par>
                          <p:cTn id="69" fill="hold" nodeType="afterGroup">
                            <p:stCondLst>
                              <p:cond delay="3000"/>
                            </p:stCondLst>
                            <p:childTnLst>
                              <p:par>
                                <p:cTn id="70" presetID="18" presetClass="entr" presetSubtype="12" fill="hold" nodeType="afterEffect">
                                  <p:stCondLst>
                                    <p:cond delay="0"/>
                                  </p:stCondLst>
                                  <p:childTnLst>
                                    <p:set>
                                      <p:cBhvr>
                                        <p:cTn id="71" dur="1" fill="hold">
                                          <p:stCondLst>
                                            <p:cond delay="0"/>
                                          </p:stCondLst>
                                        </p:cTn>
                                        <p:tgtEl>
                                          <p:spTgt spid="56336"/>
                                        </p:tgtEl>
                                        <p:attrNameLst>
                                          <p:attrName>style.visibility</p:attrName>
                                        </p:attrNameLst>
                                      </p:cBhvr>
                                      <p:to>
                                        <p:strVal val="visible"/>
                                      </p:to>
                                    </p:set>
                                    <p:animEffect transition="in" filter="strips(downLeft)">
                                      <p:cBhvr>
                                        <p:cTn id="72" dur="500"/>
                                        <p:tgtEl>
                                          <p:spTgt spid="56336"/>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9" presetClass="entr" presetSubtype="0" fill="hold" nodeType="clickEffect">
                                  <p:stCondLst>
                                    <p:cond delay="0"/>
                                  </p:stCondLst>
                                  <p:childTnLst>
                                    <p:set>
                                      <p:cBhvr>
                                        <p:cTn id="76" dur="1" fill="hold">
                                          <p:stCondLst>
                                            <p:cond delay="0"/>
                                          </p:stCondLst>
                                        </p:cTn>
                                        <p:tgtEl>
                                          <p:spTgt spid="56347"/>
                                        </p:tgtEl>
                                        <p:attrNameLst>
                                          <p:attrName>style.visibility</p:attrName>
                                        </p:attrNameLst>
                                      </p:cBhvr>
                                      <p:to>
                                        <p:strVal val="visible"/>
                                      </p:to>
                                    </p:set>
                                    <p:animEffect transition="in" filter="dissolve">
                                      <p:cBhvr>
                                        <p:cTn id="77" dur="500"/>
                                        <p:tgtEl>
                                          <p:spTgt spid="56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5" grpId="0" animBg="1"/>
      <p:bldP spid="56342" grpId="0" animBg="1"/>
      <p:bldP spid="56346" grpId="0" animBg="1"/>
      <p:bldP spid="56354" grpId="0" animBg="1"/>
      <p:bldP spid="56355" grpId="0" animBg="1"/>
      <p:bldP spid="56356" grpId="0" animBg="1"/>
      <p:bldP spid="56357" grpId="0" animBg="1" autoUpdateAnimBg="0"/>
      <p:bldP spid="56361"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Supply-side </a:t>
            </a:r>
            <a:r>
              <a:rPr lang="en-US" b="1" dirty="0" smtClean="0">
                <a:latin typeface="Times New Roman" panose="02020603050405020304" pitchFamily="18" charset="0"/>
                <a:cs typeface="Times New Roman" panose="02020603050405020304" pitchFamily="18" charset="0"/>
              </a:rPr>
              <a:t>Economics</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1980’s American economy was hit by stagflation. Most </a:t>
            </a:r>
            <a:r>
              <a:rPr lang="en-US" dirty="0" smtClean="0">
                <a:latin typeface="Times New Roman" panose="02020603050405020304" pitchFamily="18" charset="0"/>
                <a:cs typeface="Times New Roman" panose="02020603050405020304" pitchFamily="18" charset="0"/>
              </a:rPr>
              <a:t>of the economists blamed </a:t>
            </a:r>
            <a:r>
              <a:rPr lang="en-US" dirty="0">
                <a:latin typeface="Times New Roman" panose="02020603050405020304" pitchFamily="18" charset="0"/>
                <a:cs typeface="Times New Roman" panose="02020603050405020304" pitchFamily="18" charset="0"/>
              </a:rPr>
              <a:t>over-regulation, </a:t>
            </a:r>
            <a:r>
              <a:rPr lang="en-US" dirty="0" smtClean="0">
                <a:latin typeface="Times New Roman" panose="02020603050405020304" pitchFamily="18" charset="0"/>
                <a:cs typeface="Times New Roman" panose="02020603050405020304" pitchFamily="18" charset="0"/>
              </a:rPr>
              <a:t>decreasing productivity </a:t>
            </a:r>
            <a:r>
              <a:rPr lang="en-US" dirty="0">
                <a:latin typeface="Times New Roman" panose="02020603050405020304" pitchFamily="18" charset="0"/>
                <a:cs typeface="Times New Roman" panose="02020603050405020304" pitchFamily="18" charset="0"/>
              </a:rPr>
              <a:t>and </a:t>
            </a:r>
            <a:r>
              <a:rPr lang="en-US" dirty="0" smtClean="0">
                <a:latin typeface="Times New Roman" panose="02020603050405020304" pitchFamily="18" charset="0"/>
                <a:cs typeface="Times New Roman" panose="02020603050405020304" pitchFamily="18" charset="0"/>
              </a:rPr>
              <a:t>motivation </a:t>
            </a:r>
            <a:r>
              <a:rPr lang="en-US" dirty="0">
                <a:latin typeface="Times New Roman" panose="02020603050405020304" pitchFamily="18" charset="0"/>
                <a:cs typeface="Times New Roman" panose="02020603050405020304" pitchFamily="18" charset="0"/>
              </a:rPr>
              <a:t>to increase output among producers.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Neoclassical </a:t>
            </a:r>
            <a:r>
              <a:rPr lang="en-US" dirty="0">
                <a:latin typeface="Times New Roman" panose="02020603050405020304" pitchFamily="18" charset="0"/>
                <a:cs typeface="Times New Roman" panose="02020603050405020304" pitchFamily="18" charset="0"/>
              </a:rPr>
              <a:t>economic thinking surfaced in the </a:t>
            </a:r>
            <a:r>
              <a:rPr lang="en-US" dirty="0" smtClean="0">
                <a:latin typeface="Times New Roman" panose="02020603050405020304" pitchFamily="18" charset="0"/>
                <a:cs typeface="Times New Roman" panose="02020603050405020304" pitchFamily="18" charset="0"/>
              </a:rPr>
              <a:t>disguise </a:t>
            </a:r>
            <a:r>
              <a:rPr lang="en-US" dirty="0">
                <a:latin typeface="Times New Roman" panose="02020603050405020304" pitchFamily="18" charset="0"/>
                <a:cs typeface="Times New Roman" panose="02020603050405020304" pitchFamily="18" charset="0"/>
              </a:rPr>
              <a:t>of supply-side economics calling for changes in taxes to produce more output </a:t>
            </a:r>
            <a:r>
              <a:rPr lang="en-US" dirty="0" smtClean="0">
                <a:latin typeface="Times New Roman" panose="02020603050405020304" pitchFamily="18" charset="0"/>
                <a:cs typeface="Times New Roman" panose="02020603050405020304" pitchFamily="18" charset="0"/>
              </a:rPr>
              <a:t>than </a:t>
            </a:r>
            <a:r>
              <a:rPr lang="en-US" dirty="0">
                <a:latin typeface="Times New Roman" panose="02020603050405020304" pitchFamily="18" charset="0"/>
                <a:cs typeface="Times New Roman" panose="02020603050405020304" pitchFamily="18" charset="0"/>
              </a:rPr>
              <a:t>increasing economic activity</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16</a:t>
            </a:fld>
            <a:endParaRPr lang="en-US"/>
          </a:p>
        </p:txBody>
      </p:sp>
    </p:spTree>
    <p:extLst>
      <p:ext uri="{BB962C8B-B14F-4D97-AF65-F5344CB8AC3E}">
        <p14:creationId xmlns:p14="http://schemas.microsoft.com/office/powerpoint/2010/main" val="27417172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Fiscal Policy in Islamic Perspective</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85000" lnSpcReduction="20000"/>
          </a:bodyPr>
          <a:lstStyle/>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Quran </a:t>
            </a:r>
            <a:r>
              <a:rPr lang="en-US" sz="3400" dirty="0">
                <a:latin typeface="Times New Roman" panose="02020603050405020304" pitchFamily="18" charset="0"/>
                <a:cs typeface="Times New Roman" panose="02020603050405020304" pitchFamily="18" charset="0"/>
              </a:rPr>
              <a:t>has </a:t>
            </a:r>
            <a:r>
              <a:rPr lang="en-US" sz="3400" dirty="0" smtClean="0">
                <a:latin typeface="Times New Roman" panose="02020603050405020304" pitchFamily="18" charset="0"/>
                <a:cs typeface="Times New Roman" panose="02020603050405020304" pitchFamily="18" charset="0"/>
              </a:rPr>
              <a:t>guides what a good </a:t>
            </a:r>
            <a:r>
              <a:rPr lang="en-US" sz="3400" dirty="0">
                <a:latin typeface="Times New Roman" panose="02020603050405020304" pitchFamily="18" charset="0"/>
                <a:cs typeface="Times New Roman" panose="02020603050405020304" pitchFamily="18" charset="0"/>
              </a:rPr>
              <a:t>fiscal policy should be like. </a:t>
            </a:r>
            <a:r>
              <a:rPr lang="en-US" sz="3400" dirty="0" smtClean="0">
                <a:latin typeface="Times New Roman" panose="02020603050405020304" pitchFamily="18" charset="0"/>
                <a:cs typeface="Times New Roman" panose="02020603050405020304" pitchFamily="18" charset="0"/>
              </a:rPr>
              <a:t>Surah </a:t>
            </a:r>
            <a:r>
              <a:rPr lang="en-US" sz="3400" dirty="0">
                <a:latin typeface="Times New Roman" panose="02020603050405020304" pitchFamily="18" charset="0"/>
                <a:cs typeface="Times New Roman" panose="02020603050405020304" pitchFamily="18" charset="0"/>
              </a:rPr>
              <a:t>Yusuf (12:43-49) </a:t>
            </a:r>
            <a:r>
              <a:rPr lang="en-US" sz="3400" dirty="0" smtClean="0">
                <a:latin typeface="Times New Roman" panose="02020603050405020304" pitchFamily="18" charset="0"/>
                <a:cs typeface="Times New Roman" panose="02020603050405020304" pitchFamily="18" charset="0"/>
              </a:rPr>
              <a:t>tells </a:t>
            </a:r>
            <a:r>
              <a:rPr lang="en-US" sz="3400" dirty="0">
                <a:latin typeface="Times New Roman" panose="02020603050405020304" pitchFamily="18" charset="0"/>
                <a:cs typeface="Times New Roman" panose="02020603050405020304" pitchFamily="18" charset="0"/>
              </a:rPr>
              <a:t>the story of a Pharaoh in Egypt who had a strange dream.</a:t>
            </a:r>
          </a:p>
          <a:p>
            <a:pPr>
              <a:buFont typeface="Wingdings" panose="05000000000000000000" pitchFamily="2" charset="2"/>
              <a:buChar char="Ø"/>
            </a:pPr>
            <a:endParaRPr lang="en-US" sz="3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The king of Egypt shares his horrible dream with his subjects but none of them could interpret it.. Then </a:t>
            </a:r>
            <a:r>
              <a:rPr lang="en-US" sz="3400" dirty="0" err="1" smtClean="0">
                <a:latin typeface="Times New Roman" panose="02020603050405020304" pitchFamily="18" charset="0"/>
                <a:cs typeface="Times New Roman" panose="02020603050405020304" pitchFamily="18" charset="0"/>
              </a:rPr>
              <a:t>Yousuf</a:t>
            </a:r>
            <a:r>
              <a:rPr lang="en-US" sz="3400" dirty="0" smtClean="0">
                <a:latin typeface="Times New Roman" panose="02020603050405020304" pitchFamily="18" charset="0"/>
                <a:cs typeface="Times New Roman" panose="02020603050405020304" pitchFamily="18" charset="0"/>
              </a:rPr>
              <a:t>, the holy prophet of Allah was contacted to interpret it. The Prophet of Allah forecast famine for couple of years in the future. The king surrendered and handed over the </a:t>
            </a:r>
            <a:r>
              <a:rPr lang="en-US" sz="3400" dirty="0" err="1" smtClean="0">
                <a:latin typeface="Times New Roman" panose="02020603050405020304" pitchFamily="18" charset="0"/>
                <a:cs typeface="Times New Roman" panose="02020603050405020304" pitchFamily="18" charset="0"/>
              </a:rPr>
              <a:t>kindom</a:t>
            </a:r>
            <a:r>
              <a:rPr lang="en-US" sz="3400" dirty="0" smtClean="0">
                <a:latin typeface="Times New Roman" panose="02020603050405020304" pitchFamily="18" charset="0"/>
                <a:cs typeface="Times New Roman" panose="02020603050405020304" pitchFamily="18" charset="0"/>
              </a:rPr>
              <a:t> to </a:t>
            </a:r>
            <a:r>
              <a:rPr lang="en-US" sz="3400" dirty="0" err="1" smtClean="0">
                <a:latin typeface="Times New Roman" panose="02020603050405020304" pitchFamily="18" charset="0"/>
                <a:cs typeface="Times New Roman" panose="02020603050405020304" pitchFamily="18" charset="0"/>
              </a:rPr>
              <a:t>Yousuf</a:t>
            </a:r>
            <a:r>
              <a:rPr lang="en-US" sz="3400" dirty="0" smtClean="0">
                <a:latin typeface="Times New Roman" panose="02020603050405020304" pitchFamily="18" charset="0"/>
                <a:cs typeface="Times New Roman" panose="02020603050405020304" pitchFamily="18" charset="0"/>
              </a:rPr>
              <a:t> to manage the situation which he did very successfully. .</a:t>
            </a:r>
            <a:endParaRPr lang="en-US" sz="3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17</a:t>
            </a:fld>
            <a:endParaRPr lang="en-US"/>
          </a:p>
        </p:txBody>
      </p:sp>
    </p:spTree>
    <p:extLst>
      <p:ext uri="{BB962C8B-B14F-4D97-AF65-F5344CB8AC3E}">
        <p14:creationId xmlns:p14="http://schemas.microsoft.com/office/powerpoint/2010/main" val="29613349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Traditional Revenue Sources of Islamic State</a:t>
            </a:r>
            <a:endParaRPr lang="en-US" b="1" dirty="0">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extLst/>
          </p:nvPr>
        </p:nvGraphicFramePr>
        <p:xfrm>
          <a:off x="914400" y="1752599"/>
          <a:ext cx="7467600" cy="3581400"/>
        </p:xfrm>
        <a:graphic>
          <a:graphicData uri="http://schemas.openxmlformats.org/drawingml/2006/table">
            <a:tbl>
              <a:tblPr firstRow="1" firstCol="1" bandRow="1"/>
              <a:tblGrid>
                <a:gridCol w="1905000"/>
                <a:gridCol w="5562600"/>
              </a:tblGrid>
              <a:tr h="533401">
                <a:tc>
                  <a:txBody>
                    <a:bodyPr/>
                    <a:lstStyle/>
                    <a:p>
                      <a:pPr marL="0" marR="0" algn="just">
                        <a:lnSpc>
                          <a:spcPct val="150000"/>
                        </a:lnSpc>
                        <a:spcBef>
                          <a:spcPts val="0"/>
                        </a:spcBef>
                        <a:spcAft>
                          <a:spcPts val="0"/>
                        </a:spcAft>
                      </a:pPr>
                      <a:r>
                        <a:rPr lang="en-US" sz="2400" b="1" u="none" dirty="0">
                          <a:effectLst/>
                          <a:latin typeface="Times New Roman" panose="02020603050405020304" pitchFamily="18" charset="0"/>
                          <a:ea typeface="Times New Roman" panose="02020603050405020304" pitchFamily="18" charset="0"/>
                        </a:rPr>
                        <a:t>Zakat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b="1" u="none" dirty="0">
                          <a:effectLst/>
                          <a:latin typeface="Times New Roman" panose="02020603050405020304" pitchFamily="18" charset="0"/>
                          <a:ea typeface="Times New Roman" panose="02020603050405020304" pitchFamily="18" charset="0"/>
                        </a:rPr>
                        <a:t>Special levy or tax on wealth and agriculture products.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4825">
                <a:tc>
                  <a:txBody>
                    <a:bodyPr/>
                    <a:lstStyle/>
                    <a:p>
                      <a:pPr marL="0" marR="0" algn="just">
                        <a:lnSpc>
                          <a:spcPct val="150000"/>
                        </a:lnSpc>
                        <a:spcBef>
                          <a:spcPts val="0"/>
                        </a:spcBef>
                        <a:spcAft>
                          <a:spcPts val="0"/>
                        </a:spcAft>
                      </a:pPr>
                      <a:r>
                        <a:rPr lang="en-US" sz="2400" b="1" u="none" dirty="0" err="1">
                          <a:effectLst/>
                          <a:latin typeface="Times New Roman" panose="02020603050405020304" pitchFamily="18" charset="0"/>
                          <a:ea typeface="Times New Roman" panose="02020603050405020304" pitchFamily="18" charset="0"/>
                        </a:rPr>
                        <a:t>Kharaj</a:t>
                      </a:r>
                      <a:endParaRPr lang="en-US" sz="2400" b="1" u="none"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b="1" u="none" dirty="0">
                          <a:effectLst/>
                          <a:latin typeface="Times New Roman" panose="02020603050405020304" pitchFamily="18" charset="0"/>
                          <a:ea typeface="Times New Roman" panose="02020603050405020304" pitchFamily="18" charset="0"/>
                        </a:rPr>
                        <a:t>Land tax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375">
                <a:tc>
                  <a:txBody>
                    <a:bodyPr/>
                    <a:lstStyle/>
                    <a:p>
                      <a:pPr marL="0" marR="0" algn="just">
                        <a:lnSpc>
                          <a:spcPct val="150000"/>
                        </a:lnSpc>
                        <a:spcBef>
                          <a:spcPts val="0"/>
                        </a:spcBef>
                        <a:spcAft>
                          <a:spcPts val="0"/>
                        </a:spcAft>
                      </a:pPr>
                      <a:r>
                        <a:rPr lang="en-US" sz="2400" b="1" u="none" dirty="0" err="1">
                          <a:effectLst/>
                          <a:latin typeface="Times New Roman" panose="02020603050405020304" pitchFamily="18" charset="0"/>
                          <a:ea typeface="Times New Roman" panose="02020603050405020304" pitchFamily="18" charset="0"/>
                        </a:rPr>
                        <a:t>Jizya</a:t>
                      </a:r>
                      <a:endParaRPr lang="en-US" sz="2400" b="1" u="none"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b="1" u="none" dirty="0">
                          <a:effectLst/>
                          <a:latin typeface="Times New Roman" panose="02020603050405020304" pitchFamily="18" charset="0"/>
                          <a:ea typeface="Times New Roman" panose="02020603050405020304" pitchFamily="18" charset="0"/>
                        </a:rPr>
                        <a:t>Poll tax on non-Muslims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0" marR="0" algn="just">
                        <a:lnSpc>
                          <a:spcPct val="150000"/>
                        </a:lnSpc>
                        <a:spcBef>
                          <a:spcPts val="0"/>
                        </a:spcBef>
                        <a:spcAft>
                          <a:spcPts val="0"/>
                        </a:spcAft>
                      </a:pPr>
                      <a:r>
                        <a:rPr lang="en-US" sz="2400" b="1" u="none" dirty="0" err="1">
                          <a:effectLst/>
                          <a:latin typeface="Times New Roman" panose="02020603050405020304" pitchFamily="18" charset="0"/>
                          <a:ea typeface="Times New Roman" panose="02020603050405020304" pitchFamily="18" charset="0"/>
                        </a:rPr>
                        <a:t>Ghanimah</a:t>
                      </a:r>
                      <a:endParaRPr lang="en-US" sz="2400" b="1" u="none"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b="1" u="none" dirty="0">
                          <a:effectLst/>
                          <a:latin typeface="Times New Roman" panose="02020603050405020304" pitchFamily="18" charset="0"/>
                          <a:ea typeface="Times New Roman" panose="02020603050405020304" pitchFamily="18" charset="0"/>
                        </a:rPr>
                        <a:t>Spoils of war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8200">
                <a:tc>
                  <a:txBody>
                    <a:bodyPr/>
                    <a:lstStyle/>
                    <a:p>
                      <a:pPr marL="0" marR="0" algn="just">
                        <a:lnSpc>
                          <a:spcPct val="150000"/>
                        </a:lnSpc>
                        <a:spcBef>
                          <a:spcPts val="0"/>
                        </a:spcBef>
                        <a:spcAft>
                          <a:spcPts val="0"/>
                        </a:spcAft>
                      </a:pPr>
                      <a:r>
                        <a:rPr lang="en-US" sz="2400" b="1" u="none" dirty="0">
                          <a:effectLst/>
                          <a:latin typeface="Times New Roman" panose="02020603050405020304" pitchFamily="18" charset="0"/>
                          <a:ea typeface="Times New Roman" panose="02020603050405020304" pitchFamily="18" charset="0"/>
                        </a:rPr>
                        <a:t>Fay’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b="1" u="none" dirty="0">
                          <a:effectLst/>
                          <a:latin typeface="Times New Roman" panose="02020603050405020304" pitchFamily="18" charset="0"/>
                          <a:ea typeface="Times New Roman" panose="02020603050405020304" pitchFamily="18" charset="0"/>
                        </a:rPr>
                        <a:t>Properties received from enemies without actual fighting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4825">
                <a:tc>
                  <a:txBody>
                    <a:bodyPr/>
                    <a:lstStyle/>
                    <a:p>
                      <a:pPr marL="0" marR="0" algn="just">
                        <a:lnSpc>
                          <a:spcPct val="150000"/>
                        </a:lnSpc>
                        <a:spcBef>
                          <a:spcPts val="0"/>
                        </a:spcBef>
                        <a:spcAft>
                          <a:spcPts val="0"/>
                        </a:spcAft>
                      </a:pPr>
                      <a:r>
                        <a:rPr lang="en-US" sz="2400" b="1" u="none" dirty="0">
                          <a:effectLst/>
                          <a:latin typeface="Times New Roman" panose="02020603050405020304" pitchFamily="18" charset="0"/>
                          <a:ea typeface="Times New Roman" panose="02020603050405020304" pitchFamily="18" charset="0"/>
                        </a:rPr>
                        <a:t>‘</a:t>
                      </a:r>
                      <a:r>
                        <a:rPr lang="en-US" sz="2400" b="1" u="none" dirty="0" err="1">
                          <a:effectLst/>
                          <a:latin typeface="Times New Roman" panose="02020603050405020304" pitchFamily="18" charset="0"/>
                          <a:ea typeface="Times New Roman" panose="02020603050405020304" pitchFamily="18" charset="0"/>
                        </a:rPr>
                        <a:t>Ushur</a:t>
                      </a:r>
                      <a:endParaRPr lang="en-US" sz="2400" b="1" u="none"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b="1" u="none" dirty="0">
                          <a:effectLst/>
                          <a:latin typeface="Times New Roman" panose="02020603050405020304" pitchFamily="18" charset="0"/>
                          <a:ea typeface="Times New Roman" panose="02020603050405020304" pitchFamily="18" charset="0"/>
                        </a:rPr>
                        <a:t>Custom duties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Slide Number Placeholder 2"/>
          <p:cNvSpPr>
            <a:spLocks noGrp="1"/>
          </p:cNvSpPr>
          <p:nvPr>
            <p:ph type="sldNum" sz="quarter" idx="12"/>
          </p:nvPr>
        </p:nvSpPr>
        <p:spPr/>
        <p:txBody>
          <a:bodyPr/>
          <a:lstStyle/>
          <a:p>
            <a:fld id="{52D96158-CDC9-4FF1-A278-9542325BFFE2}" type="slidenum">
              <a:rPr lang="en-US" smtClean="0"/>
              <a:pPr/>
              <a:t>18</a:t>
            </a:fld>
            <a:endParaRPr lang="en-US"/>
          </a:p>
        </p:txBody>
      </p:sp>
    </p:spTree>
    <p:extLst>
      <p:ext uri="{BB962C8B-B14F-4D97-AF65-F5344CB8AC3E}">
        <p14:creationId xmlns:p14="http://schemas.microsoft.com/office/powerpoint/2010/main" val="7678116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b="1" dirty="0" smtClean="0">
                <a:latin typeface="Times New Roman" panose="02020603050405020304" pitchFamily="18" charset="0"/>
                <a:cs typeface="Times New Roman" panose="02020603050405020304" pitchFamily="18" charset="0"/>
              </a:rPr>
              <a:t>FISCAL POLICY: Empirical Approach</a:t>
            </a: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19</a:t>
            </a:fld>
            <a:endParaRPr lang="en-US"/>
          </a:p>
        </p:txBody>
      </p:sp>
    </p:spTree>
    <p:extLst>
      <p:ext uri="{BB962C8B-B14F-4D97-AF65-F5344CB8AC3E}">
        <p14:creationId xmlns:p14="http://schemas.microsoft.com/office/powerpoint/2010/main" val="4418340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Distribution of </a:t>
            </a:r>
            <a:r>
              <a:rPr lang="en-US" sz="3600" b="1" dirty="0" smtClean="0">
                <a:latin typeface="Times New Roman" panose="02020603050405020304" pitchFamily="18" charset="0"/>
                <a:cs typeface="Times New Roman" panose="02020603050405020304" pitchFamily="18" charset="0"/>
              </a:rPr>
              <a:t>Zakat</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524000"/>
            <a:ext cx="8229600" cy="4832350"/>
          </a:xfrm>
        </p:spPr>
        <p:txBody>
          <a:bodyPr>
            <a:noAutofit/>
          </a:bodyPr>
          <a:lstStyle/>
          <a:p>
            <a:pPr marL="0" indent="0">
              <a:buNone/>
            </a:pPr>
            <a:r>
              <a:rPr lang="en-US" b="1" u="sng" dirty="0" smtClean="0">
                <a:latin typeface="Times New Roman" panose="02020603050405020304" pitchFamily="18" charset="0"/>
                <a:cs typeface="Times New Roman" panose="02020603050405020304" pitchFamily="18" charset="0"/>
              </a:rPr>
              <a:t>The </a:t>
            </a:r>
            <a:r>
              <a:rPr lang="en-US" b="1" u="sng" dirty="0">
                <a:latin typeface="Times New Roman" panose="02020603050405020304" pitchFamily="18" charset="0"/>
                <a:cs typeface="Times New Roman" panose="02020603050405020304" pitchFamily="18" charset="0"/>
              </a:rPr>
              <a:t>8 categories of people, </a:t>
            </a:r>
            <a:endParaRPr lang="en-US" b="1" u="sng"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poor, </a:t>
            </a:r>
            <a:r>
              <a:rPr lang="en-US" dirty="0" smtClean="0">
                <a:latin typeface="Times New Roman" panose="02020603050405020304" pitchFamily="18" charset="0"/>
                <a:cs typeface="Times New Roman" panose="02020603050405020304" pitchFamily="18" charset="0"/>
              </a:rPr>
              <a:t>One who </a:t>
            </a:r>
            <a:r>
              <a:rPr lang="en-US" dirty="0">
                <a:latin typeface="Times New Roman" panose="02020603050405020304" pitchFamily="18" charset="0"/>
                <a:cs typeface="Times New Roman" panose="02020603050405020304" pitchFamily="18" charset="0"/>
              </a:rPr>
              <a:t>has neither material assets nor means of livelihood; </a:t>
            </a:r>
            <a:endParaRPr lang="en-US"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needy, one </a:t>
            </a:r>
            <a:r>
              <a:rPr lang="en-US" dirty="0" smtClean="0">
                <a:latin typeface="Times New Roman" panose="02020603050405020304" pitchFamily="18" charset="0"/>
                <a:cs typeface="Times New Roman" panose="02020603050405020304" pitchFamily="18" charset="0"/>
              </a:rPr>
              <a:t>with insufficient </a:t>
            </a:r>
            <a:r>
              <a:rPr lang="en-US" dirty="0">
                <a:latin typeface="Times New Roman" panose="02020603050405020304" pitchFamily="18" charset="0"/>
                <a:cs typeface="Times New Roman" panose="02020603050405020304" pitchFamily="18" charset="0"/>
              </a:rPr>
              <a:t>means of livelihood to meet basic needs; </a:t>
            </a:r>
            <a:endParaRPr lang="en-US"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Zakat </a:t>
            </a:r>
            <a:r>
              <a:rPr lang="en-US" dirty="0">
                <a:latin typeface="Times New Roman" panose="02020603050405020304" pitchFamily="18" charset="0"/>
                <a:cs typeface="Times New Roman" panose="02020603050405020304" pitchFamily="18" charset="0"/>
              </a:rPr>
              <a:t>administrator, one </a:t>
            </a:r>
            <a:r>
              <a:rPr lang="en-US" dirty="0" smtClean="0">
                <a:latin typeface="Times New Roman" panose="02020603050405020304" pitchFamily="18" charset="0"/>
                <a:cs typeface="Times New Roman" panose="02020603050405020304" pitchFamily="18" charset="0"/>
              </a:rPr>
              <a:t>who is </a:t>
            </a:r>
            <a:r>
              <a:rPr lang="en-US" dirty="0">
                <a:latin typeface="Times New Roman" panose="02020603050405020304" pitchFamily="18" charset="0"/>
                <a:cs typeface="Times New Roman" panose="02020603050405020304" pitchFamily="18" charset="0"/>
              </a:rPr>
              <a:t>appointed to collect and administer </a:t>
            </a:r>
            <a:r>
              <a:rPr lang="en-US" dirty="0" smtClean="0">
                <a:latin typeface="Times New Roman" panose="02020603050405020304" pitchFamily="18" charset="0"/>
                <a:cs typeface="Times New Roman" panose="02020603050405020304" pitchFamily="18" charset="0"/>
              </a:rPr>
              <a:t>Zakat-efficiency.</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New </a:t>
            </a:r>
            <a:r>
              <a:rPr lang="en-US" dirty="0">
                <a:latin typeface="Times New Roman" panose="02020603050405020304" pitchFamily="18" charset="0"/>
                <a:cs typeface="Times New Roman" panose="02020603050405020304" pitchFamily="18" charset="0"/>
              </a:rPr>
              <a:t>convert, one who </a:t>
            </a:r>
            <a:r>
              <a:rPr lang="en-US" dirty="0" smtClean="0">
                <a:latin typeface="Times New Roman" panose="02020603050405020304" pitchFamily="18" charset="0"/>
                <a:cs typeface="Times New Roman" panose="02020603050405020304" pitchFamily="18" charset="0"/>
              </a:rPr>
              <a:t>has converted </a:t>
            </a:r>
            <a:r>
              <a:rPr lang="en-US" dirty="0">
                <a:latin typeface="Times New Roman" panose="02020603050405020304" pitchFamily="18" charset="0"/>
                <a:cs typeface="Times New Roman" panose="02020603050405020304" pitchFamily="18" charset="0"/>
              </a:rPr>
              <a:t>to </a:t>
            </a:r>
            <a:r>
              <a:rPr lang="en-US" dirty="0" smtClean="0">
                <a:latin typeface="Times New Roman" panose="02020603050405020304" pitchFamily="18" charset="0"/>
                <a:cs typeface="Times New Roman" panose="02020603050405020304" pitchFamily="18" charset="0"/>
              </a:rPr>
              <a:t>Islam;</a:t>
            </a: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20</a:t>
            </a:fld>
            <a:endParaRPr lang="en-US"/>
          </a:p>
        </p:txBody>
      </p:sp>
    </p:spTree>
    <p:extLst>
      <p:ext uri="{BB962C8B-B14F-4D97-AF65-F5344CB8AC3E}">
        <p14:creationId xmlns:p14="http://schemas.microsoft.com/office/powerpoint/2010/main" val="6600644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Distribution of </a:t>
            </a:r>
            <a:r>
              <a:rPr lang="en-US" sz="3600" b="1" dirty="0" smtClean="0">
                <a:latin typeface="Times New Roman" panose="02020603050405020304" pitchFamily="18" charset="0"/>
                <a:cs typeface="Times New Roman" panose="02020603050405020304" pitchFamily="18" charset="0"/>
              </a:rPr>
              <a:t>Zakat</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524000"/>
            <a:ext cx="8229600" cy="4724400"/>
          </a:xfrm>
        </p:spPr>
        <p:txBody>
          <a:bodyPr>
            <a:noAutofit/>
          </a:bodyPr>
          <a:lstStyle/>
          <a:p>
            <a:pPr marL="0" indent="0">
              <a:buNone/>
            </a:pPr>
            <a:r>
              <a:rPr lang="en-US" b="1" u="sng" dirty="0" smtClean="0">
                <a:latin typeface="Times New Roman" panose="02020603050405020304" pitchFamily="18" charset="0"/>
                <a:cs typeface="Times New Roman" panose="02020603050405020304" pitchFamily="18" charset="0"/>
              </a:rPr>
              <a:t>The </a:t>
            </a:r>
            <a:r>
              <a:rPr lang="en-US" b="1" u="sng" dirty="0">
                <a:latin typeface="Times New Roman" panose="02020603050405020304" pitchFamily="18" charset="0"/>
                <a:cs typeface="Times New Roman" panose="02020603050405020304" pitchFamily="18" charset="0"/>
              </a:rPr>
              <a:t>8 categories of people, </a:t>
            </a:r>
            <a:endParaRPr lang="en-US" b="1" u="sng" dirty="0" smtClean="0">
              <a:latin typeface="Times New Roman" panose="02020603050405020304" pitchFamily="18" charset="0"/>
              <a:cs typeface="Times New Roman" panose="02020603050405020304" pitchFamily="18" charset="0"/>
            </a:endParaRPr>
          </a:p>
          <a:p>
            <a:pPr marL="514350" indent="-514350">
              <a:buAutoNum type="arabicPeriod" startAt="4"/>
            </a:pPr>
            <a:r>
              <a:rPr lang="en-US" sz="2800" dirty="0" smtClean="0">
                <a:latin typeface="Times New Roman" panose="02020603050405020304" pitchFamily="18" charset="0"/>
                <a:cs typeface="Times New Roman" panose="02020603050405020304" pitchFamily="18" charset="0"/>
              </a:rPr>
              <a:t>New </a:t>
            </a:r>
            <a:r>
              <a:rPr lang="en-US" sz="2800" dirty="0">
                <a:latin typeface="Times New Roman" panose="02020603050405020304" pitchFamily="18" charset="0"/>
                <a:cs typeface="Times New Roman" panose="02020603050405020304" pitchFamily="18" charset="0"/>
              </a:rPr>
              <a:t>convert, one who </a:t>
            </a:r>
            <a:r>
              <a:rPr lang="en-US" sz="2800" dirty="0" smtClean="0">
                <a:latin typeface="Times New Roman" panose="02020603050405020304" pitchFamily="18" charset="0"/>
                <a:cs typeface="Times New Roman" panose="02020603050405020304" pitchFamily="18" charset="0"/>
              </a:rPr>
              <a:t>has converted </a:t>
            </a:r>
            <a:r>
              <a:rPr lang="en-US" sz="2800" dirty="0">
                <a:latin typeface="Times New Roman" panose="02020603050405020304" pitchFamily="18" charset="0"/>
                <a:cs typeface="Times New Roman" panose="02020603050405020304" pitchFamily="18" charset="0"/>
              </a:rPr>
              <a:t>to </a:t>
            </a:r>
            <a:r>
              <a:rPr lang="en-US" sz="2800" dirty="0" smtClean="0">
                <a:latin typeface="Times New Roman" panose="02020603050405020304" pitchFamily="18" charset="0"/>
                <a:cs typeface="Times New Roman" panose="02020603050405020304" pitchFamily="18" charset="0"/>
              </a:rPr>
              <a:t>Islam;</a:t>
            </a:r>
          </a:p>
          <a:p>
            <a:pPr marL="514350" indent="-514350">
              <a:buAutoNum type="arabicPeriod" startAt="4"/>
            </a:pPr>
            <a:r>
              <a:rPr lang="en-US" sz="2800" dirty="0" smtClean="0">
                <a:latin typeface="Times New Roman" panose="02020603050405020304" pitchFamily="18" charset="0"/>
                <a:cs typeface="Times New Roman" panose="02020603050405020304" pitchFamily="18" charset="0"/>
              </a:rPr>
              <a:t>slave</a:t>
            </a:r>
            <a:r>
              <a:rPr lang="en-US" sz="2800" dirty="0">
                <a:latin typeface="Times New Roman" panose="02020603050405020304" pitchFamily="18" charset="0"/>
                <a:cs typeface="Times New Roman" panose="02020603050405020304" pitchFamily="18" charset="0"/>
              </a:rPr>
              <a:t>, one person who wants to free himself from bondage </a:t>
            </a:r>
            <a:r>
              <a:rPr lang="en-US" sz="2800" dirty="0" smtClean="0">
                <a:latin typeface="Times New Roman" panose="02020603050405020304" pitchFamily="18" charset="0"/>
                <a:cs typeface="Times New Roman" panose="02020603050405020304" pitchFamily="18" charset="0"/>
              </a:rPr>
              <a:t>or the </a:t>
            </a:r>
            <a:r>
              <a:rPr lang="en-US" sz="2800" dirty="0">
                <a:latin typeface="Times New Roman" panose="02020603050405020304" pitchFamily="18" charset="0"/>
                <a:cs typeface="Times New Roman" panose="02020603050405020304" pitchFamily="18" charset="0"/>
              </a:rPr>
              <a:t>shackles of slavery; </a:t>
            </a:r>
            <a:endParaRPr lang="en-US" sz="2800" dirty="0" smtClean="0">
              <a:latin typeface="Times New Roman" panose="02020603050405020304" pitchFamily="18" charset="0"/>
              <a:cs typeface="Times New Roman" panose="02020603050405020304" pitchFamily="18" charset="0"/>
            </a:endParaRPr>
          </a:p>
          <a:p>
            <a:pPr marL="514350" indent="-514350">
              <a:buAutoNum type="arabicPeriod" startAt="4"/>
            </a:pPr>
            <a:r>
              <a:rPr lang="en-US" sz="2800" dirty="0" smtClean="0">
                <a:latin typeface="Times New Roman" panose="02020603050405020304" pitchFamily="18" charset="0"/>
                <a:cs typeface="Times New Roman" panose="02020603050405020304" pitchFamily="18" charset="0"/>
              </a:rPr>
              <a:t>debtor</a:t>
            </a:r>
            <a:r>
              <a:rPr lang="en-US" sz="2800" dirty="0">
                <a:latin typeface="Times New Roman" panose="02020603050405020304" pitchFamily="18" charset="0"/>
                <a:cs typeface="Times New Roman" panose="02020603050405020304" pitchFamily="18" charset="0"/>
              </a:rPr>
              <a:t>, individual who is in debt when he/she </a:t>
            </a:r>
            <a:r>
              <a:rPr lang="en-US" sz="2800" dirty="0" smtClean="0">
                <a:latin typeface="Times New Roman" panose="02020603050405020304" pitchFamily="18" charset="0"/>
                <a:cs typeface="Times New Roman" panose="02020603050405020304" pitchFamily="18" charset="0"/>
              </a:rPr>
              <a:t>borrows money </a:t>
            </a:r>
            <a:r>
              <a:rPr lang="en-US" sz="2800" dirty="0">
                <a:latin typeface="Times New Roman" panose="02020603050405020304" pitchFamily="18" charset="0"/>
                <a:cs typeface="Times New Roman" panose="02020603050405020304" pitchFamily="18" charset="0"/>
              </a:rPr>
              <a:t>to buy basic needs consisting of halal expenditure; </a:t>
            </a:r>
            <a:endParaRPr lang="en-US" sz="2800" dirty="0" smtClean="0">
              <a:latin typeface="Times New Roman" panose="02020603050405020304" pitchFamily="18" charset="0"/>
              <a:cs typeface="Times New Roman" panose="02020603050405020304" pitchFamily="18" charset="0"/>
            </a:endParaRPr>
          </a:p>
          <a:p>
            <a:pPr marL="514350" indent="-514350">
              <a:buAutoNum type="arabicPeriod" startAt="4"/>
            </a:pPr>
            <a:r>
              <a:rPr lang="en-US" sz="2800" dirty="0" smtClean="0">
                <a:latin typeface="Times New Roman" panose="02020603050405020304" pitchFamily="18" charset="0"/>
                <a:cs typeface="Times New Roman" panose="02020603050405020304" pitchFamily="18" charset="0"/>
              </a:rPr>
              <a:t>path </a:t>
            </a:r>
            <a:r>
              <a:rPr lang="en-US" sz="2800" dirty="0">
                <a:latin typeface="Times New Roman" panose="02020603050405020304" pitchFamily="18" charset="0"/>
                <a:cs typeface="Times New Roman" panose="02020603050405020304" pitchFamily="18" charset="0"/>
              </a:rPr>
              <a:t>of Allah, one </a:t>
            </a:r>
            <a:r>
              <a:rPr lang="en-US" sz="2800" dirty="0" smtClean="0">
                <a:latin typeface="Times New Roman" panose="02020603050405020304" pitchFamily="18" charset="0"/>
                <a:cs typeface="Times New Roman" panose="02020603050405020304" pitchFamily="18" charset="0"/>
              </a:rPr>
              <a:t>who fights </a:t>
            </a:r>
            <a:r>
              <a:rPr lang="en-US" sz="2800" dirty="0">
                <a:latin typeface="Times New Roman" panose="02020603050405020304" pitchFamily="18" charset="0"/>
                <a:cs typeface="Times New Roman" panose="02020603050405020304" pitchFamily="18" charset="0"/>
              </a:rPr>
              <a:t>for the cause of Allah; </a:t>
            </a:r>
            <a:endParaRPr lang="en-US" sz="2800" dirty="0" smtClean="0">
              <a:latin typeface="Times New Roman" panose="02020603050405020304" pitchFamily="18" charset="0"/>
              <a:cs typeface="Times New Roman" panose="02020603050405020304" pitchFamily="18" charset="0"/>
            </a:endParaRPr>
          </a:p>
          <a:p>
            <a:pPr marL="514350" indent="-514350">
              <a:buAutoNum type="arabicPeriod" startAt="4"/>
            </a:pPr>
            <a:r>
              <a:rPr lang="en-US" sz="2800" dirty="0" smtClean="0">
                <a:latin typeface="Times New Roman" panose="02020603050405020304" pitchFamily="18" charset="0"/>
                <a:cs typeface="Times New Roman" panose="02020603050405020304" pitchFamily="18" charset="0"/>
              </a:rPr>
              <a:t>finally</a:t>
            </a:r>
            <a:r>
              <a:rPr lang="en-US" sz="2800" dirty="0">
                <a:latin typeface="Times New Roman" panose="02020603050405020304" pitchFamily="18" charset="0"/>
                <a:cs typeface="Times New Roman" panose="02020603050405020304" pitchFamily="18" charset="0"/>
              </a:rPr>
              <a:t>, a wayfarer, one who is stranded in </a:t>
            </a:r>
            <a:r>
              <a:rPr lang="en-US" sz="2800" dirty="0" smtClean="0">
                <a:latin typeface="Times New Roman" panose="02020603050405020304" pitchFamily="18" charset="0"/>
                <a:cs typeface="Times New Roman" panose="02020603050405020304" pitchFamily="18" charset="0"/>
              </a:rPr>
              <a:t>a journey.</a:t>
            </a:r>
            <a:endParaRPr lang="en-US" sz="28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21</a:t>
            </a:fld>
            <a:endParaRPr lang="en-US"/>
          </a:p>
        </p:txBody>
      </p:sp>
    </p:spTree>
    <p:extLst>
      <p:ext uri="{BB962C8B-B14F-4D97-AF65-F5344CB8AC3E}">
        <p14:creationId xmlns:p14="http://schemas.microsoft.com/office/powerpoint/2010/main" val="22883196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9" name="Rectangle 7"/>
          <p:cNvSpPr>
            <a:spLocks noGrp="1" noChangeArrowheads="1"/>
          </p:cNvSpPr>
          <p:nvPr>
            <p:ph type="title"/>
          </p:nvPr>
        </p:nvSpPr>
        <p:spPr/>
        <p:txBody>
          <a:bodyPr>
            <a:normAutofit fontScale="90000"/>
          </a:bodyPr>
          <a:lstStyle/>
          <a:p>
            <a:r>
              <a:rPr lang="en-US" altLang="en-US" b="1" dirty="0">
                <a:latin typeface="Times New Roman" panose="02020603050405020304" pitchFamily="18" charset="0"/>
                <a:cs typeface="Times New Roman" panose="02020603050405020304" pitchFamily="18" charset="0"/>
              </a:rPr>
              <a:t>The market for goods &amp; </a:t>
            </a:r>
            <a:r>
              <a:rPr lang="en-US" altLang="en-US" b="1" dirty="0" smtClean="0">
                <a:latin typeface="Times New Roman" panose="02020603050405020304" pitchFamily="18" charset="0"/>
                <a:cs typeface="Times New Roman" panose="02020603050405020304" pitchFamily="18" charset="0"/>
              </a:rPr>
              <a:t>services: Conventional Approach</a:t>
            </a:r>
            <a:endParaRPr lang="en-US" altLang="en-US" b="1" dirty="0">
              <a:latin typeface="Times New Roman" panose="02020603050405020304" pitchFamily="18" charset="0"/>
              <a:cs typeface="Times New Roman" panose="02020603050405020304" pitchFamily="18" charset="0"/>
            </a:endParaRPr>
          </a:p>
        </p:txBody>
      </p:sp>
      <p:sp>
        <p:nvSpPr>
          <p:cNvPr id="90120" name="Rectangle 8"/>
          <p:cNvSpPr>
            <a:spLocks noGrp="1" noChangeArrowheads="1"/>
          </p:cNvSpPr>
          <p:nvPr>
            <p:ph type="body" idx="1"/>
          </p:nvPr>
        </p:nvSpPr>
        <p:spPr/>
        <p:txBody>
          <a:bodyPr/>
          <a:lstStyle/>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Aggregate demand:</a:t>
            </a:r>
            <a:br>
              <a:rPr lang="en-US" altLang="en-US" dirty="0">
                <a:latin typeface="Times New Roman" panose="02020603050405020304" pitchFamily="18" charset="0"/>
                <a:cs typeface="Times New Roman" panose="02020603050405020304" pitchFamily="18" charset="0"/>
              </a:rPr>
            </a:br>
            <a:endParaRPr lang="en-US" alt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Aggregate supply:</a:t>
            </a:r>
            <a:br>
              <a:rPr lang="en-US" altLang="en-US" dirty="0">
                <a:latin typeface="Times New Roman" panose="02020603050405020304" pitchFamily="18" charset="0"/>
                <a:cs typeface="Times New Roman" panose="02020603050405020304" pitchFamily="18" charset="0"/>
              </a:rPr>
            </a:br>
            <a:endParaRPr lang="en-US" alt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Equilibrium:</a:t>
            </a:r>
            <a:br>
              <a:rPr lang="en-US" altLang="en-US" dirty="0">
                <a:latin typeface="Times New Roman" panose="02020603050405020304" pitchFamily="18" charset="0"/>
                <a:cs typeface="Times New Roman" panose="02020603050405020304" pitchFamily="18" charset="0"/>
              </a:rPr>
            </a:br>
            <a:endParaRPr lang="en-US" alt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The real interest rate adjusts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to equate demand with supply.</a:t>
            </a:r>
          </a:p>
        </p:txBody>
      </p:sp>
      <p:graphicFrame>
        <p:nvGraphicFramePr>
          <p:cNvPr id="90116" name="Object 4"/>
          <p:cNvGraphicFramePr>
            <a:graphicFrameLocks noChangeAspect="1"/>
          </p:cNvGraphicFramePr>
          <p:nvPr/>
        </p:nvGraphicFramePr>
        <p:xfrm>
          <a:off x="4518025" y="1592263"/>
          <a:ext cx="3389313" cy="576262"/>
        </p:xfrm>
        <a:graphic>
          <a:graphicData uri="http://schemas.openxmlformats.org/presentationml/2006/ole">
            <mc:AlternateContent xmlns:mc="http://schemas.openxmlformats.org/markup-compatibility/2006">
              <mc:Choice xmlns:v="urn:schemas-microsoft-com:vml" Requires="v">
                <p:oleObj spid="_x0000_s3482" name="Equation" r:id="rId4" imgW="1422360" imgH="241200" progId="Equation.DSMT4">
                  <p:embed/>
                </p:oleObj>
              </mc:Choice>
              <mc:Fallback>
                <p:oleObj name="Equation" r:id="rId4" imgW="1422360" imgH="2412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8025" y="1592263"/>
                        <a:ext cx="3389313" cy="576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0117" name="Object 5"/>
          <p:cNvGraphicFramePr>
            <a:graphicFrameLocks noChangeAspect="1"/>
          </p:cNvGraphicFramePr>
          <p:nvPr/>
        </p:nvGraphicFramePr>
        <p:xfrm>
          <a:off x="5126038" y="2673350"/>
          <a:ext cx="2057400" cy="577850"/>
        </p:xfrm>
        <a:graphic>
          <a:graphicData uri="http://schemas.openxmlformats.org/presentationml/2006/ole">
            <mc:AlternateContent xmlns:mc="http://schemas.openxmlformats.org/markup-compatibility/2006">
              <mc:Choice xmlns:v="urn:schemas-microsoft-com:vml" Requires="v">
                <p:oleObj spid="_x0000_s3483" name="Equation" r:id="rId6" imgW="863280" imgH="241200" progId="Equation.DSMT4">
                  <p:embed/>
                </p:oleObj>
              </mc:Choice>
              <mc:Fallback>
                <p:oleObj name="Equation" r:id="rId6" imgW="863280" imgH="241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6038" y="2673350"/>
                        <a:ext cx="2057400" cy="57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0118" name="Object 6"/>
          <p:cNvGraphicFramePr>
            <a:graphicFrameLocks noChangeAspect="1"/>
          </p:cNvGraphicFramePr>
          <p:nvPr/>
        </p:nvGraphicFramePr>
        <p:xfrm>
          <a:off x="4087813" y="3765550"/>
          <a:ext cx="4203700" cy="576263"/>
        </p:xfrm>
        <a:graphic>
          <a:graphicData uri="http://schemas.openxmlformats.org/presentationml/2006/ole">
            <mc:AlternateContent xmlns:mc="http://schemas.openxmlformats.org/markup-compatibility/2006">
              <mc:Choice xmlns:v="urn:schemas-microsoft-com:vml" Requires="v">
                <p:oleObj spid="_x0000_s3484" name="Equation" r:id="rId8" imgW="1765080" imgH="241200" progId="Equation.DSMT4">
                  <p:embed/>
                </p:oleObj>
              </mc:Choice>
              <mc:Fallback>
                <p:oleObj name="Equation" r:id="rId8" imgW="1765080" imgH="2412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87813" y="3765550"/>
                        <a:ext cx="4203700" cy="576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0121" name="Line 9"/>
          <p:cNvSpPr>
            <a:spLocks noChangeShapeType="1"/>
          </p:cNvSpPr>
          <p:nvPr/>
        </p:nvSpPr>
        <p:spPr bwMode="auto">
          <a:xfrm flipV="1">
            <a:off x="7315200" y="4273550"/>
            <a:ext cx="0" cy="528638"/>
          </a:xfrm>
          <a:prstGeom prst="line">
            <a:avLst/>
          </a:prstGeom>
          <a:noFill/>
          <a:ln w="38100">
            <a:solidFill>
              <a:srgbClr val="FF0066"/>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6194143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0120">
                                            <p:txEl>
                                              <p:pRg st="0" end="0"/>
                                            </p:txEl>
                                          </p:spTgt>
                                        </p:tgtEl>
                                        <p:attrNameLst>
                                          <p:attrName>style.visibility</p:attrName>
                                        </p:attrNameLst>
                                      </p:cBhvr>
                                      <p:to>
                                        <p:strVal val="visible"/>
                                      </p:to>
                                    </p:set>
                                    <p:animEffect transition="in" filter="wipe(left)">
                                      <p:cBhvr>
                                        <p:cTn id="7" dur="500"/>
                                        <p:tgtEl>
                                          <p:spTgt spid="90120">
                                            <p:txEl>
                                              <p:pRg st="0" end="0"/>
                                            </p:txEl>
                                          </p:spTgt>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90116"/>
                                        </p:tgtEl>
                                        <p:attrNameLst>
                                          <p:attrName>style.visibility</p:attrName>
                                        </p:attrNameLst>
                                      </p:cBhvr>
                                      <p:to>
                                        <p:strVal val="visible"/>
                                      </p:to>
                                    </p:set>
                                    <p:animEffect transition="in" filter="wipe(left)">
                                      <p:cBhvr>
                                        <p:cTn id="11" dur="500"/>
                                        <p:tgtEl>
                                          <p:spTgt spid="9011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0120">
                                            <p:txEl>
                                              <p:pRg st="1" end="1"/>
                                            </p:txEl>
                                          </p:spTgt>
                                        </p:tgtEl>
                                        <p:attrNameLst>
                                          <p:attrName>style.visibility</p:attrName>
                                        </p:attrNameLst>
                                      </p:cBhvr>
                                      <p:to>
                                        <p:strVal val="visible"/>
                                      </p:to>
                                    </p:set>
                                    <p:animEffect transition="in" filter="wipe(left)">
                                      <p:cBhvr>
                                        <p:cTn id="16" dur="500"/>
                                        <p:tgtEl>
                                          <p:spTgt spid="90120">
                                            <p:txEl>
                                              <p:pRg st="1" end="1"/>
                                            </p:txEl>
                                          </p:spTgt>
                                        </p:tgtEl>
                                      </p:cBhvr>
                                    </p:animEffect>
                                  </p:childTnLst>
                                </p:cTn>
                              </p:par>
                            </p:childTnLst>
                          </p:cTn>
                        </p:par>
                        <p:par>
                          <p:cTn id="17" fill="hold" nodeType="afterGroup">
                            <p:stCondLst>
                              <p:cond delay="500"/>
                            </p:stCondLst>
                            <p:childTnLst>
                              <p:par>
                                <p:cTn id="18" presetID="22" presetClass="entr" presetSubtype="8" fill="hold" nodeType="afterEffect">
                                  <p:stCondLst>
                                    <p:cond delay="0"/>
                                  </p:stCondLst>
                                  <p:childTnLst>
                                    <p:set>
                                      <p:cBhvr>
                                        <p:cTn id="19" dur="1" fill="hold">
                                          <p:stCondLst>
                                            <p:cond delay="0"/>
                                          </p:stCondLst>
                                        </p:cTn>
                                        <p:tgtEl>
                                          <p:spTgt spid="90117"/>
                                        </p:tgtEl>
                                        <p:attrNameLst>
                                          <p:attrName>style.visibility</p:attrName>
                                        </p:attrNameLst>
                                      </p:cBhvr>
                                      <p:to>
                                        <p:strVal val="visible"/>
                                      </p:to>
                                    </p:set>
                                    <p:animEffect transition="in" filter="wipe(left)">
                                      <p:cBhvr>
                                        <p:cTn id="20" dur="500"/>
                                        <p:tgtEl>
                                          <p:spTgt spid="9011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0120">
                                            <p:txEl>
                                              <p:pRg st="2" end="2"/>
                                            </p:txEl>
                                          </p:spTgt>
                                        </p:tgtEl>
                                        <p:attrNameLst>
                                          <p:attrName>style.visibility</p:attrName>
                                        </p:attrNameLst>
                                      </p:cBhvr>
                                      <p:to>
                                        <p:strVal val="visible"/>
                                      </p:to>
                                    </p:set>
                                    <p:animEffect transition="in" filter="wipe(left)">
                                      <p:cBhvr>
                                        <p:cTn id="25" dur="500"/>
                                        <p:tgtEl>
                                          <p:spTgt spid="90120">
                                            <p:txEl>
                                              <p:pRg st="2" end="2"/>
                                            </p:txEl>
                                          </p:spTgt>
                                        </p:tgtEl>
                                      </p:cBhvr>
                                    </p:animEffect>
                                  </p:childTnLst>
                                </p:cTn>
                              </p:par>
                            </p:childTnLst>
                          </p:cTn>
                        </p:par>
                        <p:par>
                          <p:cTn id="26" fill="hold" nodeType="afterGroup">
                            <p:stCondLst>
                              <p:cond delay="500"/>
                            </p:stCondLst>
                            <p:childTnLst>
                              <p:par>
                                <p:cTn id="27" presetID="22" presetClass="entr" presetSubtype="8" fill="hold" nodeType="afterEffect">
                                  <p:stCondLst>
                                    <p:cond delay="0"/>
                                  </p:stCondLst>
                                  <p:childTnLst>
                                    <p:set>
                                      <p:cBhvr>
                                        <p:cTn id="28" dur="1" fill="hold">
                                          <p:stCondLst>
                                            <p:cond delay="0"/>
                                          </p:stCondLst>
                                        </p:cTn>
                                        <p:tgtEl>
                                          <p:spTgt spid="90118"/>
                                        </p:tgtEl>
                                        <p:attrNameLst>
                                          <p:attrName>style.visibility</p:attrName>
                                        </p:attrNameLst>
                                      </p:cBhvr>
                                      <p:to>
                                        <p:strVal val="visible"/>
                                      </p:to>
                                    </p:set>
                                    <p:animEffect transition="in" filter="wipe(left)">
                                      <p:cBhvr>
                                        <p:cTn id="29" dur="500"/>
                                        <p:tgtEl>
                                          <p:spTgt spid="9011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90120">
                                            <p:txEl>
                                              <p:pRg st="3" end="3"/>
                                            </p:txEl>
                                          </p:spTgt>
                                        </p:tgtEl>
                                        <p:attrNameLst>
                                          <p:attrName>style.visibility</p:attrName>
                                        </p:attrNameLst>
                                      </p:cBhvr>
                                      <p:to>
                                        <p:strVal val="visible"/>
                                      </p:to>
                                    </p:set>
                                    <p:animEffect transition="in" filter="wipe(left)">
                                      <p:cBhvr>
                                        <p:cTn id="34" dur="500"/>
                                        <p:tgtEl>
                                          <p:spTgt spid="90120">
                                            <p:txEl>
                                              <p:pRg st="3" end="3"/>
                                            </p:txEl>
                                          </p:spTgt>
                                        </p:tgtEl>
                                      </p:cBhvr>
                                    </p:animEffect>
                                  </p:childTnLst>
                                </p:cTn>
                              </p:par>
                              <p:par>
                                <p:cTn id="35" presetID="17" presetClass="entr" presetSubtype="4" fill="hold" grpId="0" nodeType="withEffect">
                                  <p:stCondLst>
                                    <p:cond delay="0"/>
                                  </p:stCondLst>
                                  <p:childTnLst>
                                    <p:set>
                                      <p:cBhvr>
                                        <p:cTn id="36" dur="1" fill="hold">
                                          <p:stCondLst>
                                            <p:cond delay="0"/>
                                          </p:stCondLst>
                                        </p:cTn>
                                        <p:tgtEl>
                                          <p:spTgt spid="90121"/>
                                        </p:tgtEl>
                                        <p:attrNameLst>
                                          <p:attrName>style.visibility</p:attrName>
                                        </p:attrNameLst>
                                      </p:cBhvr>
                                      <p:to>
                                        <p:strVal val="visible"/>
                                      </p:to>
                                    </p:set>
                                    <p:anim calcmode="lin" valueType="num">
                                      <p:cBhvr>
                                        <p:cTn id="37" dur="500" fill="hold"/>
                                        <p:tgtEl>
                                          <p:spTgt spid="90121"/>
                                        </p:tgtEl>
                                        <p:attrNameLst>
                                          <p:attrName>ppt_x</p:attrName>
                                        </p:attrNameLst>
                                      </p:cBhvr>
                                      <p:tavLst>
                                        <p:tav tm="0">
                                          <p:val>
                                            <p:strVal val="#ppt_x"/>
                                          </p:val>
                                        </p:tav>
                                        <p:tav tm="100000">
                                          <p:val>
                                            <p:strVal val="#ppt_x"/>
                                          </p:val>
                                        </p:tav>
                                      </p:tavLst>
                                    </p:anim>
                                    <p:anim calcmode="lin" valueType="num">
                                      <p:cBhvr>
                                        <p:cTn id="38" dur="500" fill="hold"/>
                                        <p:tgtEl>
                                          <p:spTgt spid="90121"/>
                                        </p:tgtEl>
                                        <p:attrNameLst>
                                          <p:attrName>ppt_y</p:attrName>
                                        </p:attrNameLst>
                                      </p:cBhvr>
                                      <p:tavLst>
                                        <p:tav tm="0">
                                          <p:val>
                                            <p:strVal val="#ppt_y+#ppt_h/2"/>
                                          </p:val>
                                        </p:tav>
                                        <p:tav tm="100000">
                                          <p:val>
                                            <p:strVal val="#ppt_y"/>
                                          </p:val>
                                        </p:tav>
                                      </p:tavLst>
                                    </p:anim>
                                    <p:anim calcmode="lin" valueType="num">
                                      <p:cBhvr>
                                        <p:cTn id="39" dur="500" fill="hold"/>
                                        <p:tgtEl>
                                          <p:spTgt spid="90121"/>
                                        </p:tgtEl>
                                        <p:attrNameLst>
                                          <p:attrName>ppt_w</p:attrName>
                                        </p:attrNameLst>
                                      </p:cBhvr>
                                      <p:tavLst>
                                        <p:tav tm="0">
                                          <p:val>
                                            <p:strVal val="#ppt_w"/>
                                          </p:val>
                                        </p:tav>
                                        <p:tav tm="100000">
                                          <p:val>
                                            <p:strVal val="#ppt_w"/>
                                          </p:val>
                                        </p:tav>
                                      </p:tavLst>
                                    </p:anim>
                                    <p:anim calcmode="lin" valueType="num">
                                      <p:cBhvr>
                                        <p:cTn id="40" dur="500" fill="hold"/>
                                        <p:tgtEl>
                                          <p:spTgt spid="901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20" grpId="0" build="p" bldLvl="3" autoUpdateAnimBg="0"/>
      <p:bldP spid="901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4"/>
          <p:cNvSpPr>
            <a:spLocks noGrp="1" noChangeArrowheads="1"/>
          </p:cNvSpPr>
          <p:nvPr>
            <p:ph type="title"/>
          </p:nvPr>
        </p:nvSpPr>
        <p:spPr/>
        <p:txBody>
          <a:bodyPr>
            <a:normAutofit fontScale="90000"/>
          </a:bodyPr>
          <a:lstStyle/>
          <a:p>
            <a:r>
              <a:rPr lang="en-US" altLang="en-US" b="1" dirty="0">
                <a:latin typeface="Times New Roman" panose="02020603050405020304" pitchFamily="18" charset="0"/>
                <a:cs typeface="Times New Roman" panose="02020603050405020304" pitchFamily="18" charset="0"/>
              </a:rPr>
              <a:t>The loanable funds </a:t>
            </a:r>
            <a:r>
              <a:rPr lang="en-US" altLang="en-US" b="1" dirty="0" smtClean="0">
                <a:latin typeface="Times New Roman" panose="02020603050405020304" pitchFamily="18" charset="0"/>
                <a:cs typeface="Times New Roman" panose="02020603050405020304" pitchFamily="18" charset="0"/>
              </a:rPr>
              <a:t>market:</a:t>
            </a:r>
            <a:r>
              <a:rPr lang="en-US" altLang="en-US" b="1" dirty="0">
                <a:latin typeface="Times New Roman" panose="02020603050405020304" pitchFamily="18" charset="0"/>
                <a:cs typeface="Times New Roman" panose="02020603050405020304" pitchFamily="18" charset="0"/>
              </a:rPr>
              <a:t> Conventional Approach</a:t>
            </a:r>
            <a:endParaRPr lang="en-US" altLang="en-US" dirty="0"/>
          </a:p>
        </p:txBody>
      </p:sp>
      <p:sp>
        <p:nvSpPr>
          <p:cNvPr id="92165" name="Rectangle 5"/>
          <p:cNvSpPr>
            <a:spLocks noGrp="1" noChangeArrowheads="1"/>
          </p:cNvSpPr>
          <p:nvPr>
            <p:ph type="body" idx="1"/>
          </p:nvPr>
        </p:nvSpPr>
        <p:spPr/>
        <p:txBody>
          <a:bodyPr/>
          <a:lstStyle/>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A simple supply-demand model of the financial system.</a:t>
            </a:r>
          </a:p>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One asset:  “loanable funds”</a:t>
            </a:r>
          </a:p>
          <a:p>
            <a:pPr lvl="1">
              <a:lnSpc>
                <a:spcPct val="105000"/>
              </a:lnSpc>
            </a:pPr>
            <a:r>
              <a:rPr lang="en-US" altLang="en-US" dirty="0">
                <a:latin typeface="Times New Roman" panose="02020603050405020304" pitchFamily="18" charset="0"/>
                <a:cs typeface="Times New Roman" panose="02020603050405020304" pitchFamily="18" charset="0"/>
              </a:rPr>
              <a:t>demand for funds:	 investment</a:t>
            </a:r>
          </a:p>
          <a:p>
            <a:pPr lvl="1">
              <a:lnSpc>
                <a:spcPct val="105000"/>
              </a:lnSpc>
            </a:pPr>
            <a:r>
              <a:rPr lang="en-US" altLang="en-US" dirty="0">
                <a:latin typeface="Times New Roman" panose="02020603050405020304" pitchFamily="18" charset="0"/>
                <a:cs typeface="Times New Roman" panose="02020603050405020304" pitchFamily="18" charset="0"/>
              </a:rPr>
              <a:t>supply of funds:	 saving</a:t>
            </a:r>
          </a:p>
          <a:p>
            <a:pPr lvl="1">
              <a:lnSpc>
                <a:spcPct val="105000"/>
              </a:lnSpc>
            </a:pPr>
            <a:r>
              <a:rPr lang="en-US" altLang="en-US" dirty="0">
                <a:latin typeface="Times New Roman" panose="02020603050405020304" pitchFamily="18" charset="0"/>
                <a:cs typeface="Times New Roman" panose="02020603050405020304" pitchFamily="18" charset="0"/>
              </a:rPr>
              <a:t>“price” of funds: 	 real interest rate</a:t>
            </a:r>
          </a:p>
        </p:txBody>
      </p:sp>
    </p:spTree>
    <p:extLst>
      <p:ext uri="{BB962C8B-B14F-4D97-AF65-F5344CB8AC3E}">
        <p14:creationId xmlns:p14="http://schemas.microsoft.com/office/powerpoint/2010/main" val="11500242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2" name="Rectangle 4"/>
          <p:cNvSpPr>
            <a:spLocks noGrp="1" noChangeArrowheads="1"/>
          </p:cNvSpPr>
          <p:nvPr>
            <p:ph type="title"/>
          </p:nvPr>
        </p:nvSpPr>
        <p:spPr/>
        <p:txBody>
          <a:bodyPr>
            <a:normAutofit fontScale="90000"/>
          </a:bodyPr>
          <a:lstStyle/>
          <a:p>
            <a:r>
              <a:rPr lang="en-US" altLang="en-US" b="1" dirty="0">
                <a:latin typeface="Times New Roman" panose="02020603050405020304" pitchFamily="18" charset="0"/>
                <a:cs typeface="Times New Roman" panose="02020603050405020304" pitchFamily="18" charset="0"/>
              </a:rPr>
              <a:t>Demand for funds:  </a:t>
            </a:r>
            <a:r>
              <a:rPr lang="en-US" altLang="en-US" b="1" dirty="0" smtClean="0">
                <a:latin typeface="Times New Roman" panose="02020603050405020304" pitchFamily="18" charset="0"/>
                <a:cs typeface="Times New Roman" panose="02020603050405020304" pitchFamily="18" charset="0"/>
              </a:rPr>
              <a:t>Investment: </a:t>
            </a:r>
            <a:r>
              <a:rPr lang="en-US" altLang="en-US" b="1" dirty="0">
                <a:latin typeface="Times New Roman" panose="02020603050405020304" pitchFamily="18" charset="0"/>
                <a:cs typeface="Times New Roman" panose="02020603050405020304" pitchFamily="18" charset="0"/>
              </a:rPr>
              <a:t>Conventional Approach</a:t>
            </a:r>
          </a:p>
        </p:txBody>
      </p:sp>
      <p:sp>
        <p:nvSpPr>
          <p:cNvPr id="94213" name="Rectangle 5"/>
          <p:cNvSpPr>
            <a:spLocks noGrp="1" noChangeArrowheads="1"/>
          </p:cNvSpPr>
          <p:nvPr>
            <p:ph type="body" idx="1"/>
          </p:nvPr>
        </p:nvSpPr>
        <p:spPr/>
        <p:txBody>
          <a:bodyPr/>
          <a:lstStyle/>
          <a:p>
            <a:pPr>
              <a:spcBef>
                <a:spcPct val="40000"/>
              </a:spcBef>
              <a:buFont typeface="Wingdings" panose="05000000000000000000" pitchFamily="2" charset="2"/>
              <a:buNone/>
            </a:pPr>
            <a:r>
              <a:rPr lang="en-US" altLang="en-US" dirty="0">
                <a:latin typeface="Times New Roman" panose="02020603050405020304" pitchFamily="18" charset="0"/>
                <a:cs typeface="Times New Roman" panose="02020603050405020304" pitchFamily="18" charset="0"/>
              </a:rPr>
              <a:t>The demand for loanable funds…</a:t>
            </a:r>
          </a:p>
          <a:p>
            <a:pPr lvl="1">
              <a:lnSpc>
                <a:spcPct val="105000"/>
              </a:lnSpc>
              <a:spcBef>
                <a:spcPct val="40000"/>
              </a:spcBef>
            </a:pPr>
            <a:r>
              <a:rPr lang="en-US" altLang="en-US" u="sng" dirty="0">
                <a:latin typeface="Times New Roman" panose="02020603050405020304" pitchFamily="18" charset="0"/>
                <a:cs typeface="Times New Roman" panose="02020603050405020304" pitchFamily="18" charset="0"/>
              </a:rPr>
              <a:t>comes from investment</a:t>
            </a:r>
            <a:r>
              <a:rPr lang="en-US" altLang="en-US" dirty="0">
                <a:latin typeface="Times New Roman" panose="02020603050405020304" pitchFamily="18" charset="0"/>
                <a:cs typeface="Times New Roman" panose="02020603050405020304" pitchFamily="18" charset="0"/>
              </a:rPr>
              <a:t>:</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Firms borrow to finance spending on plant &amp; equipment, new office buildings, etc. Consumers borrow to buy new houses. </a:t>
            </a:r>
          </a:p>
          <a:p>
            <a:pPr lvl="1">
              <a:lnSpc>
                <a:spcPct val="105000"/>
              </a:lnSpc>
              <a:spcBef>
                <a:spcPct val="40000"/>
              </a:spcBef>
            </a:pPr>
            <a:r>
              <a:rPr lang="en-US" altLang="en-US" u="sng" dirty="0">
                <a:latin typeface="Times New Roman" panose="02020603050405020304" pitchFamily="18" charset="0"/>
                <a:cs typeface="Times New Roman" panose="02020603050405020304" pitchFamily="18" charset="0"/>
              </a:rPr>
              <a:t>depends negatively on </a:t>
            </a:r>
            <a:r>
              <a:rPr lang="en-US" altLang="en-US" b="1" i="1" u="sng" dirty="0">
                <a:latin typeface="Times New Roman" panose="02020603050405020304" pitchFamily="18" charset="0"/>
                <a:cs typeface="Times New Roman" panose="02020603050405020304" pitchFamily="18" charset="0"/>
              </a:rPr>
              <a:t>r</a:t>
            </a:r>
            <a:r>
              <a:rPr lang="en-US" altLang="en-US" dirty="0">
                <a:latin typeface="Times New Roman" panose="02020603050405020304" pitchFamily="18" charset="0"/>
                <a:cs typeface="Times New Roman" panose="02020603050405020304" pitchFamily="18" charset="0"/>
              </a:rPr>
              <a:t>,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the “price” of loanable funds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(cost of borrowing).  </a:t>
            </a:r>
          </a:p>
        </p:txBody>
      </p:sp>
    </p:spTree>
    <p:extLst>
      <p:ext uri="{BB962C8B-B14F-4D97-AF65-F5344CB8AC3E}">
        <p14:creationId xmlns:p14="http://schemas.microsoft.com/office/powerpoint/2010/main" val="3314124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4213">
                                            <p:txEl>
                                              <p:pRg st="0" end="0"/>
                                            </p:txEl>
                                          </p:spTgt>
                                        </p:tgtEl>
                                        <p:attrNameLst>
                                          <p:attrName>style.visibility</p:attrName>
                                        </p:attrNameLst>
                                      </p:cBhvr>
                                      <p:to>
                                        <p:strVal val="visible"/>
                                      </p:to>
                                    </p:set>
                                    <p:animEffect transition="in" filter="wipe(left)">
                                      <p:cBhvr>
                                        <p:cTn id="7" dur="500"/>
                                        <p:tgtEl>
                                          <p:spTgt spid="9421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213">
                                            <p:txEl>
                                              <p:pRg st="1" end="1"/>
                                            </p:txEl>
                                          </p:spTgt>
                                        </p:tgtEl>
                                        <p:attrNameLst>
                                          <p:attrName>style.visibility</p:attrName>
                                        </p:attrNameLst>
                                      </p:cBhvr>
                                      <p:to>
                                        <p:strVal val="visible"/>
                                      </p:to>
                                    </p:set>
                                    <p:animEffect transition="in" filter="wipe(left)">
                                      <p:cBhvr>
                                        <p:cTn id="12" dur="500"/>
                                        <p:tgtEl>
                                          <p:spTgt spid="9421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4213">
                                            <p:txEl>
                                              <p:pRg st="2" end="2"/>
                                            </p:txEl>
                                          </p:spTgt>
                                        </p:tgtEl>
                                        <p:attrNameLst>
                                          <p:attrName>style.visibility</p:attrName>
                                        </p:attrNameLst>
                                      </p:cBhvr>
                                      <p:to>
                                        <p:strVal val="visible"/>
                                      </p:to>
                                    </p:set>
                                    <p:animEffect transition="in" filter="wipe(left)">
                                      <p:cBhvr>
                                        <p:cTn id="17" dur="500"/>
                                        <p:tgtEl>
                                          <p:spTgt spid="942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3" grpId="0" build="p" bldLvl="2"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Grp="1" noChangeArrowheads="1"/>
          </p:cNvSpPr>
          <p:nvPr>
            <p:ph type="title"/>
          </p:nvPr>
        </p:nvSpPr>
        <p:spPr/>
        <p:txBody>
          <a:bodyPr>
            <a:normAutofit fontScale="90000"/>
          </a:bodyPr>
          <a:lstStyle/>
          <a:p>
            <a:r>
              <a:rPr lang="en-US" altLang="en-US" b="1" dirty="0">
                <a:latin typeface="Times New Roman" panose="02020603050405020304" pitchFamily="18" charset="0"/>
                <a:cs typeface="Times New Roman" panose="02020603050405020304" pitchFamily="18" charset="0"/>
              </a:rPr>
              <a:t>Types of </a:t>
            </a:r>
            <a:r>
              <a:rPr lang="en-US" altLang="en-US" b="1" dirty="0" smtClean="0">
                <a:latin typeface="Times New Roman" panose="02020603050405020304" pitchFamily="18" charset="0"/>
                <a:cs typeface="Times New Roman" panose="02020603050405020304" pitchFamily="18" charset="0"/>
              </a:rPr>
              <a:t>saving: </a:t>
            </a:r>
            <a:r>
              <a:rPr lang="en-US" altLang="en-US" b="1" dirty="0">
                <a:latin typeface="Times New Roman" panose="02020603050405020304" pitchFamily="18" charset="0"/>
                <a:cs typeface="Times New Roman" panose="02020603050405020304" pitchFamily="18" charset="0"/>
              </a:rPr>
              <a:t>Conventional Approach</a:t>
            </a:r>
          </a:p>
        </p:txBody>
      </p:sp>
      <p:sp>
        <p:nvSpPr>
          <p:cNvPr id="100357" name="Rectangle 5"/>
          <p:cNvSpPr>
            <a:spLocks noGrp="1" noChangeArrowheads="1"/>
          </p:cNvSpPr>
          <p:nvPr>
            <p:ph type="body" idx="1"/>
          </p:nvPr>
        </p:nvSpPr>
        <p:spPr>
          <a:xfrm>
            <a:off x="523875" y="1566863"/>
            <a:ext cx="7793038" cy="4525962"/>
          </a:xfrm>
        </p:spPr>
        <p:txBody>
          <a:bodyPr/>
          <a:lstStyle/>
          <a:p>
            <a:pPr>
              <a:spcBef>
                <a:spcPct val="55000"/>
              </a:spcBef>
              <a:buFont typeface="Wingdings" panose="05000000000000000000" pitchFamily="2" charset="2"/>
              <a:buNone/>
            </a:pPr>
            <a:r>
              <a:rPr lang="en-US" altLang="en-US" b="1" dirty="0">
                <a:solidFill>
                  <a:srgbClr val="FF0000"/>
                </a:solidFill>
                <a:latin typeface="Times New Roman" panose="02020603050405020304" pitchFamily="18" charset="0"/>
                <a:cs typeface="Times New Roman" panose="02020603050405020304" pitchFamily="18" charset="0"/>
              </a:rPr>
              <a:t>private saving</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Y</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T</a:t>
            </a:r>
            <a:r>
              <a:rPr lang="en-US" altLang="en-US" sz="1100"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C</a:t>
            </a:r>
          </a:p>
          <a:p>
            <a:pPr>
              <a:spcBef>
                <a:spcPct val="55000"/>
              </a:spcBef>
              <a:buFont typeface="Wingdings" panose="05000000000000000000" pitchFamily="2" charset="2"/>
              <a:buNone/>
            </a:pPr>
            <a:r>
              <a:rPr lang="en-US" altLang="en-US" b="1" dirty="0">
                <a:solidFill>
                  <a:srgbClr val="FF0000"/>
                </a:solidFill>
                <a:latin typeface="Times New Roman" panose="02020603050405020304" pitchFamily="18" charset="0"/>
                <a:cs typeface="Times New Roman" panose="02020603050405020304" pitchFamily="18" charset="0"/>
              </a:rPr>
              <a:t>public saving</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T</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G</a:t>
            </a:r>
          </a:p>
          <a:p>
            <a:pPr>
              <a:spcBef>
                <a:spcPct val="55000"/>
              </a:spcBef>
              <a:buFont typeface="Wingdings" panose="05000000000000000000" pitchFamily="2" charset="2"/>
              <a:buNone/>
            </a:pPr>
            <a:r>
              <a:rPr lang="en-US" altLang="en-US" b="1" dirty="0">
                <a:solidFill>
                  <a:srgbClr val="FF0000"/>
                </a:solidFill>
                <a:latin typeface="Times New Roman" panose="02020603050405020304" pitchFamily="18" charset="0"/>
                <a:cs typeface="Times New Roman" panose="02020603050405020304" pitchFamily="18" charset="0"/>
              </a:rPr>
              <a:t>national saving</a:t>
            </a:r>
            <a:r>
              <a:rPr lang="en-US" altLang="en-US" dirty="0">
                <a:latin typeface="Times New Roman" panose="02020603050405020304" pitchFamily="18" charset="0"/>
                <a:cs typeface="Times New Roman" panose="02020603050405020304" pitchFamily="18" charset="0"/>
              </a:rPr>
              <a:t>, </a:t>
            </a:r>
            <a:r>
              <a:rPr lang="en-US" altLang="en-US" b="1" i="1" dirty="0">
                <a:latin typeface="Times New Roman" panose="02020603050405020304" pitchFamily="18" charset="0"/>
                <a:cs typeface="Times New Roman" panose="02020603050405020304" pitchFamily="18" charset="0"/>
              </a:rPr>
              <a:t>S</a:t>
            </a:r>
            <a:r>
              <a:rPr lang="en-US" altLang="en-US" dirty="0">
                <a:latin typeface="Times New Roman" panose="02020603050405020304" pitchFamily="18" charset="0"/>
                <a:cs typeface="Times New Roman" panose="02020603050405020304" pitchFamily="18" charset="0"/>
              </a:rPr>
              <a:t>  </a:t>
            </a:r>
          </a:p>
          <a:p>
            <a:pPr lvl="1">
              <a:lnSpc>
                <a:spcPct val="105000"/>
              </a:lnSpc>
              <a:spcBef>
                <a:spcPct val="40000"/>
              </a:spcBef>
              <a:buFont typeface="Wingdings" panose="05000000000000000000" pitchFamily="2" charset="2"/>
              <a:buNone/>
            </a:pPr>
            <a:r>
              <a:rPr lang="en-US" altLang="en-US" dirty="0">
                <a:latin typeface="Times New Roman" panose="02020603050405020304" pitchFamily="18" charset="0"/>
                <a:cs typeface="Times New Roman" panose="02020603050405020304" pitchFamily="18" charset="0"/>
              </a:rPr>
              <a:t>= private saving + public saving</a:t>
            </a:r>
          </a:p>
          <a:p>
            <a:pPr lvl="1">
              <a:lnSpc>
                <a:spcPct val="105000"/>
              </a:lnSpc>
              <a:spcBef>
                <a:spcPct val="40000"/>
              </a:spcBef>
              <a:buFont typeface="Wingdings" panose="05000000000000000000" pitchFamily="2" charset="2"/>
              <a:buNone/>
            </a:pPr>
            <a:r>
              <a:rPr lang="en-US" altLang="en-US" dirty="0">
                <a:latin typeface="Times New Roman" panose="02020603050405020304" pitchFamily="18" charset="0"/>
                <a:cs typeface="Times New Roman" panose="02020603050405020304" pitchFamily="18" charset="0"/>
              </a:rPr>
              <a:t>=   (</a:t>
            </a:r>
            <a:r>
              <a:rPr lang="en-US" altLang="en-US" b="1" i="1" dirty="0">
                <a:latin typeface="Times New Roman" panose="02020603050405020304" pitchFamily="18" charset="0"/>
                <a:cs typeface="Times New Roman" panose="02020603050405020304" pitchFamily="18" charset="0"/>
              </a:rPr>
              <a:t>Y</a:t>
            </a:r>
            <a:r>
              <a:rPr lang="en-US" altLang="en-US" dirty="0">
                <a:latin typeface="Times New Roman" panose="02020603050405020304" pitchFamily="18" charset="0"/>
                <a:cs typeface="Times New Roman" panose="02020603050405020304" pitchFamily="18" charset="0"/>
              </a:rPr>
              <a:t> –</a:t>
            </a:r>
            <a:r>
              <a:rPr lang="en-US" altLang="en-US" b="1" i="1" dirty="0">
                <a:latin typeface="Times New Roman" panose="02020603050405020304" pitchFamily="18" charset="0"/>
                <a:cs typeface="Times New Roman" panose="02020603050405020304" pitchFamily="18" charset="0"/>
              </a:rPr>
              <a:t>T</a:t>
            </a:r>
            <a:r>
              <a:rPr lang="en-US" altLang="en-US" dirty="0">
                <a:latin typeface="Times New Roman" panose="02020603050405020304" pitchFamily="18" charset="0"/>
                <a:cs typeface="Times New Roman" panose="02020603050405020304" pitchFamily="18" charset="0"/>
              </a:rPr>
              <a:t> ) – </a:t>
            </a:r>
            <a:r>
              <a:rPr lang="en-US" altLang="en-US" b="1" i="1" dirty="0">
                <a:latin typeface="Times New Roman" panose="02020603050405020304" pitchFamily="18" charset="0"/>
                <a:cs typeface="Times New Roman" panose="02020603050405020304" pitchFamily="18" charset="0"/>
              </a:rPr>
              <a:t>C</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T</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G</a:t>
            </a:r>
            <a:r>
              <a:rPr lang="en-US" altLang="en-US" dirty="0">
                <a:latin typeface="Times New Roman" panose="02020603050405020304" pitchFamily="18" charset="0"/>
                <a:cs typeface="Times New Roman" panose="02020603050405020304" pitchFamily="18" charset="0"/>
              </a:rPr>
              <a:t> </a:t>
            </a:r>
          </a:p>
          <a:p>
            <a:pPr lvl="1">
              <a:lnSpc>
                <a:spcPct val="105000"/>
              </a:lnSpc>
              <a:spcBef>
                <a:spcPct val="40000"/>
              </a:spcBef>
              <a:buFont typeface="Wingdings" panose="05000000000000000000" pitchFamily="2" charset="2"/>
              <a:buNone/>
            </a:pPr>
            <a:r>
              <a:rPr lang="en-US" altLang="en-US" dirty="0">
                <a:latin typeface="Times New Roman" panose="02020603050405020304" pitchFamily="18" charset="0"/>
                <a:cs typeface="Times New Roman" panose="02020603050405020304" pitchFamily="18" charset="0"/>
              </a:rPr>
              <a:t>=        </a:t>
            </a:r>
            <a:r>
              <a:rPr lang="en-US" altLang="en-US" b="1" i="1" dirty="0">
                <a:latin typeface="Times New Roman" panose="02020603050405020304" pitchFamily="18" charset="0"/>
                <a:cs typeface="Times New Roman" panose="02020603050405020304" pitchFamily="18" charset="0"/>
              </a:rPr>
              <a:t>Y</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C</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G</a:t>
            </a:r>
          </a:p>
        </p:txBody>
      </p:sp>
    </p:spTree>
    <p:extLst>
      <p:ext uri="{BB962C8B-B14F-4D97-AF65-F5344CB8AC3E}">
        <p14:creationId xmlns:p14="http://schemas.microsoft.com/office/powerpoint/2010/main" val="2332862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1425575" y="358775"/>
            <a:ext cx="7197725" cy="854075"/>
          </a:xfrm>
        </p:spPr>
        <p:txBody>
          <a:bodyPr/>
          <a:lstStyle/>
          <a:p>
            <a:r>
              <a:rPr lang="en-US" altLang="en-US" sz="3200" b="1" dirty="0">
                <a:latin typeface="Times New Roman" panose="02020603050405020304" pitchFamily="18" charset="0"/>
                <a:cs typeface="Times New Roman" panose="02020603050405020304" pitchFamily="18" charset="0"/>
              </a:rPr>
              <a:t>Conventional Approach</a:t>
            </a:r>
            <a:endParaRPr lang="en-US" altLang="en-US" sz="3100" dirty="0">
              <a:sym typeface="Symbol" panose="05050102010706020507" pitchFamily="18" charset="2"/>
            </a:endParaRPr>
          </a:p>
        </p:txBody>
      </p:sp>
      <p:sp>
        <p:nvSpPr>
          <p:cNvPr id="102403" name="Rectangle 3"/>
          <p:cNvSpPr>
            <a:spLocks noGrp="1" noChangeArrowheads="1"/>
          </p:cNvSpPr>
          <p:nvPr>
            <p:ph type="body" idx="1"/>
          </p:nvPr>
        </p:nvSpPr>
        <p:spPr>
          <a:xfrm>
            <a:off x="557213" y="1425575"/>
            <a:ext cx="7772400" cy="1295400"/>
          </a:xfrm>
        </p:spPr>
        <p:txBody>
          <a:bodyPr/>
          <a:lstStyle/>
          <a:p>
            <a:pPr>
              <a:spcBef>
                <a:spcPct val="30000"/>
              </a:spcBef>
              <a:buFont typeface="Wingdings" panose="05000000000000000000" pitchFamily="2" charset="2"/>
              <a:buChar char="Ø"/>
            </a:pPr>
            <a:r>
              <a:rPr lang="en-US" altLang="en-US" sz="2600" dirty="0">
                <a:latin typeface="Times New Roman" panose="02020603050405020304" pitchFamily="18" charset="0"/>
                <a:cs typeface="Times New Roman" panose="02020603050405020304" pitchFamily="18" charset="0"/>
              </a:rPr>
              <a:t>For any variable </a:t>
            </a:r>
            <a:r>
              <a:rPr lang="en-US" altLang="en-US" sz="2600" b="1" i="1" dirty="0">
                <a:latin typeface="Times New Roman" panose="02020603050405020304" pitchFamily="18" charset="0"/>
                <a:cs typeface="Times New Roman" panose="02020603050405020304" pitchFamily="18" charset="0"/>
              </a:rPr>
              <a:t>X</a:t>
            </a:r>
            <a:r>
              <a:rPr lang="en-US" altLang="en-US" sz="2600" dirty="0">
                <a:latin typeface="Times New Roman" panose="02020603050405020304" pitchFamily="18" charset="0"/>
                <a:cs typeface="Times New Roman" panose="02020603050405020304" pitchFamily="18" charset="0"/>
              </a:rPr>
              <a:t>,  </a:t>
            </a:r>
            <a:r>
              <a:rPr lang="en-US" altLang="en-US"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X</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 “the change in </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X </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a:t>
            </a:r>
          </a:p>
          <a:p>
            <a:pPr>
              <a:spcBef>
                <a:spcPct val="30000"/>
              </a:spcBef>
              <a:buFont typeface="Wingdings" panose="05000000000000000000" pitchFamily="2" charset="2"/>
              <a:buChar char="Ø"/>
            </a:pP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is the Greek (uppercase) letter </a:t>
            </a:r>
            <a:r>
              <a:rPr lang="en-US" altLang="en-US" sz="2600" i="1" dirty="0">
                <a:latin typeface="Times New Roman" panose="02020603050405020304" pitchFamily="18" charset="0"/>
                <a:cs typeface="Times New Roman" panose="02020603050405020304" pitchFamily="18" charset="0"/>
                <a:sym typeface="Symbol" panose="05050102010706020507" pitchFamily="18" charset="2"/>
              </a:rPr>
              <a:t>Delta</a:t>
            </a:r>
          </a:p>
        </p:txBody>
      </p:sp>
      <p:sp>
        <p:nvSpPr>
          <p:cNvPr id="102404" name="Rectangle 4"/>
          <p:cNvSpPr>
            <a:spLocks noChangeArrowheads="1"/>
          </p:cNvSpPr>
          <p:nvPr/>
        </p:nvSpPr>
        <p:spPr bwMode="auto">
          <a:xfrm>
            <a:off x="539750" y="2719388"/>
            <a:ext cx="7543800" cy="199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nSpc>
                <a:spcPct val="105000"/>
              </a:lnSpc>
              <a:spcBef>
                <a:spcPct val="45000"/>
              </a:spcBef>
              <a:buClr>
                <a:srgbClr val="008080"/>
              </a:buClr>
              <a:buSzPct val="120000"/>
              <a:buFont typeface="Wingdings" panose="05000000000000000000" pitchFamily="2" charset="2"/>
              <a:buChar char="§"/>
              <a:defRPr sz="2800">
                <a:solidFill>
                  <a:schemeClr val="tx1"/>
                </a:solidFill>
                <a:latin typeface="Arial" panose="020B0604020202020204" pitchFamily="34" charset="0"/>
              </a:defRPr>
            </a:lvl1pPr>
            <a:lvl2pPr marL="742950" indent="-285750">
              <a:spcBef>
                <a:spcPct val="20000"/>
              </a:spcBef>
              <a:buClr>
                <a:schemeClr val="folHlink"/>
              </a:buClr>
              <a:buSzPct val="120000"/>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rgbClr val="C24F00"/>
              </a:buClr>
              <a:buFont typeface="Wingdings" panose="05000000000000000000" pitchFamily="2" charset="2"/>
              <a:buChar char="§"/>
              <a:defRPr sz="2600">
                <a:solidFill>
                  <a:schemeClr val="tx1"/>
                </a:solidFill>
                <a:latin typeface="Arial" panose="020B0604020202020204" pitchFamily="34" charset="0"/>
              </a:defRPr>
            </a:lvl3pPr>
            <a:lvl4pPr marL="1600200" indent="-228600">
              <a:spcBef>
                <a:spcPct val="20000"/>
              </a:spcBef>
              <a:buChar char="–"/>
              <a:defRPr sz="2600">
                <a:solidFill>
                  <a:schemeClr val="tx1"/>
                </a:solidFill>
                <a:latin typeface="Arial" panose="020B0604020202020204" pitchFamily="34" charset="0"/>
              </a:defRPr>
            </a:lvl4pPr>
            <a:lvl5pPr marL="2057400" indent="-228600">
              <a:spcBef>
                <a:spcPct val="20000"/>
              </a:spcBef>
              <a:buChar char="»"/>
              <a:defRPr sz="2600">
                <a:solidFill>
                  <a:schemeClr val="tx1"/>
                </a:solidFill>
                <a:latin typeface="Arial" panose="020B0604020202020204" pitchFamily="34" charset="0"/>
              </a:defRPr>
            </a:lvl5pPr>
            <a:lvl6pPr marL="2514600" indent="-228600" fontAlgn="base">
              <a:spcBef>
                <a:spcPct val="20000"/>
              </a:spcBef>
              <a:spcAft>
                <a:spcPct val="0"/>
              </a:spcAft>
              <a:buChar char="»"/>
              <a:defRPr sz="2600">
                <a:solidFill>
                  <a:schemeClr val="tx1"/>
                </a:solidFill>
                <a:latin typeface="Arial" panose="020B0604020202020204" pitchFamily="34" charset="0"/>
              </a:defRPr>
            </a:lvl6pPr>
            <a:lvl7pPr marL="2971800" indent="-228600" fontAlgn="base">
              <a:spcBef>
                <a:spcPct val="20000"/>
              </a:spcBef>
              <a:spcAft>
                <a:spcPct val="0"/>
              </a:spcAft>
              <a:buChar char="»"/>
              <a:defRPr sz="2600">
                <a:solidFill>
                  <a:schemeClr val="tx1"/>
                </a:solidFill>
                <a:latin typeface="Arial" panose="020B0604020202020204" pitchFamily="34" charset="0"/>
              </a:defRPr>
            </a:lvl7pPr>
            <a:lvl8pPr marL="3429000" indent="-228600" fontAlgn="base">
              <a:spcBef>
                <a:spcPct val="20000"/>
              </a:spcBef>
              <a:spcAft>
                <a:spcPct val="0"/>
              </a:spcAft>
              <a:buChar char="»"/>
              <a:defRPr sz="2600">
                <a:solidFill>
                  <a:schemeClr val="tx1"/>
                </a:solidFill>
                <a:latin typeface="Arial" panose="020B0604020202020204" pitchFamily="34" charset="0"/>
              </a:defRPr>
            </a:lvl8pPr>
            <a:lvl9pPr marL="3886200" indent="-228600" fontAlgn="base">
              <a:spcBef>
                <a:spcPct val="20000"/>
              </a:spcBef>
              <a:spcAft>
                <a:spcPct val="0"/>
              </a:spcAft>
              <a:buChar char="»"/>
              <a:defRPr sz="2600">
                <a:solidFill>
                  <a:schemeClr val="tx1"/>
                </a:solidFill>
                <a:latin typeface="Arial" panose="020B0604020202020204" pitchFamily="34" charset="0"/>
              </a:defRPr>
            </a:lvl9pPr>
          </a:lstStyle>
          <a:p>
            <a:pPr>
              <a:spcBef>
                <a:spcPct val="60000"/>
              </a:spcBef>
              <a:buFont typeface="Wingdings" panose="05000000000000000000" pitchFamily="2" charset="2"/>
              <a:buNone/>
            </a:pPr>
            <a:r>
              <a:rPr lang="en-US" altLang="en-US" sz="2600"/>
              <a:t>Examples:</a:t>
            </a:r>
          </a:p>
          <a:p>
            <a:pPr>
              <a:spcBef>
                <a:spcPct val="30000"/>
              </a:spcBef>
            </a:pPr>
            <a:r>
              <a:rPr lang="en-US" altLang="en-US" sz="2600"/>
              <a:t>If </a:t>
            </a:r>
            <a:r>
              <a:rPr lang="en-US" altLang="en-US" sz="2600" b="1">
                <a:sym typeface="Symbol" panose="05050102010706020507" pitchFamily="18" charset="2"/>
              </a:rPr>
              <a:t></a:t>
            </a:r>
            <a:r>
              <a:rPr lang="en-US" altLang="en-US" sz="2600" b="1" i="1">
                <a:sym typeface="Symbol" panose="05050102010706020507" pitchFamily="18" charset="2"/>
              </a:rPr>
              <a:t>L</a:t>
            </a:r>
            <a:r>
              <a:rPr lang="en-US" altLang="en-US" sz="2600">
                <a:sym typeface="Symbol" panose="05050102010706020507" pitchFamily="18" charset="2"/>
              </a:rPr>
              <a:t> = 1 and </a:t>
            </a:r>
            <a:r>
              <a:rPr lang="en-US" altLang="en-US" sz="2600" b="1">
                <a:sym typeface="Symbol" panose="05050102010706020507" pitchFamily="18" charset="2"/>
              </a:rPr>
              <a:t></a:t>
            </a:r>
            <a:r>
              <a:rPr lang="en-US" altLang="en-US" sz="2600" b="1" i="1">
                <a:sym typeface="Symbol" panose="05050102010706020507" pitchFamily="18" charset="2"/>
              </a:rPr>
              <a:t>K</a:t>
            </a:r>
            <a:r>
              <a:rPr lang="en-US" altLang="en-US" sz="2600">
                <a:sym typeface="Symbol" panose="05050102010706020507" pitchFamily="18" charset="2"/>
              </a:rPr>
              <a:t> = 0,  then </a:t>
            </a:r>
            <a:r>
              <a:rPr lang="en-US" altLang="en-US" sz="2600" b="1">
                <a:sym typeface="Symbol" panose="05050102010706020507" pitchFamily="18" charset="2"/>
              </a:rPr>
              <a:t></a:t>
            </a:r>
            <a:r>
              <a:rPr lang="en-US" altLang="en-US" sz="2600" b="1" i="1">
                <a:sym typeface="Symbol" panose="05050102010706020507" pitchFamily="18" charset="2"/>
              </a:rPr>
              <a:t>Y</a:t>
            </a:r>
            <a:r>
              <a:rPr lang="en-US" altLang="en-US" sz="2600">
                <a:sym typeface="Symbol" panose="05050102010706020507" pitchFamily="18" charset="2"/>
              </a:rPr>
              <a:t> = </a:t>
            </a:r>
            <a:r>
              <a:rPr lang="en-US" altLang="en-US" sz="2600" b="1" i="1">
                <a:sym typeface="Symbol" panose="05050102010706020507" pitchFamily="18" charset="2"/>
              </a:rPr>
              <a:t>MPL</a:t>
            </a:r>
            <a:r>
              <a:rPr lang="en-US" altLang="en-US" sz="2600">
                <a:sym typeface="Symbol" panose="05050102010706020507" pitchFamily="18" charset="2"/>
              </a:rPr>
              <a:t>.  </a:t>
            </a:r>
          </a:p>
          <a:p>
            <a:pPr>
              <a:spcBef>
                <a:spcPct val="60000"/>
              </a:spcBef>
              <a:buFont typeface="Wingdings" panose="05000000000000000000" pitchFamily="2" charset="2"/>
              <a:buNone/>
            </a:pPr>
            <a:r>
              <a:rPr lang="en-US" altLang="en-US" sz="2600">
                <a:sym typeface="Symbol" panose="05050102010706020507" pitchFamily="18" charset="2"/>
              </a:rPr>
              <a:t>	More generally, if </a:t>
            </a:r>
            <a:r>
              <a:rPr lang="en-US" altLang="en-US" sz="2600" b="1">
                <a:sym typeface="Symbol" panose="05050102010706020507" pitchFamily="18" charset="2"/>
              </a:rPr>
              <a:t></a:t>
            </a:r>
            <a:r>
              <a:rPr lang="en-US" altLang="en-US" sz="2600" b="1" i="1">
                <a:sym typeface="Symbol" panose="05050102010706020507" pitchFamily="18" charset="2"/>
              </a:rPr>
              <a:t>K</a:t>
            </a:r>
            <a:r>
              <a:rPr lang="en-US" altLang="en-US" sz="2600">
                <a:sym typeface="Symbol" panose="05050102010706020507" pitchFamily="18" charset="2"/>
              </a:rPr>
              <a:t> = 0, then</a:t>
            </a:r>
          </a:p>
        </p:txBody>
      </p:sp>
      <p:graphicFrame>
        <p:nvGraphicFramePr>
          <p:cNvPr id="102405" name="Object 5"/>
          <p:cNvGraphicFramePr>
            <a:graphicFrameLocks noChangeAspect="1"/>
          </p:cNvGraphicFramePr>
          <p:nvPr/>
        </p:nvGraphicFramePr>
        <p:xfrm>
          <a:off x="5619750" y="3746500"/>
          <a:ext cx="1811338" cy="876300"/>
        </p:xfrm>
        <a:graphic>
          <a:graphicData uri="http://schemas.openxmlformats.org/presentationml/2006/ole">
            <mc:AlternateContent xmlns:mc="http://schemas.openxmlformats.org/markup-compatibility/2006">
              <mc:Choice xmlns:v="urn:schemas-microsoft-com:vml" Requires="v">
                <p:oleObj spid="_x0000_s4234" name="Equation" r:id="rId4" imgW="838080" imgH="406080" progId="Equation.DSMT4">
                  <p:embed/>
                </p:oleObj>
              </mc:Choice>
              <mc:Fallback>
                <p:oleObj name="Equation" r:id="rId4" imgW="838080" imgH="40608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9750" y="3746500"/>
                        <a:ext cx="1811338"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06" name="Rectangle 6"/>
          <p:cNvSpPr>
            <a:spLocks noChangeArrowheads="1"/>
          </p:cNvSpPr>
          <p:nvPr/>
        </p:nvSpPr>
        <p:spPr bwMode="auto">
          <a:xfrm>
            <a:off x="549275" y="4627563"/>
            <a:ext cx="7239000" cy="176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87338" indent="-287338">
              <a:lnSpc>
                <a:spcPct val="105000"/>
              </a:lnSpc>
              <a:spcBef>
                <a:spcPct val="45000"/>
              </a:spcBef>
              <a:buClr>
                <a:srgbClr val="008080"/>
              </a:buClr>
              <a:buSzPct val="120000"/>
              <a:buFont typeface="Wingdings" panose="05000000000000000000" pitchFamily="2" charset="2"/>
              <a:buChar char="§"/>
              <a:tabLst>
                <a:tab pos="1198563" algn="ctr"/>
                <a:tab pos="2006600" algn="l"/>
              </a:tabLst>
              <a:defRPr sz="2800">
                <a:solidFill>
                  <a:schemeClr val="tx1"/>
                </a:solidFill>
                <a:latin typeface="Arial" panose="020B0604020202020204" pitchFamily="34" charset="0"/>
              </a:defRPr>
            </a:lvl1pPr>
            <a:lvl2pPr marL="692150" indent="-290513">
              <a:spcBef>
                <a:spcPct val="20000"/>
              </a:spcBef>
              <a:buClr>
                <a:schemeClr val="folHlink"/>
              </a:buClr>
              <a:buSzPct val="120000"/>
              <a:buFont typeface="Wingdings" panose="05000000000000000000" pitchFamily="2" charset="2"/>
              <a:buChar char="§"/>
              <a:tabLst>
                <a:tab pos="1198563" algn="ctr"/>
                <a:tab pos="2006600" algn="l"/>
              </a:tabLst>
              <a:defRPr sz="2700">
                <a:solidFill>
                  <a:schemeClr val="tx1"/>
                </a:solidFill>
                <a:latin typeface="Arial" panose="020B0604020202020204" pitchFamily="34" charset="0"/>
              </a:defRPr>
            </a:lvl2pPr>
            <a:lvl3pPr marL="1143000" indent="-228600">
              <a:spcBef>
                <a:spcPct val="20000"/>
              </a:spcBef>
              <a:buClr>
                <a:srgbClr val="C24F00"/>
              </a:buClr>
              <a:buFont typeface="Wingdings" panose="05000000000000000000" pitchFamily="2" charset="2"/>
              <a:buChar char="§"/>
              <a:tabLst>
                <a:tab pos="1198563" algn="ctr"/>
                <a:tab pos="2006600" algn="l"/>
              </a:tabLst>
              <a:defRPr sz="2600">
                <a:solidFill>
                  <a:schemeClr val="tx1"/>
                </a:solidFill>
                <a:latin typeface="Arial" panose="020B0604020202020204" pitchFamily="34" charset="0"/>
              </a:defRPr>
            </a:lvl3pPr>
            <a:lvl4pPr marL="1600200" indent="-228600">
              <a:spcBef>
                <a:spcPct val="20000"/>
              </a:spcBef>
              <a:buChar char="–"/>
              <a:tabLst>
                <a:tab pos="1198563" algn="ctr"/>
                <a:tab pos="2006600" algn="l"/>
              </a:tabLst>
              <a:defRPr sz="2600">
                <a:solidFill>
                  <a:schemeClr val="tx1"/>
                </a:solidFill>
                <a:latin typeface="Arial" panose="020B0604020202020204" pitchFamily="34" charset="0"/>
              </a:defRPr>
            </a:lvl4pPr>
            <a:lvl5pPr marL="2057400" indent="-228600">
              <a:spcBef>
                <a:spcPct val="20000"/>
              </a:spcBef>
              <a:buChar char="»"/>
              <a:tabLst>
                <a:tab pos="1198563" algn="ctr"/>
                <a:tab pos="2006600" algn="l"/>
              </a:tabLst>
              <a:defRPr sz="2600">
                <a:solidFill>
                  <a:schemeClr val="tx1"/>
                </a:solidFill>
                <a:latin typeface="Arial" panose="020B0604020202020204" pitchFamily="34" charset="0"/>
              </a:defRPr>
            </a:lvl5pPr>
            <a:lvl6pPr marL="2514600" indent="-228600" fontAlgn="base">
              <a:spcBef>
                <a:spcPct val="20000"/>
              </a:spcBef>
              <a:spcAft>
                <a:spcPct val="0"/>
              </a:spcAft>
              <a:buChar char="»"/>
              <a:tabLst>
                <a:tab pos="1198563" algn="ctr"/>
                <a:tab pos="2006600" algn="l"/>
              </a:tabLst>
              <a:defRPr sz="2600">
                <a:solidFill>
                  <a:schemeClr val="tx1"/>
                </a:solidFill>
                <a:latin typeface="Arial" panose="020B0604020202020204" pitchFamily="34" charset="0"/>
              </a:defRPr>
            </a:lvl6pPr>
            <a:lvl7pPr marL="2971800" indent="-228600" fontAlgn="base">
              <a:spcBef>
                <a:spcPct val="20000"/>
              </a:spcBef>
              <a:spcAft>
                <a:spcPct val="0"/>
              </a:spcAft>
              <a:buChar char="»"/>
              <a:tabLst>
                <a:tab pos="1198563" algn="ctr"/>
                <a:tab pos="2006600" algn="l"/>
              </a:tabLst>
              <a:defRPr sz="2600">
                <a:solidFill>
                  <a:schemeClr val="tx1"/>
                </a:solidFill>
                <a:latin typeface="Arial" panose="020B0604020202020204" pitchFamily="34" charset="0"/>
              </a:defRPr>
            </a:lvl7pPr>
            <a:lvl8pPr marL="3429000" indent="-228600" fontAlgn="base">
              <a:spcBef>
                <a:spcPct val="20000"/>
              </a:spcBef>
              <a:spcAft>
                <a:spcPct val="0"/>
              </a:spcAft>
              <a:buChar char="»"/>
              <a:tabLst>
                <a:tab pos="1198563" algn="ctr"/>
                <a:tab pos="2006600" algn="l"/>
              </a:tabLst>
              <a:defRPr sz="2600">
                <a:solidFill>
                  <a:schemeClr val="tx1"/>
                </a:solidFill>
                <a:latin typeface="Arial" panose="020B0604020202020204" pitchFamily="34" charset="0"/>
              </a:defRPr>
            </a:lvl8pPr>
            <a:lvl9pPr marL="3886200" indent="-228600" fontAlgn="base">
              <a:spcBef>
                <a:spcPct val="20000"/>
              </a:spcBef>
              <a:spcAft>
                <a:spcPct val="0"/>
              </a:spcAft>
              <a:buChar char="»"/>
              <a:tabLst>
                <a:tab pos="1198563" algn="ctr"/>
                <a:tab pos="2006600" algn="l"/>
              </a:tabLst>
              <a:defRPr sz="2600">
                <a:solidFill>
                  <a:schemeClr val="tx1"/>
                </a:solidFill>
                <a:latin typeface="Arial" panose="020B0604020202020204" pitchFamily="34" charset="0"/>
              </a:defRPr>
            </a:lvl9pPr>
          </a:lstStyle>
          <a:p>
            <a:pPr>
              <a:spcBef>
                <a:spcPct val="35000"/>
              </a:spcBef>
            </a:pPr>
            <a:r>
              <a:rPr lang="en-US" altLang="en-US" sz="2600" b="1">
                <a:sym typeface="Symbol" panose="05050102010706020507" pitchFamily="18" charset="2"/>
              </a:rPr>
              <a:t></a:t>
            </a:r>
            <a:r>
              <a:rPr lang="en-US" altLang="en-US" sz="2600">
                <a:sym typeface="Symbol" panose="05050102010706020507" pitchFamily="18" charset="2"/>
              </a:rPr>
              <a:t>(</a:t>
            </a:r>
            <a:r>
              <a:rPr lang="en-US" altLang="en-US" sz="2600" b="1" i="1">
                <a:sym typeface="Symbol" panose="05050102010706020507" pitchFamily="18" charset="2"/>
              </a:rPr>
              <a:t>Y</a:t>
            </a:r>
            <a:r>
              <a:rPr lang="en-US" altLang="en-US" sz="2600">
                <a:sym typeface="Symbol" panose="05050102010706020507" pitchFamily="18" charset="2"/>
              </a:rPr>
              <a:t></a:t>
            </a:r>
            <a:r>
              <a:rPr lang="en-US" altLang="en-US" sz="2600" b="1" i="1">
                <a:sym typeface="Symbol" panose="05050102010706020507" pitchFamily="18" charset="2"/>
              </a:rPr>
              <a:t>T </a:t>
            </a:r>
            <a:r>
              <a:rPr lang="en-US" altLang="en-US" sz="2600">
                <a:sym typeface="Symbol" panose="05050102010706020507" pitchFamily="18" charset="2"/>
              </a:rPr>
              <a:t>)</a:t>
            </a:r>
            <a:r>
              <a:rPr lang="en-US" altLang="en-US" sz="2600" b="1">
                <a:sym typeface="Symbol" panose="05050102010706020507" pitchFamily="18" charset="2"/>
              </a:rPr>
              <a:t> </a:t>
            </a:r>
            <a:r>
              <a:rPr lang="en-US" altLang="en-US" sz="2600">
                <a:sym typeface="Symbol" panose="05050102010706020507" pitchFamily="18" charset="2"/>
              </a:rPr>
              <a:t>= </a:t>
            </a:r>
            <a:r>
              <a:rPr lang="en-US" altLang="en-US" sz="2600" b="1">
                <a:sym typeface="Symbol" panose="05050102010706020507" pitchFamily="18" charset="2"/>
              </a:rPr>
              <a:t></a:t>
            </a:r>
            <a:r>
              <a:rPr lang="en-US" altLang="en-US" sz="2600" b="1" i="1">
                <a:sym typeface="Symbol" panose="05050102010706020507" pitchFamily="18" charset="2"/>
              </a:rPr>
              <a:t>Y </a:t>
            </a:r>
            <a:r>
              <a:rPr lang="en-US" altLang="en-US" sz="2600">
                <a:sym typeface="Symbol" panose="05050102010706020507" pitchFamily="18" charset="2"/>
              </a:rPr>
              <a:t> </a:t>
            </a:r>
            <a:r>
              <a:rPr lang="en-US" altLang="en-US" sz="2600" b="1">
                <a:sym typeface="Symbol" panose="05050102010706020507" pitchFamily="18" charset="2"/>
              </a:rPr>
              <a:t></a:t>
            </a:r>
            <a:r>
              <a:rPr lang="en-US" altLang="en-US" sz="2600" b="1" i="1">
                <a:sym typeface="Symbol" panose="05050102010706020507" pitchFamily="18" charset="2"/>
              </a:rPr>
              <a:t>T </a:t>
            </a:r>
            <a:r>
              <a:rPr lang="en-US" altLang="en-US" sz="2600">
                <a:sym typeface="Symbol" panose="05050102010706020507" pitchFamily="18" charset="2"/>
              </a:rPr>
              <a:t>, so</a:t>
            </a:r>
          </a:p>
          <a:p>
            <a:pPr>
              <a:spcBef>
                <a:spcPct val="35000"/>
              </a:spcBef>
              <a:buFont typeface="Wingdings" panose="05000000000000000000" pitchFamily="2" charset="2"/>
              <a:buNone/>
            </a:pPr>
            <a:r>
              <a:rPr lang="en-US" altLang="en-US" sz="2600" b="1">
                <a:sym typeface="Symbol" panose="05050102010706020507" pitchFamily="18" charset="2"/>
              </a:rPr>
              <a:t>		C</a:t>
            </a:r>
            <a:r>
              <a:rPr lang="en-US" altLang="en-US" sz="2600">
                <a:sym typeface="Symbol" panose="05050102010706020507" pitchFamily="18" charset="2"/>
              </a:rPr>
              <a:t> 	=    </a:t>
            </a:r>
            <a:r>
              <a:rPr lang="en-US" altLang="en-US" sz="2600" b="1" i="1">
                <a:sym typeface="Symbol" panose="05050102010706020507" pitchFamily="18" charset="2"/>
              </a:rPr>
              <a:t>MPC </a:t>
            </a:r>
            <a:r>
              <a:rPr lang="en-US" altLang="en-US" sz="2600" b="1">
                <a:sym typeface="Symbol" panose="05050102010706020507" pitchFamily="18" charset="2"/>
              </a:rPr>
              <a:t> </a:t>
            </a:r>
            <a:r>
              <a:rPr lang="en-US" altLang="en-US" sz="2600">
                <a:sym typeface="Symbol" panose="05050102010706020507" pitchFamily="18" charset="2"/>
              </a:rPr>
              <a:t>(</a:t>
            </a:r>
            <a:r>
              <a:rPr lang="en-US" altLang="en-US" sz="2600" b="1">
                <a:sym typeface="Symbol" panose="05050102010706020507" pitchFamily="18" charset="2"/>
              </a:rPr>
              <a:t></a:t>
            </a:r>
            <a:r>
              <a:rPr lang="en-US" altLang="en-US" sz="2600" b="1" i="1">
                <a:sym typeface="Symbol" panose="05050102010706020507" pitchFamily="18" charset="2"/>
              </a:rPr>
              <a:t>Y </a:t>
            </a:r>
            <a:r>
              <a:rPr lang="en-US" altLang="en-US" sz="2600">
                <a:sym typeface="Symbol" panose="05050102010706020507" pitchFamily="18" charset="2"/>
              </a:rPr>
              <a:t> </a:t>
            </a:r>
            <a:r>
              <a:rPr lang="en-US" altLang="en-US" sz="2600" b="1">
                <a:sym typeface="Symbol" panose="05050102010706020507" pitchFamily="18" charset="2"/>
              </a:rPr>
              <a:t></a:t>
            </a:r>
            <a:r>
              <a:rPr lang="en-US" altLang="en-US" sz="2600" b="1" i="1">
                <a:sym typeface="Symbol" panose="05050102010706020507" pitchFamily="18" charset="2"/>
              </a:rPr>
              <a:t>T </a:t>
            </a:r>
            <a:r>
              <a:rPr lang="en-US" altLang="en-US" sz="2600">
                <a:sym typeface="Symbol" panose="05050102010706020507" pitchFamily="18" charset="2"/>
              </a:rPr>
              <a:t>) </a:t>
            </a:r>
          </a:p>
          <a:p>
            <a:pPr>
              <a:spcBef>
                <a:spcPct val="35000"/>
              </a:spcBef>
              <a:buFont typeface="Wingdings" panose="05000000000000000000" pitchFamily="2" charset="2"/>
              <a:buNone/>
            </a:pPr>
            <a:r>
              <a:rPr lang="en-US" altLang="en-US" sz="2600">
                <a:sym typeface="Symbol" panose="05050102010706020507" pitchFamily="18" charset="2"/>
              </a:rPr>
              <a:t>			=   </a:t>
            </a:r>
            <a:r>
              <a:rPr lang="en-US" altLang="en-US" sz="2600" b="1" i="1">
                <a:sym typeface="Symbol" panose="05050102010706020507" pitchFamily="18" charset="2"/>
              </a:rPr>
              <a:t>MPC </a:t>
            </a:r>
            <a:r>
              <a:rPr lang="en-US" altLang="en-US" sz="1100" b="1" i="1">
                <a:sym typeface="Symbol" panose="05050102010706020507" pitchFamily="18" charset="2"/>
              </a:rPr>
              <a:t> </a:t>
            </a:r>
            <a:r>
              <a:rPr lang="en-US" altLang="en-US" sz="2600" b="1">
                <a:sym typeface="Symbol" panose="05050102010706020507" pitchFamily="18" charset="2"/>
              </a:rPr>
              <a:t></a:t>
            </a:r>
            <a:r>
              <a:rPr lang="en-US" altLang="en-US" sz="2600" b="1" i="1">
                <a:sym typeface="Symbol" panose="05050102010706020507" pitchFamily="18" charset="2"/>
              </a:rPr>
              <a:t>Y  </a:t>
            </a:r>
            <a:r>
              <a:rPr lang="en-US" altLang="en-US" sz="2600">
                <a:sym typeface="Symbol" panose="05050102010706020507" pitchFamily="18" charset="2"/>
              </a:rPr>
              <a:t>  </a:t>
            </a:r>
            <a:r>
              <a:rPr lang="en-US" altLang="en-US" sz="2600" b="1" i="1">
                <a:sym typeface="Symbol" panose="05050102010706020507" pitchFamily="18" charset="2"/>
              </a:rPr>
              <a:t>MPC </a:t>
            </a:r>
            <a:r>
              <a:rPr lang="en-US" altLang="en-US" sz="1100" b="1" i="1">
                <a:sym typeface="Symbol" panose="05050102010706020507" pitchFamily="18" charset="2"/>
              </a:rPr>
              <a:t> </a:t>
            </a:r>
            <a:r>
              <a:rPr lang="en-US" altLang="en-US" sz="2600" b="1">
                <a:sym typeface="Symbol" panose="05050102010706020507" pitchFamily="18" charset="2"/>
              </a:rPr>
              <a:t></a:t>
            </a:r>
            <a:r>
              <a:rPr lang="en-US" altLang="en-US" sz="2600" b="1" i="1">
                <a:sym typeface="Symbol" panose="05050102010706020507" pitchFamily="18" charset="2"/>
              </a:rPr>
              <a:t>T </a:t>
            </a:r>
          </a:p>
        </p:txBody>
      </p:sp>
    </p:spTree>
    <p:extLst>
      <p:ext uri="{BB962C8B-B14F-4D97-AF65-F5344CB8AC3E}">
        <p14:creationId xmlns:p14="http://schemas.microsoft.com/office/powerpoint/2010/main" val="1622027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animEffect transition="in" filter="wipe(left)">
                                      <p:cBhvr>
                                        <p:cTn id="7" dur="500"/>
                                        <p:tgtEl>
                                          <p:spTgt spid="1024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03">
                                            <p:txEl>
                                              <p:pRg st="1" end="1"/>
                                            </p:txEl>
                                          </p:spTgt>
                                        </p:tgtEl>
                                        <p:attrNameLst>
                                          <p:attrName>style.visibility</p:attrName>
                                        </p:attrNameLst>
                                      </p:cBhvr>
                                      <p:to>
                                        <p:strVal val="visible"/>
                                      </p:to>
                                    </p:set>
                                    <p:animEffect transition="in" filter="wipe(left)">
                                      <p:cBhvr>
                                        <p:cTn id="12" dur="500"/>
                                        <p:tgtEl>
                                          <p:spTgt spid="1024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04">
                                            <p:txEl>
                                              <p:pRg st="0" end="0"/>
                                            </p:txEl>
                                          </p:spTgt>
                                        </p:tgtEl>
                                        <p:attrNameLst>
                                          <p:attrName>style.visibility</p:attrName>
                                        </p:attrNameLst>
                                      </p:cBhvr>
                                      <p:to>
                                        <p:strVal val="visible"/>
                                      </p:to>
                                    </p:set>
                                    <p:animEffect transition="in" filter="wipe(left)">
                                      <p:cBhvr>
                                        <p:cTn id="17" dur="500"/>
                                        <p:tgtEl>
                                          <p:spTgt spid="10240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04">
                                            <p:txEl>
                                              <p:pRg st="1" end="1"/>
                                            </p:txEl>
                                          </p:spTgt>
                                        </p:tgtEl>
                                        <p:attrNameLst>
                                          <p:attrName>style.visibility</p:attrName>
                                        </p:attrNameLst>
                                      </p:cBhvr>
                                      <p:to>
                                        <p:strVal val="visible"/>
                                      </p:to>
                                    </p:set>
                                    <p:animEffect transition="in" filter="wipe(left)">
                                      <p:cBhvr>
                                        <p:cTn id="22" dur="500"/>
                                        <p:tgtEl>
                                          <p:spTgt spid="102404">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2404">
                                            <p:txEl>
                                              <p:pRg st="2" end="2"/>
                                            </p:txEl>
                                          </p:spTgt>
                                        </p:tgtEl>
                                        <p:attrNameLst>
                                          <p:attrName>style.visibility</p:attrName>
                                        </p:attrNameLst>
                                      </p:cBhvr>
                                      <p:to>
                                        <p:strVal val="visible"/>
                                      </p:to>
                                    </p:set>
                                    <p:animEffect transition="in" filter="wipe(left)">
                                      <p:cBhvr>
                                        <p:cTn id="27" dur="500"/>
                                        <p:tgtEl>
                                          <p:spTgt spid="102404">
                                            <p:txEl>
                                              <p:pRg st="2" end="2"/>
                                            </p:txEl>
                                          </p:spTgt>
                                        </p:tgtEl>
                                      </p:cBhvr>
                                    </p:animEffect>
                                  </p:childTnLst>
                                </p:cTn>
                              </p:par>
                            </p:childTnLst>
                          </p:cTn>
                        </p:par>
                        <p:par>
                          <p:cTn id="28" fill="hold" nodeType="afterGroup">
                            <p:stCondLst>
                              <p:cond delay="500"/>
                            </p:stCondLst>
                            <p:childTnLst>
                              <p:par>
                                <p:cTn id="29" presetID="22" presetClass="entr" presetSubtype="8" fill="hold" nodeType="afterEffect">
                                  <p:stCondLst>
                                    <p:cond delay="0"/>
                                  </p:stCondLst>
                                  <p:childTnLst>
                                    <p:set>
                                      <p:cBhvr>
                                        <p:cTn id="30" dur="1" fill="hold">
                                          <p:stCondLst>
                                            <p:cond delay="0"/>
                                          </p:stCondLst>
                                        </p:cTn>
                                        <p:tgtEl>
                                          <p:spTgt spid="102405"/>
                                        </p:tgtEl>
                                        <p:attrNameLst>
                                          <p:attrName>style.visibility</p:attrName>
                                        </p:attrNameLst>
                                      </p:cBhvr>
                                      <p:to>
                                        <p:strVal val="visible"/>
                                      </p:to>
                                    </p:set>
                                    <p:animEffect transition="in" filter="wipe(left)">
                                      <p:cBhvr>
                                        <p:cTn id="31" dur="500"/>
                                        <p:tgtEl>
                                          <p:spTgt spid="10240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02406">
                                            <p:txEl>
                                              <p:pRg st="0" end="0"/>
                                            </p:txEl>
                                          </p:spTgt>
                                        </p:tgtEl>
                                        <p:attrNameLst>
                                          <p:attrName>style.visibility</p:attrName>
                                        </p:attrNameLst>
                                      </p:cBhvr>
                                      <p:to>
                                        <p:strVal val="visible"/>
                                      </p:to>
                                    </p:set>
                                    <p:animEffect transition="in" filter="wipe(left)">
                                      <p:cBhvr>
                                        <p:cTn id="36" dur="500"/>
                                        <p:tgtEl>
                                          <p:spTgt spid="102406">
                                            <p:txEl>
                                              <p:pRg st="0" end="0"/>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02406">
                                            <p:txEl>
                                              <p:pRg st="1" end="1"/>
                                            </p:txEl>
                                          </p:spTgt>
                                        </p:tgtEl>
                                        <p:attrNameLst>
                                          <p:attrName>style.visibility</p:attrName>
                                        </p:attrNameLst>
                                      </p:cBhvr>
                                      <p:to>
                                        <p:strVal val="visible"/>
                                      </p:to>
                                    </p:set>
                                    <p:animEffect transition="in" filter="wipe(left)">
                                      <p:cBhvr>
                                        <p:cTn id="41" dur="500"/>
                                        <p:tgtEl>
                                          <p:spTgt spid="102406">
                                            <p:txEl>
                                              <p:pRg st="1" end="1"/>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02406">
                                            <p:txEl>
                                              <p:pRg st="2" end="2"/>
                                            </p:txEl>
                                          </p:spTgt>
                                        </p:tgtEl>
                                        <p:attrNameLst>
                                          <p:attrName>style.visibility</p:attrName>
                                        </p:attrNameLst>
                                      </p:cBhvr>
                                      <p:to>
                                        <p:strVal val="visible"/>
                                      </p:to>
                                    </p:set>
                                    <p:animEffect transition="in" filter="wipe(left)">
                                      <p:cBhvr>
                                        <p:cTn id="46" dur="500"/>
                                        <p:tgtEl>
                                          <p:spTgt spid="1024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bldLvl="3" autoUpdateAnimBg="0"/>
      <p:bldP spid="102404" grpId="0" build="p" autoUpdateAnimBg="0"/>
      <p:bldP spid="102406"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THE AGGREGATE OUTPUT - EXPENDITURE </a:t>
            </a:r>
            <a:r>
              <a:rPr lang="en-US" sz="3600" b="1" dirty="0" smtClean="0">
                <a:latin typeface="Times New Roman" panose="02020603050405020304" pitchFamily="18" charset="0"/>
                <a:cs typeface="Times New Roman" panose="02020603050405020304" pitchFamily="18" charset="0"/>
              </a:rPr>
              <a:t>ANALYSIS</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marL="0" indent="0">
              <a:buNone/>
            </a:pPr>
            <a:r>
              <a:rPr lang="en-US" sz="2400" dirty="0">
                <a:latin typeface="Times New Roman" panose="02020603050405020304" pitchFamily="18" charset="0"/>
                <a:cs typeface="Times New Roman" panose="02020603050405020304" pitchFamily="18" charset="0"/>
              </a:rPr>
              <a:t>In recent years there have been numerous studies focusing on Islamic banking </a:t>
            </a:r>
            <a:r>
              <a:rPr lang="en-US" sz="2400" dirty="0" smtClean="0">
                <a:latin typeface="Times New Roman" panose="02020603050405020304" pitchFamily="18" charset="0"/>
                <a:cs typeface="Times New Roman" panose="02020603050405020304" pitchFamily="18" charset="0"/>
              </a:rPr>
              <a:t>and financial </a:t>
            </a:r>
            <a:r>
              <a:rPr lang="en-US" sz="2400" dirty="0">
                <a:latin typeface="Times New Roman" panose="02020603050405020304" pitchFamily="18" charset="0"/>
                <a:cs typeface="Times New Roman" panose="02020603050405020304" pitchFamily="18" charset="0"/>
              </a:rPr>
              <a:t>sector. </a:t>
            </a:r>
            <a:r>
              <a:rPr lang="en-US" sz="2400" dirty="0" smtClean="0">
                <a:latin typeface="Times New Roman" panose="02020603050405020304" pitchFamily="18" charset="0"/>
                <a:cs typeface="Times New Roman" panose="02020603050405020304" pitchFamily="18" charset="0"/>
              </a:rPr>
              <a:t>These studies introduce instruments of fiscal </a:t>
            </a:r>
            <a:r>
              <a:rPr lang="en-US" sz="2400" dirty="0">
                <a:latin typeface="Times New Roman" panose="02020603050405020304" pitchFamily="18" charset="0"/>
                <a:cs typeface="Times New Roman" panose="02020603050405020304" pitchFamily="18" charset="0"/>
              </a:rPr>
              <a:t>policy </a:t>
            </a:r>
            <a:r>
              <a:rPr lang="en-US" sz="2400" dirty="0" smtClean="0">
                <a:latin typeface="Times New Roman" panose="02020603050405020304" pitchFamily="18" charset="0"/>
                <a:cs typeface="Times New Roman" panose="02020603050405020304" pitchFamily="18" charset="0"/>
              </a:rPr>
              <a:t>as Zakat</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without considering in the macroeconomic model to pursue the objectives of fiscal </a:t>
            </a:r>
            <a:r>
              <a:rPr lang="en-US" sz="2400" dirty="0">
                <a:latin typeface="Times New Roman" panose="02020603050405020304" pitchFamily="18" charset="0"/>
                <a:cs typeface="Times New Roman" panose="02020603050405020304" pitchFamily="18" charset="0"/>
              </a:rPr>
              <a:t>policy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err="1" smtClean="0">
                <a:latin typeface="Times New Roman" panose="02020603050405020304" pitchFamily="18" charset="0"/>
                <a:cs typeface="Times New Roman" panose="02020603050405020304" pitchFamily="18" charset="0"/>
              </a:rPr>
              <a:t>Zangeneh</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(1995) formulates a neoclassical macroeconomics model for an </a:t>
            </a:r>
            <a:r>
              <a:rPr lang="en-US" sz="2400" dirty="0" smtClean="0">
                <a:latin typeface="Times New Roman" panose="02020603050405020304" pitchFamily="18" charset="0"/>
                <a:cs typeface="Times New Roman" panose="02020603050405020304" pitchFamily="18" charset="0"/>
              </a:rPr>
              <a:t>interest free </a:t>
            </a:r>
            <a:r>
              <a:rPr lang="en-US" sz="2400" dirty="0">
                <a:latin typeface="Times New Roman" panose="02020603050405020304" pitchFamily="18" charset="0"/>
                <a:cs typeface="Times New Roman" panose="02020603050405020304" pitchFamily="18" charset="0"/>
              </a:rPr>
              <a:t>economics system. </a:t>
            </a: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model shows that saving and investment do not necessarily fall in </a:t>
            </a:r>
            <a:r>
              <a:rPr lang="en-US" sz="2400" dirty="0" smtClean="0">
                <a:latin typeface="Times New Roman" panose="02020603050405020304" pitchFamily="18" charset="0"/>
                <a:cs typeface="Times New Roman" panose="02020603050405020304" pitchFamily="18" charset="0"/>
              </a:rPr>
              <a:t>an Islamic </a:t>
            </a:r>
            <a:r>
              <a:rPr lang="en-US" sz="2400" dirty="0">
                <a:latin typeface="Times New Roman" panose="02020603050405020304" pitchFamily="18" charset="0"/>
                <a:cs typeface="Times New Roman" panose="02020603050405020304" pitchFamily="18" charset="0"/>
              </a:rPr>
              <a:t>economic system, </a:t>
            </a:r>
            <a:r>
              <a:rPr lang="en-US" sz="2400" dirty="0" smtClean="0">
                <a:latin typeface="Times New Roman" panose="02020603050405020304" pitchFamily="18" charset="0"/>
                <a:cs typeface="Times New Roman" panose="02020603050405020304" pitchFamily="18" charset="0"/>
              </a:rPr>
              <a:t>an </a:t>
            </a:r>
            <a:r>
              <a:rPr lang="en-US" sz="2400" dirty="0">
                <a:latin typeface="Times New Roman" panose="02020603050405020304" pitchFamily="18" charset="0"/>
                <a:cs typeface="Times New Roman" panose="02020603050405020304" pitchFamily="18" charset="0"/>
              </a:rPr>
              <a:t>Islamic economic system is viable and the model also provides </a:t>
            </a:r>
            <a:r>
              <a:rPr lang="en-US" sz="2400" dirty="0" smtClean="0">
                <a:latin typeface="Times New Roman" panose="02020603050405020304" pitchFamily="18" charset="0"/>
                <a:cs typeface="Times New Roman" panose="02020603050405020304" pitchFamily="18" charset="0"/>
              </a:rPr>
              <a:t>unique solutions </a:t>
            </a:r>
            <a:r>
              <a:rPr lang="en-US" sz="2400" dirty="0">
                <a:latin typeface="Times New Roman" panose="02020603050405020304" pitchFamily="18" charset="0"/>
                <a:cs typeface="Times New Roman" panose="02020603050405020304" pitchFamily="18" charset="0"/>
              </a:rPr>
              <a:t>for income, employment, and prices.</a:t>
            </a:r>
          </a:p>
          <a:p>
            <a:pPr>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Metwally</a:t>
            </a:r>
            <a:r>
              <a:rPr lang="en-US" sz="2400" dirty="0">
                <a:latin typeface="Times New Roman" panose="02020603050405020304" pitchFamily="18" charset="0"/>
                <a:cs typeface="Times New Roman" panose="02020603050405020304" pitchFamily="18" charset="0"/>
              </a:rPr>
              <a:t> (1983) finds that Zakat expenditure has the ability to increase </a:t>
            </a:r>
            <a:r>
              <a:rPr lang="en-US" sz="2400" dirty="0" smtClean="0">
                <a:latin typeface="Times New Roman" panose="02020603050405020304" pitchFamily="18" charset="0"/>
                <a:cs typeface="Times New Roman" panose="02020603050405020304" pitchFamily="18" charset="0"/>
              </a:rPr>
              <a:t>the  aggregate </a:t>
            </a:r>
            <a:r>
              <a:rPr lang="en-US" sz="2400" dirty="0">
                <a:latin typeface="Times New Roman" panose="02020603050405020304" pitchFamily="18" charset="0"/>
                <a:cs typeface="Times New Roman" panose="02020603050405020304" pitchFamily="18" charset="0"/>
              </a:rPr>
              <a:t>consumption since the marginal propensity to consume of the </a:t>
            </a:r>
            <a:r>
              <a:rPr lang="en-US" sz="2400" dirty="0" smtClean="0">
                <a:latin typeface="Times New Roman" panose="02020603050405020304" pitchFamily="18" charset="0"/>
                <a:cs typeface="Times New Roman" panose="02020603050405020304" pitchFamily="18" charset="0"/>
              </a:rPr>
              <a:t>Zakat payers </a:t>
            </a:r>
            <a:r>
              <a:rPr lang="en-US" sz="2400" dirty="0">
                <a:latin typeface="Times New Roman" panose="02020603050405020304" pitchFamily="18" charset="0"/>
                <a:cs typeface="Times New Roman" panose="02020603050405020304" pitchFamily="18" charset="0"/>
              </a:rPr>
              <a:t>is lower than that of Zakat recipients</a:t>
            </a:r>
            <a:r>
              <a:rPr lang="en-US" sz="2400" dirty="0" smtClean="0">
                <a:latin typeface="Times New Roman" panose="02020603050405020304" pitchFamily="18" charset="0"/>
                <a:cs typeface="Times New Roman" panose="02020603050405020304" pitchFamily="18" charset="0"/>
              </a:rPr>
              <a:t>.</a:t>
            </a:r>
          </a:p>
        </p:txBody>
      </p:sp>
      <p:sp>
        <p:nvSpPr>
          <p:cNvPr id="3" name="Slide Number Placeholder 2"/>
          <p:cNvSpPr>
            <a:spLocks noGrp="1"/>
          </p:cNvSpPr>
          <p:nvPr>
            <p:ph type="sldNum" sz="quarter" idx="12"/>
          </p:nvPr>
        </p:nvSpPr>
        <p:spPr/>
        <p:txBody>
          <a:bodyPr/>
          <a:lstStyle/>
          <a:p>
            <a:fld id="{52D96158-CDC9-4FF1-A278-9542325BFFE2}" type="slidenum">
              <a:rPr lang="en-US" smtClean="0"/>
              <a:pPr/>
              <a:t>27</a:t>
            </a:fld>
            <a:endParaRPr lang="en-US"/>
          </a:p>
        </p:txBody>
      </p:sp>
    </p:spTree>
    <p:extLst>
      <p:ext uri="{BB962C8B-B14F-4D97-AF65-F5344CB8AC3E}">
        <p14:creationId xmlns:p14="http://schemas.microsoft.com/office/powerpoint/2010/main" val="14435996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THE AGGREGATE OUTPUT - EXPENDITURE </a:t>
            </a:r>
            <a:r>
              <a:rPr lang="en-US" sz="3600" b="1" dirty="0" smtClean="0">
                <a:latin typeface="Times New Roman" panose="02020603050405020304" pitchFamily="18" charset="0"/>
                <a:cs typeface="Times New Roman" panose="02020603050405020304" pitchFamily="18" charset="0"/>
              </a:rPr>
              <a:t>ANALYSIS</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Zakat expenditure has </a:t>
            </a:r>
            <a:r>
              <a:rPr lang="en-US" sz="2400" dirty="0">
                <a:latin typeface="Times New Roman" panose="02020603050405020304" pitchFamily="18" charset="0"/>
                <a:cs typeface="Times New Roman" panose="02020603050405020304" pitchFamily="18" charset="0"/>
              </a:rPr>
              <a:t>a role in the national income determination; the higher the Zakat </a:t>
            </a:r>
            <a:r>
              <a:rPr lang="en-US" sz="2400" dirty="0" smtClean="0">
                <a:latin typeface="Times New Roman" panose="02020603050405020304" pitchFamily="18" charset="0"/>
                <a:cs typeface="Times New Roman" panose="02020603050405020304" pitchFamily="18" charset="0"/>
              </a:rPr>
              <a:t>expenditures the </a:t>
            </a:r>
            <a:r>
              <a:rPr lang="en-US" sz="2400" dirty="0">
                <a:latin typeface="Times New Roman" panose="02020603050405020304" pitchFamily="18" charset="0"/>
                <a:cs typeface="Times New Roman" panose="02020603050405020304" pitchFamily="18" charset="0"/>
              </a:rPr>
              <a:t>higher the increase in the equilibrium output</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Tahir (1989) </a:t>
            </a:r>
            <a:r>
              <a:rPr lang="en-US" sz="2400" dirty="0" smtClean="0">
                <a:latin typeface="Times New Roman" panose="02020603050405020304" pitchFamily="18" charset="0"/>
                <a:cs typeface="Times New Roman" panose="02020603050405020304" pitchFamily="18" charset="0"/>
              </a:rPr>
              <a:t>introduces </a:t>
            </a:r>
            <a:r>
              <a:rPr lang="en-US" sz="2400" dirty="0">
                <a:latin typeface="Times New Roman" panose="02020603050405020304" pitchFamily="18" charset="0"/>
                <a:cs typeface="Times New Roman" panose="02020603050405020304" pitchFamily="18" charset="0"/>
              </a:rPr>
              <a:t>Zakat in an Islamic macroeconomic </a:t>
            </a:r>
            <a:r>
              <a:rPr lang="en-US" sz="2400" dirty="0" smtClean="0">
                <a:latin typeface="Times New Roman" panose="02020603050405020304" pitchFamily="18" charset="0"/>
                <a:cs typeface="Times New Roman" panose="02020603050405020304" pitchFamily="18" charset="0"/>
              </a:rPr>
              <a:t>model focusing </a:t>
            </a:r>
            <a:r>
              <a:rPr lang="en-US" sz="2400" dirty="0">
                <a:latin typeface="Times New Roman" panose="02020603050405020304" pitchFamily="18" charset="0"/>
                <a:cs typeface="Times New Roman" panose="02020603050405020304" pitchFamily="18" charset="0"/>
              </a:rPr>
              <a:t>on the determination of aggregate output associated with the degree of inequalities in an Islamic economy.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cs typeface="Times New Roman" panose="02020603050405020304" pitchFamily="18" charset="0"/>
              </a:rPr>
              <a:t>finds that the aggregate output depends </a:t>
            </a:r>
            <a:r>
              <a:rPr lang="en-US" sz="2400" dirty="0" smtClean="0">
                <a:latin typeface="Times New Roman" panose="02020603050405020304" pitchFamily="18" charset="0"/>
                <a:cs typeface="Times New Roman" panose="02020603050405020304" pitchFamily="18" charset="0"/>
              </a:rPr>
              <a:t>on autonomous </a:t>
            </a:r>
            <a:r>
              <a:rPr lang="en-US" sz="2400" dirty="0">
                <a:latin typeface="Times New Roman" panose="02020603050405020304" pitchFamily="18" charset="0"/>
                <a:cs typeface="Times New Roman" panose="02020603050405020304" pitchFamily="18" charset="0"/>
              </a:rPr>
              <a:t>expenditures, income distribution, and Zakat flows.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err="1" smtClean="0">
                <a:latin typeface="Times New Roman" panose="02020603050405020304" pitchFamily="18" charset="0"/>
                <a:cs typeface="Times New Roman" panose="02020603050405020304" pitchFamily="18" charset="0"/>
              </a:rPr>
              <a:t>Awad</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(1997</a:t>
            </a:r>
            <a:r>
              <a:rPr lang="en-US" sz="2400" dirty="0" smtClean="0">
                <a:latin typeface="Times New Roman" panose="02020603050405020304" pitchFamily="18" charset="0"/>
                <a:cs typeface="Times New Roman" panose="02020603050405020304" pitchFamily="18" charset="0"/>
              </a:rPr>
              <a:t>) advocates </a:t>
            </a:r>
            <a:r>
              <a:rPr lang="en-US" sz="2400" dirty="0">
                <a:latin typeface="Times New Roman" panose="02020603050405020304" pitchFamily="18" charset="0"/>
                <a:cs typeface="Times New Roman" panose="02020603050405020304" pitchFamily="18" charset="0"/>
              </a:rPr>
              <a:t>a Zakat-based tax structure as a means to stimulate growth, stabilize </a:t>
            </a:r>
            <a:r>
              <a:rPr lang="en-US" sz="2400" dirty="0" smtClean="0">
                <a:latin typeface="Times New Roman" panose="02020603050405020304" pitchFamily="18" charset="0"/>
                <a:cs typeface="Times New Roman" panose="02020603050405020304" pitchFamily="18" charset="0"/>
              </a:rPr>
              <a:t>the economy</a:t>
            </a:r>
            <a:r>
              <a:rPr lang="en-US" sz="2400" dirty="0">
                <a:latin typeface="Times New Roman" panose="02020603050405020304" pitchFamily="18" charset="0"/>
                <a:cs typeface="Times New Roman" panose="02020603050405020304" pitchFamily="18" charset="0"/>
              </a:rPr>
              <a:t>, and promotes social cohesion</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28</a:t>
            </a:fld>
            <a:endParaRPr lang="en-US"/>
          </a:p>
        </p:txBody>
      </p:sp>
    </p:spTree>
    <p:extLst>
      <p:ext uri="{BB962C8B-B14F-4D97-AF65-F5344CB8AC3E}">
        <p14:creationId xmlns:p14="http://schemas.microsoft.com/office/powerpoint/2010/main" val="7549726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THE AGGREGATE OUTPUT - EXPENDITURE </a:t>
            </a:r>
            <a:r>
              <a:rPr lang="en-US" sz="3600" b="1" dirty="0" smtClean="0">
                <a:latin typeface="Times New Roman" panose="02020603050405020304" pitchFamily="18" charset="0"/>
                <a:cs typeface="Times New Roman" panose="02020603050405020304" pitchFamily="18" charset="0"/>
              </a:rPr>
              <a:t>ANALYSIS</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In this lecture the </a:t>
            </a:r>
            <a:r>
              <a:rPr lang="en-US" sz="2400" dirty="0">
                <a:latin typeface="Times New Roman" panose="02020603050405020304" pitchFamily="18" charset="0"/>
                <a:cs typeface="Times New Roman" panose="02020603050405020304" pitchFamily="18" charset="0"/>
              </a:rPr>
              <a:t>population </a:t>
            </a:r>
            <a:r>
              <a:rPr lang="en-US" sz="2400" dirty="0" smtClean="0">
                <a:latin typeface="Times New Roman" panose="02020603050405020304" pitchFamily="18" charset="0"/>
                <a:cs typeface="Times New Roman" panose="02020603050405020304" pitchFamily="18" charset="0"/>
              </a:rPr>
              <a:t>is divided into </a:t>
            </a:r>
            <a:r>
              <a:rPr lang="en-US" sz="2400" dirty="0">
                <a:latin typeface="Times New Roman" panose="02020603050405020304" pitchFamily="18" charset="0"/>
                <a:cs typeface="Times New Roman" panose="02020603050405020304" pitchFamily="18" charset="0"/>
              </a:rPr>
              <a:t>two groups: those who pay Zakat and those </a:t>
            </a:r>
            <a:r>
              <a:rPr lang="en-US" sz="2400" dirty="0" smtClean="0">
                <a:latin typeface="Times New Roman" panose="02020603050405020304" pitchFamily="18" charset="0"/>
                <a:cs typeface="Times New Roman" panose="02020603050405020304" pitchFamily="18" charset="0"/>
              </a:rPr>
              <a:t>who receive </a:t>
            </a:r>
            <a:r>
              <a:rPr lang="en-US" sz="2400" dirty="0">
                <a:latin typeface="Times New Roman" panose="02020603050405020304" pitchFamily="18" charset="0"/>
                <a:cs typeface="Times New Roman" panose="02020603050405020304" pitchFamily="18" charset="0"/>
              </a:rPr>
              <a:t>Zakat as transfer </a:t>
            </a:r>
            <a:r>
              <a:rPr lang="en-US" sz="2400" dirty="0" smtClean="0">
                <a:latin typeface="Times New Roman" panose="02020603050405020304" pitchFamily="18" charset="0"/>
                <a:cs typeface="Times New Roman" panose="02020603050405020304" pitchFamily="18" charset="0"/>
              </a:rPr>
              <a:t>payments.</a:t>
            </a:r>
          </a:p>
          <a:p>
            <a:pPr>
              <a:buFont typeface="Wingdings" panose="05000000000000000000" pitchFamily="2" charset="2"/>
              <a:buChar char="Ø"/>
            </a:pP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This lecture discusses equations </a:t>
            </a:r>
            <a:r>
              <a:rPr lang="en-US" sz="2400" dirty="0">
                <a:latin typeface="Times New Roman" panose="02020603050405020304" pitchFamily="18" charset="0"/>
                <a:cs typeface="Times New Roman" panose="02020603050405020304" pitchFamily="18" charset="0"/>
              </a:rPr>
              <a:t>for consumption, Zakat, and taxes and then derive the </a:t>
            </a:r>
            <a:r>
              <a:rPr lang="en-US" sz="2400" dirty="0" smtClean="0">
                <a:latin typeface="Times New Roman" panose="02020603050405020304" pitchFamily="18" charset="0"/>
                <a:cs typeface="Times New Roman" panose="02020603050405020304" pitchFamily="18" charset="0"/>
              </a:rPr>
              <a:t>reduced form </a:t>
            </a:r>
            <a:r>
              <a:rPr lang="en-US" sz="2400" dirty="0">
                <a:latin typeface="Times New Roman" panose="02020603050405020304" pitchFamily="18" charset="0"/>
                <a:cs typeface="Times New Roman" panose="02020603050405020304" pitchFamily="18" charset="0"/>
              </a:rPr>
              <a:t>consumption equation and the Zakat multipliers from which we infer </a:t>
            </a:r>
            <a:r>
              <a:rPr lang="en-US" sz="2400" dirty="0" smtClean="0">
                <a:latin typeface="Times New Roman" panose="02020603050405020304" pitchFamily="18" charset="0"/>
                <a:cs typeface="Times New Roman" panose="02020603050405020304" pitchFamily="18" charset="0"/>
              </a:rPr>
              <a:t>the impact </a:t>
            </a:r>
            <a:r>
              <a:rPr lang="en-US" sz="2400" dirty="0">
                <a:latin typeface="Times New Roman" panose="02020603050405020304" pitchFamily="18" charset="0"/>
                <a:cs typeface="Times New Roman" panose="02020603050405020304" pitchFamily="18" charset="0"/>
              </a:rPr>
              <a:t>of Zakat on national income determination and its efficacy as </a:t>
            </a:r>
            <a:r>
              <a:rPr lang="en-US" sz="2400" dirty="0" smtClean="0">
                <a:latin typeface="Times New Roman" panose="02020603050405020304" pitchFamily="18" charset="0"/>
                <a:cs typeface="Times New Roman" panose="02020603050405020304" pitchFamily="18" charset="0"/>
              </a:rPr>
              <a:t>stabilization policy. </a:t>
            </a:r>
          </a:p>
          <a:p>
            <a:pPr>
              <a:buFont typeface="Wingdings" panose="05000000000000000000" pitchFamily="2" charset="2"/>
              <a:buChar char="Ø"/>
            </a:pPr>
            <a:endParaRPr lang="en-US" sz="2400" dirty="0" smtClean="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29</a:t>
            </a:fld>
            <a:endParaRPr lang="en-US"/>
          </a:p>
        </p:txBody>
      </p:sp>
    </p:spTree>
    <p:extLst>
      <p:ext uri="{BB962C8B-B14F-4D97-AF65-F5344CB8AC3E}">
        <p14:creationId xmlns:p14="http://schemas.microsoft.com/office/powerpoint/2010/main" val="8141475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b="1" dirty="0" smtClean="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ZAKAT, TAXES, INVESTMENT AND GOVERNMENT SPENDING</a:t>
            </a:r>
            <a:br>
              <a:rPr lang="en-US" b="1"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MULTIPLIERS</a:t>
            </a: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30</a:t>
            </a:fld>
            <a:endParaRPr lang="en-US"/>
          </a:p>
        </p:txBody>
      </p:sp>
    </p:spTree>
    <p:extLst>
      <p:ext uri="{BB962C8B-B14F-4D97-AF65-F5344CB8AC3E}">
        <p14:creationId xmlns:p14="http://schemas.microsoft.com/office/powerpoint/2010/main" val="13720213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Review</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219200"/>
            <a:ext cx="8229600" cy="5257800"/>
          </a:xfrm>
        </p:spPr>
        <p:txBody>
          <a:bodyPr>
            <a:noAutofit/>
          </a:bodyPr>
          <a:lstStyle/>
          <a:p>
            <a:pPr marL="0" indent="0" algn="ctr">
              <a:buNone/>
            </a:pPr>
            <a:r>
              <a:rPr lang="en-US" sz="1900" dirty="0" smtClean="0">
                <a:latin typeface="Times New Roman" panose="02020603050405020304" pitchFamily="18" charset="0"/>
                <a:cs typeface="Times New Roman" panose="02020603050405020304" pitchFamily="18" charset="0"/>
              </a:rPr>
              <a:t>GDP </a:t>
            </a:r>
            <a:r>
              <a:rPr lang="en-US" sz="1900" dirty="0">
                <a:latin typeface="Times New Roman" panose="02020603050405020304" pitchFamily="18" charset="0"/>
                <a:cs typeface="Times New Roman" panose="02020603050405020304" pitchFamily="18" charset="0"/>
              </a:rPr>
              <a:t>= Y = C1+ CZ + I + G + X – </a:t>
            </a:r>
            <a:r>
              <a:rPr lang="en-US" sz="1900" dirty="0" smtClean="0">
                <a:latin typeface="Times New Roman" panose="02020603050405020304" pitchFamily="18" charset="0"/>
                <a:cs typeface="Times New Roman" panose="02020603050405020304" pitchFamily="18" charset="0"/>
              </a:rPr>
              <a:t>M		 </a:t>
            </a:r>
            <a:r>
              <a:rPr lang="en-US" sz="1900" dirty="0">
                <a:latin typeface="Times New Roman" panose="02020603050405020304" pitchFamily="18" charset="0"/>
                <a:cs typeface="Times New Roman" panose="02020603050405020304" pitchFamily="18" charset="0"/>
              </a:rPr>
              <a:t>(1)</a:t>
            </a:r>
          </a:p>
          <a:p>
            <a:pPr marL="0" indent="0">
              <a:buNone/>
            </a:pPr>
            <a:r>
              <a:rPr lang="en-US" sz="1900" dirty="0" smtClean="0">
                <a:latin typeface="Times New Roman" panose="02020603050405020304" pitchFamily="18" charset="0"/>
                <a:cs typeface="Times New Roman" panose="02020603050405020304" pitchFamily="18" charset="0"/>
              </a:rPr>
              <a:t>C </a:t>
            </a:r>
            <a:r>
              <a:rPr lang="en-US" sz="1900" dirty="0">
                <a:latin typeface="Times New Roman" panose="02020603050405020304" pitchFamily="18" charset="0"/>
                <a:cs typeface="Times New Roman" panose="02020603050405020304" pitchFamily="18" charset="0"/>
              </a:rPr>
              <a:t>= C1+ CZ , </a:t>
            </a:r>
            <a:r>
              <a:rPr lang="en-US" sz="1900" dirty="0" smtClean="0">
                <a:latin typeface="Times New Roman" panose="02020603050405020304" pitchFamily="18" charset="0"/>
                <a:cs typeface="Times New Roman" panose="02020603050405020304" pitchFamily="18" charset="0"/>
              </a:rPr>
              <a:t>personal </a:t>
            </a:r>
            <a:r>
              <a:rPr lang="en-US" sz="1900" dirty="0">
                <a:latin typeface="Times New Roman" panose="02020603050405020304" pitchFamily="18" charset="0"/>
                <a:cs typeface="Times New Roman" panose="02020603050405020304" pitchFamily="18" charset="0"/>
              </a:rPr>
              <a:t>consumption expenditure, </a:t>
            </a:r>
          </a:p>
          <a:p>
            <a:pPr>
              <a:buFont typeface="Wingdings" panose="05000000000000000000" pitchFamily="2" charset="2"/>
              <a:buChar char="Ø"/>
            </a:pPr>
            <a:r>
              <a:rPr lang="en-US" sz="1900" dirty="0" smtClean="0">
                <a:latin typeface="Times New Roman" panose="02020603050405020304" pitchFamily="18" charset="0"/>
                <a:cs typeface="Times New Roman" panose="02020603050405020304" pitchFamily="18" charset="0"/>
              </a:rPr>
              <a:t>The </a:t>
            </a:r>
            <a:r>
              <a:rPr lang="en-US" sz="1900" dirty="0">
                <a:latin typeface="Times New Roman" panose="02020603050405020304" pitchFamily="18" charset="0"/>
                <a:cs typeface="Times New Roman" panose="02020603050405020304" pitchFamily="18" charset="0"/>
              </a:rPr>
              <a:t>three sources of income, we obtain the national income as </a:t>
            </a:r>
          </a:p>
          <a:p>
            <a:pPr marL="0" indent="0" algn="ctr">
              <a:buNone/>
            </a:pPr>
            <a:r>
              <a:rPr lang="en-US" sz="1900" dirty="0" smtClean="0">
                <a:latin typeface="Times New Roman" panose="02020603050405020304" pitchFamily="18" charset="0"/>
                <a:cs typeface="Times New Roman" panose="02020603050405020304" pitchFamily="18" charset="0"/>
              </a:rPr>
              <a:t>Y </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Yw</a:t>
            </a:r>
            <a:r>
              <a:rPr lang="en-US" sz="1900" dirty="0">
                <a:latin typeface="Times New Roman" panose="02020603050405020304" pitchFamily="18" charset="0"/>
                <a:cs typeface="Times New Roman" panose="02020603050405020304" pitchFamily="18" charset="0"/>
              </a:rPr>
              <a:t> + YA + Yπ                        </a:t>
            </a:r>
            <a:r>
              <a:rPr lang="en-US" sz="1900" dirty="0" smtClean="0">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2)</a:t>
            </a:r>
          </a:p>
          <a:p>
            <a:pPr>
              <a:buFont typeface="Wingdings" panose="05000000000000000000" pitchFamily="2" charset="2"/>
              <a:buChar char="Ø"/>
            </a:pPr>
            <a:r>
              <a:rPr lang="en-US" sz="1900" dirty="0" smtClean="0">
                <a:latin typeface="Times New Roman" panose="02020603050405020304" pitchFamily="18" charset="0"/>
                <a:cs typeface="Times New Roman" panose="02020603050405020304" pitchFamily="18" charset="0"/>
              </a:rPr>
              <a:t>GDP is </a:t>
            </a:r>
            <a:r>
              <a:rPr lang="en-US" sz="1900" dirty="0">
                <a:latin typeface="Times New Roman" panose="02020603050405020304" pitchFamily="18" charset="0"/>
                <a:cs typeface="Times New Roman" panose="02020603050405020304" pitchFamily="18" charset="0"/>
              </a:rPr>
              <a:t>obtained by adding the indirect taxes and depreciation, that is,</a:t>
            </a:r>
          </a:p>
          <a:p>
            <a:pPr marL="0" indent="0" algn="ctr">
              <a:buNone/>
            </a:pPr>
            <a:r>
              <a:rPr lang="en-US" sz="1900" dirty="0">
                <a:latin typeface="Times New Roman" panose="02020603050405020304" pitchFamily="18" charset="0"/>
                <a:cs typeface="Times New Roman" panose="02020603050405020304" pitchFamily="18" charset="0"/>
              </a:rPr>
              <a:t>GDP = </a:t>
            </a:r>
            <a:r>
              <a:rPr lang="en-US" sz="1900" dirty="0" err="1">
                <a:latin typeface="Times New Roman" panose="02020603050405020304" pitchFamily="18" charset="0"/>
                <a:cs typeface="Times New Roman" panose="02020603050405020304" pitchFamily="18" charset="0"/>
              </a:rPr>
              <a:t>Yw</a:t>
            </a:r>
            <a:r>
              <a:rPr lang="en-US" sz="1900" dirty="0">
                <a:latin typeface="Times New Roman" panose="02020603050405020304" pitchFamily="18" charset="0"/>
                <a:cs typeface="Times New Roman" panose="02020603050405020304" pitchFamily="18" charset="0"/>
              </a:rPr>
              <a:t> + YA + Yπ + TIND + δ       </a:t>
            </a:r>
            <a:r>
              <a:rPr lang="en-US" sz="1900" dirty="0" smtClean="0">
                <a:latin typeface="Times New Roman" panose="02020603050405020304" pitchFamily="18" charset="0"/>
                <a:cs typeface="Times New Roman" panose="02020603050405020304" pitchFamily="18" charset="0"/>
              </a:rPr>
              <a:t>	(3)</a:t>
            </a:r>
          </a:p>
          <a:p>
            <a:pPr marL="0" indent="0">
              <a:buNone/>
            </a:pPr>
            <a:r>
              <a:rPr lang="en-US" sz="1900" dirty="0">
                <a:latin typeface="Times New Roman" panose="02020603050405020304" pitchFamily="18" charset="0"/>
                <a:cs typeface="Times New Roman" panose="02020603050405020304" pitchFamily="18" charset="0"/>
              </a:rPr>
              <a:t>U</a:t>
            </a:r>
            <a:r>
              <a:rPr lang="en-US" sz="1900" dirty="0" smtClean="0">
                <a:latin typeface="Times New Roman" panose="02020603050405020304" pitchFamily="18" charset="0"/>
                <a:cs typeface="Times New Roman" panose="02020603050405020304" pitchFamily="18" charset="0"/>
              </a:rPr>
              <a:t>se of national income (GDP) as:</a:t>
            </a:r>
          </a:p>
          <a:p>
            <a:pPr marL="0" indent="0" algn="ctr">
              <a:buNone/>
            </a:pPr>
            <a:r>
              <a:rPr lang="en-US" sz="1900" dirty="0" smtClean="0">
                <a:latin typeface="Times New Roman" panose="02020603050405020304" pitchFamily="18" charset="0"/>
                <a:cs typeface="Times New Roman" panose="02020603050405020304" pitchFamily="18" charset="0"/>
              </a:rPr>
              <a:t>Y = C1 + S + Z + T </a:t>
            </a:r>
            <a:r>
              <a:rPr lang="en-US" sz="1900" dirty="0">
                <a:latin typeface="Times New Roman" panose="02020603050405020304" pitchFamily="18" charset="0"/>
                <a:cs typeface="Times New Roman" panose="02020603050405020304" pitchFamily="18" charset="0"/>
              </a:rPr>
              <a:t>	</a:t>
            </a:r>
            <a:r>
              <a:rPr lang="en-US" sz="1900" dirty="0" smtClean="0">
                <a:latin typeface="Times New Roman" panose="02020603050405020304" pitchFamily="18" charset="0"/>
                <a:cs typeface="Times New Roman" panose="02020603050405020304" pitchFamily="18" charset="0"/>
              </a:rPr>
              <a:t>		(4)</a:t>
            </a:r>
          </a:p>
          <a:p>
            <a:pPr marL="0" indent="0">
              <a:buNone/>
            </a:pPr>
            <a:r>
              <a:rPr lang="en-US" sz="1900" dirty="0">
                <a:latin typeface="Times New Roman" panose="02020603050405020304" pitchFamily="18" charset="0"/>
                <a:cs typeface="Times New Roman" panose="02020603050405020304" pitchFamily="18" charset="0"/>
              </a:rPr>
              <a:t>Consumption of the Zakat Payer, C1, is </a:t>
            </a:r>
          </a:p>
          <a:p>
            <a:pPr marL="0" indent="0" algn="ctr">
              <a:buNone/>
            </a:pPr>
            <a:r>
              <a:rPr lang="en-US" sz="1900" dirty="0">
                <a:latin typeface="Times New Roman" panose="02020603050405020304" pitchFamily="18" charset="0"/>
                <a:cs typeface="Times New Roman" panose="02020603050405020304" pitchFamily="18" charset="0"/>
              </a:rPr>
              <a:t>C1 = C01 + c1( Y – Z - T) , 	0 &lt; c1 &lt; 1 	 (5)</a:t>
            </a:r>
          </a:p>
          <a:p>
            <a:pPr marL="0" indent="0">
              <a:buNone/>
            </a:pPr>
            <a:r>
              <a:rPr lang="en-US" sz="1900" dirty="0">
                <a:latin typeface="Times New Roman" panose="02020603050405020304" pitchFamily="18" charset="0"/>
                <a:cs typeface="Times New Roman" panose="02020603050405020304" pitchFamily="18" charset="0"/>
              </a:rPr>
              <a:t>Consumption of the recipients of Zakat is CZ, </a:t>
            </a:r>
          </a:p>
          <a:p>
            <a:pPr marL="0" indent="0" algn="ctr">
              <a:buNone/>
            </a:pPr>
            <a:r>
              <a:rPr lang="en-US" sz="1900" dirty="0">
                <a:latin typeface="Times New Roman" panose="02020603050405020304" pitchFamily="18" charset="0"/>
                <a:cs typeface="Times New Roman" panose="02020603050405020304" pitchFamily="18" charset="0"/>
              </a:rPr>
              <a:t>CZ = C0z+ </a:t>
            </a:r>
            <a:r>
              <a:rPr lang="en-US" sz="1900" dirty="0" err="1">
                <a:latin typeface="Times New Roman" panose="02020603050405020304" pitchFamily="18" charset="0"/>
                <a:cs typeface="Times New Roman" panose="02020603050405020304" pitchFamily="18" charset="0"/>
              </a:rPr>
              <a:t>cz</a:t>
            </a:r>
            <a:r>
              <a:rPr lang="en-US" sz="1900" dirty="0">
                <a:latin typeface="Times New Roman" panose="02020603050405020304" pitchFamily="18" charset="0"/>
                <a:cs typeface="Times New Roman" panose="02020603050405020304" pitchFamily="18" charset="0"/>
              </a:rPr>
              <a:t> ZE , 	</a:t>
            </a:r>
            <a:r>
              <a:rPr lang="en-US" sz="1900" dirty="0" smtClean="0">
                <a:latin typeface="Times New Roman" panose="02020603050405020304" pitchFamily="18" charset="0"/>
                <a:cs typeface="Times New Roman" panose="02020603050405020304" pitchFamily="18" charset="0"/>
              </a:rPr>
              <a:t>0 </a:t>
            </a:r>
            <a:r>
              <a:rPr lang="en-US" sz="1900" dirty="0">
                <a:latin typeface="Times New Roman" panose="02020603050405020304" pitchFamily="18" charset="0"/>
                <a:cs typeface="Times New Roman" panose="02020603050405020304" pitchFamily="18" charset="0"/>
              </a:rPr>
              <a:t>&lt; </a:t>
            </a:r>
            <a:r>
              <a:rPr lang="en-US" sz="1900" dirty="0" err="1">
                <a:latin typeface="Times New Roman" panose="02020603050405020304" pitchFamily="18" charset="0"/>
                <a:cs typeface="Times New Roman" panose="02020603050405020304" pitchFamily="18" charset="0"/>
              </a:rPr>
              <a:t>cz</a:t>
            </a:r>
            <a:r>
              <a:rPr lang="en-US" sz="1900" dirty="0">
                <a:latin typeface="Times New Roman" panose="02020603050405020304" pitchFamily="18" charset="0"/>
                <a:cs typeface="Times New Roman" panose="02020603050405020304" pitchFamily="18" charset="0"/>
              </a:rPr>
              <a:t> &lt; 1 	  (6)</a:t>
            </a:r>
          </a:p>
          <a:p>
            <a:pPr marL="0" indent="0">
              <a:buNone/>
            </a:pPr>
            <a:r>
              <a:rPr lang="en-US" sz="1900" dirty="0">
                <a:latin typeface="Times New Roman" panose="02020603050405020304" pitchFamily="18" charset="0"/>
                <a:cs typeface="Times New Roman" panose="02020603050405020304" pitchFamily="18" charset="0"/>
              </a:rPr>
              <a:t>ZE = Zakat disbursed by the government. </a:t>
            </a:r>
          </a:p>
          <a:p>
            <a:pPr marL="0" indent="0">
              <a:buNone/>
            </a:pPr>
            <a:r>
              <a:rPr lang="en-US" sz="1900" dirty="0">
                <a:latin typeface="Times New Roman" panose="02020603050405020304" pitchFamily="18" charset="0"/>
                <a:cs typeface="Times New Roman" panose="02020603050405020304" pitchFamily="18" charset="0"/>
              </a:rPr>
              <a:t>When </a:t>
            </a:r>
            <a:r>
              <a:rPr lang="en-US" sz="1900" dirty="0" err="1">
                <a:latin typeface="Times New Roman" panose="02020603050405020304" pitchFamily="18" charset="0"/>
                <a:cs typeface="Times New Roman" panose="02020603050405020304" pitchFamily="18" charset="0"/>
              </a:rPr>
              <a:t>cz</a:t>
            </a:r>
            <a:r>
              <a:rPr lang="en-US" sz="1900" dirty="0">
                <a:latin typeface="Times New Roman" panose="02020603050405020304" pitchFamily="18" charset="0"/>
                <a:cs typeface="Times New Roman" panose="02020603050405020304" pitchFamily="18" charset="0"/>
              </a:rPr>
              <a:t> = 1 (6) becomes </a:t>
            </a:r>
          </a:p>
          <a:p>
            <a:pPr marL="0" indent="0" algn="ctr">
              <a:buNone/>
            </a:pPr>
            <a:r>
              <a:rPr lang="en-US" sz="1900" dirty="0">
                <a:latin typeface="Times New Roman" panose="02020603050405020304" pitchFamily="18" charset="0"/>
                <a:cs typeface="Times New Roman" panose="02020603050405020304" pitchFamily="18" charset="0"/>
              </a:rPr>
              <a:t>CZ = C0z+ ZE 				  (6b)</a:t>
            </a:r>
          </a:p>
          <a:p>
            <a:pPr marL="0" indent="0">
              <a:buNone/>
            </a:pP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p>
        </p:txBody>
      </p:sp>
      <p:sp>
        <p:nvSpPr>
          <p:cNvPr id="3" name="Slide Number Placeholder 2"/>
          <p:cNvSpPr>
            <a:spLocks noGrp="1"/>
          </p:cNvSpPr>
          <p:nvPr>
            <p:ph type="sldNum" sz="quarter" idx="12"/>
          </p:nvPr>
        </p:nvSpPr>
        <p:spPr/>
        <p:txBody>
          <a:bodyPr/>
          <a:lstStyle/>
          <a:p>
            <a:fld id="{52D96158-CDC9-4FF1-A278-9542325BFFE2}" type="slidenum">
              <a:rPr lang="en-US" smtClean="0"/>
              <a:pPr/>
              <a:t>31</a:t>
            </a:fld>
            <a:endParaRPr lang="en-US"/>
          </a:p>
        </p:txBody>
      </p:sp>
    </p:spTree>
    <p:extLst>
      <p:ext uri="{BB962C8B-B14F-4D97-AF65-F5344CB8AC3E}">
        <p14:creationId xmlns:p14="http://schemas.microsoft.com/office/powerpoint/2010/main" val="33194636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Sum-up</a:t>
            </a:r>
          </a:p>
        </p:txBody>
      </p:sp>
      <p:sp>
        <p:nvSpPr>
          <p:cNvPr id="5" name="Content Placeholder 4"/>
          <p:cNvSpPr>
            <a:spLocks noGrp="1"/>
          </p:cNvSpPr>
          <p:nvPr>
            <p:ph idx="1"/>
          </p:nvPr>
        </p:nvSpPr>
        <p:spPr>
          <a:xfrm>
            <a:off x="457200" y="1417638"/>
            <a:ext cx="8229600" cy="5211762"/>
          </a:xfrm>
        </p:spPr>
        <p:txBody>
          <a:bodyPr>
            <a:noAutofit/>
          </a:bodyPr>
          <a:lstStyle/>
          <a:p>
            <a:pPr marL="0" indent="0">
              <a:buNone/>
            </a:pPr>
            <a:r>
              <a:rPr lang="en-US" sz="2100" dirty="0" smtClean="0">
                <a:latin typeface="Times New Roman" panose="02020603050405020304" pitchFamily="18" charset="0"/>
                <a:cs typeface="Times New Roman" panose="02020603050405020304" pitchFamily="18" charset="0"/>
              </a:rPr>
              <a:t>This </a:t>
            </a:r>
            <a:r>
              <a:rPr lang="en-US" sz="2100" dirty="0">
                <a:latin typeface="Times New Roman" panose="02020603050405020304" pitchFamily="18" charset="0"/>
                <a:cs typeface="Times New Roman" panose="02020603050405020304" pitchFamily="18" charset="0"/>
              </a:rPr>
              <a:t>Zakat identity holds </a:t>
            </a:r>
          </a:p>
          <a:p>
            <a:pPr marL="0" indent="0" algn="ctr">
              <a:buNone/>
            </a:pPr>
            <a:r>
              <a:rPr lang="en-US" sz="2100" dirty="0">
                <a:latin typeface="Times New Roman" panose="02020603050405020304" pitchFamily="18" charset="0"/>
                <a:cs typeface="Times New Roman" panose="02020603050405020304" pitchFamily="18" charset="0"/>
              </a:rPr>
              <a:t>ZE = </a:t>
            </a:r>
            <a:r>
              <a:rPr lang="en-US" sz="2100" dirty="0" err="1">
                <a:latin typeface="Times New Roman" panose="02020603050405020304" pitchFamily="18" charset="0"/>
                <a:cs typeface="Times New Roman" panose="02020603050405020304" pitchFamily="18" charset="0"/>
              </a:rPr>
              <a:t>Cz</a:t>
            </a:r>
            <a:r>
              <a:rPr lang="en-US" sz="2100" dirty="0">
                <a:latin typeface="Times New Roman" panose="02020603050405020304" pitchFamily="18" charset="0"/>
                <a:cs typeface="Times New Roman" panose="02020603050405020304" pitchFamily="18" charset="0"/>
              </a:rPr>
              <a:t> + </a:t>
            </a:r>
            <a:r>
              <a:rPr lang="en-US" sz="2100" dirty="0" err="1">
                <a:latin typeface="Times New Roman" panose="02020603050405020304" pitchFamily="18" charset="0"/>
                <a:cs typeface="Times New Roman" panose="02020603050405020304" pitchFamily="18" charset="0"/>
              </a:rPr>
              <a:t>Sz</a:t>
            </a:r>
            <a:r>
              <a:rPr lang="en-US" sz="2100" dirty="0">
                <a:latin typeface="Times New Roman" panose="02020603050405020304" pitchFamily="18" charset="0"/>
                <a:cs typeface="Times New Roman" panose="02020603050405020304" pitchFamily="18" charset="0"/>
              </a:rPr>
              <a:t> 		</a:t>
            </a:r>
            <a:r>
              <a:rPr lang="en-US" sz="2100" dirty="0" smtClean="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(6c)</a:t>
            </a:r>
          </a:p>
          <a:p>
            <a:pPr marL="0" indent="0">
              <a:buNone/>
            </a:pPr>
            <a:r>
              <a:rPr lang="en-US" sz="2100" dirty="0" smtClean="0">
                <a:latin typeface="Times New Roman" panose="02020603050405020304" pitchFamily="18" charset="0"/>
                <a:cs typeface="Times New Roman" panose="02020603050405020304" pitchFamily="18" charset="0"/>
              </a:rPr>
              <a:t>Thus 		1 </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dCz</a:t>
            </a:r>
            <a:r>
              <a:rPr lang="en-US" sz="2100" dirty="0">
                <a:latin typeface="Times New Roman" panose="02020603050405020304" pitchFamily="18" charset="0"/>
                <a:cs typeface="Times New Roman" panose="02020603050405020304" pitchFamily="18" charset="0"/>
              </a:rPr>
              <a:t>/</a:t>
            </a:r>
            <a:r>
              <a:rPr lang="en-US" sz="2100" dirty="0" err="1">
                <a:latin typeface="Times New Roman" panose="02020603050405020304" pitchFamily="18" charset="0"/>
                <a:cs typeface="Times New Roman" panose="02020603050405020304" pitchFamily="18" charset="0"/>
              </a:rPr>
              <a:t>dZE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dSz</a:t>
            </a:r>
            <a:r>
              <a:rPr lang="en-US" sz="2100" dirty="0">
                <a:latin typeface="Times New Roman" panose="02020603050405020304" pitchFamily="18" charset="0"/>
                <a:cs typeface="Times New Roman" panose="02020603050405020304" pitchFamily="18" charset="0"/>
              </a:rPr>
              <a:t>/</a:t>
            </a:r>
            <a:r>
              <a:rPr lang="en-US" sz="2100" dirty="0" err="1">
                <a:latin typeface="Times New Roman" panose="02020603050405020304" pitchFamily="18" charset="0"/>
                <a:cs typeface="Times New Roman" panose="02020603050405020304" pitchFamily="18" charset="0"/>
              </a:rPr>
              <a:t>dZE</a:t>
            </a:r>
            <a:r>
              <a:rPr lang="en-US" sz="2100" dirty="0">
                <a:latin typeface="Times New Roman" panose="02020603050405020304" pitchFamily="18" charset="0"/>
                <a:cs typeface="Times New Roman" panose="02020603050405020304" pitchFamily="18" charset="0"/>
              </a:rPr>
              <a:t> = </a:t>
            </a:r>
            <a:r>
              <a:rPr lang="en-US" sz="2100" dirty="0" err="1">
                <a:latin typeface="Times New Roman" panose="02020603050405020304" pitchFamily="18" charset="0"/>
                <a:cs typeface="Times New Roman" panose="02020603050405020304" pitchFamily="18" charset="0"/>
              </a:rPr>
              <a:t>MPCz</a:t>
            </a:r>
            <a:r>
              <a:rPr lang="en-US" sz="2100" dirty="0">
                <a:latin typeface="Times New Roman" panose="02020603050405020304" pitchFamily="18" charset="0"/>
                <a:cs typeface="Times New Roman" panose="02020603050405020304" pitchFamily="18" charset="0"/>
              </a:rPr>
              <a:t> + </a:t>
            </a:r>
            <a:r>
              <a:rPr lang="en-US" sz="2100" dirty="0" err="1" smtClean="0">
                <a:latin typeface="Times New Roman" panose="02020603050405020304" pitchFamily="18" charset="0"/>
                <a:cs typeface="Times New Roman" panose="02020603050405020304" pitchFamily="18" charset="0"/>
              </a:rPr>
              <a:t>MPSz</a:t>
            </a:r>
            <a:r>
              <a:rPr lang="en-US" sz="2100" dirty="0" smtClean="0">
                <a:latin typeface="Times New Roman" panose="02020603050405020304" pitchFamily="18" charset="0"/>
                <a:cs typeface="Times New Roman" panose="02020603050405020304" pitchFamily="18" charset="0"/>
              </a:rPr>
              <a:t>.</a:t>
            </a:r>
          </a:p>
          <a:p>
            <a:pPr marL="0" indent="0">
              <a:buNone/>
            </a:pPr>
            <a:r>
              <a:rPr lang="en-US" sz="2100" dirty="0" smtClean="0">
                <a:latin typeface="Times New Roman" panose="02020603050405020304" pitchFamily="18" charset="0"/>
                <a:cs typeface="Times New Roman" panose="02020603050405020304" pitchFamily="18" charset="0"/>
              </a:rPr>
              <a:t>The </a:t>
            </a:r>
            <a:r>
              <a:rPr lang="en-US" sz="2100" dirty="0">
                <a:latin typeface="Times New Roman" panose="02020603050405020304" pitchFamily="18" charset="0"/>
                <a:cs typeface="Times New Roman" panose="02020603050405020304" pitchFamily="18" charset="0"/>
              </a:rPr>
              <a:t>aggregate consumption, C, is 	</a:t>
            </a:r>
          </a:p>
          <a:p>
            <a:pPr marL="0" indent="0">
              <a:buNone/>
            </a:pPr>
            <a:r>
              <a:rPr lang="en-US" sz="2100" dirty="0">
                <a:latin typeface="Times New Roman" panose="02020603050405020304" pitchFamily="18" charset="0"/>
                <a:cs typeface="Times New Roman" panose="02020603050405020304" pitchFamily="18" charset="0"/>
              </a:rPr>
              <a:t>C = C1 + </a:t>
            </a:r>
            <a:r>
              <a:rPr lang="en-US" sz="2100" dirty="0" err="1">
                <a:latin typeface="Times New Roman" panose="02020603050405020304" pitchFamily="18" charset="0"/>
                <a:cs typeface="Times New Roman" panose="02020603050405020304" pitchFamily="18" charset="0"/>
              </a:rPr>
              <a:t>Cz</a:t>
            </a:r>
            <a:r>
              <a:rPr lang="en-US" sz="2100" dirty="0">
                <a:latin typeface="Times New Roman" panose="02020603050405020304" pitchFamily="18" charset="0"/>
                <a:cs typeface="Times New Roman" panose="02020603050405020304" pitchFamily="18" charset="0"/>
              </a:rPr>
              <a:t> = C01 + c1 ( Y – Z - T) + C0z+ </a:t>
            </a:r>
            <a:r>
              <a:rPr lang="en-US" sz="2100" dirty="0" err="1">
                <a:latin typeface="Times New Roman" panose="02020603050405020304" pitchFamily="18" charset="0"/>
                <a:cs typeface="Times New Roman" panose="02020603050405020304" pitchFamily="18" charset="0"/>
              </a:rPr>
              <a:t>cz</a:t>
            </a:r>
            <a:r>
              <a:rPr lang="en-US" sz="2100" dirty="0">
                <a:latin typeface="Times New Roman" panose="02020603050405020304" pitchFamily="18" charset="0"/>
                <a:cs typeface="Times New Roman" panose="02020603050405020304" pitchFamily="18" charset="0"/>
              </a:rPr>
              <a:t> ZE 	(7)</a:t>
            </a:r>
          </a:p>
          <a:p>
            <a:pPr marL="0" indent="0">
              <a:buNone/>
            </a:pPr>
            <a:r>
              <a:rPr lang="en-US" sz="2100" dirty="0">
                <a:latin typeface="Times New Roman" panose="02020603050405020304" pitchFamily="18" charset="0"/>
                <a:cs typeface="Times New Roman" panose="02020603050405020304" pitchFamily="18" charset="0"/>
              </a:rPr>
              <a:t>If </a:t>
            </a:r>
            <a:r>
              <a:rPr lang="en-US" sz="2100" dirty="0" err="1">
                <a:latin typeface="Times New Roman" panose="02020603050405020304" pitchFamily="18" charset="0"/>
                <a:cs typeface="Times New Roman" panose="02020603050405020304" pitchFamily="18" charset="0"/>
              </a:rPr>
              <a:t>cz</a:t>
            </a:r>
            <a:r>
              <a:rPr lang="en-US" sz="2100" dirty="0">
                <a:latin typeface="Times New Roman" panose="02020603050405020304" pitchFamily="18" charset="0"/>
                <a:cs typeface="Times New Roman" panose="02020603050405020304" pitchFamily="18" charset="0"/>
              </a:rPr>
              <a:t> = 1 then C = C01 + c1( Y – Z - T) + C0z+ ZE </a:t>
            </a:r>
            <a:r>
              <a:rPr lang="en-US" sz="2100" dirty="0" smtClean="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	(7b)</a:t>
            </a:r>
          </a:p>
          <a:p>
            <a:pPr>
              <a:buFont typeface="Wingdings" panose="05000000000000000000" pitchFamily="2" charset="2"/>
              <a:buChar char="Ø"/>
            </a:pPr>
            <a:r>
              <a:rPr lang="en-US" sz="2100" dirty="0">
                <a:latin typeface="Times New Roman" panose="02020603050405020304" pitchFamily="18" charset="0"/>
                <a:cs typeface="Times New Roman" panose="02020603050405020304" pitchFamily="18" charset="0"/>
              </a:rPr>
              <a:t>We shall use consumption equation (3) in the subsequent analysis.</a:t>
            </a:r>
          </a:p>
          <a:p>
            <a:pPr marL="0" indent="0">
              <a:buNone/>
            </a:pPr>
            <a:r>
              <a:rPr lang="en-US" sz="2400" dirty="0">
                <a:latin typeface="Times New Roman" panose="02020603050405020304" pitchFamily="18" charset="0"/>
                <a:cs typeface="Times New Roman" panose="02020603050405020304" pitchFamily="18" charset="0"/>
              </a:rPr>
              <a:t>The Zakat collection from individuals’ wages and salaries, </a:t>
            </a:r>
            <a:r>
              <a:rPr lang="en-US" sz="2400" dirty="0" err="1">
                <a:latin typeface="Times New Roman" panose="02020603050405020304" pitchFamily="18" charset="0"/>
                <a:cs typeface="Times New Roman" panose="02020603050405020304" pitchFamily="18" charset="0"/>
              </a:rPr>
              <a:t>Zw</a:t>
            </a:r>
            <a:r>
              <a:rPr lang="en-US" sz="2400" dirty="0">
                <a:latin typeface="Times New Roman" panose="02020603050405020304" pitchFamily="18" charset="0"/>
                <a:cs typeface="Times New Roman" panose="02020603050405020304" pitchFamily="18" charset="0"/>
              </a:rPr>
              <a:t>, is</a:t>
            </a:r>
          </a:p>
          <a:p>
            <a:pPr marL="0" indent="0" algn="ctr">
              <a:buNone/>
            </a:pPr>
            <a:r>
              <a:rPr lang="en-US" sz="2400" dirty="0" err="1">
                <a:latin typeface="Times New Roman" panose="02020603050405020304" pitchFamily="18" charset="0"/>
                <a:cs typeface="Times New Roman" panose="02020603050405020304" pitchFamily="18" charset="0"/>
              </a:rPr>
              <a:t>Zw</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zw</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Yw</a:t>
            </a:r>
            <a:r>
              <a:rPr lang="en-US" sz="2400" dirty="0">
                <a:latin typeface="Times New Roman" panose="02020603050405020304" pitchFamily="18" charset="0"/>
                <a:cs typeface="Times New Roman" panose="02020603050405020304" pitchFamily="18" charset="0"/>
              </a:rPr>
              <a:t>- C0w - C0n )		    (8)</a:t>
            </a:r>
          </a:p>
          <a:p>
            <a:pPr marL="0" indent="0">
              <a:buNone/>
            </a:pPr>
            <a:r>
              <a:rPr lang="en-US" sz="2400" dirty="0" smtClean="0">
                <a:latin typeface="Times New Roman" panose="02020603050405020304" pitchFamily="18" charset="0"/>
                <a:cs typeface="Times New Roman" panose="02020603050405020304" pitchFamily="18" charset="0"/>
              </a:rPr>
              <a:t>C0n = </a:t>
            </a:r>
            <a:r>
              <a:rPr lang="en-US" sz="2400" dirty="0" err="1" smtClean="0">
                <a:latin typeface="Times New Roman" panose="02020603050405020304" pitchFamily="18" charset="0"/>
                <a:cs typeface="Times New Roman" panose="02020603050405020304" pitchFamily="18" charset="0"/>
              </a:rPr>
              <a:t>nisab</a:t>
            </a:r>
            <a:r>
              <a:rPr lang="en-US" sz="2400" dirty="0" smtClean="0">
                <a:latin typeface="Times New Roman" panose="02020603050405020304" pitchFamily="18" charset="0"/>
                <a:cs typeface="Times New Roman" panose="02020603050405020304" pitchFamily="18" charset="0"/>
              </a:rPr>
              <a:t> (min consumption determined by Islamic State).  </a:t>
            </a:r>
            <a:r>
              <a:rPr lang="en-US" sz="2400" dirty="0">
                <a:latin typeface="Times New Roman" panose="02020603050405020304" pitchFamily="18" charset="0"/>
                <a:cs typeface="Times New Roman" panose="02020603050405020304" pitchFamily="18" charset="0"/>
              </a:rPr>
              <a:t>C0w </a:t>
            </a:r>
            <a:r>
              <a:rPr lang="en-US" sz="2400" dirty="0" smtClean="0">
                <a:latin typeface="Times New Roman" panose="02020603050405020304" pitchFamily="18" charset="0"/>
                <a:cs typeface="Times New Roman" panose="02020603050405020304" pitchFamily="18" charset="0"/>
              </a:rPr>
              <a:t>= the </a:t>
            </a:r>
            <a:r>
              <a:rPr lang="en-US" sz="2400" dirty="0">
                <a:latin typeface="Times New Roman" panose="02020603050405020304" pitchFamily="18" charset="0"/>
                <a:cs typeface="Times New Roman" panose="02020603050405020304" pitchFamily="18" charset="0"/>
              </a:rPr>
              <a:t>exemption </a:t>
            </a:r>
            <a:r>
              <a:rPr lang="en-US" sz="2400" dirty="0" smtClean="0">
                <a:latin typeface="Times New Roman" panose="02020603050405020304" pitchFamily="18" charset="0"/>
                <a:cs typeface="Times New Roman" panose="02020603050405020304" pitchFamily="18" charset="0"/>
              </a:rPr>
              <a:t>to </a:t>
            </a:r>
            <a:r>
              <a:rPr lang="en-US" sz="2400" dirty="0">
                <a:latin typeface="Times New Roman" panose="02020603050405020304" pitchFamily="18" charset="0"/>
                <a:cs typeface="Times New Roman" panose="02020603050405020304" pitchFamily="18" charset="0"/>
              </a:rPr>
              <a:t>the Zakat payers </a:t>
            </a:r>
            <a:r>
              <a:rPr lang="en-US" sz="2400" dirty="0" smtClean="0">
                <a:latin typeface="Times New Roman" panose="02020603050405020304" pitchFamily="18" charset="0"/>
                <a:cs typeface="Times New Roman" panose="02020603050405020304" pitchFamily="18" charset="0"/>
              </a:rPr>
              <a:t>for basic </a:t>
            </a:r>
            <a:r>
              <a:rPr lang="en-US" sz="2400" dirty="0">
                <a:latin typeface="Times New Roman" panose="02020603050405020304" pitchFamily="18" charset="0"/>
                <a:cs typeface="Times New Roman" panose="02020603050405020304" pitchFamily="18" charset="0"/>
              </a:rPr>
              <a:t>needs,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err="1" smtClean="0">
                <a:latin typeface="Times New Roman" panose="02020603050405020304" pitchFamily="18" charset="0"/>
                <a:cs typeface="Times New Roman" panose="02020603050405020304" pitchFamily="18" charset="0"/>
              </a:rPr>
              <a:t>zw</a:t>
            </a:r>
            <a:r>
              <a:rPr lang="en-US" sz="2400" dirty="0" smtClean="0">
                <a:latin typeface="Times New Roman" panose="02020603050405020304" pitchFamily="18" charset="0"/>
                <a:cs typeface="Times New Roman" panose="02020603050405020304" pitchFamily="18" charset="0"/>
              </a:rPr>
              <a:t>  = Zakat rate.</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32</a:t>
            </a:fld>
            <a:endParaRPr lang="en-US"/>
          </a:p>
        </p:txBody>
      </p:sp>
    </p:spTree>
    <p:extLst>
      <p:ext uri="{BB962C8B-B14F-4D97-AF65-F5344CB8AC3E}">
        <p14:creationId xmlns:p14="http://schemas.microsoft.com/office/powerpoint/2010/main" val="12733053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Sum-up</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Yw</a:t>
            </a:r>
            <a:r>
              <a:rPr lang="en-US" sz="2400" dirty="0">
                <a:latin typeface="Times New Roman" panose="02020603050405020304" pitchFamily="18" charset="0"/>
                <a:cs typeface="Times New Roman" panose="02020603050405020304" pitchFamily="18" charset="0"/>
              </a:rPr>
              <a:t> – C0w - C0n )  = </a:t>
            </a:r>
            <a:r>
              <a:rPr lang="en-US" sz="2400" dirty="0" err="1">
                <a:latin typeface="Times New Roman" panose="02020603050405020304" pitchFamily="18" charset="0"/>
                <a:cs typeface="Times New Roman" panose="02020603050405020304" pitchFamily="18" charset="0"/>
              </a:rPr>
              <a:t>zakatable</a:t>
            </a:r>
            <a:r>
              <a:rPr lang="en-US" sz="2400" dirty="0">
                <a:latin typeface="Times New Roman" panose="02020603050405020304" pitchFamily="18" charset="0"/>
                <a:cs typeface="Times New Roman" panose="02020603050405020304" pitchFamily="18" charset="0"/>
              </a:rPr>
              <a:t> income. </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A0  = Assets at period 0</a:t>
            </a:r>
          </a:p>
          <a:p>
            <a:pPr>
              <a:buFont typeface="Wingdings" panose="05000000000000000000" pitchFamily="2" charset="2"/>
              <a:buChar char="Ø"/>
            </a:pPr>
            <a:r>
              <a:rPr lang="en-US" sz="2400" dirty="0" err="1" smtClean="0">
                <a:latin typeface="Times New Roman" panose="02020603050405020304" pitchFamily="18" charset="0"/>
                <a:cs typeface="Times New Roman" panose="02020603050405020304" pitchFamily="18" charset="0"/>
              </a:rPr>
              <a:t>r</a:t>
            </a:r>
            <a:r>
              <a:rPr lang="en-US" sz="2400" baseline="-25000" dirty="0" err="1" smtClean="0">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 rate of return on assets (A)</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Asset </a:t>
            </a:r>
            <a:r>
              <a:rPr lang="en-US" sz="2400" dirty="0">
                <a:latin typeface="Times New Roman" panose="02020603050405020304" pitchFamily="18" charset="0"/>
                <a:cs typeface="Times New Roman" panose="02020603050405020304" pitchFamily="18" charset="0"/>
              </a:rPr>
              <a:t>at the end of that year </a:t>
            </a:r>
            <a:r>
              <a:rPr lang="en-US" sz="2400" dirty="0" smtClean="0">
                <a:latin typeface="Times New Roman" panose="02020603050405020304" pitchFamily="18" charset="0"/>
                <a:cs typeface="Times New Roman" panose="02020603050405020304" pitchFamily="18" charset="0"/>
              </a:rPr>
              <a:t>is: A1 </a:t>
            </a:r>
            <a:r>
              <a:rPr lang="en-US" sz="2400" dirty="0">
                <a:latin typeface="Times New Roman" panose="02020603050405020304" pitchFamily="18" charset="0"/>
                <a:cs typeface="Times New Roman" panose="02020603050405020304" pitchFamily="18" charset="0"/>
              </a:rPr>
              <a:t>= A0 ( 1 + </a:t>
            </a:r>
            <a:r>
              <a:rPr lang="en-US" sz="2400" dirty="0" err="1">
                <a:latin typeface="Times New Roman" panose="02020603050405020304" pitchFamily="18" charset="0"/>
                <a:cs typeface="Times New Roman" panose="02020603050405020304" pitchFamily="18" charset="0"/>
              </a:rPr>
              <a:t>r</a:t>
            </a:r>
            <a:r>
              <a:rPr lang="en-US" sz="2400" baseline="-25000" dirty="0" err="1">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err="1" smtClean="0">
                <a:latin typeface="Times New Roman" panose="02020603050405020304" pitchFamily="18" charset="0"/>
                <a:cs typeface="Times New Roman" panose="02020603050405020304" pitchFamily="18" charset="0"/>
              </a:rPr>
              <a:t>z</a:t>
            </a:r>
            <a:r>
              <a:rPr lang="en-US" sz="2400" baseline="-25000" dirty="0" err="1" smtClean="0">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zakat rate</a:t>
            </a:r>
            <a:endParaRPr lang="en-US" sz="2400" dirty="0">
              <a:latin typeface="Times New Roman" panose="02020603050405020304" pitchFamily="18" charset="0"/>
              <a:cs typeface="Times New Roman" panose="02020603050405020304" pitchFamily="18" charset="0"/>
            </a:endParaRPr>
          </a:p>
          <a:p>
            <a:pPr marL="457200" indent="-457200">
              <a:buAutoNum type="alphaLcParenBoth"/>
            </a:pPr>
            <a:r>
              <a:rPr lang="en-US" sz="2400" dirty="0" smtClean="0">
                <a:latin typeface="Times New Roman" panose="02020603050405020304" pitchFamily="18" charset="0"/>
                <a:cs typeface="Times New Roman" panose="02020603050405020304" pitchFamily="18" charset="0"/>
              </a:rPr>
              <a:t>If </a:t>
            </a:r>
            <a:r>
              <a:rPr lang="en-US" sz="2400" dirty="0" err="1">
                <a:latin typeface="Times New Roman" panose="02020603050405020304" pitchFamily="18" charset="0"/>
                <a:cs typeface="Times New Roman" panose="02020603050405020304" pitchFamily="18" charset="0"/>
              </a:rPr>
              <a:t>r</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z</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at </a:t>
            </a:r>
            <a:r>
              <a:rPr lang="en-US" sz="2400" dirty="0">
                <a:latin typeface="Times New Roman" panose="02020603050405020304" pitchFamily="18" charset="0"/>
                <a:cs typeface="Times New Roman" panose="02020603050405020304" pitchFamily="18" charset="0"/>
              </a:rPr>
              <a:t>least sufficient income to pay Zakat</a:t>
            </a:r>
            <a:r>
              <a:rPr lang="en-US" sz="2400" dirty="0" smtClean="0">
                <a:latin typeface="Times New Roman" panose="02020603050405020304" pitchFamily="18" charset="0"/>
                <a:cs typeface="Times New Roman" panose="02020603050405020304" pitchFamily="18" charset="0"/>
              </a:rPr>
              <a:t>. </a:t>
            </a:r>
          </a:p>
          <a:p>
            <a:pPr marL="457200" indent="-457200">
              <a:buAutoNum type="alphaLcParenBoth"/>
            </a:pPr>
            <a:r>
              <a:rPr lang="en-US" sz="2400" dirty="0" smtClean="0">
                <a:latin typeface="Times New Roman" panose="02020603050405020304" pitchFamily="18" charset="0"/>
                <a:cs typeface="Times New Roman" panose="02020603050405020304" pitchFamily="18" charset="0"/>
              </a:rPr>
              <a:t>If </a:t>
            </a:r>
            <a:r>
              <a:rPr lang="en-US" sz="2400" dirty="0" err="1">
                <a:latin typeface="Times New Roman" panose="02020603050405020304" pitchFamily="18" charset="0"/>
                <a:cs typeface="Times New Roman" panose="02020603050405020304" pitchFamily="18" charset="0"/>
              </a:rPr>
              <a:t>r</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&lt; </a:t>
            </a:r>
            <a:r>
              <a:rPr lang="en-US" sz="2400" dirty="0" err="1">
                <a:latin typeface="Times New Roman" panose="02020603050405020304" pitchFamily="18" charset="0"/>
                <a:cs typeface="Times New Roman" panose="02020603050405020304" pitchFamily="18" charset="0"/>
              </a:rPr>
              <a:t>z</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asset’s </a:t>
            </a:r>
            <a:r>
              <a:rPr lang="en-US" sz="2400" dirty="0">
                <a:latin typeface="Times New Roman" panose="02020603050405020304" pitchFamily="18" charset="0"/>
                <a:cs typeface="Times New Roman" panose="02020603050405020304" pitchFamily="18" charset="0"/>
              </a:rPr>
              <a:t>owner has to liquidate </a:t>
            </a:r>
            <a:r>
              <a:rPr lang="en-US" sz="2400" dirty="0" smtClean="0">
                <a:latin typeface="Times New Roman" panose="02020603050405020304" pitchFamily="18" charset="0"/>
                <a:cs typeface="Times New Roman" panose="02020603050405020304" pitchFamily="18" charset="0"/>
              </a:rPr>
              <a:t>asset </a:t>
            </a:r>
            <a:r>
              <a:rPr lang="en-US" sz="2400" dirty="0">
                <a:latin typeface="Times New Roman" panose="02020603050405020304" pitchFamily="18" charset="0"/>
                <a:cs typeface="Times New Roman" panose="02020603050405020304" pitchFamily="18" charset="0"/>
              </a:rPr>
              <a:t>to pay Zakat. </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Zakat </a:t>
            </a:r>
            <a:r>
              <a:rPr lang="en-US" sz="2400" dirty="0">
                <a:latin typeface="Times New Roman" panose="02020603050405020304" pitchFamily="18" charset="0"/>
                <a:cs typeface="Times New Roman" panose="02020603050405020304" pitchFamily="18" charset="0"/>
              </a:rPr>
              <a:t>collection from the asset from all individuals, ZA , is</a:t>
            </a:r>
          </a:p>
          <a:p>
            <a:pPr marL="0" indent="0" algn="ctr">
              <a:buNone/>
            </a:pPr>
            <a:r>
              <a:rPr lang="en-US" sz="2400" dirty="0">
                <a:latin typeface="Times New Roman" panose="02020603050405020304" pitchFamily="18" charset="0"/>
                <a:cs typeface="Times New Roman" panose="02020603050405020304" pitchFamily="18" charset="0"/>
              </a:rPr>
              <a:t>ZA = </a:t>
            </a:r>
            <a:r>
              <a:rPr lang="en-US" sz="2400" dirty="0" err="1">
                <a:latin typeface="Times New Roman" panose="02020603050405020304" pitchFamily="18" charset="0"/>
                <a:cs typeface="Times New Roman" panose="02020603050405020304" pitchFamily="18" charset="0"/>
              </a:rPr>
              <a:t>z</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(A1 – C0A- C0n) 	  (9)</a:t>
            </a: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33</a:t>
            </a:fld>
            <a:endParaRPr lang="en-US"/>
          </a:p>
        </p:txBody>
      </p:sp>
    </p:spTree>
    <p:extLst>
      <p:ext uri="{BB962C8B-B14F-4D97-AF65-F5344CB8AC3E}">
        <p14:creationId xmlns:p14="http://schemas.microsoft.com/office/powerpoint/2010/main" val="14477193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Sum-up (Review)</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marL="0" indent="0">
              <a:buNone/>
            </a:pPr>
            <a:r>
              <a:rPr lang="en-US" sz="2400" dirty="0" smtClean="0">
                <a:latin typeface="Times New Roman" panose="02020603050405020304" pitchFamily="18" charset="0"/>
                <a:cs typeface="Times New Roman" panose="02020603050405020304" pitchFamily="18" charset="0"/>
              </a:rPr>
              <a:t>Substituting </a:t>
            </a:r>
            <a:r>
              <a:rPr lang="en-US" sz="2400" dirty="0">
                <a:latin typeface="Times New Roman" panose="02020603050405020304" pitchFamily="18" charset="0"/>
                <a:cs typeface="Times New Roman" panose="02020603050405020304" pitchFamily="18" charset="0"/>
              </a:rPr>
              <a:t>A1 = A0 ( 1 + </a:t>
            </a:r>
            <a:r>
              <a:rPr lang="en-US" sz="2400" dirty="0" err="1">
                <a:latin typeface="Times New Roman" panose="02020603050405020304" pitchFamily="18" charset="0"/>
                <a:cs typeface="Times New Roman" panose="02020603050405020304" pitchFamily="18" charset="0"/>
              </a:rPr>
              <a:t>r</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and let YA = </a:t>
            </a:r>
            <a:r>
              <a:rPr lang="en-US" sz="2400" dirty="0" err="1">
                <a:latin typeface="Times New Roman" panose="02020603050405020304" pitchFamily="18" charset="0"/>
                <a:cs typeface="Times New Roman" panose="02020603050405020304" pitchFamily="18" charset="0"/>
              </a:rPr>
              <a:t>r</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A0 ,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equation </a:t>
            </a:r>
            <a:r>
              <a:rPr lang="en-US" sz="2400" dirty="0">
                <a:latin typeface="Times New Roman" panose="02020603050405020304" pitchFamily="18" charset="0"/>
                <a:cs typeface="Times New Roman" panose="02020603050405020304" pitchFamily="18" charset="0"/>
              </a:rPr>
              <a:t>(9) can be written </a:t>
            </a:r>
            <a:r>
              <a:rPr lang="en-US" sz="2400" dirty="0" smtClean="0">
                <a:latin typeface="Times New Roman" panose="02020603050405020304" pitchFamily="18" charset="0"/>
                <a:cs typeface="Times New Roman" panose="02020603050405020304" pitchFamily="18" charset="0"/>
              </a:rPr>
              <a:t>as </a:t>
            </a:r>
          </a:p>
          <a:p>
            <a:pPr marL="0" indent="0" algn="ctr">
              <a:buNone/>
            </a:pPr>
            <a:r>
              <a:rPr lang="en-US" sz="2400" dirty="0" smtClean="0">
                <a:latin typeface="Times New Roman" panose="02020603050405020304" pitchFamily="18" charset="0"/>
                <a:cs typeface="Times New Roman" panose="02020603050405020304" pitchFamily="18" charset="0"/>
              </a:rPr>
              <a:t>ZA </a:t>
            </a:r>
            <a:r>
              <a:rPr lang="en-US" sz="2400" dirty="0">
                <a:latin typeface="Times New Roman" panose="02020603050405020304" pitchFamily="18" charset="0"/>
                <a:cs typeface="Times New Roman" panose="02020603050405020304" pitchFamily="18" charset="0"/>
              </a:rPr>
              <a:t>= z</a:t>
            </a:r>
            <a:r>
              <a:rPr lang="en-US" sz="2400" baseline="-25000" dirty="0">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A0+ </a:t>
            </a:r>
            <a:r>
              <a:rPr lang="en-US" sz="2400" dirty="0" err="1">
                <a:latin typeface="Times New Roman" panose="02020603050405020304" pitchFamily="18" charset="0"/>
                <a:cs typeface="Times New Roman" panose="02020603050405020304" pitchFamily="18" charset="0"/>
              </a:rPr>
              <a:t>z</a:t>
            </a:r>
            <a:r>
              <a:rPr lang="en-US" sz="2400" baseline="-25000" dirty="0" err="1">
                <a:latin typeface="Times New Roman" panose="02020603050405020304" pitchFamily="18" charset="0"/>
                <a:cs typeface="Times New Roman" panose="02020603050405020304" pitchFamily="18" charset="0"/>
              </a:rPr>
              <a:t>A</a:t>
            </a:r>
            <a:r>
              <a:rPr lang="en-US" sz="2400" dirty="0" err="1">
                <a:latin typeface="Times New Roman" panose="02020603050405020304" pitchFamily="18" charset="0"/>
                <a:cs typeface="Times New Roman" panose="02020603050405020304" pitchFamily="18" charset="0"/>
              </a:rPr>
              <a:t>YA</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z</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(C0A + C0n )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10)</a:t>
            </a:r>
          </a:p>
          <a:p>
            <a:pPr marL="0" indent="0">
              <a:buNone/>
            </a:pPr>
            <a:r>
              <a:rPr lang="en-US" sz="2400" dirty="0" smtClean="0">
                <a:latin typeface="Times New Roman" panose="02020603050405020304" pitchFamily="18" charset="0"/>
                <a:cs typeface="Times New Roman" panose="02020603050405020304" pitchFamily="18" charset="0"/>
              </a:rPr>
              <a:t>C0A = exemption to </a:t>
            </a:r>
            <a:r>
              <a:rPr lang="en-US" sz="2400" dirty="0">
                <a:latin typeface="Times New Roman" panose="02020603050405020304" pitchFamily="18" charset="0"/>
                <a:cs typeface="Times New Roman" panose="02020603050405020304" pitchFamily="18" charset="0"/>
              </a:rPr>
              <a:t>the individuals </a:t>
            </a:r>
            <a:r>
              <a:rPr lang="en-US" sz="2400" dirty="0" smtClean="0">
                <a:latin typeface="Times New Roman" panose="02020603050405020304" pitchFamily="18" charset="0"/>
                <a:cs typeface="Times New Roman" panose="02020603050405020304" pitchFamily="18" charset="0"/>
              </a:rPr>
              <a:t>earning </a:t>
            </a:r>
            <a:r>
              <a:rPr lang="en-US" sz="2400" dirty="0">
                <a:latin typeface="Times New Roman" panose="02020603050405020304" pitchFamily="18" charset="0"/>
                <a:cs typeface="Times New Roman" panose="02020603050405020304" pitchFamily="18" charset="0"/>
              </a:rPr>
              <a:t>income from </a:t>
            </a:r>
            <a:r>
              <a:rPr lang="en-US" sz="2400" dirty="0" smtClean="0">
                <a:latin typeface="Times New Roman" panose="02020603050405020304" pitchFamily="18" charset="0"/>
                <a:cs typeface="Times New Roman" panose="02020603050405020304" pitchFamily="18" charset="0"/>
              </a:rPr>
              <a:t>the transactions of </a:t>
            </a:r>
            <a:r>
              <a:rPr lang="en-US" sz="2400" dirty="0">
                <a:latin typeface="Times New Roman" panose="02020603050405020304" pitchFamily="18" charset="0"/>
                <a:cs typeface="Times New Roman" panose="02020603050405020304" pitchFamily="18" charset="0"/>
              </a:rPr>
              <a:t>assets.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z</a:t>
            </a:r>
            <a:r>
              <a:rPr lang="en-US" sz="2400" baseline="-25000" dirty="0" smtClean="0">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A0 = does </a:t>
            </a:r>
            <a:r>
              <a:rPr lang="en-US" sz="2400" dirty="0">
                <a:latin typeface="Times New Roman" panose="02020603050405020304" pitchFamily="18" charset="0"/>
                <a:cs typeface="Times New Roman" panose="02020603050405020304" pitchFamily="18" charset="0"/>
              </a:rPr>
              <a:t>not contribute toward the production of currently produced goods and </a:t>
            </a:r>
            <a:r>
              <a:rPr lang="en-US" sz="2400" dirty="0" smtClean="0">
                <a:latin typeface="Times New Roman" panose="02020603050405020304" pitchFamily="18" charset="0"/>
                <a:cs typeface="Times New Roman" panose="02020603050405020304" pitchFamily="18" charset="0"/>
              </a:rPr>
              <a:t>services and </a:t>
            </a:r>
            <a:r>
              <a:rPr lang="en-US" sz="2400" dirty="0">
                <a:latin typeface="Times New Roman" panose="02020603050405020304" pitchFamily="18" charset="0"/>
                <a:cs typeface="Times New Roman" panose="02020603050405020304" pitchFamily="18" charset="0"/>
              </a:rPr>
              <a:t>therefore excluded from </a:t>
            </a:r>
            <a:r>
              <a:rPr lang="en-US" sz="2400" dirty="0" smtClean="0">
                <a:latin typeface="Times New Roman" panose="02020603050405020304" pitchFamily="18" charset="0"/>
                <a:cs typeface="Times New Roman" panose="02020603050405020304" pitchFamily="18" charset="0"/>
              </a:rPr>
              <a:t>GDP. Income </a:t>
            </a:r>
            <a:r>
              <a:rPr lang="en-US" sz="2400" dirty="0">
                <a:latin typeface="Times New Roman" panose="02020603050405020304" pitchFamily="18" charset="0"/>
                <a:cs typeface="Times New Roman" panose="02020603050405020304" pitchFamily="18" charset="0"/>
              </a:rPr>
              <a:t>generated by the assets</a:t>
            </a:r>
            <a:r>
              <a:rPr lang="en-US" sz="2400" dirty="0" smtClean="0">
                <a:latin typeface="Times New Roman" panose="02020603050405020304" pitchFamily="18" charset="0"/>
                <a:cs typeface="Times New Roman" panose="02020603050405020304" pitchFamily="18" charset="0"/>
              </a:rPr>
              <a:t>, YA ,  is </a:t>
            </a:r>
            <a:r>
              <a:rPr lang="en-US" sz="2400" dirty="0">
                <a:latin typeface="Times New Roman" panose="02020603050405020304" pitchFamily="18" charset="0"/>
                <a:cs typeface="Times New Roman" panose="02020603050405020304" pitchFamily="18" charset="0"/>
              </a:rPr>
              <a:t>included in GDP</a:t>
            </a:r>
            <a:r>
              <a:rPr lang="en-US" sz="2400" dirty="0" smtClean="0">
                <a:latin typeface="Times New Roman" panose="02020603050405020304" pitchFamily="18" charset="0"/>
                <a:cs typeface="Times New Roman" panose="02020603050405020304" pitchFamily="18" charset="0"/>
              </a:rPr>
              <a:t>. </a:t>
            </a:r>
          </a:p>
          <a:p>
            <a:pPr marL="0" indent="0">
              <a:buNone/>
            </a:pPr>
            <a:r>
              <a:rPr lang="en-US" sz="2400" dirty="0">
                <a:latin typeface="Times New Roman" panose="02020603050405020304" pitchFamily="18" charset="0"/>
                <a:cs typeface="Times New Roman" panose="02020603050405020304" pitchFamily="18" charset="0"/>
              </a:rPr>
              <a:t>Zakat collection on </a:t>
            </a:r>
            <a:r>
              <a:rPr lang="en-US" sz="2400" dirty="0" smtClean="0">
                <a:latin typeface="Times New Roman" panose="02020603050405020304" pitchFamily="18" charset="0"/>
                <a:cs typeface="Times New Roman" panose="02020603050405020304" pitchFamily="18" charset="0"/>
              </a:rPr>
              <a:t>profits, </a:t>
            </a:r>
            <a:r>
              <a:rPr lang="en-US" sz="2400" dirty="0">
                <a:latin typeface="Times New Roman" panose="02020603050405020304" pitchFamily="18" charset="0"/>
                <a:cs typeface="Times New Roman" panose="02020603050405020304" pitchFamily="18" charset="0"/>
              </a:rPr>
              <a:t>Zπ , is </a:t>
            </a:r>
          </a:p>
          <a:p>
            <a:pPr marL="0" indent="0" algn="ctr">
              <a:buNone/>
            </a:pPr>
            <a:r>
              <a:rPr lang="en-US" sz="2400" dirty="0">
                <a:latin typeface="Times New Roman" panose="02020603050405020304" pitchFamily="18" charset="0"/>
                <a:cs typeface="Times New Roman" panose="02020603050405020304" pitchFamily="18" charset="0"/>
              </a:rPr>
              <a:t>Zπ =zπ ( Π – C0π - C0n ) 	  (11)</a:t>
            </a:r>
          </a:p>
          <a:p>
            <a:pPr marL="0" indent="0">
              <a:buNone/>
            </a:pPr>
            <a:r>
              <a:rPr lang="en-US" sz="2400" dirty="0" smtClean="0">
                <a:latin typeface="Times New Roman" panose="02020603050405020304" pitchFamily="18" charset="0"/>
                <a:cs typeface="Times New Roman" panose="02020603050405020304" pitchFamily="18" charset="0"/>
              </a:rPr>
              <a:t>C0π  = exemption;				C0n = </a:t>
            </a:r>
            <a:r>
              <a:rPr lang="en-US" sz="2400" dirty="0" err="1" smtClean="0">
                <a:latin typeface="Times New Roman" panose="02020603050405020304" pitchFamily="18" charset="0"/>
                <a:cs typeface="Times New Roman" panose="02020603050405020304" pitchFamily="18" charset="0"/>
              </a:rPr>
              <a:t>nisab</a:t>
            </a:r>
            <a:r>
              <a:rPr lang="en-US" sz="2400" dirty="0" smtClean="0">
                <a:latin typeface="Times New Roman" panose="02020603050405020304" pitchFamily="18" charset="0"/>
                <a:cs typeface="Times New Roman" panose="02020603050405020304" pitchFamily="18" charset="0"/>
              </a:rPr>
              <a:t> level; </a:t>
            </a:r>
          </a:p>
          <a:p>
            <a:pPr marL="0" indent="0">
              <a:buNone/>
            </a:pPr>
            <a:r>
              <a:rPr lang="en-US" sz="2400" dirty="0" smtClean="0">
                <a:latin typeface="Times New Roman" panose="02020603050405020304" pitchFamily="18" charset="0"/>
                <a:cs typeface="Times New Roman" panose="02020603050405020304" pitchFamily="18" charset="0"/>
              </a:rPr>
              <a:t>C0π = exemption for R&amp;D</a:t>
            </a:r>
            <a:r>
              <a:rPr lang="en-US" sz="2400" dirty="0">
                <a:latin typeface="Times New Roman" panose="02020603050405020304" pitchFamily="18" charset="0"/>
                <a:cs typeface="Times New Roman" panose="02020603050405020304" pitchFamily="18" charset="0"/>
              </a:rPr>
              <a:t>, training </a:t>
            </a:r>
            <a:r>
              <a:rPr lang="en-US" sz="2400" dirty="0" smtClean="0">
                <a:latin typeface="Times New Roman" panose="02020603050405020304" pitchFamily="18" charset="0"/>
                <a:cs typeface="Times New Roman" panose="02020603050405020304" pitchFamily="18" charset="0"/>
              </a:rPr>
              <a:t>etc.</a:t>
            </a:r>
          </a:p>
        </p:txBody>
      </p:sp>
      <p:sp>
        <p:nvSpPr>
          <p:cNvPr id="3" name="Slide Number Placeholder 2"/>
          <p:cNvSpPr>
            <a:spLocks noGrp="1"/>
          </p:cNvSpPr>
          <p:nvPr>
            <p:ph type="sldNum" sz="quarter" idx="12"/>
          </p:nvPr>
        </p:nvSpPr>
        <p:spPr/>
        <p:txBody>
          <a:bodyPr/>
          <a:lstStyle/>
          <a:p>
            <a:fld id="{52D96158-CDC9-4FF1-A278-9542325BFFE2}" type="slidenum">
              <a:rPr lang="en-US" smtClean="0"/>
              <a:pPr/>
              <a:t>34</a:t>
            </a:fld>
            <a:endParaRPr lang="en-US"/>
          </a:p>
        </p:txBody>
      </p:sp>
    </p:spTree>
    <p:extLst>
      <p:ext uri="{BB962C8B-B14F-4D97-AF65-F5344CB8AC3E}">
        <p14:creationId xmlns:p14="http://schemas.microsoft.com/office/powerpoint/2010/main" val="22044923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Review (Zakat Collection)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marL="0" indent="0" algn="ctr">
              <a:buNone/>
            </a:pPr>
            <a:r>
              <a:rPr lang="en-US" sz="2000" dirty="0" smtClean="0">
                <a:latin typeface="Times New Roman" panose="02020603050405020304" pitchFamily="18" charset="0"/>
                <a:cs typeface="Times New Roman" panose="02020603050405020304" pitchFamily="18" charset="0"/>
              </a:rPr>
              <a:t>Z </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Zw</a:t>
            </a:r>
            <a:r>
              <a:rPr lang="en-US" sz="2000" dirty="0">
                <a:latin typeface="Times New Roman" panose="02020603050405020304" pitchFamily="18" charset="0"/>
                <a:cs typeface="Times New Roman" panose="02020603050405020304" pitchFamily="18" charset="0"/>
              </a:rPr>
              <a:t> + Z A + Zπ</a:t>
            </a:r>
          </a:p>
          <a:p>
            <a:pPr marL="0" indent="0">
              <a:buNone/>
            </a:pPr>
            <a:r>
              <a:rPr lang="en-US" sz="2000" dirty="0">
                <a:latin typeface="Times New Roman" panose="02020603050405020304" pitchFamily="18" charset="0"/>
                <a:cs typeface="Times New Roman" panose="02020603050405020304" pitchFamily="18" charset="0"/>
              </a:rPr>
              <a:t>Substituting for </a:t>
            </a:r>
            <a:r>
              <a:rPr lang="en-US" sz="2000" dirty="0" err="1">
                <a:latin typeface="Times New Roman" panose="02020603050405020304" pitchFamily="18" charset="0"/>
                <a:cs typeface="Times New Roman" panose="02020603050405020304" pitchFamily="18" charset="0"/>
              </a:rPr>
              <a:t>Zw</a:t>
            </a:r>
            <a:r>
              <a:rPr lang="en-US" sz="2000" dirty="0">
                <a:latin typeface="Times New Roman" panose="02020603050405020304" pitchFamily="18" charset="0"/>
                <a:cs typeface="Times New Roman" panose="02020603050405020304" pitchFamily="18" charset="0"/>
              </a:rPr>
              <a:t> , Z A , and Zπ , we </a:t>
            </a:r>
            <a:r>
              <a:rPr lang="en-US" sz="2000" dirty="0" smtClean="0">
                <a:latin typeface="Times New Roman" panose="02020603050405020304" pitchFamily="18" charset="0"/>
                <a:cs typeface="Times New Roman" panose="02020603050405020304" pitchFamily="18" charset="0"/>
              </a:rPr>
              <a:t>have </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b="1" dirty="0">
                <a:latin typeface="Times New Roman" panose="02020603050405020304" pitchFamily="18" charset="0"/>
                <a:cs typeface="Times New Roman" panose="02020603050405020304" pitchFamily="18" charset="0"/>
              </a:rPr>
              <a:t>Z = </a:t>
            </a:r>
            <a:r>
              <a:rPr lang="en-US" sz="2000" b="1" dirty="0" err="1">
                <a:latin typeface="Times New Roman" panose="02020603050405020304" pitchFamily="18" charset="0"/>
                <a:cs typeface="Times New Roman" panose="02020603050405020304" pitchFamily="18" charset="0"/>
              </a:rPr>
              <a:t>zw</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Yw</a:t>
            </a:r>
            <a:r>
              <a:rPr lang="en-US" sz="2000" b="1" dirty="0">
                <a:latin typeface="Times New Roman" panose="02020603050405020304" pitchFamily="18" charset="0"/>
                <a:cs typeface="Times New Roman" panose="02020603050405020304" pitchFamily="18" charset="0"/>
              </a:rPr>
              <a:t> – C0w - C0n ) + </a:t>
            </a:r>
            <a:r>
              <a:rPr lang="en-US" sz="2000" b="1" dirty="0" err="1">
                <a:latin typeface="Times New Roman" panose="02020603050405020304" pitchFamily="18" charset="0"/>
                <a:cs typeface="Times New Roman" panose="02020603050405020304" pitchFamily="18" charset="0"/>
              </a:rPr>
              <a:t>zA</a:t>
            </a:r>
            <a:r>
              <a:rPr lang="en-US" sz="2000" b="1" dirty="0">
                <a:latin typeface="Times New Roman" panose="02020603050405020304" pitchFamily="18" charset="0"/>
                <a:cs typeface="Times New Roman" panose="02020603050405020304" pitchFamily="18" charset="0"/>
              </a:rPr>
              <a:t>(YA- C0A - C0n </a:t>
            </a:r>
            <a:r>
              <a:rPr lang="en-US" sz="2000" b="1" dirty="0" smtClean="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zπ(Yπ - C0π - C0n ) + zAA0 </a:t>
            </a:r>
            <a:r>
              <a:rPr lang="en-US" sz="2000" b="1" dirty="0" smtClean="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12)</a:t>
            </a:r>
          </a:p>
          <a:p>
            <a:pPr marL="0" indent="0">
              <a:buNone/>
            </a:pPr>
            <a:r>
              <a:rPr lang="en-US" sz="2000" dirty="0" smtClean="0">
                <a:latin typeface="Times New Roman" panose="02020603050405020304" pitchFamily="18" charset="0"/>
                <a:cs typeface="Times New Roman" panose="02020603050405020304" pitchFamily="18" charset="0"/>
              </a:rPr>
              <a:t>Let </a:t>
            </a:r>
            <a:r>
              <a:rPr lang="en-US" sz="2000" b="1" dirty="0" err="1" smtClean="0">
                <a:latin typeface="Times New Roman" panose="02020603050405020304" pitchFamily="18" charset="0"/>
                <a:cs typeface="Times New Roman" panose="02020603050405020304" pitchFamily="18" charset="0"/>
              </a:rPr>
              <a:t>zw</a:t>
            </a:r>
            <a:r>
              <a:rPr lang="en-US" sz="2000" b="1" dirty="0" smtClean="0">
                <a:latin typeface="Times New Roman" panose="02020603050405020304" pitchFamily="18" charset="0"/>
                <a:cs typeface="Times New Roman" panose="02020603050405020304" pitchFamily="18" charset="0"/>
              </a:rPr>
              <a:t> = </a:t>
            </a:r>
            <a:r>
              <a:rPr lang="en-US" sz="2000" b="1" dirty="0" err="1" smtClean="0">
                <a:latin typeface="Times New Roman" panose="02020603050405020304" pitchFamily="18" charset="0"/>
                <a:cs typeface="Times New Roman" panose="02020603050405020304" pitchFamily="18" charset="0"/>
              </a:rPr>
              <a:t>z</a:t>
            </a:r>
            <a:r>
              <a:rPr lang="en-US" sz="2000" b="1" baseline="-25000" dirty="0" err="1" smtClean="0">
                <a:latin typeface="Times New Roman" panose="02020603050405020304" pitchFamily="18" charset="0"/>
                <a:cs typeface="Times New Roman" panose="02020603050405020304" pitchFamily="18" charset="0"/>
              </a:rPr>
              <a:t>A</a:t>
            </a:r>
            <a:r>
              <a:rPr lang="en-US" sz="2000" b="1" dirty="0" smtClean="0">
                <a:latin typeface="Times New Roman" panose="02020603050405020304" pitchFamily="18" charset="0"/>
                <a:cs typeface="Times New Roman" panose="02020603050405020304" pitchFamily="18" charset="0"/>
              </a:rPr>
              <a:t> = zπ, </a:t>
            </a:r>
            <a:r>
              <a:rPr lang="en-US" sz="2000" dirty="0" smtClean="0">
                <a:latin typeface="Times New Roman" panose="02020603050405020304" pitchFamily="18" charset="0"/>
                <a:cs typeface="Times New Roman" panose="02020603050405020304" pitchFamily="18" charset="0"/>
              </a:rPr>
              <a:t>then </a:t>
            </a:r>
            <a:r>
              <a:rPr lang="en-US" sz="2000" dirty="0">
                <a:latin typeface="Times New Roman" panose="02020603050405020304" pitchFamily="18" charset="0"/>
                <a:cs typeface="Times New Roman" panose="02020603050405020304" pitchFamily="18" charset="0"/>
              </a:rPr>
              <a:t>equation (12) reduces </a:t>
            </a:r>
            <a:r>
              <a:rPr lang="en-US" sz="2000" dirty="0" smtClean="0">
                <a:latin typeface="Times New Roman" panose="02020603050405020304" pitchFamily="18" charset="0"/>
                <a:cs typeface="Times New Roman" panose="02020603050405020304" pitchFamily="18" charset="0"/>
              </a:rPr>
              <a:t>to </a:t>
            </a:r>
          </a:p>
          <a:p>
            <a:pPr marL="0" indent="0" algn="ctr">
              <a:buNone/>
            </a:pPr>
            <a:r>
              <a:rPr lang="en-US" sz="2000" dirty="0" smtClean="0">
                <a:latin typeface="Times New Roman" panose="02020603050405020304" pitchFamily="18" charset="0"/>
                <a:cs typeface="Times New Roman" panose="02020603050405020304" pitchFamily="18" charset="0"/>
              </a:rPr>
              <a:t>Z </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z(Y </a:t>
            </a:r>
            <a:r>
              <a:rPr lang="en-US" sz="2000" dirty="0">
                <a:latin typeface="Times New Roman" panose="02020603050405020304" pitchFamily="18" charset="0"/>
                <a:cs typeface="Times New Roman" panose="02020603050405020304" pitchFamily="18" charset="0"/>
              </a:rPr>
              <a:t>– C0E - C0N ) + z A0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13)</a:t>
            </a:r>
          </a:p>
          <a:p>
            <a:pPr marL="0" indent="0">
              <a:buNone/>
            </a:pPr>
            <a:r>
              <a:rPr lang="en-US" sz="2000" dirty="0">
                <a:latin typeface="Times New Roman" panose="02020603050405020304" pitchFamily="18" charset="0"/>
                <a:cs typeface="Times New Roman" panose="02020603050405020304" pitchFamily="18" charset="0"/>
              </a:rPr>
              <a:t>where </a:t>
            </a:r>
            <a:r>
              <a:rPr lang="en-US" sz="2000" dirty="0" smtClean="0">
                <a:latin typeface="Times New Roman" panose="02020603050405020304" pitchFamily="18" charset="0"/>
                <a:cs typeface="Times New Roman" panose="02020603050405020304" pitchFamily="18" charset="0"/>
              </a:rPr>
              <a:t>			Y </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Yw</a:t>
            </a:r>
            <a:r>
              <a:rPr lang="en-US" sz="2000" dirty="0">
                <a:latin typeface="Times New Roman" panose="02020603050405020304" pitchFamily="18" charset="0"/>
                <a:cs typeface="Times New Roman" panose="02020603050405020304" pitchFamily="18" charset="0"/>
              </a:rPr>
              <a:t>+ Yπ +YA , </a:t>
            </a:r>
            <a:endParaRPr lang="en-US" sz="2000" dirty="0" smtClean="0">
              <a:latin typeface="Times New Roman" panose="02020603050405020304" pitchFamily="18" charset="0"/>
              <a:cs typeface="Times New Roman" panose="02020603050405020304" pitchFamily="18" charset="0"/>
            </a:endParaRPr>
          </a:p>
          <a:p>
            <a:pPr marL="0" indent="0" algn="ctr">
              <a:buNone/>
            </a:pPr>
            <a:r>
              <a:rPr lang="en-US" sz="2000" dirty="0" smtClean="0">
                <a:latin typeface="Times New Roman" panose="02020603050405020304" pitchFamily="18" charset="0"/>
                <a:cs typeface="Times New Roman" panose="02020603050405020304" pitchFamily="18" charset="0"/>
              </a:rPr>
              <a:t>C0E </a:t>
            </a:r>
            <a:r>
              <a:rPr lang="en-US" sz="2000" dirty="0">
                <a:latin typeface="Times New Roman" panose="02020603050405020304" pitchFamily="18" charset="0"/>
                <a:cs typeface="Times New Roman" panose="02020603050405020304" pitchFamily="18" charset="0"/>
              </a:rPr>
              <a:t>= C0w+C0A + C0π , </a:t>
            </a: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and 			C0N </a:t>
            </a:r>
            <a:r>
              <a:rPr lang="en-US" sz="2000" dirty="0">
                <a:latin typeface="Times New Roman" panose="02020603050405020304" pitchFamily="18" charset="0"/>
                <a:cs typeface="Times New Roman" panose="02020603050405020304" pitchFamily="18" charset="0"/>
              </a:rPr>
              <a:t>= C0n+C0n + C0n </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35</a:t>
            </a:fld>
            <a:endParaRPr lang="en-US"/>
          </a:p>
        </p:txBody>
      </p:sp>
    </p:spTree>
    <p:extLst>
      <p:ext uri="{BB962C8B-B14F-4D97-AF65-F5344CB8AC3E}">
        <p14:creationId xmlns:p14="http://schemas.microsoft.com/office/powerpoint/2010/main" val="41928642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Sum-up</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303836"/>
          </a:xfrm>
        </p:spPr>
        <p:txBody>
          <a:bodyPr>
            <a:noAutofit/>
          </a:bodyPr>
          <a:lstStyle/>
          <a:p>
            <a:pPr marL="0" indent="0">
              <a:buNone/>
            </a:pPr>
            <a:r>
              <a:rPr lang="en-US" sz="2400" b="1" u="sng" dirty="0" smtClean="0">
                <a:latin typeface="Times New Roman" panose="02020603050405020304" pitchFamily="18" charset="0"/>
                <a:cs typeface="Times New Roman" panose="02020603050405020304" pitchFamily="18" charset="0"/>
              </a:rPr>
              <a:t>Tax </a:t>
            </a:r>
            <a:r>
              <a:rPr lang="en-US" sz="2400" b="1" u="sng" dirty="0">
                <a:latin typeface="Times New Roman" panose="02020603050405020304" pitchFamily="18" charset="0"/>
                <a:cs typeface="Times New Roman" panose="02020603050405020304" pitchFamily="18" charset="0"/>
              </a:rPr>
              <a:t>collection</a:t>
            </a:r>
          </a:p>
          <a:p>
            <a:pPr marL="0" indent="0" algn="ctr">
              <a:buNone/>
            </a:pPr>
            <a:r>
              <a:rPr lang="en-US" sz="2400" dirty="0" smtClean="0">
                <a:latin typeface="Times New Roman" panose="02020603050405020304" pitchFamily="18" charset="0"/>
                <a:cs typeface="Times New Roman" panose="02020603050405020304" pitchFamily="18" charset="0"/>
              </a:rPr>
              <a:t>Tw </a:t>
            </a:r>
            <a:r>
              <a:rPr lang="en-US" sz="2400" dirty="0">
                <a:latin typeface="Times New Roman" panose="02020603050405020304" pitchFamily="18" charset="0"/>
                <a:cs typeface="Times New Roman" panose="02020603050405020304" pitchFamily="18" charset="0"/>
              </a:rPr>
              <a:t>= T0w + </a:t>
            </a:r>
            <a:r>
              <a:rPr lang="en-US" sz="2400" dirty="0" err="1">
                <a:latin typeface="Times New Roman" panose="02020603050405020304" pitchFamily="18" charset="0"/>
                <a:cs typeface="Times New Roman" panose="02020603050405020304" pitchFamily="18" charset="0"/>
              </a:rPr>
              <a:t>tw</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Yw</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Zw</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14)</a:t>
            </a:r>
          </a:p>
          <a:p>
            <a:pPr marL="0" indent="0">
              <a:buNone/>
            </a:pPr>
            <a:r>
              <a:rPr lang="en-US" sz="2400" dirty="0">
                <a:latin typeface="Times New Roman" panose="02020603050405020304" pitchFamily="18" charset="0"/>
                <a:cs typeface="Times New Roman" panose="02020603050405020304" pitchFamily="18" charset="0"/>
              </a:rPr>
              <a:t>Net tax collection from profits, TП, is</a:t>
            </a:r>
          </a:p>
          <a:p>
            <a:pPr marL="0" indent="0" algn="ctr">
              <a:buNone/>
            </a:pPr>
            <a:r>
              <a:rPr lang="en-US" sz="2400" dirty="0">
                <a:latin typeface="Times New Roman" panose="02020603050405020304" pitchFamily="18" charset="0"/>
                <a:cs typeface="Times New Roman" panose="02020603050405020304" pitchFamily="18" charset="0"/>
              </a:rPr>
              <a:t>Tπ = Tπ0 + tπ[ Yπ - Zπ]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15)</a:t>
            </a:r>
          </a:p>
          <a:p>
            <a:pPr marL="0" indent="0">
              <a:buNone/>
            </a:pPr>
            <a:r>
              <a:rPr lang="en-US" sz="2400" dirty="0">
                <a:latin typeface="Times New Roman" panose="02020603050405020304" pitchFamily="18" charset="0"/>
                <a:cs typeface="Times New Roman" panose="02020603050405020304" pitchFamily="18" charset="0"/>
              </a:rPr>
              <a:t>Net tax collection from asset income, TA, </a:t>
            </a:r>
            <a:r>
              <a:rPr lang="en-US" sz="2400" dirty="0" smtClean="0">
                <a:latin typeface="Times New Roman" panose="02020603050405020304" pitchFamily="18" charset="0"/>
                <a:cs typeface="Times New Roman" panose="02020603050405020304" pitchFamily="18" charset="0"/>
              </a:rPr>
              <a:t>is </a:t>
            </a:r>
            <a:endParaRPr lang="en-US" sz="2400" dirty="0">
              <a:latin typeface="Times New Roman" panose="02020603050405020304" pitchFamily="18" charset="0"/>
              <a:cs typeface="Times New Roman" panose="02020603050405020304" pitchFamily="18" charset="0"/>
            </a:endParaRPr>
          </a:p>
          <a:p>
            <a:pPr marL="0" indent="0" algn="ctr">
              <a:buNone/>
            </a:pPr>
            <a:r>
              <a:rPr lang="en-US" sz="2400" dirty="0">
                <a:latin typeface="Times New Roman" panose="02020603050405020304" pitchFamily="18" charset="0"/>
                <a:cs typeface="Times New Roman" panose="02020603050405020304" pitchFamily="18" charset="0"/>
              </a:rPr>
              <a:t>TA = TA0 + </a:t>
            </a:r>
            <a:r>
              <a:rPr lang="en-US" sz="2400" dirty="0" err="1">
                <a:latin typeface="Times New Roman" panose="02020603050405020304" pitchFamily="18" charset="0"/>
                <a:cs typeface="Times New Roman" panose="02020603050405020304" pitchFamily="18" charset="0"/>
              </a:rPr>
              <a:t>tA</a:t>
            </a:r>
            <a:r>
              <a:rPr lang="en-US" sz="2400" dirty="0">
                <a:latin typeface="Times New Roman" panose="02020603050405020304" pitchFamily="18" charset="0"/>
                <a:cs typeface="Times New Roman" panose="02020603050405020304" pitchFamily="18" charset="0"/>
              </a:rPr>
              <a:t>( YA – ZA )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16).</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where Tw0, TП0 , and TA0 are the lump-sum </a:t>
            </a:r>
            <a:r>
              <a:rPr lang="en-US" sz="2400" dirty="0" smtClean="0">
                <a:latin typeface="Times New Roman" panose="02020603050405020304" pitchFamily="18" charset="0"/>
                <a:cs typeface="Times New Roman" panose="02020603050405020304" pitchFamily="18" charset="0"/>
              </a:rPr>
              <a:t>taxes.</a:t>
            </a:r>
          </a:p>
        </p:txBody>
      </p:sp>
      <p:sp>
        <p:nvSpPr>
          <p:cNvPr id="3" name="Slide Number Placeholder 2"/>
          <p:cNvSpPr>
            <a:spLocks noGrp="1"/>
          </p:cNvSpPr>
          <p:nvPr>
            <p:ph type="sldNum" sz="quarter" idx="12"/>
          </p:nvPr>
        </p:nvSpPr>
        <p:spPr/>
        <p:txBody>
          <a:bodyPr/>
          <a:lstStyle/>
          <a:p>
            <a:fld id="{52D96158-CDC9-4FF1-A278-9542325BFFE2}" type="slidenum">
              <a:rPr lang="en-US" smtClean="0"/>
              <a:pPr/>
              <a:t>36</a:t>
            </a:fld>
            <a:endParaRPr lang="en-US"/>
          </a:p>
        </p:txBody>
      </p:sp>
    </p:spTree>
    <p:extLst>
      <p:ext uri="{BB962C8B-B14F-4D97-AF65-F5344CB8AC3E}">
        <p14:creationId xmlns:p14="http://schemas.microsoft.com/office/powerpoint/2010/main" val="16503648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Review (Zakat &amp; Tax Collection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marL="0" indent="0">
              <a:buNone/>
            </a:pPr>
            <a:r>
              <a:rPr lang="en-US" sz="2000" b="1" u="sng" dirty="0" smtClean="0">
                <a:latin typeface="Times New Roman" panose="02020603050405020304" pitchFamily="18" charset="0"/>
                <a:cs typeface="Times New Roman" panose="02020603050405020304" pitchFamily="18" charset="0"/>
              </a:rPr>
              <a:t>Tax </a:t>
            </a:r>
            <a:r>
              <a:rPr lang="en-US" sz="2000" b="1" u="sng" dirty="0">
                <a:latin typeface="Times New Roman" panose="02020603050405020304" pitchFamily="18" charset="0"/>
                <a:cs typeface="Times New Roman" panose="02020603050405020304" pitchFamily="18" charset="0"/>
              </a:rPr>
              <a:t>collection</a:t>
            </a:r>
          </a:p>
          <a:p>
            <a:pPr marL="0" indent="0" algn="ctr">
              <a:buNone/>
            </a:pPr>
            <a:r>
              <a:rPr lang="en-US" sz="2000" dirty="0" smtClean="0">
                <a:latin typeface="Times New Roman" panose="02020603050405020304" pitchFamily="18" charset="0"/>
                <a:cs typeface="Times New Roman" panose="02020603050405020304" pitchFamily="18" charset="0"/>
              </a:rPr>
              <a:t>T </a:t>
            </a:r>
            <a:r>
              <a:rPr lang="en-US" sz="2000" dirty="0">
                <a:latin typeface="Times New Roman" panose="02020603050405020304" pitchFamily="18" charset="0"/>
                <a:cs typeface="Times New Roman" panose="02020603050405020304" pitchFamily="18" charset="0"/>
              </a:rPr>
              <a:t>= Tw+ Tπ+ TA</a:t>
            </a:r>
          </a:p>
          <a:p>
            <a:pPr marL="0" indent="0">
              <a:buNone/>
            </a:pPr>
            <a:r>
              <a:rPr lang="en-US" sz="2000" dirty="0">
                <a:latin typeface="Times New Roman" panose="02020603050405020304" pitchFamily="18" charset="0"/>
                <a:cs typeface="Times New Roman" panose="02020603050405020304" pitchFamily="18" charset="0"/>
              </a:rPr>
              <a:t>Substituting for Tw , Tπ and TA, we </a:t>
            </a:r>
            <a:r>
              <a:rPr lang="en-US" sz="2000" dirty="0" smtClean="0">
                <a:latin typeface="Times New Roman" panose="02020603050405020304" pitchFamily="18" charset="0"/>
                <a:cs typeface="Times New Roman" panose="02020603050405020304" pitchFamily="18" charset="0"/>
              </a:rPr>
              <a:t>have </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T = T0 + </a:t>
            </a:r>
            <a:r>
              <a:rPr lang="en-US" sz="2000" dirty="0" err="1">
                <a:latin typeface="Times New Roman" panose="02020603050405020304" pitchFamily="18" charset="0"/>
                <a:cs typeface="Times New Roman" panose="02020603050405020304" pitchFamily="18" charset="0"/>
              </a:rPr>
              <a:t>t</a:t>
            </a:r>
            <a:r>
              <a:rPr lang="en-US" sz="2000" baseline="-25000" dirty="0" err="1">
                <a:latin typeface="Times New Roman" panose="02020603050405020304" pitchFamily="18" charset="0"/>
                <a:cs typeface="Times New Roman" panose="02020603050405020304" pitchFamily="18" charset="0"/>
              </a:rPr>
              <a:t>w</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Yw</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Zw</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t</a:t>
            </a:r>
            <a:r>
              <a:rPr lang="en-US" sz="2000" baseline="-25000" dirty="0" err="1">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 YA – ZA] + t</a:t>
            </a:r>
            <a:r>
              <a:rPr lang="en-US" sz="2000" baseline="-25000" dirty="0">
                <a:latin typeface="Times New Roman" panose="02020603050405020304" pitchFamily="18" charset="0"/>
                <a:cs typeface="Times New Roman" panose="02020603050405020304" pitchFamily="18" charset="0"/>
              </a:rPr>
              <a:t>π</a:t>
            </a:r>
            <a:r>
              <a:rPr lang="en-US" sz="2000" dirty="0">
                <a:latin typeface="Times New Roman" panose="02020603050405020304" pitchFamily="18" charset="0"/>
                <a:cs typeface="Times New Roman" panose="02020603050405020304" pitchFamily="18" charset="0"/>
              </a:rPr>
              <a:t>[ Yπ - Zπ]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17</a:t>
            </a:r>
            <a:r>
              <a:rPr lang="en-US" sz="2000" dirty="0" smtClean="0">
                <a:latin typeface="Times New Roman" panose="02020603050405020304" pitchFamily="18" charset="0"/>
                <a:cs typeface="Times New Roman" panose="02020603050405020304" pitchFamily="18" charset="0"/>
              </a:rPr>
              <a:t>)</a:t>
            </a:r>
          </a:p>
          <a:p>
            <a:pPr marL="0" indent="0">
              <a:buNone/>
            </a:pPr>
            <a:r>
              <a:rPr lang="en-US" sz="2000" dirty="0">
                <a:latin typeface="Times New Roman" panose="02020603050405020304" pitchFamily="18" charset="0"/>
                <a:cs typeface="Times New Roman" panose="02020603050405020304" pitchFamily="18" charset="0"/>
              </a:rPr>
              <a:t>whereT0 = Tw0+ T</a:t>
            </a:r>
            <a:r>
              <a:rPr lang="az-Cyrl-AZ" sz="2000" dirty="0">
                <a:latin typeface="Times New Roman" panose="02020603050405020304" pitchFamily="18" charset="0"/>
                <a:cs typeface="Times New Roman" panose="02020603050405020304" pitchFamily="18" charset="0"/>
              </a:rPr>
              <a:t>П0 + </a:t>
            </a:r>
            <a:r>
              <a:rPr lang="en-US" sz="2000" dirty="0">
                <a:latin typeface="Times New Roman" panose="02020603050405020304" pitchFamily="18" charset="0"/>
                <a:cs typeface="Times New Roman" panose="02020603050405020304" pitchFamily="18" charset="0"/>
              </a:rPr>
              <a:t>TA0.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terms in the brackets are the taxable income </a:t>
            </a:r>
            <a:r>
              <a:rPr lang="en-US" sz="2000" dirty="0" smtClean="0">
                <a:latin typeface="Times New Roman" panose="02020603050405020304" pitchFamily="18" charset="0"/>
                <a:cs typeface="Times New Roman" panose="02020603050405020304" pitchFamily="18" charset="0"/>
              </a:rPr>
              <a:t>which are </a:t>
            </a:r>
            <a:r>
              <a:rPr lang="en-US" sz="2000" dirty="0">
                <a:latin typeface="Times New Roman" panose="02020603050405020304" pitchFamily="18" charset="0"/>
                <a:cs typeface="Times New Roman" panose="02020603050405020304" pitchFamily="18" charset="0"/>
              </a:rPr>
              <a:t>the income after Zakat from wages and salaries, asset income, and </a:t>
            </a:r>
            <a:r>
              <a:rPr lang="en-US" sz="2000" dirty="0" smtClean="0">
                <a:latin typeface="Times New Roman" panose="02020603050405020304" pitchFamily="18" charset="0"/>
                <a:cs typeface="Times New Roman" panose="02020603050405020304" pitchFamily="18" charset="0"/>
              </a:rPr>
              <a:t>profits respectively</a:t>
            </a:r>
            <a:r>
              <a:rPr lang="en-US" sz="2000" dirty="0">
                <a:latin typeface="Times New Roman" panose="02020603050405020304" pitchFamily="18" charset="0"/>
                <a:cs typeface="Times New Roman" panose="02020603050405020304" pitchFamily="18" charset="0"/>
              </a:rPr>
              <a:t>.</a:t>
            </a:r>
          </a:p>
          <a:p>
            <a:pPr marL="0" indent="0">
              <a:buNone/>
            </a:pPr>
            <a:r>
              <a:rPr lang="en-US" sz="2000" dirty="0" smtClean="0">
                <a:latin typeface="Times New Roman" panose="02020603050405020304" pitchFamily="18" charset="0"/>
                <a:cs typeface="Times New Roman" panose="02020603050405020304" pitchFamily="18" charset="0"/>
              </a:rPr>
              <a:t>Substituting </a:t>
            </a:r>
            <a:r>
              <a:rPr lang="en-US" sz="2000" dirty="0">
                <a:latin typeface="Times New Roman" panose="02020603050405020304" pitchFamily="18" charset="0"/>
                <a:cs typeface="Times New Roman" panose="02020603050405020304" pitchFamily="18" charset="0"/>
              </a:rPr>
              <a:t>equation (17) for </a:t>
            </a:r>
            <a:r>
              <a:rPr lang="en-US" sz="2000" dirty="0" err="1">
                <a:latin typeface="Times New Roman" panose="02020603050405020304" pitchFamily="18" charset="0"/>
                <a:cs typeface="Times New Roman" panose="02020603050405020304" pitchFamily="18" charset="0"/>
              </a:rPr>
              <a:t>Zw</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ZA, and Z</a:t>
            </a:r>
            <a:r>
              <a:rPr lang="el-GR" sz="2000" dirty="0">
                <a:latin typeface="Times New Roman" panose="02020603050405020304" pitchFamily="18" charset="0"/>
                <a:cs typeface="Times New Roman" panose="02020603050405020304" pitchFamily="18" charset="0"/>
              </a:rPr>
              <a:t>π , </a:t>
            </a:r>
            <a:r>
              <a:rPr lang="en-US" sz="2000" dirty="0">
                <a:latin typeface="Times New Roman" panose="02020603050405020304" pitchFamily="18" charset="0"/>
                <a:cs typeface="Times New Roman" panose="02020603050405020304" pitchFamily="18" charset="0"/>
              </a:rPr>
              <a:t>we obtain</a:t>
            </a:r>
          </a:p>
          <a:p>
            <a:pPr marL="0" indent="0" algn="ctr">
              <a:buNone/>
            </a:pPr>
            <a:endParaRPr lang="en-US" sz="2000" dirty="0" smtClean="0">
              <a:latin typeface="Times New Roman" panose="02020603050405020304" pitchFamily="18" charset="0"/>
              <a:cs typeface="Times New Roman" panose="02020603050405020304" pitchFamily="18" charset="0"/>
            </a:endParaRPr>
          </a:p>
          <a:p>
            <a:pPr marL="0" indent="0" algn="ctr">
              <a:buNone/>
            </a:pPr>
            <a:r>
              <a:rPr lang="en-US" sz="2000" dirty="0" smtClean="0">
                <a:latin typeface="Times New Roman" panose="02020603050405020304" pitchFamily="18" charset="0"/>
                <a:cs typeface="Times New Roman" panose="02020603050405020304" pitchFamily="18" charset="0"/>
              </a:rPr>
              <a:t>T </a:t>
            </a:r>
            <a:r>
              <a:rPr lang="en-US" sz="2000" dirty="0">
                <a:latin typeface="Times New Roman" panose="02020603050405020304" pitchFamily="18" charset="0"/>
                <a:cs typeface="Times New Roman" panose="02020603050405020304" pitchFamily="18" charset="0"/>
              </a:rPr>
              <a:t>=T0 + </a:t>
            </a:r>
            <a:r>
              <a:rPr lang="en-US" sz="2000" dirty="0" err="1">
                <a:latin typeface="Times New Roman" panose="02020603050405020304" pitchFamily="18" charset="0"/>
                <a:cs typeface="Times New Roman" panose="02020603050405020304" pitchFamily="18" charset="0"/>
              </a:rPr>
              <a:t>t</a:t>
            </a:r>
            <a:r>
              <a:rPr lang="en-US" sz="2000" baseline="-25000" dirty="0" err="1">
                <a:latin typeface="Times New Roman" panose="02020603050405020304" pitchFamily="18" charset="0"/>
                <a:cs typeface="Times New Roman" panose="02020603050405020304" pitchFamily="18" charset="0"/>
              </a:rPr>
              <a:t>w</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Yw</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zw</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Yw</a:t>
            </a:r>
            <a:r>
              <a:rPr lang="en-US" sz="2000" dirty="0">
                <a:latin typeface="Times New Roman" panose="02020603050405020304" pitchFamily="18" charset="0"/>
                <a:cs typeface="Times New Roman" panose="02020603050405020304" pitchFamily="18" charset="0"/>
              </a:rPr>
              <a:t> – C0w - C0n )] + </a:t>
            </a:r>
            <a:r>
              <a:rPr lang="en-US" sz="2000" dirty="0" err="1">
                <a:latin typeface="Times New Roman" panose="02020603050405020304" pitchFamily="18" charset="0"/>
                <a:cs typeface="Times New Roman" panose="02020603050405020304" pitchFamily="18" charset="0"/>
              </a:rPr>
              <a:t>t</a:t>
            </a:r>
            <a:r>
              <a:rPr lang="en-US" sz="2000" baseline="-25000" dirty="0" err="1">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 [YA - </a:t>
            </a:r>
            <a:r>
              <a:rPr lang="en-US" sz="2000" dirty="0" err="1">
                <a:latin typeface="Times New Roman" panose="02020603050405020304" pitchFamily="18" charset="0"/>
                <a:cs typeface="Times New Roman" panose="02020603050405020304" pitchFamily="18" charset="0"/>
              </a:rPr>
              <a:t>z</a:t>
            </a:r>
            <a:r>
              <a:rPr lang="en-US" sz="2000" baseline="-25000" dirty="0" err="1">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(YA </a:t>
            </a:r>
            <a:r>
              <a:rPr lang="en-US" sz="2000" dirty="0" smtClean="0">
                <a:latin typeface="Times New Roman" panose="02020603050405020304" pitchFamily="18" charset="0"/>
                <a:cs typeface="Times New Roman" panose="02020603050405020304" pitchFamily="18" charset="0"/>
              </a:rPr>
              <a:t>- C0A </a:t>
            </a:r>
            <a:r>
              <a:rPr lang="en-US" sz="2000" dirty="0">
                <a:latin typeface="Times New Roman" panose="02020603050405020304" pitchFamily="18" charset="0"/>
                <a:cs typeface="Times New Roman" panose="02020603050405020304" pitchFamily="18" charset="0"/>
              </a:rPr>
              <a:t>- C0n ) ] - </a:t>
            </a:r>
            <a:r>
              <a:rPr lang="en-US" sz="2000" dirty="0" err="1">
                <a:latin typeface="Times New Roman" panose="02020603050405020304" pitchFamily="18" charset="0"/>
                <a:cs typeface="Times New Roman" panose="02020603050405020304" pitchFamily="18" charset="0"/>
              </a:rPr>
              <a:t>t</a:t>
            </a:r>
            <a:r>
              <a:rPr lang="en-US" sz="2000" baseline="-25000" dirty="0" err="1">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 z </a:t>
            </a:r>
            <a:r>
              <a:rPr lang="en-US" sz="2000" dirty="0" smtClean="0">
                <a:latin typeface="Times New Roman" panose="02020603050405020304" pitchFamily="18" charset="0"/>
                <a:cs typeface="Times New Roman" panose="02020603050405020304" pitchFamily="18" charset="0"/>
              </a:rPr>
              <a:t>A0 + </a:t>
            </a:r>
            <a:r>
              <a:rPr lang="en-US" sz="2000" dirty="0">
                <a:latin typeface="Times New Roman" panose="02020603050405020304" pitchFamily="18" charset="0"/>
                <a:cs typeface="Times New Roman" panose="02020603050405020304" pitchFamily="18" charset="0"/>
              </a:rPr>
              <a:t>t</a:t>
            </a:r>
            <a:r>
              <a:rPr lang="el-GR" sz="2000" dirty="0">
                <a:latin typeface="Times New Roman" panose="02020603050405020304" pitchFamily="18" charset="0"/>
                <a:cs typeface="Times New Roman" panose="02020603050405020304" pitchFamily="18" charset="0"/>
              </a:rPr>
              <a:t>π [</a:t>
            </a:r>
            <a:r>
              <a:rPr lang="en-US" sz="2000" dirty="0">
                <a:latin typeface="Times New Roman" panose="02020603050405020304" pitchFamily="18" charset="0"/>
                <a:cs typeface="Times New Roman" panose="02020603050405020304" pitchFamily="18" charset="0"/>
              </a:rPr>
              <a:t>Y</a:t>
            </a:r>
            <a:r>
              <a:rPr lang="el-GR" sz="2000" dirty="0">
                <a:latin typeface="Times New Roman" panose="02020603050405020304" pitchFamily="18" charset="0"/>
                <a:cs typeface="Times New Roman" panose="02020603050405020304" pitchFamily="18" charset="0"/>
              </a:rPr>
              <a:t>π - </a:t>
            </a:r>
            <a:r>
              <a:rPr lang="en-US" sz="2000" dirty="0">
                <a:latin typeface="Times New Roman" panose="02020603050405020304" pitchFamily="18" charset="0"/>
                <a:cs typeface="Times New Roman" panose="02020603050405020304" pitchFamily="18" charset="0"/>
              </a:rPr>
              <a:t>z</a:t>
            </a:r>
            <a:r>
              <a:rPr lang="el-GR" sz="2000" dirty="0">
                <a:latin typeface="Times New Roman" panose="02020603050405020304" pitchFamily="18" charset="0"/>
                <a:cs typeface="Times New Roman" panose="02020603050405020304" pitchFamily="18" charset="0"/>
              </a:rPr>
              <a:t>π(</a:t>
            </a:r>
            <a:r>
              <a:rPr lang="en-US" sz="2000" dirty="0">
                <a:latin typeface="Times New Roman" panose="02020603050405020304" pitchFamily="18" charset="0"/>
                <a:cs typeface="Times New Roman" panose="02020603050405020304" pitchFamily="18" charset="0"/>
              </a:rPr>
              <a:t>Y</a:t>
            </a:r>
            <a:r>
              <a:rPr lang="el-GR" sz="2000" dirty="0">
                <a:latin typeface="Times New Roman" panose="02020603050405020304" pitchFamily="18" charset="0"/>
                <a:cs typeface="Times New Roman" panose="02020603050405020304" pitchFamily="18" charset="0"/>
              </a:rPr>
              <a:t>π - </a:t>
            </a:r>
            <a:r>
              <a:rPr lang="en-US" sz="2000" dirty="0">
                <a:latin typeface="Times New Roman" panose="02020603050405020304" pitchFamily="18" charset="0"/>
                <a:cs typeface="Times New Roman" panose="02020603050405020304" pitchFamily="18" charset="0"/>
              </a:rPr>
              <a:t>C0</a:t>
            </a:r>
            <a:r>
              <a:rPr lang="el-GR" sz="2000" dirty="0">
                <a:latin typeface="Times New Roman" panose="02020603050405020304" pitchFamily="18" charset="0"/>
                <a:cs typeface="Times New Roman" panose="02020603050405020304" pitchFamily="18" charset="0"/>
              </a:rPr>
              <a:t>π - </a:t>
            </a:r>
            <a:r>
              <a:rPr lang="en-US" sz="2000" dirty="0">
                <a:latin typeface="Times New Roman" panose="02020603050405020304" pitchFamily="18" charset="0"/>
                <a:cs typeface="Times New Roman" panose="02020603050405020304" pitchFamily="18" charset="0"/>
              </a:rPr>
              <a:t>C0n)] </a:t>
            </a:r>
            <a:r>
              <a:rPr lang="en-US" sz="2000" dirty="0" smtClean="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17b)</a:t>
            </a:r>
            <a:endParaRPr lang="en-US" sz="2000" b="1"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37</a:t>
            </a:fld>
            <a:endParaRPr lang="en-US"/>
          </a:p>
        </p:txBody>
      </p:sp>
    </p:spTree>
    <p:extLst>
      <p:ext uri="{BB962C8B-B14F-4D97-AF65-F5344CB8AC3E}">
        <p14:creationId xmlns:p14="http://schemas.microsoft.com/office/powerpoint/2010/main" val="1206106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06475"/>
          </a:xfrm>
        </p:spPr>
        <p:txBody>
          <a:bodyPr>
            <a:noAutofit/>
          </a:bodyPr>
          <a:lstStyle/>
          <a:p>
            <a:r>
              <a:rPr lang="en-US" sz="3600" b="1" dirty="0" smtClean="0">
                <a:latin typeface="Times New Roman" panose="02020603050405020304" pitchFamily="18" charset="0"/>
                <a:cs typeface="Times New Roman" panose="02020603050405020304" pitchFamily="18" charset="0"/>
              </a:rPr>
              <a:t>Sum-up (Total </a:t>
            </a:r>
            <a:r>
              <a:rPr lang="en-US" sz="3600" b="1" dirty="0">
                <a:latin typeface="Times New Roman" panose="02020603050405020304" pitchFamily="18" charset="0"/>
                <a:cs typeface="Times New Roman" panose="02020603050405020304" pitchFamily="18" charset="0"/>
              </a:rPr>
              <a:t>Zakat </a:t>
            </a:r>
            <a:r>
              <a:rPr lang="en-US" sz="3600" b="1" dirty="0" smtClean="0">
                <a:latin typeface="Times New Roman" panose="02020603050405020304" pitchFamily="18" charset="0"/>
                <a:cs typeface="Times New Roman" panose="02020603050405020304" pitchFamily="18" charset="0"/>
              </a:rPr>
              <a:t>Collection)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281113"/>
            <a:ext cx="8305800" cy="5576887"/>
          </a:xfrm>
        </p:spPr>
        <p:txBody>
          <a:bodyPr>
            <a:noAutofit/>
          </a:bodyPr>
          <a:lstStyle/>
          <a:p>
            <a:pPr marL="0" indent="0">
              <a:buNone/>
            </a:pPr>
            <a:r>
              <a:rPr lang="en-US" sz="2400" b="1" u="sng" dirty="0" smtClean="0">
                <a:latin typeface="Times New Roman" panose="02020603050405020304" pitchFamily="18" charset="0"/>
                <a:cs typeface="Times New Roman" panose="02020603050405020304" pitchFamily="18" charset="0"/>
              </a:rPr>
              <a:t>Tax </a:t>
            </a:r>
            <a:r>
              <a:rPr lang="en-US" sz="2400" b="1" u="sng" dirty="0">
                <a:latin typeface="Times New Roman" panose="02020603050405020304" pitchFamily="18" charset="0"/>
                <a:cs typeface="Times New Roman" panose="02020603050405020304" pitchFamily="18" charset="0"/>
              </a:rPr>
              <a:t>collection</a:t>
            </a:r>
          </a:p>
          <a:p>
            <a:pPr marL="0" indent="0" algn="ctr">
              <a:buNone/>
            </a:pPr>
            <a:r>
              <a:rPr lang="en-US" sz="2400" dirty="0" err="1" smtClean="0">
                <a:latin typeface="Times New Roman" panose="02020603050405020304" pitchFamily="18" charset="0"/>
                <a:cs typeface="Times New Roman" panose="02020603050405020304" pitchFamily="18" charset="0"/>
              </a:rPr>
              <a:t>tw</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a:t>
            </a:r>
            <a:r>
              <a:rPr lang="en-US" sz="2400" dirty="0">
                <a:latin typeface="Times New Roman" panose="02020603050405020304" pitchFamily="18" charset="0"/>
                <a:cs typeface="Times New Roman" panose="02020603050405020304" pitchFamily="18" charset="0"/>
              </a:rPr>
              <a:t> = tπ = t </a:t>
            </a:r>
            <a:r>
              <a:rPr lang="en-US" sz="2400" dirty="0" smtClean="0">
                <a:latin typeface="Times New Roman" panose="02020603050405020304" pitchFamily="18" charset="0"/>
                <a:cs typeface="Times New Roman" panose="02020603050405020304" pitchFamily="18" charset="0"/>
              </a:rPr>
              <a:t>	</a:t>
            </a:r>
          </a:p>
          <a:p>
            <a:pPr marL="0" indent="0">
              <a:buNone/>
            </a:pPr>
            <a:r>
              <a:rPr lang="en-US" sz="2400" dirty="0" smtClean="0">
                <a:latin typeface="Times New Roman" panose="02020603050405020304" pitchFamily="18" charset="0"/>
                <a:cs typeface="Times New Roman" panose="02020603050405020304" pitchFamily="18" charset="0"/>
              </a:rPr>
              <a:t>and </a:t>
            </a:r>
            <a:r>
              <a:rPr lang="en-US" sz="2400" dirty="0">
                <a:latin typeface="Times New Roman" panose="02020603050405020304" pitchFamily="18" charset="0"/>
                <a:cs typeface="Times New Roman" panose="02020603050405020304" pitchFamily="18" charset="0"/>
              </a:rPr>
              <a:t>that </a:t>
            </a:r>
            <a:r>
              <a:rPr lang="en-US" sz="2400" dirty="0" smtClean="0">
                <a:latin typeface="Times New Roman" panose="02020603050405020304" pitchFamily="18" charset="0"/>
                <a:cs typeface="Times New Roman" panose="02020603050405020304" pitchFamily="18" charset="0"/>
              </a:rPr>
              <a:t> the </a:t>
            </a:r>
            <a:r>
              <a:rPr lang="en-US" sz="2400" dirty="0">
                <a:latin typeface="Times New Roman" panose="02020603050405020304" pitchFamily="18" charset="0"/>
                <a:cs typeface="Times New Roman" panose="02020603050405020304" pitchFamily="18" charset="0"/>
              </a:rPr>
              <a:t>Zakat rates are also equal to </a:t>
            </a:r>
            <a:r>
              <a:rPr lang="en-US" sz="2400" dirty="0" smtClean="0">
                <a:latin typeface="Times New Roman" panose="02020603050405020304" pitchFamily="18" charset="0"/>
                <a:cs typeface="Times New Roman" panose="02020603050405020304" pitchFamily="18" charset="0"/>
              </a:rPr>
              <a:t>	</a:t>
            </a:r>
          </a:p>
          <a:p>
            <a:pPr marL="0" indent="0" algn="ctr">
              <a:buNone/>
            </a:pPr>
            <a:r>
              <a:rPr lang="en-US" sz="2400" dirty="0" err="1" smtClean="0">
                <a:latin typeface="Times New Roman" panose="02020603050405020304" pitchFamily="18" charset="0"/>
                <a:cs typeface="Times New Roman" panose="02020603050405020304" pitchFamily="18" charset="0"/>
              </a:rPr>
              <a:t>zw</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a:t>
            </a:r>
            <a:r>
              <a:rPr lang="en-US" sz="2400" dirty="0">
                <a:latin typeface="Times New Roman" panose="02020603050405020304" pitchFamily="18" charset="0"/>
                <a:cs typeface="Times New Roman" panose="02020603050405020304" pitchFamily="18" charset="0"/>
              </a:rPr>
              <a:t> = zπ = z. </a:t>
            </a:r>
            <a:endParaRPr lang="en-US" sz="2400" dirty="0" smtClean="0">
              <a:latin typeface="Times New Roman" panose="02020603050405020304" pitchFamily="18" charset="0"/>
              <a:cs typeface="Times New Roman" panose="02020603050405020304" pitchFamily="18" charset="0"/>
            </a:endParaRPr>
          </a:p>
          <a:p>
            <a:pPr marL="0" indent="0" algn="ctr">
              <a:buNone/>
            </a:pPr>
            <a:r>
              <a:rPr lang="en-US" sz="2400" dirty="0" smtClean="0">
                <a:latin typeface="Times New Roman" panose="02020603050405020304" pitchFamily="18" charset="0"/>
                <a:cs typeface="Times New Roman" panose="02020603050405020304" pitchFamily="18" charset="0"/>
              </a:rPr>
              <a:t>Y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Yw</a:t>
            </a:r>
            <a:r>
              <a:rPr lang="en-US" sz="2400" dirty="0">
                <a:latin typeface="Times New Roman" panose="02020603050405020304" pitchFamily="18" charset="0"/>
                <a:cs typeface="Times New Roman" panose="02020603050405020304" pitchFamily="18" charset="0"/>
              </a:rPr>
              <a:t>+ Yπ +YA.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Thus </a:t>
            </a:r>
            <a:r>
              <a:rPr lang="en-US" sz="2400" dirty="0">
                <a:latin typeface="Times New Roman" panose="02020603050405020304" pitchFamily="18" charset="0"/>
                <a:cs typeface="Times New Roman" panose="02020603050405020304" pitchFamily="18" charset="0"/>
              </a:rPr>
              <a:t>(17b) can be simplified </a:t>
            </a:r>
            <a:r>
              <a:rPr lang="en-US" sz="2400" dirty="0" smtClean="0">
                <a:latin typeface="Times New Roman" panose="02020603050405020304" pitchFamily="18" charset="0"/>
                <a:cs typeface="Times New Roman" panose="02020603050405020304" pitchFamily="18" charset="0"/>
              </a:rPr>
              <a:t>to </a:t>
            </a:r>
            <a:endParaRPr lang="en-US" sz="2400" dirty="0">
              <a:latin typeface="Times New Roman" panose="02020603050405020304" pitchFamily="18" charset="0"/>
              <a:cs typeface="Times New Roman" panose="02020603050405020304" pitchFamily="18" charset="0"/>
            </a:endParaRPr>
          </a:p>
          <a:p>
            <a:pPr marL="0" indent="0" algn="ctr">
              <a:buNone/>
            </a:pPr>
            <a:r>
              <a:rPr lang="en-US" sz="2400" dirty="0" smtClean="0">
                <a:latin typeface="Times New Roman" panose="02020603050405020304" pitchFamily="18" charset="0"/>
                <a:cs typeface="Times New Roman" panose="02020603050405020304" pitchFamily="18" charset="0"/>
              </a:rPr>
              <a:t>T </a:t>
            </a:r>
            <a:r>
              <a:rPr lang="en-US" sz="2400" dirty="0">
                <a:latin typeface="Times New Roman" panose="02020603050405020304" pitchFamily="18" charset="0"/>
                <a:cs typeface="Times New Roman" panose="02020603050405020304" pitchFamily="18" charset="0"/>
              </a:rPr>
              <a:t>=T0 + </a:t>
            </a:r>
            <a:r>
              <a:rPr lang="en-US" sz="2400" dirty="0" err="1">
                <a:latin typeface="Times New Roman" panose="02020603050405020304" pitchFamily="18" charset="0"/>
                <a:cs typeface="Times New Roman" panose="02020603050405020304" pitchFamily="18" charset="0"/>
              </a:rPr>
              <a:t>tY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tzY</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tz</a:t>
            </a:r>
            <a:r>
              <a:rPr lang="en-US" sz="2400" dirty="0">
                <a:latin typeface="Times New Roman" panose="02020603050405020304" pitchFamily="18" charset="0"/>
                <a:cs typeface="Times New Roman" panose="02020603050405020304" pitchFamily="18" charset="0"/>
              </a:rPr>
              <a:t> C0N + </a:t>
            </a:r>
            <a:r>
              <a:rPr lang="en-US" sz="2400" dirty="0" err="1">
                <a:latin typeface="Times New Roman" panose="02020603050405020304" pitchFamily="18" charset="0"/>
                <a:cs typeface="Times New Roman" panose="02020603050405020304" pitchFamily="18" charset="0"/>
              </a:rPr>
              <a:t>tz</a:t>
            </a:r>
            <a:r>
              <a:rPr lang="en-US" sz="2400" dirty="0">
                <a:latin typeface="Times New Roman" panose="02020603050405020304" pitchFamily="18" charset="0"/>
                <a:cs typeface="Times New Roman" panose="02020603050405020304" pitchFamily="18" charset="0"/>
              </a:rPr>
              <a:t> C0E - t zA0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18)</a:t>
            </a:r>
          </a:p>
          <a:p>
            <a:pPr marL="0" indent="0">
              <a:buNone/>
            </a:pPr>
            <a:endParaRPr lang="en-US" sz="20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38</a:t>
            </a:fld>
            <a:endParaRPr lang="en-US"/>
          </a:p>
        </p:txBody>
      </p:sp>
    </p:spTree>
    <p:extLst>
      <p:ext uri="{BB962C8B-B14F-4D97-AF65-F5344CB8AC3E}">
        <p14:creationId xmlns:p14="http://schemas.microsoft.com/office/powerpoint/2010/main" val="29095872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Sum-up (Total </a:t>
            </a:r>
            <a:r>
              <a:rPr lang="en-US" sz="3600" b="1" dirty="0">
                <a:latin typeface="Times New Roman" panose="02020603050405020304" pitchFamily="18" charset="0"/>
                <a:cs typeface="Times New Roman" panose="02020603050405020304" pitchFamily="18" charset="0"/>
              </a:rPr>
              <a:t>Zakat </a:t>
            </a:r>
            <a:r>
              <a:rPr lang="en-US" sz="3600" b="1" dirty="0" smtClean="0">
                <a:latin typeface="Times New Roman" panose="02020603050405020304" pitchFamily="18" charset="0"/>
                <a:cs typeface="Times New Roman" panose="02020603050405020304" pitchFamily="18" charset="0"/>
              </a:rPr>
              <a:t>Collection)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marL="0" indent="0">
              <a:buNone/>
            </a:pPr>
            <a:r>
              <a:rPr lang="en-US" sz="2400" b="1" u="sng" dirty="0" smtClean="0">
                <a:latin typeface="Times New Roman" panose="02020603050405020304" pitchFamily="18" charset="0"/>
                <a:cs typeface="Times New Roman" panose="02020603050405020304" pitchFamily="18" charset="0"/>
              </a:rPr>
              <a:t>Tax </a:t>
            </a:r>
            <a:r>
              <a:rPr lang="en-US" sz="2400" b="1" u="sng" dirty="0">
                <a:latin typeface="Times New Roman" panose="02020603050405020304" pitchFamily="18" charset="0"/>
                <a:cs typeface="Times New Roman" panose="02020603050405020304" pitchFamily="18" charset="0"/>
              </a:rPr>
              <a:t>collection</a:t>
            </a:r>
          </a:p>
          <a:p>
            <a:pPr marL="0" indent="0">
              <a:buNone/>
            </a:pPr>
            <a:r>
              <a:rPr lang="en-US" sz="2400" dirty="0">
                <a:latin typeface="Times New Roman" panose="02020603050405020304" pitchFamily="18" charset="0"/>
                <a:cs typeface="Times New Roman" panose="02020603050405020304" pitchFamily="18" charset="0"/>
              </a:rPr>
              <a:t>Substituting the tax equation (18) into the consumption equation (7) we obtain,</a:t>
            </a:r>
          </a:p>
          <a:p>
            <a:pPr marL="0" indent="0" algn="ctr">
              <a:buNone/>
            </a:pPr>
            <a:r>
              <a:rPr lang="en-US" sz="2400" dirty="0">
                <a:latin typeface="Times New Roman" panose="02020603050405020304" pitchFamily="18" charset="0"/>
                <a:cs typeface="Times New Roman" panose="02020603050405020304" pitchFamily="18" charset="0"/>
              </a:rPr>
              <a:t>C = C01+ C0z + c1Y– c1Z – c1T0 - c1tz C0E - c1tz C0N - c1t Y + c1z t Y + </a:t>
            </a:r>
            <a:r>
              <a:rPr lang="en-US" sz="2400" dirty="0" err="1">
                <a:latin typeface="Times New Roman" panose="02020603050405020304" pitchFamily="18" charset="0"/>
                <a:cs typeface="Times New Roman" panose="02020603050405020304" pitchFamily="18" charset="0"/>
              </a:rPr>
              <a:t>czZE</a:t>
            </a:r>
            <a:r>
              <a:rPr lang="en-US" sz="2400" dirty="0">
                <a:latin typeface="Times New Roman" panose="02020603050405020304" pitchFamily="18" charset="0"/>
                <a:cs typeface="Times New Roman" panose="02020603050405020304" pitchFamily="18" charset="0"/>
              </a:rPr>
              <a:t> + c1 t z A0 					(19)</a:t>
            </a:r>
          </a:p>
          <a:p>
            <a:pPr marL="0" indent="0">
              <a:buNone/>
            </a:pPr>
            <a:r>
              <a:rPr lang="en-US" sz="2400" dirty="0" smtClean="0">
                <a:latin typeface="Times New Roman" panose="02020603050405020304" pitchFamily="18" charset="0"/>
                <a:cs typeface="Times New Roman" panose="02020603050405020304" pitchFamily="18" charset="0"/>
              </a:rPr>
              <a:t>Substituting </a:t>
            </a:r>
            <a:r>
              <a:rPr lang="en-US" sz="2400" dirty="0">
                <a:latin typeface="Times New Roman" panose="02020603050405020304" pitchFamily="18" charset="0"/>
                <a:cs typeface="Times New Roman" panose="02020603050405020304" pitchFamily="18" charset="0"/>
              </a:rPr>
              <a:t>Z = z(Y - C0E - C0N) into (19</a:t>
            </a:r>
            <a:r>
              <a:rPr lang="en-US" sz="2400" dirty="0" smtClean="0">
                <a:latin typeface="Times New Roman" panose="02020603050405020304" pitchFamily="18" charset="0"/>
                <a:cs typeface="Times New Roman" panose="02020603050405020304" pitchFamily="18" charset="0"/>
              </a:rPr>
              <a:t>), aggregate consumption </a:t>
            </a:r>
            <a:r>
              <a:rPr lang="en-US" sz="2400" dirty="0">
                <a:latin typeface="Times New Roman" panose="02020603050405020304" pitchFamily="18" charset="0"/>
                <a:cs typeface="Times New Roman" panose="02020603050405020304" pitchFamily="18" charset="0"/>
              </a:rPr>
              <a:t>function in reduced form </a:t>
            </a:r>
            <a:r>
              <a:rPr lang="en-US" sz="2400" dirty="0" smtClean="0">
                <a:latin typeface="Times New Roman" panose="02020603050405020304" pitchFamily="18" charset="0"/>
                <a:cs typeface="Times New Roman" panose="02020603050405020304" pitchFamily="18" charset="0"/>
              </a:rPr>
              <a:t>is</a:t>
            </a:r>
          </a:p>
          <a:p>
            <a:pPr marL="0" indent="0" algn="ctr">
              <a:buNone/>
            </a:pPr>
            <a:r>
              <a:rPr lang="en-US" sz="2400" dirty="0" smtClean="0">
                <a:latin typeface="Times New Roman" panose="02020603050405020304" pitchFamily="18" charset="0"/>
                <a:cs typeface="Times New Roman" panose="02020603050405020304" pitchFamily="18" charset="0"/>
              </a:rPr>
              <a:t>C </a:t>
            </a:r>
            <a:r>
              <a:rPr lang="en-US" sz="2400" dirty="0">
                <a:latin typeface="Times New Roman" panose="02020603050405020304" pitchFamily="18" charset="0"/>
                <a:cs typeface="Times New Roman" panose="02020603050405020304" pitchFamily="18" charset="0"/>
              </a:rPr>
              <a:t>= C01+C0z + (c1– c1z - c1t + c1z t)Y + (c1z - c1tz)C0E + (c1z - </a:t>
            </a:r>
            <a:r>
              <a:rPr lang="en-US" sz="2400" dirty="0" smtClean="0">
                <a:latin typeface="Times New Roman" panose="02020603050405020304" pitchFamily="18" charset="0"/>
                <a:cs typeface="Times New Roman" panose="02020603050405020304" pitchFamily="18" charset="0"/>
              </a:rPr>
              <a:t>c1tz)C0N – </a:t>
            </a:r>
            <a:r>
              <a:rPr lang="en-US" sz="2400" dirty="0">
                <a:latin typeface="Times New Roman" panose="02020603050405020304" pitchFamily="18" charset="0"/>
                <a:cs typeface="Times New Roman" panose="02020603050405020304" pitchFamily="18" charset="0"/>
              </a:rPr>
              <a:t>c1T0 + </a:t>
            </a:r>
            <a:r>
              <a:rPr lang="en-US" sz="2400" dirty="0" err="1">
                <a:latin typeface="Times New Roman" panose="02020603050405020304" pitchFamily="18" charset="0"/>
                <a:cs typeface="Times New Roman" panose="02020603050405020304" pitchFamily="18" charset="0"/>
              </a:rPr>
              <a:t>czZE</a:t>
            </a:r>
            <a:r>
              <a:rPr lang="en-US" sz="2400" dirty="0">
                <a:latin typeface="Times New Roman" panose="02020603050405020304" pitchFamily="18" charset="0"/>
                <a:cs typeface="Times New Roman" panose="02020603050405020304" pitchFamily="18" charset="0"/>
              </a:rPr>
              <a:t> + c1 t z A0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20)</a:t>
            </a:r>
            <a:endParaRPr lang="en-US" sz="24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39</a:t>
            </a:fld>
            <a:endParaRPr lang="en-US"/>
          </a:p>
        </p:txBody>
      </p:sp>
    </p:spTree>
    <p:extLst>
      <p:ext uri="{BB962C8B-B14F-4D97-AF65-F5344CB8AC3E}">
        <p14:creationId xmlns:p14="http://schemas.microsoft.com/office/powerpoint/2010/main" val="9040687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Sum-up (Total </a:t>
            </a:r>
            <a:r>
              <a:rPr lang="en-US" sz="3600" b="1" dirty="0">
                <a:latin typeface="Times New Roman" panose="02020603050405020304" pitchFamily="18" charset="0"/>
                <a:cs typeface="Times New Roman" panose="02020603050405020304" pitchFamily="18" charset="0"/>
              </a:rPr>
              <a:t>Zakat </a:t>
            </a:r>
            <a:r>
              <a:rPr lang="en-US" sz="3600" b="1" dirty="0" smtClean="0">
                <a:latin typeface="Times New Roman" panose="02020603050405020304" pitchFamily="18" charset="0"/>
                <a:cs typeface="Times New Roman" panose="02020603050405020304" pitchFamily="18" charset="0"/>
              </a:rPr>
              <a:t>Collection)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marL="0" indent="0">
              <a:buNone/>
            </a:pPr>
            <a:r>
              <a:rPr lang="en-US" sz="2800" dirty="0" smtClean="0">
                <a:latin typeface="Times New Roman" panose="02020603050405020304" pitchFamily="18" charset="0"/>
                <a:cs typeface="Times New Roman" panose="02020603050405020304" pitchFamily="18" charset="0"/>
              </a:rPr>
              <a:t>From 20 aggregate </a:t>
            </a:r>
            <a:r>
              <a:rPr lang="en-US" sz="2800" dirty="0">
                <a:latin typeface="Times New Roman" panose="02020603050405020304" pitchFamily="18" charset="0"/>
                <a:cs typeface="Times New Roman" panose="02020603050405020304" pitchFamily="18" charset="0"/>
              </a:rPr>
              <a:t>consumption </a:t>
            </a:r>
            <a:r>
              <a:rPr lang="en-US" sz="2800" dirty="0" smtClean="0">
                <a:latin typeface="Times New Roman" panose="02020603050405020304" pitchFamily="18" charset="0"/>
                <a:cs typeface="Times New Roman" panose="02020603050405020304" pitchFamily="18" charset="0"/>
              </a:rPr>
              <a:t>in </a:t>
            </a:r>
            <a:r>
              <a:rPr lang="en-US" sz="2800" dirty="0">
                <a:latin typeface="Times New Roman" panose="02020603050405020304" pitchFamily="18" charset="0"/>
                <a:cs typeface="Times New Roman" panose="02020603050405020304" pitchFamily="18" charset="0"/>
              </a:rPr>
              <a:t>an </a:t>
            </a:r>
            <a:r>
              <a:rPr lang="en-US" sz="2800" dirty="0" smtClean="0">
                <a:latin typeface="Times New Roman" panose="02020603050405020304" pitchFamily="18" charset="0"/>
                <a:cs typeface="Times New Roman" panose="02020603050405020304" pitchFamily="18" charset="0"/>
              </a:rPr>
              <a:t>Islamic economy </a:t>
            </a:r>
            <a:r>
              <a:rPr lang="en-US" sz="2800" dirty="0">
                <a:latin typeface="Times New Roman" panose="02020603050405020304" pitchFamily="18" charset="0"/>
                <a:cs typeface="Times New Roman" panose="02020603050405020304" pitchFamily="18" charset="0"/>
              </a:rPr>
              <a:t>depends </a:t>
            </a:r>
            <a:r>
              <a:rPr lang="en-US" sz="2800" dirty="0" smtClean="0">
                <a:latin typeface="Times New Roman" panose="02020603050405020304" pitchFamily="18" charset="0"/>
                <a:cs typeface="Times New Roman" panose="02020603050405020304" pitchFamily="18" charset="0"/>
              </a:rPr>
              <a:t>on:</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Income</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Exemption </a:t>
            </a:r>
            <a:r>
              <a:rPr lang="en-US" sz="2800" dirty="0">
                <a:latin typeface="Times New Roman" panose="02020603050405020304" pitchFamily="18" charset="0"/>
                <a:cs typeface="Times New Roman" panose="02020603050405020304" pitchFamily="18" charset="0"/>
              </a:rPr>
              <a:t>levels, </a:t>
            </a:r>
            <a:endParaRPr lang="en-US" sz="28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Taxes</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Zakat </a:t>
            </a:r>
            <a:r>
              <a:rPr lang="en-US" sz="2800" dirty="0">
                <a:latin typeface="Times New Roman" panose="02020603050405020304" pitchFamily="18" charset="0"/>
                <a:cs typeface="Times New Roman" panose="02020603050405020304" pitchFamily="18" charset="0"/>
              </a:rPr>
              <a:t>expenditure, </a:t>
            </a:r>
            <a:endParaRPr lang="en-US" sz="28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Asset </a:t>
            </a:r>
            <a:r>
              <a:rPr lang="en-US" sz="2800" dirty="0">
                <a:latin typeface="Times New Roman" panose="02020603050405020304" pitchFamily="18" charset="0"/>
                <a:cs typeface="Times New Roman" panose="02020603050405020304" pitchFamily="18" charset="0"/>
              </a:rPr>
              <a:t>holdings of individuals.</a:t>
            </a:r>
          </a:p>
          <a:p>
            <a:pPr marL="0" indent="0">
              <a:buNone/>
            </a:pPr>
            <a:r>
              <a:rPr lang="en-US" sz="2800" dirty="0">
                <a:latin typeface="Times New Roman" panose="02020603050405020304" pitchFamily="18" charset="0"/>
                <a:cs typeface="Times New Roman" panose="02020603050405020304" pitchFamily="18" charset="0"/>
              </a:rPr>
              <a:t>Taking total differential of (20), </a:t>
            </a:r>
          </a:p>
          <a:p>
            <a:pPr marL="0" indent="0" algn="ctr">
              <a:buNone/>
            </a:pPr>
            <a:r>
              <a:rPr lang="en-US" sz="2400" dirty="0" err="1">
                <a:latin typeface="Times New Roman" panose="02020603050405020304" pitchFamily="18" charset="0"/>
                <a:cs typeface="Times New Roman" panose="02020603050405020304" pitchFamily="18" charset="0"/>
              </a:rPr>
              <a:t>dC</a:t>
            </a:r>
            <a:r>
              <a:rPr lang="en-US" sz="2400" dirty="0">
                <a:latin typeface="Times New Roman" panose="02020603050405020304" pitchFamily="18" charset="0"/>
                <a:cs typeface="Times New Roman" panose="02020603050405020304" pitchFamily="18" charset="0"/>
              </a:rPr>
              <a:t> = dC01+ dC0z + (c1– c1z - c1t + c1z t)</a:t>
            </a:r>
            <a:r>
              <a:rPr lang="en-US" sz="2400" dirty="0" err="1">
                <a:latin typeface="Times New Roman" panose="02020603050405020304" pitchFamily="18" charset="0"/>
                <a:cs typeface="Times New Roman" panose="02020603050405020304" pitchFamily="18" charset="0"/>
              </a:rPr>
              <a:t>dY</a:t>
            </a:r>
            <a:r>
              <a:rPr lang="en-US" sz="2400" dirty="0">
                <a:latin typeface="Times New Roman" panose="02020603050405020304" pitchFamily="18" charset="0"/>
                <a:cs typeface="Times New Roman" panose="02020603050405020304" pitchFamily="18" charset="0"/>
              </a:rPr>
              <a:t> + (c1z - </a:t>
            </a:r>
            <a:r>
              <a:rPr lang="en-US" sz="2400" dirty="0" smtClean="0">
                <a:latin typeface="Times New Roman" panose="02020603050405020304" pitchFamily="18" charset="0"/>
                <a:cs typeface="Times New Roman" panose="02020603050405020304" pitchFamily="18" charset="0"/>
              </a:rPr>
              <a:t>c1tz)dC0E + (</a:t>
            </a:r>
            <a:r>
              <a:rPr lang="en-US" sz="2400" dirty="0">
                <a:latin typeface="Times New Roman" panose="02020603050405020304" pitchFamily="18" charset="0"/>
                <a:cs typeface="Times New Roman" panose="02020603050405020304" pitchFamily="18" charset="0"/>
              </a:rPr>
              <a:t>c1z-c1tz)dC0N–c1dT0 + </a:t>
            </a:r>
            <a:r>
              <a:rPr lang="en-US" sz="2400" dirty="0" err="1">
                <a:latin typeface="Times New Roman" panose="02020603050405020304" pitchFamily="18" charset="0"/>
                <a:cs typeface="Times New Roman" panose="02020603050405020304" pitchFamily="18" charset="0"/>
              </a:rPr>
              <a:t>czdZE</a:t>
            </a:r>
            <a:r>
              <a:rPr lang="en-US" sz="2400" dirty="0">
                <a:latin typeface="Times New Roman" panose="02020603050405020304" pitchFamily="18" charset="0"/>
                <a:cs typeface="Times New Roman" panose="02020603050405020304" pitchFamily="18" charset="0"/>
              </a:rPr>
              <a:t> + c1tzdA0 </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20a</a:t>
            </a:r>
            <a:r>
              <a:rPr lang="en-US" sz="2800" dirty="0" smtClean="0">
                <a:latin typeface="Times New Roman" panose="02020603050405020304" pitchFamily="18" charset="0"/>
                <a:cs typeface="Times New Roman" panose="02020603050405020304" pitchFamily="18" charset="0"/>
              </a:rPr>
              <a:t>)</a:t>
            </a:r>
          </a:p>
        </p:txBody>
      </p:sp>
      <p:sp>
        <p:nvSpPr>
          <p:cNvPr id="3" name="Slide Number Placeholder 2"/>
          <p:cNvSpPr>
            <a:spLocks noGrp="1"/>
          </p:cNvSpPr>
          <p:nvPr>
            <p:ph type="sldNum" sz="quarter" idx="12"/>
          </p:nvPr>
        </p:nvSpPr>
        <p:spPr/>
        <p:txBody>
          <a:bodyPr/>
          <a:lstStyle/>
          <a:p>
            <a:fld id="{52D96158-CDC9-4FF1-A278-9542325BFFE2}" type="slidenum">
              <a:rPr lang="en-US" smtClean="0"/>
              <a:pPr/>
              <a:t>40</a:t>
            </a:fld>
            <a:endParaRPr lang="en-US"/>
          </a:p>
        </p:txBody>
      </p:sp>
    </p:spTree>
    <p:extLst>
      <p:ext uri="{BB962C8B-B14F-4D97-AF65-F5344CB8AC3E}">
        <p14:creationId xmlns:p14="http://schemas.microsoft.com/office/powerpoint/2010/main" val="22235429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Sum-up (Total </a:t>
            </a:r>
            <a:r>
              <a:rPr lang="en-US" sz="3600" b="1" dirty="0">
                <a:latin typeface="Times New Roman" panose="02020603050405020304" pitchFamily="18" charset="0"/>
                <a:cs typeface="Times New Roman" panose="02020603050405020304" pitchFamily="18" charset="0"/>
              </a:rPr>
              <a:t>Zakat </a:t>
            </a:r>
            <a:r>
              <a:rPr lang="en-US" sz="3600" b="1" dirty="0" smtClean="0">
                <a:latin typeface="Times New Roman" panose="02020603050405020304" pitchFamily="18" charset="0"/>
                <a:cs typeface="Times New Roman" panose="02020603050405020304" pitchFamily="18" charset="0"/>
              </a:rPr>
              <a:t>Collection)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7"/>
            <a:ext cx="8229600" cy="5303837"/>
          </a:xfrm>
        </p:spPr>
        <p:txBody>
          <a:bodyPr>
            <a:noAutofit/>
          </a:bodyPr>
          <a:lstStyle/>
          <a:p>
            <a:pPr marL="0" indent="0">
              <a:buNone/>
            </a:pPr>
            <a:r>
              <a:rPr lang="en-US" sz="2400" dirty="0" smtClean="0">
                <a:latin typeface="Times New Roman" panose="02020603050405020304" pitchFamily="18" charset="0"/>
                <a:cs typeface="Times New Roman" panose="02020603050405020304" pitchFamily="18" charset="0"/>
              </a:rPr>
              <a:t>Determinants of consumption </a:t>
            </a:r>
            <a:r>
              <a:rPr lang="en-US" sz="2400" dirty="0">
                <a:latin typeface="Times New Roman" panose="02020603050405020304" pitchFamily="18" charset="0"/>
                <a:cs typeface="Times New Roman" panose="02020603050405020304" pitchFamily="18" charset="0"/>
              </a:rPr>
              <a:t>are as follows</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b="1" u="sng" dirty="0" smtClean="0">
                <a:latin typeface="Times New Roman" panose="02020603050405020304" pitchFamily="18" charset="0"/>
                <a:cs typeface="Times New Roman" panose="02020603050405020304" pitchFamily="18" charset="0"/>
              </a:rPr>
              <a:t>Effect of Income:</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lgn="ctr">
              <a:buNone/>
            </a:pPr>
            <a:r>
              <a:rPr lang="en-US" sz="2400" dirty="0">
                <a:latin typeface="Times New Roman" panose="02020603050405020304" pitchFamily="18" charset="0"/>
                <a:cs typeface="Times New Roman" panose="02020603050405020304" pitchFamily="18" charset="0"/>
              </a:rPr>
              <a:t>∂C/∂Y = [c1– (c1z + c1t )+ c1z t] &gt; 0</a:t>
            </a:r>
          </a:p>
          <a:p>
            <a:pPr marL="0" indent="0">
              <a:buNone/>
            </a:pPr>
            <a:r>
              <a:rPr lang="en-US" sz="2400" dirty="0">
                <a:latin typeface="Times New Roman" panose="02020603050405020304" pitchFamily="18" charset="0"/>
                <a:cs typeface="Times New Roman" panose="02020603050405020304" pitchFamily="18" charset="0"/>
              </a:rPr>
              <a:t>Since c1 &gt; 0; 	0 &lt; c1 &lt; 1, 	0 &lt; z &lt; 1, 	0 &lt; t &lt; 1 and therefore the term (c1t +c1z) is expected to be smaller than c1.</a:t>
            </a:r>
          </a:p>
          <a:p>
            <a:pPr marL="0" indent="0">
              <a:buNone/>
            </a:pPr>
            <a:r>
              <a:rPr lang="en-US" sz="2400" b="1" u="sng" dirty="0" smtClean="0">
                <a:latin typeface="Times New Roman" panose="02020603050405020304" pitchFamily="18" charset="0"/>
                <a:cs typeface="Times New Roman" panose="02020603050405020304" pitchFamily="18" charset="0"/>
              </a:rPr>
              <a:t>Effect of Exemption:</a:t>
            </a:r>
          </a:p>
          <a:p>
            <a:pPr marL="0" indent="0" algn="ctr">
              <a:buNone/>
            </a:pP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C/∂C0E = (c1z - c1tz) &gt; 0</a:t>
            </a:r>
          </a:p>
          <a:p>
            <a:pPr marL="0" indent="0">
              <a:buNone/>
            </a:pPr>
            <a:r>
              <a:rPr lang="en-US" sz="2400" dirty="0">
                <a:latin typeface="Times New Roman" panose="02020603050405020304" pitchFamily="18" charset="0"/>
                <a:cs typeface="Times New Roman" panose="02020603050405020304" pitchFamily="18" charset="0"/>
              </a:rPr>
              <a:t>Since </a:t>
            </a:r>
            <a:r>
              <a:rPr lang="en-US" sz="2400" dirty="0" smtClean="0">
                <a:latin typeface="Times New Roman" panose="02020603050405020304" pitchFamily="18" charset="0"/>
                <a:cs typeface="Times New Roman" panose="02020603050405020304" pitchFamily="18" charset="0"/>
              </a:rPr>
              <a:t>	0 </a:t>
            </a:r>
            <a:r>
              <a:rPr lang="en-US" sz="2400" dirty="0">
                <a:latin typeface="Times New Roman" panose="02020603050405020304" pitchFamily="18" charset="0"/>
                <a:cs typeface="Times New Roman" panose="02020603050405020304" pitchFamily="18" charset="0"/>
              </a:rPr>
              <a:t>&lt; c1 &lt; 1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0</a:t>
            </a:r>
            <a:r>
              <a:rPr lang="en-US" sz="2400" dirty="0">
                <a:latin typeface="Times New Roman" panose="02020603050405020304" pitchFamily="18" charset="0"/>
                <a:cs typeface="Times New Roman" panose="02020603050405020304" pitchFamily="18" charset="0"/>
              </a:rPr>
              <a:t>&lt; z &lt; </a:t>
            </a:r>
            <a:r>
              <a:rPr lang="en-US" sz="2400" dirty="0" smtClean="0">
                <a:latin typeface="Times New Roman" panose="02020603050405020304" pitchFamily="18" charset="0"/>
                <a:cs typeface="Times New Roman" panose="02020603050405020304" pitchFamily="18" charset="0"/>
              </a:rPr>
              <a:t>1; 	0 </a:t>
            </a:r>
            <a:r>
              <a:rPr lang="en-US" sz="2400" dirty="0">
                <a:latin typeface="Times New Roman" panose="02020603050405020304" pitchFamily="18" charset="0"/>
                <a:cs typeface="Times New Roman" panose="02020603050405020304" pitchFamily="18" charset="0"/>
              </a:rPr>
              <a:t>&lt; t &lt; 1,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therefore 	(</a:t>
            </a:r>
            <a:r>
              <a:rPr lang="en-US" sz="2400" dirty="0">
                <a:latin typeface="Times New Roman" panose="02020603050405020304" pitchFamily="18" charset="0"/>
                <a:cs typeface="Times New Roman" panose="02020603050405020304" pitchFamily="18" charset="0"/>
              </a:rPr>
              <a:t>c1z &gt; c1tz</a:t>
            </a:r>
            <a:r>
              <a:rPr lang="en-US" sz="2400" dirty="0" smtClean="0">
                <a:latin typeface="Times New Roman" panose="02020603050405020304" pitchFamily="18" charset="0"/>
                <a:cs typeface="Times New Roman" panose="02020603050405020304" pitchFamily="18" charset="0"/>
              </a:rPr>
              <a:t>)</a:t>
            </a:r>
          </a:p>
        </p:txBody>
      </p:sp>
      <p:sp>
        <p:nvSpPr>
          <p:cNvPr id="3" name="Slide Number Placeholder 2"/>
          <p:cNvSpPr>
            <a:spLocks noGrp="1"/>
          </p:cNvSpPr>
          <p:nvPr>
            <p:ph type="sldNum" sz="quarter" idx="12"/>
          </p:nvPr>
        </p:nvSpPr>
        <p:spPr/>
        <p:txBody>
          <a:bodyPr/>
          <a:lstStyle/>
          <a:p>
            <a:fld id="{52D96158-CDC9-4FF1-A278-9542325BFFE2}" type="slidenum">
              <a:rPr lang="en-US" smtClean="0"/>
              <a:pPr/>
              <a:t>41</a:t>
            </a:fld>
            <a:endParaRPr lang="en-US"/>
          </a:p>
        </p:txBody>
      </p:sp>
    </p:spTree>
    <p:extLst>
      <p:ext uri="{BB962C8B-B14F-4D97-AF65-F5344CB8AC3E}">
        <p14:creationId xmlns:p14="http://schemas.microsoft.com/office/powerpoint/2010/main" val="8822488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Sum-up (Total </a:t>
            </a:r>
            <a:r>
              <a:rPr lang="en-US" b="1" dirty="0">
                <a:latin typeface="Times New Roman" panose="02020603050405020304" pitchFamily="18" charset="0"/>
                <a:cs typeface="Times New Roman" panose="02020603050405020304" pitchFamily="18" charset="0"/>
              </a:rPr>
              <a:t>Zakat </a:t>
            </a:r>
            <a:r>
              <a:rPr lang="en-US" b="1" dirty="0" smtClean="0">
                <a:latin typeface="Times New Roman" panose="02020603050405020304" pitchFamily="18" charset="0"/>
                <a:cs typeface="Times New Roman" panose="02020603050405020304" pitchFamily="18" charset="0"/>
              </a:rPr>
              <a:t>Collection)</a:t>
            </a:r>
            <a:endParaRPr lang="en-US" dirty="0"/>
          </a:p>
        </p:txBody>
      </p:sp>
      <p:sp>
        <p:nvSpPr>
          <p:cNvPr id="3" name="Content Placeholder 2"/>
          <p:cNvSpPr>
            <a:spLocks noGrp="1"/>
          </p:cNvSpPr>
          <p:nvPr>
            <p:ph idx="1"/>
          </p:nvPr>
        </p:nvSpPr>
        <p:spPr/>
        <p:txBody>
          <a:bodyPr>
            <a:normAutofit/>
          </a:bodyPr>
          <a:lstStyle/>
          <a:p>
            <a:pPr marL="0" indent="0">
              <a:buNone/>
            </a:pPr>
            <a:r>
              <a:rPr lang="en-US" b="1" u="sng" dirty="0" smtClean="0">
                <a:latin typeface="Times New Roman" panose="02020603050405020304" pitchFamily="18" charset="0"/>
                <a:cs typeface="Times New Roman" panose="02020603050405020304" pitchFamily="18" charset="0"/>
              </a:rPr>
              <a:t>Effect of </a:t>
            </a:r>
            <a:r>
              <a:rPr lang="en-US" b="1" u="sng" dirty="0">
                <a:latin typeface="Times New Roman" panose="02020603050405020304" pitchFamily="18" charset="0"/>
                <a:cs typeface="Times New Roman" panose="02020603050405020304" pitchFamily="18" charset="0"/>
              </a:rPr>
              <a:t>taxes</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lgn="ctr">
              <a:buNone/>
            </a:pP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C/∂T0 = – c1&lt; </a:t>
            </a:r>
            <a:r>
              <a:rPr lang="en-US" dirty="0" smtClean="0">
                <a:latin typeface="Times New Roman" panose="02020603050405020304" pitchFamily="18" charset="0"/>
                <a:cs typeface="Times New Roman" panose="02020603050405020304" pitchFamily="18" charset="0"/>
              </a:rPr>
              <a:t>0</a:t>
            </a:r>
          </a:p>
          <a:p>
            <a:pPr marL="0" indent="0">
              <a:buNone/>
            </a:pPr>
            <a:r>
              <a:rPr lang="en-US" b="1" u="sng" dirty="0">
                <a:latin typeface="Times New Roman" panose="02020603050405020304" pitchFamily="18" charset="0"/>
                <a:cs typeface="Times New Roman" panose="02020603050405020304" pitchFamily="18" charset="0"/>
              </a:rPr>
              <a:t>Zakat expenditure</a:t>
            </a:r>
          </a:p>
          <a:p>
            <a:pPr marL="0" indent="0" algn="ctr">
              <a:buNone/>
            </a:pPr>
            <a:r>
              <a:rPr lang="en-US" dirty="0">
                <a:latin typeface="Times New Roman" panose="02020603050405020304" pitchFamily="18" charset="0"/>
                <a:cs typeface="Times New Roman" panose="02020603050405020304" pitchFamily="18" charset="0"/>
              </a:rPr>
              <a:t>∂C/∂ZE = </a:t>
            </a:r>
            <a:r>
              <a:rPr lang="en-US" dirty="0" err="1">
                <a:latin typeface="Times New Roman" panose="02020603050405020304" pitchFamily="18" charset="0"/>
                <a:cs typeface="Times New Roman" panose="02020603050405020304" pitchFamily="18" charset="0"/>
              </a:rPr>
              <a:t>cz</a:t>
            </a:r>
            <a:r>
              <a:rPr lang="en-US" dirty="0">
                <a:latin typeface="Times New Roman" panose="02020603050405020304" pitchFamily="18" charset="0"/>
                <a:cs typeface="Times New Roman" panose="02020603050405020304" pitchFamily="18" charset="0"/>
              </a:rPr>
              <a:t> &gt; 0</a:t>
            </a:r>
          </a:p>
          <a:p>
            <a:pPr marL="0" indent="0">
              <a:buNone/>
            </a:pPr>
            <a:r>
              <a:rPr lang="en-US" b="1" u="sng" dirty="0" smtClean="0">
                <a:latin typeface="Times New Roman" panose="02020603050405020304" pitchFamily="18" charset="0"/>
                <a:cs typeface="Times New Roman" panose="02020603050405020304" pitchFamily="18" charset="0"/>
              </a:rPr>
              <a:t>Effect of wealth</a:t>
            </a:r>
            <a:endParaRPr lang="en-US" b="1" u="sng" dirty="0">
              <a:latin typeface="Times New Roman" panose="02020603050405020304" pitchFamily="18" charset="0"/>
              <a:cs typeface="Times New Roman" panose="02020603050405020304" pitchFamily="18" charset="0"/>
            </a:endParaRPr>
          </a:p>
          <a:p>
            <a:pPr marL="0" indent="0" algn="ctr">
              <a:buNone/>
            </a:pP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C/∂A0 = c1 t z &gt; </a:t>
            </a:r>
            <a:r>
              <a:rPr lang="en-US" dirty="0" smtClean="0">
                <a:latin typeface="Times New Roman" panose="020206030504050203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42</a:t>
            </a:fld>
            <a:endParaRPr lang="en-US"/>
          </a:p>
        </p:txBody>
      </p:sp>
    </p:spTree>
    <p:extLst>
      <p:ext uri="{BB962C8B-B14F-4D97-AF65-F5344CB8AC3E}">
        <p14:creationId xmlns:p14="http://schemas.microsoft.com/office/powerpoint/2010/main" val="3616609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(Multipliers)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lgn="ctr">
              <a:buNone/>
            </a:pPr>
            <a:r>
              <a:rPr lang="en-US" sz="2400" dirty="0" smtClean="0">
                <a:latin typeface="Times New Roman" panose="02020603050405020304" pitchFamily="18" charset="0"/>
                <a:cs typeface="Times New Roman" panose="02020603050405020304" pitchFamily="18" charset="0"/>
              </a:rPr>
              <a:t>Y </a:t>
            </a:r>
            <a:r>
              <a:rPr lang="en-US" sz="2400" dirty="0">
                <a:latin typeface="Times New Roman" panose="02020603050405020304" pitchFamily="18" charset="0"/>
                <a:cs typeface="Times New Roman" panose="02020603050405020304" pitchFamily="18" charset="0"/>
              </a:rPr>
              <a:t>= C + I + G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21)</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G </a:t>
            </a:r>
            <a:r>
              <a:rPr lang="en-US" sz="2400" dirty="0">
                <a:latin typeface="Times New Roman" panose="02020603050405020304" pitchFamily="18" charset="0"/>
                <a:cs typeface="Times New Roman" panose="02020603050405020304" pitchFamily="18" charset="0"/>
              </a:rPr>
              <a:t>= G</a:t>
            </a:r>
            <a:r>
              <a:rPr lang="en-US" sz="2400" baseline="-25000" dirty="0">
                <a:latin typeface="Times New Roman" panose="02020603050405020304" pitchFamily="18" charset="0"/>
                <a:cs typeface="Times New Roman" panose="02020603050405020304" pitchFamily="18" charset="0"/>
              </a:rPr>
              <a:t>0</a:t>
            </a:r>
            <a:r>
              <a:rPr lang="en-US" sz="2400" dirty="0">
                <a:latin typeface="Times New Roman" panose="02020603050405020304" pitchFamily="18" charset="0"/>
                <a:cs typeface="Times New Roman" panose="02020603050405020304" pitchFamily="18" charset="0"/>
              </a:rPr>
              <a:t> is the government spending from </a:t>
            </a:r>
            <a:r>
              <a:rPr lang="en-US" sz="2400" dirty="0" smtClean="0">
                <a:latin typeface="Times New Roman" panose="02020603050405020304" pitchFamily="18" charset="0"/>
                <a:cs typeface="Times New Roman" panose="02020603050405020304" pitchFamily="18" charset="0"/>
              </a:rPr>
              <a:t>taxes, </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 </a:t>
            </a:r>
            <a:r>
              <a:rPr lang="en-US" sz="2400" dirty="0">
                <a:latin typeface="Times New Roman" panose="02020603050405020304" pitchFamily="18" charset="0"/>
                <a:cs typeface="Times New Roman" panose="02020603050405020304" pitchFamily="18" charset="0"/>
              </a:rPr>
              <a:t>= I</a:t>
            </a:r>
            <a:r>
              <a:rPr lang="en-US" sz="2400" baseline="-25000" dirty="0">
                <a:latin typeface="Times New Roman" panose="02020603050405020304" pitchFamily="18" charset="0"/>
                <a:cs typeface="Times New Roman" panose="02020603050405020304" pitchFamily="18" charset="0"/>
              </a:rPr>
              <a:t>0</a:t>
            </a:r>
            <a:r>
              <a:rPr lang="en-US" sz="2400" dirty="0">
                <a:latin typeface="Times New Roman" panose="02020603050405020304" pitchFamily="18" charset="0"/>
                <a:cs typeface="Times New Roman" panose="02020603050405020304" pitchFamily="18" charset="0"/>
              </a:rPr>
              <a:t> is the gross </a:t>
            </a:r>
            <a:r>
              <a:rPr lang="en-US" sz="2400" dirty="0" smtClean="0">
                <a:latin typeface="Times New Roman" panose="02020603050405020304" pitchFamily="18" charset="0"/>
                <a:cs typeface="Times New Roman" panose="02020603050405020304" pitchFamily="18" charset="0"/>
              </a:rPr>
              <a:t>private investment (exogenous). </a:t>
            </a:r>
          </a:p>
          <a:p>
            <a:pPr marL="0" indent="0">
              <a:buNone/>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Zakat, taxes, investment, and government </a:t>
            </a:r>
            <a:r>
              <a:rPr lang="en-US" sz="2400" dirty="0" smtClean="0">
                <a:latin typeface="Times New Roman" panose="02020603050405020304" pitchFamily="18" charset="0"/>
                <a:cs typeface="Times New Roman" panose="02020603050405020304" pitchFamily="18" charset="0"/>
              </a:rPr>
              <a:t>spending multipliers </a:t>
            </a:r>
            <a:r>
              <a:rPr lang="en-US" sz="2400" dirty="0">
                <a:latin typeface="Times New Roman" panose="02020603050405020304" pitchFamily="18" charset="0"/>
                <a:cs typeface="Times New Roman" panose="02020603050405020304" pitchFamily="18" charset="0"/>
              </a:rPr>
              <a:t>is derived by substituting the </a:t>
            </a:r>
            <a:r>
              <a:rPr lang="en-US" sz="2400" dirty="0" smtClean="0">
                <a:latin typeface="Times New Roman" panose="02020603050405020304" pitchFamily="18" charset="0"/>
                <a:cs typeface="Times New Roman" panose="02020603050405020304" pitchFamily="18" charset="0"/>
              </a:rPr>
              <a:t>consumption </a:t>
            </a:r>
            <a:r>
              <a:rPr lang="en-US" sz="2400" dirty="0">
                <a:latin typeface="Times New Roman" panose="02020603050405020304" pitchFamily="18" charset="0"/>
                <a:cs typeface="Times New Roman" panose="02020603050405020304" pitchFamily="18" charset="0"/>
              </a:rPr>
              <a:t>(20) </a:t>
            </a:r>
            <a:r>
              <a:rPr lang="en-US" sz="2400" dirty="0" smtClean="0">
                <a:latin typeface="Times New Roman" panose="02020603050405020304" pitchFamily="18" charset="0"/>
                <a:cs typeface="Times New Roman" panose="02020603050405020304" pitchFamily="18" charset="0"/>
              </a:rPr>
              <a:t>into the </a:t>
            </a:r>
            <a:r>
              <a:rPr lang="en-US" sz="2400" dirty="0">
                <a:latin typeface="Times New Roman" panose="02020603050405020304" pitchFamily="18" charset="0"/>
                <a:cs typeface="Times New Roman" panose="02020603050405020304" pitchFamily="18" charset="0"/>
              </a:rPr>
              <a:t>national income identity (21) to </a:t>
            </a:r>
            <a:r>
              <a:rPr lang="en-US" sz="2400" dirty="0" smtClean="0">
                <a:latin typeface="Times New Roman" panose="02020603050405020304" pitchFamily="18" charset="0"/>
                <a:cs typeface="Times New Roman" panose="02020603050405020304" pitchFamily="18" charset="0"/>
              </a:rPr>
              <a:t>obtain </a:t>
            </a:r>
            <a:endParaRPr lang="en-US" sz="2400" dirty="0">
              <a:latin typeface="Times New Roman" panose="02020603050405020304" pitchFamily="18" charset="0"/>
              <a:cs typeface="Times New Roman" panose="02020603050405020304" pitchFamily="18" charset="0"/>
            </a:endParaRPr>
          </a:p>
          <a:p>
            <a:pPr marL="0" indent="0" algn="ctr">
              <a:buNone/>
            </a:pPr>
            <a:r>
              <a:rPr lang="en-US" sz="2000" b="1" dirty="0">
                <a:latin typeface="Times New Roman" panose="02020603050405020304" pitchFamily="18" charset="0"/>
                <a:cs typeface="Times New Roman" panose="02020603050405020304" pitchFamily="18" charset="0"/>
              </a:rPr>
              <a:t>Y = C01+C0z + (c1– c1z - c1t + c1z t)Y + (c1z - c1tz)C0E + (c1z - </a:t>
            </a:r>
            <a:r>
              <a:rPr lang="en-US" sz="2000" b="1" dirty="0" smtClean="0">
                <a:latin typeface="Times New Roman" panose="02020603050405020304" pitchFamily="18" charset="0"/>
                <a:cs typeface="Times New Roman" panose="02020603050405020304" pitchFamily="18" charset="0"/>
              </a:rPr>
              <a:t>c1tz)C0N – </a:t>
            </a:r>
            <a:r>
              <a:rPr lang="en-US" sz="2000" b="1" dirty="0">
                <a:latin typeface="Times New Roman" panose="02020603050405020304" pitchFamily="18" charset="0"/>
                <a:cs typeface="Times New Roman" panose="02020603050405020304" pitchFamily="18" charset="0"/>
              </a:rPr>
              <a:t>c1T0 + </a:t>
            </a:r>
            <a:r>
              <a:rPr lang="en-US" sz="2000" b="1" dirty="0" err="1">
                <a:latin typeface="Times New Roman" panose="02020603050405020304" pitchFamily="18" charset="0"/>
                <a:cs typeface="Times New Roman" panose="02020603050405020304" pitchFamily="18" charset="0"/>
              </a:rPr>
              <a:t>cz</a:t>
            </a:r>
            <a:r>
              <a:rPr lang="en-US" sz="2000" b="1" dirty="0">
                <a:latin typeface="Times New Roman" panose="02020603050405020304" pitchFamily="18" charset="0"/>
                <a:cs typeface="Times New Roman" panose="02020603050405020304" pitchFamily="18" charset="0"/>
              </a:rPr>
              <a:t> ZE + c1tz A0 + I0 + </a:t>
            </a:r>
            <a:r>
              <a:rPr lang="en-US" sz="2000" b="1" dirty="0" smtClean="0">
                <a:latin typeface="Times New Roman" panose="02020603050405020304" pitchFamily="18" charset="0"/>
                <a:cs typeface="Times New Roman" panose="02020603050405020304" pitchFamily="18" charset="0"/>
              </a:rPr>
              <a:t>G0</a:t>
            </a:r>
          </a:p>
        </p:txBody>
      </p:sp>
      <p:sp>
        <p:nvSpPr>
          <p:cNvPr id="3" name="Slide Number Placeholder 2"/>
          <p:cNvSpPr>
            <a:spLocks noGrp="1"/>
          </p:cNvSpPr>
          <p:nvPr>
            <p:ph type="sldNum" sz="quarter" idx="12"/>
          </p:nvPr>
        </p:nvSpPr>
        <p:spPr/>
        <p:txBody>
          <a:bodyPr/>
          <a:lstStyle/>
          <a:p>
            <a:fld id="{52D96158-CDC9-4FF1-A278-9542325BFFE2}" type="slidenum">
              <a:rPr lang="en-US" smtClean="0"/>
              <a:pPr/>
              <a:t>43</a:t>
            </a:fld>
            <a:endParaRPr lang="en-US"/>
          </a:p>
        </p:txBody>
      </p:sp>
    </p:spTree>
    <p:extLst>
      <p:ext uri="{BB962C8B-B14F-4D97-AF65-F5344CB8AC3E}">
        <p14:creationId xmlns:p14="http://schemas.microsoft.com/office/powerpoint/2010/main" val="39720337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(Multipliers)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buNone/>
            </a:pPr>
            <a:r>
              <a:rPr lang="en-US" sz="2300" dirty="0" smtClean="0">
                <a:latin typeface="Times New Roman" panose="02020603050405020304" pitchFamily="18" charset="0"/>
                <a:cs typeface="Times New Roman" panose="02020603050405020304" pitchFamily="18" charset="0"/>
              </a:rPr>
              <a:t>Rearranging and </a:t>
            </a:r>
            <a:r>
              <a:rPr lang="en-US" sz="2300" dirty="0">
                <a:latin typeface="Times New Roman" panose="02020603050405020304" pitchFamily="18" charset="0"/>
                <a:cs typeface="Times New Roman" panose="02020603050405020304" pitchFamily="18" charset="0"/>
              </a:rPr>
              <a:t>simplifying, </a:t>
            </a:r>
            <a:endParaRPr lang="en-US" sz="2300" dirty="0" smtClean="0">
              <a:latin typeface="Times New Roman" panose="02020603050405020304" pitchFamily="18" charset="0"/>
              <a:cs typeface="Times New Roman" panose="02020603050405020304" pitchFamily="18" charset="0"/>
            </a:endParaRPr>
          </a:p>
          <a:p>
            <a:pPr marL="0" indent="0" algn="ctr">
              <a:buNone/>
            </a:pPr>
            <a:r>
              <a:rPr lang="en-US" sz="2300" dirty="0" smtClean="0">
                <a:latin typeface="Times New Roman" panose="02020603050405020304" pitchFamily="18" charset="0"/>
                <a:cs typeface="Times New Roman" panose="02020603050405020304" pitchFamily="18" charset="0"/>
              </a:rPr>
              <a:t>Y </a:t>
            </a:r>
            <a:r>
              <a:rPr lang="en-US" sz="2300" dirty="0">
                <a:latin typeface="Times New Roman" panose="02020603050405020304" pitchFamily="18" charset="0"/>
                <a:cs typeface="Times New Roman" panose="02020603050405020304" pitchFamily="18" charset="0"/>
              </a:rPr>
              <a:t>= [1/(1- c1+ c1t - c1tz + c1z)] [C01+ C0z + (c1z - c1tz)C0E + (c1z - </a:t>
            </a:r>
            <a:r>
              <a:rPr lang="en-US" sz="2300" dirty="0" smtClean="0">
                <a:latin typeface="Times New Roman" panose="02020603050405020304" pitchFamily="18" charset="0"/>
                <a:cs typeface="Times New Roman" panose="02020603050405020304" pitchFamily="18" charset="0"/>
              </a:rPr>
              <a:t>c1tz)C0N – c1T0+czZE+c1tzA0+I0+G0 ]	(</a:t>
            </a:r>
            <a:r>
              <a:rPr lang="en-US" sz="2300" dirty="0">
                <a:latin typeface="Times New Roman" panose="02020603050405020304" pitchFamily="18" charset="0"/>
                <a:cs typeface="Times New Roman" panose="02020603050405020304" pitchFamily="18" charset="0"/>
              </a:rPr>
              <a:t>22)</a:t>
            </a:r>
          </a:p>
          <a:p>
            <a:pPr marL="0" indent="0">
              <a:buNone/>
            </a:pPr>
            <a:endParaRPr lang="en-US" sz="2300" dirty="0" smtClean="0">
              <a:latin typeface="Times New Roman" panose="02020603050405020304" pitchFamily="18" charset="0"/>
              <a:cs typeface="Times New Roman" panose="02020603050405020304" pitchFamily="18" charset="0"/>
            </a:endParaRPr>
          </a:p>
          <a:p>
            <a:pPr marL="0" indent="0">
              <a:buNone/>
            </a:pPr>
            <a:r>
              <a:rPr lang="en-US" sz="2300" dirty="0" smtClean="0">
                <a:latin typeface="Times New Roman" panose="02020603050405020304" pitchFamily="18" charset="0"/>
                <a:cs typeface="Times New Roman" panose="02020603050405020304" pitchFamily="18" charset="0"/>
              </a:rPr>
              <a:t>The </a:t>
            </a:r>
            <a:r>
              <a:rPr lang="en-US" sz="2300" dirty="0">
                <a:latin typeface="Times New Roman" panose="02020603050405020304" pitchFamily="18" charset="0"/>
                <a:cs typeface="Times New Roman" panose="02020603050405020304" pitchFamily="18" charset="0"/>
              </a:rPr>
              <a:t>total differential of (22) </a:t>
            </a:r>
            <a:r>
              <a:rPr lang="en-US" sz="2300" dirty="0" smtClean="0">
                <a:latin typeface="Times New Roman" panose="02020603050405020304" pitchFamily="18" charset="0"/>
                <a:cs typeface="Times New Roman" panose="02020603050405020304" pitchFamily="18" charset="0"/>
              </a:rPr>
              <a:t>is </a:t>
            </a:r>
          </a:p>
          <a:p>
            <a:pPr marL="0" indent="0" algn="ctr">
              <a:buNone/>
            </a:pPr>
            <a:r>
              <a:rPr lang="en-US" sz="2300" dirty="0" err="1" smtClean="0">
                <a:latin typeface="Times New Roman" panose="02020603050405020304" pitchFamily="18" charset="0"/>
                <a:cs typeface="Times New Roman" panose="02020603050405020304" pitchFamily="18" charset="0"/>
              </a:rPr>
              <a:t>dY</a:t>
            </a:r>
            <a:r>
              <a:rPr lang="en-US" sz="2300" dirty="0" smtClean="0">
                <a:latin typeface="Times New Roman" panose="02020603050405020304" pitchFamily="18" charset="0"/>
                <a:cs typeface="Times New Roman" panose="02020603050405020304" pitchFamily="18" charset="0"/>
              </a:rPr>
              <a:t> = [1/(1- c1+ c1t - c1tz + c1z)] [dC01+ dC0z + (c1z - c1tz)dC0E + (c1z - c1tz) dC0N – c1 </a:t>
            </a:r>
            <a:r>
              <a:rPr lang="en-US" sz="2300" dirty="0">
                <a:latin typeface="Times New Roman" panose="02020603050405020304" pitchFamily="18" charset="0"/>
                <a:cs typeface="Times New Roman" panose="02020603050405020304" pitchFamily="18" charset="0"/>
              </a:rPr>
              <a:t>dT0 + </a:t>
            </a:r>
            <a:r>
              <a:rPr lang="en-US" sz="2300" dirty="0" err="1">
                <a:latin typeface="Times New Roman" panose="02020603050405020304" pitchFamily="18" charset="0"/>
                <a:cs typeface="Times New Roman" panose="02020603050405020304" pitchFamily="18" charset="0"/>
              </a:rPr>
              <a:t>cz</a:t>
            </a:r>
            <a:r>
              <a:rPr lang="en-US" sz="2300" dirty="0">
                <a:latin typeface="Times New Roman" panose="02020603050405020304" pitchFamily="18" charset="0"/>
                <a:cs typeface="Times New Roman" panose="02020603050405020304" pitchFamily="18" charset="0"/>
              </a:rPr>
              <a:t> dZE+c1tz dA0 + dI0 + dG0 </a:t>
            </a:r>
            <a:r>
              <a:rPr lang="en-US" sz="2300" dirty="0" smtClean="0">
                <a:latin typeface="Times New Roman" panose="02020603050405020304" pitchFamily="18" charset="0"/>
                <a:cs typeface="Times New Roman" panose="02020603050405020304" pitchFamily="18" charset="0"/>
              </a:rPr>
              <a:t>							(</a:t>
            </a:r>
            <a:r>
              <a:rPr lang="en-US" sz="2300" dirty="0">
                <a:latin typeface="Times New Roman" panose="02020603050405020304" pitchFamily="18" charset="0"/>
                <a:cs typeface="Times New Roman" panose="02020603050405020304" pitchFamily="18" charset="0"/>
              </a:rPr>
              <a:t>23)</a:t>
            </a:r>
          </a:p>
          <a:p>
            <a:pPr marL="0" indent="0">
              <a:buNone/>
            </a:pPr>
            <a:r>
              <a:rPr lang="en-US" sz="2300" dirty="0" smtClean="0">
                <a:latin typeface="Times New Roman" panose="02020603050405020304" pitchFamily="18" charset="0"/>
                <a:cs typeface="Times New Roman" panose="02020603050405020304" pitchFamily="18" charset="0"/>
              </a:rPr>
              <a:t>Since </a:t>
            </a:r>
            <a:r>
              <a:rPr lang="en-US" sz="2300" dirty="0">
                <a:latin typeface="Times New Roman" panose="02020603050405020304" pitchFamily="18" charset="0"/>
                <a:cs typeface="Times New Roman" panose="02020603050405020304" pitchFamily="18" charset="0"/>
              </a:rPr>
              <a:t>C0N is fixed therefore dC0N = </a:t>
            </a:r>
            <a:r>
              <a:rPr lang="en-US" sz="2300" dirty="0" smtClean="0">
                <a:latin typeface="Times New Roman" panose="02020603050405020304" pitchFamily="18" charset="0"/>
                <a:cs typeface="Times New Roman" panose="02020603050405020304" pitchFamily="18" charset="0"/>
              </a:rPr>
              <a:t>0.</a:t>
            </a:r>
          </a:p>
          <a:p>
            <a:pPr marL="0" indent="0">
              <a:buNone/>
            </a:pPr>
            <a:r>
              <a:rPr lang="en-US" sz="2300" dirty="0" smtClean="0">
                <a:latin typeface="Times New Roman" panose="02020603050405020304" pitchFamily="18" charset="0"/>
                <a:cs typeface="Times New Roman" panose="02020603050405020304" pitchFamily="18" charset="0"/>
              </a:rPr>
              <a:t>The multipliers </a:t>
            </a:r>
            <a:r>
              <a:rPr lang="en-US" sz="2300" dirty="0">
                <a:latin typeface="Times New Roman" panose="02020603050405020304" pitchFamily="18" charset="0"/>
                <a:cs typeface="Times New Roman" panose="02020603050405020304" pitchFamily="18" charset="0"/>
              </a:rPr>
              <a:t>for C01 , C0z , T0, I0, G0 and ZE are obtained by taking partial </a:t>
            </a:r>
            <a:r>
              <a:rPr lang="en-US" sz="2300" dirty="0" smtClean="0">
                <a:latin typeface="Times New Roman" panose="02020603050405020304" pitchFamily="18" charset="0"/>
                <a:cs typeface="Times New Roman" panose="02020603050405020304" pitchFamily="18" charset="0"/>
              </a:rPr>
              <a:t>derivatives of </a:t>
            </a:r>
            <a:r>
              <a:rPr lang="en-US" sz="2300" dirty="0">
                <a:latin typeface="Times New Roman" panose="02020603050405020304" pitchFamily="18" charset="0"/>
                <a:cs typeface="Times New Roman" panose="02020603050405020304" pitchFamily="18" charset="0"/>
              </a:rPr>
              <a:t>(23) with respect to each of </a:t>
            </a:r>
            <a:r>
              <a:rPr lang="en-US" sz="2300" dirty="0" smtClean="0">
                <a:latin typeface="Times New Roman" panose="02020603050405020304" pitchFamily="18" charset="0"/>
                <a:cs typeface="Times New Roman" panose="02020603050405020304" pitchFamily="18" charset="0"/>
              </a:rPr>
              <a:t>the variables</a:t>
            </a:r>
            <a:r>
              <a:rPr lang="en-US" sz="2300" dirty="0">
                <a:latin typeface="Times New Roman" panose="02020603050405020304" pitchFamily="18" charset="0"/>
                <a:cs typeface="Times New Roman" panose="02020603050405020304" pitchFamily="18" charset="0"/>
              </a:rPr>
              <a:t>.</a:t>
            </a:r>
            <a:endParaRPr lang="en-US" sz="23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44</a:t>
            </a:fld>
            <a:endParaRPr lang="en-US"/>
          </a:p>
        </p:txBody>
      </p:sp>
    </p:spTree>
    <p:extLst>
      <p:ext uri="{BB962C8B-B14F-4D97-AF65-F5344CB8AC3E}">
        <p14:creationId xmlns:p14="http://schemas.microsoft.com/office/powerpoint/2010/main" val="38778175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(Multipliers)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buNone/>
            </a:pPr>
            <a:r>
              <a:rPr lang="en-US" sz="2300" b="1" u="sng" dirty="0" smtClean="0">
                <a:latin typeface="Times New Roman" panose="02020603050405020304" pitchFamily="18" charset="0"/>
                <a:cs typeface="Times New Roman" panose="02020603050405020304" pitchFamily="18" charset="0"/>
              </a:rPr>
              <a:t>Autonomous consumption (Zakat Payer):</a:t>
            </a:r>
            <a:endParaRPr lang="en-US" sz="2300" dirty="0">
              <a:latin typeface="Times New Roman" panose="02020603050405020304" pitchFamily="18" charset="0"/>
              <a:cs typeface="Times New Roman" panose="02020603050405020304" pitchFamily="18" charset="0"/>
            </a:endParaRPr>
          </a:p>
          <a:p>
            <a:pPr marL="0" indent="0" algn="ctr">
              <a:buNone/>
            </a:pPr>
            <a:r>
              <a:rPr lang="en-US" sz="2300" dirty="0">
                <a:latin typeface="Times New Roman" panose="02020603050405020304" pitchFamily="18" charset="0"/>
                <a:cs typeface="Times New Roman" panose="02020603050405020304" pitchFamily="18" charset="0"/>
              </a:rPr>
              <a:t>∂Y/∂C01 = [1/(1- c1 + c1t + c1z - c1t z)] &gt; </a:t>
            </a:r>
            <a:r>
              <a:rPr lang="en-US" sz="2300" dirty="0" smtClean="0">
                <a:latin typeface="Times New Roman" panose="02020603050405020304" pitchFamily="18" charset="0"/>
                <a:cs typeface="Times New Roman" panose="02020603050405020304" pitchFamily="18" charset="0"/>
              </a:rPr>
              <a:t>0	(23b</a:t>
            </a:r>
            <a:r>
              <a:rPr lang="en-US" sz="2300" dirty="0">
                <a:latin typeface="Times New Roman" panose="02020603050405020304" pitchFamily="18" charset="0"/>
                <a:cs typeface="Times New Roman" panose="02020603050405020304" pitchFamily="18" charset="0"/>
              </a:rPr>
              <a:t>)</a:t>
            </a:r>
          </a:p>
          <a:p>
            <a:pPr marL="0" indent="0">
              <a:buNone/>
            </a:pPr>
            <a:r>
              <a:rPr lang="en-US" sz="2300" b="1" u="sng" dirty="0">
                <a:latin typeface="Times New Roman" panose="02020603050405020304" pitchFamily="18" charset="0"/>
                <a:cs typeface="Times New Roman" panose="02020603050405020304" pitchFamily="18" charset="0"/>
              </a:rPr>
              <a:t>Autonomous consumption (Zakat </a:t>
            </a:r>
            <a:r>
              <a:rPr lang="en-US" sz="2300" b="1" u="sng" dirty="0" smtClean="0">
                <a:latin typeface="Times New Roman" panose="02020603050405020304" pitchFamily="18" charset="0"/>
                <a:cs typeface="Times New Roman" panose="02020603050405020304" pitchFamily="18" charset="0"/>
              </a:rPr>
              <a:t>recipient):</a:t>
            </a:r>
            <a:endParaRPr lang="en-US" sz="2300" dirty="0">
              <a:latin typeface="Times New Roman" panose="02020603050405020304" pitchFamily="18" charset="0"/>
              <a:cs typeface="Times New Roman" panose="02020603050405020304" pitchFamily="18" charset="0"/>
            </a:endParaRPr>
          </a:p>
          <a:p>
            <a:pPr marL="0" indent="0" algn="ctr">
              <a:buNone/>
            </a:pPr>
            <a:r>
              <a:rPr lang="en-US" sz="2300" dirty="0" smtClean="0">
                <a:latin typeface="Times New Roman" panose="02020603050405020304" pitchFamily="18" charset="0"/>
                <a:cs typeface="Times New Roman" panose="02020603050405020304" pitchFamily="18" charset="0"/>
              </a:rPr>
              <a:t>∂</a:t>
            </a:r>
            <a:r>
              <a:rPr lang="en-US" sz="2300" dirty="0">
                <a:latin typeface="Times New Roman" panose="02020603050405020304" pitchFamily="18" charset="0"/>
                <a:cs typeface="Times New Roman" panose="02020603050405020304" pitchFamily="18" charset="0"/>
              </a:rPr>
              <a:t>Y/∂C0z = [1/(1- c1 +c1t + c1z - c1t z)] &gt; 0 </a:t>
            </a:r>
            <a:r>
              <a:rPr lang="en-US" sz="2300" dirty="0" smtClean="0">
                <a:latin typeface="Times New Roman" panose="02020603050405020304" pitchFamily="18" charset="0"/>
                <a:cs typeface="Times New Roman" panose="02020603050405020304" pitchFamily="18" charset="0"/>
              </a:rPr>
              <a:t>	(</a:t>
            </a:r>
            <a:r>
              <a:rPr lang="en-US" sz="2300" dirty="0">
                <a:latin typeface="Times New Roman" panose="02020603050405020304" pitchFamily="18" charset="0"/>
                <a:cs typeface="Times New Roman" panose="02020603050405020304" pitchFamily="18" charset="0"/>
              </a:rPr>
              <a:t>23C)</a:t>
            </a:r>
          </a:p>
          <a:p>
            <a:pPr marL="0" indent="0">
              <a:buNone/>
            </a:pPr>
            <a:r>
              <a:rPr lang="en-US" sz="2300" b="1" u="sng" dirty="0" smtClean="0">
                <a:latin typeface="Times New Roman" panose="02020603050405020304" pitchFamily="18" charset="0"/>
                <a:cs typeface="Times New Roman" panose="02020603050405020304" pitchFamily="18" charset="0"/>
              </a:rPr>
              <a:t>Exemption Level:</a:t>
            </a:r>
            <a:endParaRPr lang="en-US" sz="2300" dirty="0">
              <a:latin typeface="Times New Roman" panose="02020603050405020304" pitchFamily="18" charset="0"/>
              <a:cs typeface="Times New Roman" panose="02020603050405020304" pitchFamily="18" charset="0"/>
            </a:endParaRPr>
          </a:p>
          <a:p>
            <a:pPr marL="0" indent="0" algn="ctr">
              <a:buNone/>
            </a:pPr>
            <a:r>
              <a:rPr lang="en-US" sz="2300" dirty="0" smtClean="0">
                <a:latin typeface="Times New Roman" panose="02020603050405020304" pitchFamily="18" charset="0"/>
                <a:cs typeface="Times New Roman" panose="02020603050405020304" pitchFamily="18" charset="0"/>
              </a:rPr>
              <a:t>∂</a:t>
            </a:r>
            <a:r>
              <a:rPr lang="en-US" sz="2300" dirty="0">
                <a:latin typeface="Times New Roman" panose="02020603050405020304" pitchFamily="18" charset="0"/>
                <a:cs typeface="Times New Roman" panose="02020603050405020304" pitchFamily="18" charset="0"/>
              </a:rPr>
              <a:t>Y/∂C0E = [1/(1- c1 +c1t + c1 z - c1 t z)] [c1z -c1tz ] &gt; </a:t>
            </a:r>
            <a:r>
              <a:rPr lang="en-US" sz="2300" dirty="0" smtClean="0">
                <a:latin typeface="Times New Roman" panose="02020603050405020304" pitchFamily="18" charset="0"/>
                <a:cs typeface="Times New Roman" panose="02020603050405020304" pitchFamily="18" charset="0"/>
              </a:rPr>
              <a:t>0	(24)</a:t>
            </a:r>
          </a:p>
          <a:p>
            <a:pPr marL="0" indent="0">
              <a:buNone/>
            </a:pPr>
            <a:r>
              <a:rPr lang="en-US" sz="2400" b="1" u="sng" dirty="0">
                <a:latin typeface="Times New Roman" panose="02020603050405020304" pitchFamily="18" charset="0"/>
                <a:cs typeface="Times New Roman" panose="02020603050405020304" pitchFamily="18" charset="0"/>
              </a:rPr>
              <a:t>The tax multiplier:</a:t>
            </a:r>
          </a:p>
          <a:p>
            <a:pPr marL="0" indent="0" algn="ctr">
              <a:buNone/>
            </a:pPr>
            <a:r>
              <a:rPr lang="en-US" sz="2300" dirty="0">
                <a:latin typeface="Times New Roman" panose="02020603050405020304" pitchFamily="18" charset="0"/>
                <a:cs typeface="Times New Roman" panose="02020603050405020304" pitchFamily="18" charset="0"/>
              </a:rPr>
              <a:t>∂Y/∂T0 = [- c1 /(1- c1 +c1t + c1 z - c1t z)] &lt; 0	          (25)</a:t>
            </a:r>
          </a:p>
          <a:p>
            <a:pPr marL="0" indent="0">
              <a:buNone/>
            </a:pPr>
            <a:r>
              <a:rPr lang="en-US" sz="2400" b="1" u="sng" dirty="0">
                <a:latin typeface="Times New Roman" panose="02020603050405020304" pitchFamily="18" charset="0"/>
                <a:cs typeface="Times New Roman" panose="02020603050405020304" pitchFamily="18" charset="0"/>
              </a:rPr>
              <a:t>Autonomous investment multiplier:</a:t>
            </a:r>
            <a:endParaRPr lang="en-US" sz="2300" dirty="0">
              <a:latin typeface="Times New Roman" panose="02020603050405020304" pitchFamily="18" charset="0"/>
              <a:cs typeface="Times New Roman" panose="02020603050405020304" pitchFamily="18" charset="0"/>
            </a:endParaRPr>
          </a:p>
          <a:p>
            <a:pPr marL="0" indent="0" algn="ctr">
              <a:buNone/>
            </a:pPr>
            <a:r>
              <a:rPr lang="en-US" sz="2300" dirty="0">
                <a:latin typeface="Times New Roman" panose="02020603050405020304" pitchFamily="18" charset="0"/>
                <a:cs typeface="Times New Roman" panose="02020603050405020304" pitchFamily="18" charset="0"/>
              </a:rPr>
              <a:t>∂Y/∂I0 = [1/(1- c1 +c1t + c1 z - c1 t z)] &gt; 0	     (26)</a:t>
            </a:r>
          </a:p>
          <a:p>
            <a:pPr marL="0" indent="0">
              <a:buNone/>
            </a:pPr>
            <a:endParaRPr lang="en-US" sz="23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45</a:t>
            </a:fld>
            <a:endParaRPr lang="en-US"/>
          </a:p>
        </p:txBody>
      </p:sp>
    </p:spTree>
    <p:extLst>
      <p:ext uri="{BB962C8B-B14F-4D97-AF65-F5344CB8AC3E}">
        <p14:creationId xmlns:p14="http://schemas.microsoft.com/office/powerpoint/2010/main" val="13498006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(Multipliers)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buNone/>
            </a:pPr>
            <a:r>
              <a:rPr lang="en-US" sz="2400" b="1" u="sng" dirty="0" smtClean="0">
                <a:latin typeface="Times New Roman" panose="02020603050405020304" pitchFamily="18" charset="0"/>
                <a:cs typeface="Times New Roman" panose="02020603050405020304" pitchFamily="18" charset="0"/>
              </a:rPr>
              <a:t>Government Spending Multiplier:</a:t>
            </a:r>
            <a:endParaRPr lang="en-US" sz="24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∂Y/∂G0 = [1/(1- c1 +c1t + c1 z - c1 t z)] &gt; </a:t>
            </a:r>
            <a:r>
              <a:rPr lang="en-US" sz="2000" dirty="0" smtClean="0">
                <a:latin typeface="Times New Roman" panose="02020603050405020304" pitchFamily="18" charset="0"/>
                <a:cs typeface="Times New Roman" panose="02020603050405020304" pitchFamily="18" charset="0"/>
              </a:rPr>
              <a:t>0	  (27</a:t>
            </a:r>
            <a:r>
              <a:rPr lang="en-US" sz="2000" dirty="0">
                <a:latin typeface="Times New Roman" panose="02020603050405020304" pitchFamily="18" charset="0"/>
                <a:cs typeface="Times New Roman" panose="02020603050405020304" pitchFamily="18" charset="0"/>
              </a:rPr>
              <a:t>)</a:t>
            </a:r>
          </a:p>
          <a:p>
            <a:pPr marL="0" indent="0">
              <a:buNone/>
            </a:pPr>
            <a:r>
              <a:rPr lang="en-US" sz="2400" b="1" u="sng" dirty="0" smtClean="0">
                <a:latin typeface="Times New Roman" panose="02020603050405020304" pitchFamily="18" charset="0"/>
                <a:cs typeface="Times New Roman" panose="02020603050405020304" pitchFamily="18" charset="0"/>
              </a:rPr>
              <a:t>Multiplier </a:t>
            </a:r>
            <a:r>
              <a:rPr lang="en-US" sz="2400" b="1" u="sng" dirty="0">
                <a:latin typeface="Times New Roman" panose="02020603050405020304" pitchFamily="18" charset="0"/>
                <a:cs typeface="Times New Roman" panose="02020603050405020304" pitchFamily="18" charset="0"/>
              </a:rPr>
              <a:t>for </a:t>
            </a:r>
            <a:r>
              <a:rPr lang="en-US" sz="2400" b="1" u="sng" dirty="0" smtClean="0">
                <a:latin typeface="Times New Roman" panose="02020603050405020304" pitchFamily="18" charset="0"/>
                <a:cs typeface="Times New Roman" panose="02020603050405020304" pitchFamily="18" charset="0"/>
              </a:rPr>
              <a:t>assets</a:t>
            </a:r>
            <a:r>
              <a:rPr lang="en-US" sz="2000" dirty="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∂Y/∂A0 = [1/(1- c1+c1t + c1 z - c1t z)] &gt; </a:t>
            </a:r>
            <a:r>
              <a:rPr lang="en-US" sz="2000" dirty="0" smtClean="0">
                <a:latin typeface="Times New Roman" panose="02020603050405020304" pitchFamily="18" charset="0"/>
                <a:cs typeface="Times New Roman" panose="02020603050405020304" pitchFamily="18" charset="0"/>
              </a:rPr>
              <a:t>0	 (27b)</a:t>
            </a:r>
          </a:p>
          <a:p>
            <a:pPr marL="0" indent="0">
              <a:buNone/>
            </a:pPr>
            <a:r>
              <a:rPr lang="en-US" sz="2800" b="1" u="sng" dirty="0">
                <a:latin typeface="Times New Roman" panose="02020603050405020304" pitchFamily="18" charset="0"/>
                <a:cs typeface="Times New Roman" panose="02020603050405020304" pitchFamily="18" charset="0"/>
              </a:rPr>
              <a:t>Zakat multiplier (</a:t>
            </a:r>
            <a:r>
              <a:rPr lang="en-US" sz="2800" b="1" u="sng" dirty="0" err="1">
                <a:latin typeface="Times New Roman" panose="02020603050405020304" pitchFamily="18" charset="0"/>
                <a:cs typeface="Times New Roman" panose="02020603050405020304" pitchFamily="18" charset="0"/>
              </a:rPr>
              <a:t>cz</a:t>
            </a:r>
            <a:r>
              <a:rPr lang="en-US" sz="2800" b="1" u="sng" dirty="0">
                <a:latin typeface="Times New Roman" panose="02020603050405020304" pitchFamily="18" charset="0"/>
                <a:cs typeface="Times New Roman" panose="02020603050405020304" pitchFamily="18" charset="0"/>
              </a:rPr>
              <a:t> &lt; 1 ):</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∂Y/∂ZE = [</a:t>
            </a:r>
            <a:r>
              <a:rPr lang="en-US" sz="2000" dirty="0" err="1">
                <a:latin typeface="Times New Roman" panose="02020603050405020304" pitchFamily="18" charset="0"/>
                <a:cs typeface="Times New Roman" panose="02020603050405020304" pitchFamily="18" charset="0"/>
              </a:rPr>
              <a:t>cz</a:t>
            </a:r>
            <a:r>
              <a:rPr lang="en-US" sz="2000" dirty="0">
                <a:latin typeface="Times New Roman" panose="02020603050405020304" pitchFamily="18" charset="0"/>
                <a:cs typeface="Times New Roman" panose="02020603050405020304" pitchFamily="18" charset="0"/>
              </a:rPr>
              <a:t> /(1- c1 +c1t + c1 z - c1 t z)] &gt; 0	(28)</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0" indent="0">
              <a:buNone/>
            </a:pPr>
            <a:r>
              <a:rPr lang="en-US" sz="2000" b="1" u="sng" dirty="0">
                <a:latin typeface="Times New Roman" panose="02020603050405020304" pitchFamily="18" charset="0"/>
                <a:cs typeface="Times New Roman" panose="02020603050405020304" pitchFamily="18" charset="0"/>
              </a:rPr>
              <a:t>Zakat multiplier (</a:t>
            </a:r>
            <a:r>
              <a:rPr lang="en-US" sz="2000" b="1" u="sng" dirty="0" err="1">
                <a:latin typeface="Times New Roman" panose="02020603050405020304" pitchFamily="18" charset="0"/>
                <a:cs typeface="Times New Roman" panose="02020603050405020304" pitchFamily="18" charset="0"/>
              </a:rPr>
              <a:t>cz</a:t>
            </a:r>
            <a:r>
              <a:rPr lang="en-US" sz="2000" b="1" u="sng" dirty="0">
                <a:latin typeface="Times New Roman" panose="02020603050405020304" pitchFamily="18" charset="0"/>
                <a:cs typeface="Times New Roman" panose="02020603050405020304" pitchFamily="18" charset="0"/>
              </a:rPr>
              <a:t> = 1 ):</a:t>
            </a:r>
            <a:endParaRPr lang="en-US" sz="16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∂Y/∂ZE = [1 /(1- c1 +c1t + c1 z - c1tz)] &gt; 0		(29)</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46</a:t>
            </a:fld>
            <a:endParaRPr lang="en-US"/>
          </a:p>
        </p:txBody>
      </p:sp>
    </p:spTree>
    <p:extLst>
      <p:ext uri="{BB962C8B-B14F-4D97-AF65-F5344CB8AC3E}">
        <p14:creationId xmlns:p14="http://schemas.microsoft.com/office/powerpoint/2010/main" val="28189235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(Aggregate Consumption)</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buNone/>
            </a:pPr>
            <a:r>
              <a:rPr lang="en-US" sz="2000" b="1" u="sng" dirty="0" smtClean="0">
                <a:latin typeface="Times New Roman" panose="02020603050405020304" pitchFamily="18" charset="0"/>
                <a:cs typeface="Times New Roman" panose="02020603050405020304" pitchFamily="18" charset="0"/>
              </a:rPr>
              <a:t>When Zakat collection </a:t>
            </a:r>
            <a:r>
              <a:rPr lang="en-US" sz="2000" b="1" u="sng" dirty="0">
                <a:latin typeface="Times New Roman" panose="02020603050405020304" pitchFamily="18" charset="0"/>
                <a:cs typeface="Times New Roman" panose="02020603050405020304" pitchFamily="18" charset="0"/>
              </a:rPr>
              <a:t>is not equal to Zakat </a:t>
            </a:r>
            <a:r>
              <a:rPr lang="en-US" sz="2000" b="1" u="sng" dirty="0" smtClean="0">
                <a:latin typeface="Times New Roman" panose="02020603050405020304" pitchFamily="18" charset="0"/>
                <a:cs typeface="Times New Roman" panose="02020603050405020304" pitchFamily="18" charset="0"/>
              </a:rPr>
              <a:t>disbursement:</a:t>
            </a:r>
            <a:endParaRPr lang="en-US" sz="2000" dirty="0" smtClean="0">
              <a:latin typeface="Times New Roman" panose="02020603050405020304" pitchFamily="18" charset="0"/>
              <a:cs typeface="Times New Roman" panose="02020603050405020304" pitchFamily="18" charset="0"/>
            </a:endParaRPr>
          </a:p>
          <a:p>
            <a:pPr marL="0" indent="0" algn="ctr">
              <a:buNone/>
            </a:pPr>
            <a:r>
              <a:rPr lang="en-US" sz="2000" dirty="0" smtClean="0">
                <a:latin typeface="Times New Roman" panose="02020603050405020304" pitchFamily="18" charset="0"/>
                <a:cs typeface="Times New Roman" panose="02020603050405020304" pitchFamily="18" charset="0"/>
              </a:rPr>
              <a:t>C </a:t>
            </a:r>
            <a:r>
              <a:rPr lang="en-US" sz="2000" dirty="0">
                <a:latin typeface="Times New Roman" panose="02020603050405020304" pitchFamily="18" charset="0"/>
                <a:cs typeface="Times New Roman" panose="02020603050405020304" pitchFamily="18" charset="0"/>
              </a:rPr>
              <a:t>= C01+ C0z + c1Y– c1Z – c1T0 - c1tz C0E - c1tz C0N - c1t Y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c1z t Y + </a:t>
            </a:r>
            <a:r>
              <a:rPr lang="en-US" sz="2000" dirty="0" err="1">
                <a:latin typeface="Times New Roman" panose="02020603050405020304" pitchFamily="18" charset="0"/>
                <a:cs typeface="Times New Roman" panose="02020603050405020304" pitchFamily="18" charset="0"/>
              </a:rPr>
              <a:t>czZE</a:t>
            </a:r>
            <a:r>
              <a:rPr lang="en-US" sz="2000" dirty="0">
                <a:latin typeface="Times New Roman" panose="02020603050405020304" pitchFamily="18" charset="0"/>
                <a:cs typeface="Times New Roman" panose="02020603050405020304" pitchFamily="18" charset="0"/>
              </a:rPr>
              <a:t> + c1 t z </a:t>
            </a:r>
            <a:r>
              <a:rPr lang="en-US" sz="2000" dirty="0" smtClean="0">
                <a:latin typeface="Times New Roman" panose="02020603050405020304" pitchFamily="18" charset="0"/>
                <a:cs typeface="Times New Roman" panose="02020603050405020304" pitchFamily="18" charset="0"/>
              </a:rPr>
              <a:t>A0						(19)</a:t>
            </a:r>
            <a:endParaRPr lang="en-US" sz="2000" dirty="0">
              <a:latin typeface="Times New Roman" panose="02020603050405020304" pitchFamily="18" charset="0"/>
              <a:cs typeface="Times New Roman" panose="02020603050405020304" pitchFamily="18" charset="0"/>
            </a:endParaRPr>
          </a:p>
          <a:p>
            <a:pPr marL="0" indent="0">
              <a:buNone/>
            </a:pPr>
            <a:r>
              <a:rPr lang="en-US" sz="2000" b="1" u="sng" dirty="0" smtClean="0">
                <a:latin typeface="Times New Roman" panose="02020603050405020304" pitchFamily="18" charset="0"/>
                <a:cs typeface="Times New Roman" panose="02020603050405020304" pitchFamily="18" charset="0"/>
              </a:rPr>
              <a:t>When Zakat </a:t>
            </a:r>
            <a:r>
              <a:rPr lang="en-US" sz="2000" b="1" u="sng" dirty="0">
                <a:latin typeface="Times New Roman" panose="02020603050405020304" pitchFamily="18" charset="0"/>
                <a:cs typeface="Times New Roman" panose="02020603050405020304" pitchFamily="18" charset="0"/>
              </a:rPr>
              <a:t>fund is spent then Z = </a:t>
            </a:r>
            <a:r>
              <a:rPr lang="en-US" sz="2000" b="1" u="sng" dirty="0" smtClean="0">
                <a:latin typeface="Times New Roman" panose="02020603050405020304" pitchFamily="18" charset="0"/>
                <a:cs typeface="Times New Roman" panose="02020603050405020304" pitchFamily="18" charset="0"/>
              </a:rPr>
              <a:t>ZE</a:t>
            </a:r>
            <a:r>
              <a:rPr lang="en-US" sz="2000" dirty="0" smtClean="0">
                <a:latin typeface="Times New Roman" panose="02020603050405020304" pitchFamily="18" charset="0"/>
                <a:cs typeface="Times New Roman" panose="02020603050405020304" pitchFamily="18" charset="0"/>
              </a:rPr>
              <a:t>:</a:t>
            </a:r>
          </a:p>
          <a:p>
            <a:pPr marL="0" indent="0" algn="ctr">
              <a:buNone/>
            </a:pPr>
            <a:r>
              <a:rPr lang="en-US" sz="2000" dirty="0" smtClean="0">
                <a:latin typeface="Times New Roman" panose="02020603050405020304" pitchFamily="18" charset="0"/>
                <a:cs typeface="Times New Roman" panose="02020603050405020304" pitchFamily="18" charset="0"/>
              </a:rPr>
              <a:t>C </a:t>
            </a:r>
            <a:r>
              <a:rPr lang="en-US" sz="2000" dirty="0">
                <a:latin typeface="Times New Roman" panose="02020603050405020304" pitchFamily="18" charset="0"/>
                <a:cs typeface="Times New Roman" panose="02020603050405020304" pitchFamily="18" charset="0"/>
              </a:rPr>
              <a:t>= C01+ C0z + c1Y– c1ZE – c1T0 - c1tz C0E - c1tz C0N - c1t </a:t>
            </a:r>
            <a:r>
              <a:rPr lang="en-US" sz="2000" dirty="0" smtClean="0">
                <a:latin typeface="Times New Roman" panose="02020603050405020304" pitchFamily="18" charset="0"/>
                <a:cs typeface="Times New Roman" panose="02020603050405020304" pitchFamily="18" charset="0"/>
              </a:rPr>
              <a:t>Y + </a:t>
            </a:r>
            <a:r>
              <a:rPr lang="en-US" sz="2000" dirty="0">
                <a:latin typeface="Times New Roman" panose="02020603050405020304" pitchFamily="18" charset="0"/>
                <a:cs typeface="Times New Roman" panose="02020603050405020304" pitchFamily="18" charset="0"/>
              </a:rPr>
              <a:t>c1z t Y + </a:t>
            </a:r>
            <a:r>
              <a:rPr lang="en-US" sz="2000" dirty="0" err="1">
                <a:latin typeface="Times New Roman" panose="02020603050405020304" pitchFamily="18" charset="0"/>
                <a:cs typeface="Times New Roman" panose="02020603050405020304" pitchFamily="18" charset="0"/>
              </a:rPr>
              <a:t>czZE</a:t>
            </a:r>
            <a:r>
              <a:rPr lang="en-US" sz="2000" dirty="0">
                <a:latin typeface="Times New Roman" panose="02020603050405020304" pitchFamily="18" charset="0"/>
                <a:cs typeface="Times New Roman" panose="02020603050405020304" pitchFamily="18" charset="0"/>
              </a:rPr>
              <a:t> + c1 t z </a:t>
            </a:r>
            <a:r>
              <a:rPr lang="en-US" sz="2000" dirty="0" smtClean="0">
                <a:latin typeface="Times New Roman" panose="02020603050405020304" pitchFamily="18" charset="0"/>
                <a:cs typeface="Times New Roman" panose="02020603050405020304" pitchFamily="18" charset="0"/>
              </a:rPr>
              <a:t>A0 </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Simplifying, we </a:t>
            </a:r>
            <a:r>
              <a:rPr lang="en-US" sz="2000" dirty="0" smtClean="0">
                <a:latin typeface="Times New Roman" panose="02020603050405020304" pitchFamily="18" charset="0"/>
                <a:cs typeface="Times New Roman" panose="02020603050405020304" pitchFamily="18" charset="0"/>
              </a:rPr>
              <a:t>obtain </a:t>
            </a:r>
          </a:p>
          <a:p>
            <a:pPr marL="0" indent="0" algn="ctr">
              <a:buNone/>
            </a:pPr>
            <a:r>
              <a:rPr lang="en-US" sz="2000" dirty="0" smtClean="0">
                <a:latin typeface="Times New Roman" panose="02020603050405020304" pitchFamily="18" charset="0"/>
                <a:cs typeface="Times New Roman" panose="02020603050405020304" pitchFamily="18" charset="0"/>
              </a:rPr>
              <a:t>C </a:t>
            </a:r>
            <a:r>
              <a:rPr lang="en-US" sz="2000" dirty="0">
                <a:latin typeface="Times New Roman" panose="02020603050405020304" pitchFamily="18" charset="0"/>
                <a:cs typeface="Times New Roman" panose="02020603050405020304" pitchFamily="18" charset="0"/>
              </a:rPr>
              <a:t>= C01+ C0z + (c1- c1t + c1z t) Y + (</a:t>
            </a:r>
            <a:r>
              <a:rPr lang="en-US" sz="2000" dirty="0" err="1">
                <a:latin typeface="Times New Roman" panose="02020603050405020304" pitchFamily="18" charset="0"/>
                <a:cs typeface="Times New Roman" panose="02020603050405020304" pitchFamily="18" charset="0"/>
              </a:rPr>
              <a:t>cz</a:t>
            </a:r>
            <a:r>
              <a:rPr lang="en-US" sz="2000" dirty="0">
                <a:latin typeface="Times New Roman" panose="02020603050405020304" pitchFamily="18" charset="0"/>
                <a:cs typeface="Times New Roman" panose="02020603050405020304" pitchFamily="18" charset="0"/>
              </a:rPr>
              <a:t> – c1)ZE – </a:t>
            </a:r>
            <a:r>
              <a:rPr lang="en-US" sz="2000" dirty="0" smtClean="0">
                <a:latin typeface="Times New Roman" panose="02020603050405020304" pitchFamily="18" charset="0"/>
                <a:cs typeface="Times New Roman" panose="02020603050405020304" pitchFamily="18" charset="0"/>
              </a:rPr>
              <a:t>c1T0 - </a:t>
            </a:r>
            <a:r>
              <a:rPr lang="en-US" sz="2000" dirty="0">
                <a:latin typeface="Times New Roman" panose="02020603050405020304" pitchFamily="18" charset="0"/>
                <a:cs typeface="Times New Roman" panose="02020603050405020304" pitchFamily="18" charset="0"/>
              </a:rPr>
              <a:t>c1tz C0E - c1tz C0N + c1t z </a:t>
            </a:r>
            <a:r>
              <a:rPr lang="en-US" sz="2000" dirty="0" smtClean="0">
                <a:latin typeface="Times New Roman" panose="02020603050405020304" pitchFamily="18" charset="0"/>
                <a:cs typeface="Times New Roman" panose="02020603050405020304" pitchFamily="18" charset="0"/>
              </a:rPr>
              <a:t>A0						(19b)</a:t>
            </a:r>
          </a:p>
          <a:p>
            <a:pPr marL="0" indent="0">
              <a:buNone/>
            </a:pPr>
            <a:endParaRPr lang="en-US" sz="20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47</a:t>
            </a:fld>
            <a:endParaRPr lang="en-US"/>
          </a:p>
        </p:txBody>
      </p:sp>
    </p:spTree>
    <p:extLst>
      <p:ext uri="{BB962C8B-B14F-4D97-AF65-F5344CB8AC3E}">
        <p14:creationId xmlns:p14="http://schemas.microsoft.com/office/powerpoint/2010/main" val="20698420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(Multipliers)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Substituting for C of (19b) in national income identity (21) and taking the total</a:t>
            </a:r>
          </a:p>
          <a:p>
            <a:pPr marL="0" indent="0">
              <a:buNone/>
            </a:pPr>
            <a:r>
              <a:rPr lang="en-US" sz="2000" dirty="0">
                <a:latin typeface="Times New Roman" panose="02020603050405020304" pitchFamily="18" charset="0"/>
                <a:cs typeface="Times New Roman" panose="02020603050405020304" pitchFamily="18" charset="0"/>
              </a:rPr>
              <a:t>differential, we </a:t>
            </a:r>
            <a:r>
              <a:rPr lang="en-US" sz="2000" dirty="0" smtClean="0">
                <a:latin typeface="Times New Roman" panose="02020603050405020304" pitchFamily="18" charset="0"/>
                <a:cs typeface="Times New Roman" panose="02020603050405020304" pitchFamily="18" charset="0"/>
              </a:rPr>
              <a:t>obtain </a:t>
            </a:r>
          </a:p>
          <a:p>
            <a:pPr marL="0" indent="0" algn="ctr">
              <a:buNone/>
            </a:pPr>
            <a:r>
              <a:rPr lang="en-US" sz="2000" dirty="0" err="1" smtClean="0">
                <a:latin typeface="Times New Roman" panose="02020603050405020304" pitchFamily="18" charset="0"/>
                <a:cs typeface="Times New Roman" panose="02020603050405020304" pitchFamily="18" charset="0"/>
              </a:rPr>
              <a:t>dY</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[1/(1- c1 +c1t -c1t z)] [dC01+ c1tz </a:t>
            </a:r>
            <a:r>
              <a:rPr lang="en-US" sz="2000" dirty="0" smtClean="0">
                <a:latin typeface="Times New Roman" panose="02020603050405020304" pitchFamily="18" charset="0"/>
                <a:cs typeface="Times New Roman" panose="02020603050405020304" pitchFamily="18" charset="0"/>
              </a:rPr>
              <a:t>dC0E + dC0z – c1dT0 + (</a:t>
            </a:r>
            <a:r>
              <a:rPr lang="en-US" sz="2000" dirty="0" err="1">
                <a:latin typeface="Times New Roman" panose="02020603050405020304" pitchFamily="18" charset="0"/>
                <a:cs typeface="Times New Roman" panose="02020603050405020304" pitchFamily="18" charset="0"/>
              </a:rPr>
              <a:t>cz</a:t>
            </a:r>
            <a:r>
              <a:rPr lang="en-US" sz="2000" dirty="0">
                <a:latin typeface="Times New Roman" panose="02020603050405020304" pitchFamily="18" charset="0"/>
                <a:cs typeface="Times New Roman" panose="02020603050405020304" pitchFamily="18" charset="0"/>
              </a:rPr>
              <a:t> - </a:t>
            </a:r>
            <a:r>
              <a:rPr lang="en-US" sz="2000" dirty="0" smtClean="0">
                <a:latin typeface="Times New Roman" panose="02020603050405020304" pitchFamily="18" charset="0"/>
                <a:cs typeface="Times New Roman" panose="02020603050405020304" pitchFamily="18" charset="0"/>
              </a:rPr>
              <a:t>c1)</a:t>
            </a:r>
            <a:r>
              <a:rPr lang="en-US" sz="2000" dirty="0" err="1" smtClean="0">
                <a:latin typeface="Times New Roman" panose="02020603050405020304" pitchFamily="18" charset="0"/>
                <a:cs typeface="Times New Roman" panose="02020603050405020304" pitchFamily="18" charset="0"/>
              </a:rPr>
              <a:t>dZE</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dI0 +dG0</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30)</a:t>
            </a:r>
          </a:p>
          <a:p>
            <a:pPr marL="0" indent="0">
              <a:buNone/>
            </a:pPr>
            <a:r>
              <a:rPr lang="en-US" sz="2000" b="1" u="sng" dirty="0" smtClean="0">
                <a:latin typeface="Times New Roman" panose="02020603050405020304" pitchFamily="18" charset="0"/>
                <a:cs typeface="Times New Roman" panose="02020603050405020304" pitchFamily="18" charset="0"/>
              </a:rPr>
              <a:t>Multiplier </a:t>
            </a:r>
            <a:r>
              <a:rPr lang="en-US" sz="2000" b="1" u="sng" dirty="0">
                <a:latin typeface="Times New Roman" panose="02020603050405020304" pitchFamily="18" charset="0"/>
                <a:cs typeface="Times New Roman" panose="02020603050405020304" pitchFamily="18" charset="0"/>
              </a:rPr>
              <a:t>for the autonomous consumption for the Zakat </a:t>
            </a:r>
            <a:r>
              <a:rPr lang="en-US" sz="2000" b="1" u="sng" dirty="0" smtClean="0">
                <a:latin typeface="Times New Roman" panose="02020603050405020304" pitchFamily="18" charset="0"/>
                <a:cs typeface="Times New Roman" panose="02020603050405020304" pitchFamily="18" charset="0"/>
              </a:rPr>
              <a:t>payers</a:t>
            </a:r>
            <a:r>
              <a:rPr lang="en-US" sz="2000" dirty="0">
                <a:latin typeface="Times New Roman" panose="02020603050405020304" pitchFamily="18" charset="0"/>
                <a:cs typeface="Times New Roman" panose="02020603050405020304" pitchFamily="18" charset="0"/>
              </a:rPr>
              <a:t>:</a:t>
            </a:r>
          </a:p>
          <a:p>
            <a:pPr marL="0" indent="0" algn="ctr">
              <a:buNone/>
            </a:pPr>
            <a:r>
              <a:rPr lang="en-US" sz="2000" dirty="0">
                <a:latin typeface="Times New Roman" panose="02020603050405020304" pitchFamily="18" charset="0"/>
                <a:cs typeface="Times New Roman" panose="02020603050405020304" pitchFamily="18" charset="0"/>
              </a:rPr>
              <a:t>∂Y/∂C01 = [1/(1- c1 +c1t - c1 t z)] &gt; </a:t>
            </a:r>
            <a:r>
              <a:rPr lang="en-US" sz="2000" dirty="0" smtClean="0">
                <a:latin typeface="Times New Roman" panose="02020603050405020304" pitchFamily="18" charset="0"/>
                <a:cs typeface="Times New Roman" panose="02020603050405020304" pitchFamily="18" charset="0"/>
              </a:rPr>
              <a:t>0		(31</a:t>
            </a:r>
            <a:r>
              <a:rPr lang="en-US" sz="2000" dirty="0">
                <a:latin typeface="Times New Roman" panose="02020603050405020304" pitchFamily="18" charset="0"/>
                <a:cs typeface="Times New Roman" panose="02020603050405020304" pitchFamily="18" charset="0"/>
              </a:rPr>
              <a:t>)</a:t>
            </a:r>
          </a:p>
          <a:p>
            <a:pPr marL="0" indent="0">
              <a:buNone/>
            </a:pPr>
            <a:r>
              <a:rPr lang="en-US" sz="2000" b="1" u="sng" dirty="0">
                <a:latin typeface="Times New Roman" panose="02020603050405020304" pitchFamily="18" charset="0"/>
                <a:cs typeface="Times New Roman" panose="02020603050405020304" pitchFamily="18" charset="0"/>
              </a:rPr>
              <a:t>Multiplier for the autonomous consumption for the Zakat </a:t>
            </a:r>
            <a:r>
              <a:rPr lang="en-US" sz="2000" b="1" u="sng" dirty="0" smtClean="0">
                <a:latin typeface="Times New Roman" panose="02020603050405020304" pitchFamily="18" charset="0"/>
                <a:cs typeface="Times New Roman" panose="02020603050405020304" pitchFamily="18" charset="0"/>
              </a:rPr>
              <a:t>recipients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Y/∂C0z = [1/(1- c1 +c1t - c1 t z)] &gt; </a:t>
            </a:r>
            <a:r>
              <a:rPr lang="en-US" sz="2000" dirty="0" smtClean="0">
                <a:latin typeface="Times New Roman" panose="02020603050405020304" pitchFamily="18" charset="0"/>
                <a:cs typeface="Times New Roman" panose="02020603050405020304" pitchFamily="18" charset="0"/>
              </a:rPr>
              <a:t>0		(32</a:t>
            </a:r>
            <a:r>
              <a:rPr lang="en-US" sz="2000" dirty="0">
                <a:latin typeface="Times New Roman" panose="02020603050405020304" pitchFamily="18" charset="0"/>
                <a:cs typeface="Times New Roman" panose="02020603050405020304" pitchFamily="18" charset="0"/>
              </a:rPr>
              <a:t>)</a:t>
            </a:r>
          </a:p>
          <a:p>
            <a:pPr marL="0" indent="0">
              <a:buNone/>
            </a:pPr>
            <a:r>
              <a:rPr lang="en-US" sz="2000" b="1" u="sng" dirty="0">
                <a:latin typeface="Times New Roman" panose="02020603050405020304" pitchFamily="18" charset="0"/>
                <a:cs typeface="Times New Roman" panose="02020603050405020304" pitchFamily="18" charset="0"/>
              </a:rPr>
              <a:t>Multiplier for </a:t>
            </a:r>
            <a:r>
              <a:rPr lang="en-US" sz="2000" b="1" u="sng" dirty="0" smtClean="0">
                <a:latin typeface="Times New Roman" panose="02020603050405020304" pitchFamily="18" charset="0"/>
                <a:cs typeface="Times New Roman" panose="02020603050405020304" pitchFamily="18" charset="0"/>
              </a:rPr>
              <a:t>exemption</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Y/∂C0E = [1/(1- c1 +c1t - c1 t z)] [c1t z ] &gt; </a:t>
            </a:r>
            <a:r>
              <a:rPr lang="en-US" sz="2000" dirty="0" smtClean="0">
                <a:latin typeface="Times New Roman" panose="02020603050405020304" pitchFamily="18" charset="0"/>
                <a:cs typeface="Times New Roman" panose="02020603050405020304" pitchFamily="18" charset="0"/>
              </a:rPr>
              <a:t>0	(33)</a:t>
            </a:r>
          </a:p>
          <a:p>
            <a:pPr marL="0" indent="0">
              <a:buNone/>
            </a:pPr>
            <a:r>
              <a:rPr lang="en-US" sz="2000" b="1" u="sng" dirty="0">
                <a:latin typeface="Times New Roman" panose="02020603050405020304" pitchFamily="18" charset="0"/>
                <a:cs typeface="Times New Roman" panose="02020603050405020304" pitchFamily="18" charset="0"/>
              </a:rPr>
              <a:t>The tax </a:t>
            </a:r>
            <a:r>
              <a:rPr lang="en-US" sz="2000" b="1" u="sng" dirty="0" smtClean="0">
                <a:latin typeface="Times New Roman" panose="02020603050405020304" pitchFamily="18" charset="0"/>
                <a:cs typeface="Times New Roman" panose="02020603050405020304" pitchFamily="18" charset="0"/>
              </a:rPr>
              <a:t>multiplier</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∂Y/∂T0 = [- c1 /(1- c1 +c1t - c1t z)] &lt; </a:t>
            </a:r>
            <a:r>
              <a:rPr lang="en-US" sz="2000" dirty="0" smtClean="0">
                <a:latin typeface="Times New Roman" panose="02020603050405020304" pitchFamily="18" charset="0"/>
                <a:cs typeface="Times New Roman" panose="02020603050405020304" pitchFamily="18" charset="0"/>
              </a:rPr>
              <a:t>0		(34</a:t>
            </a:r>
            <a:r>
              <a:rPr lang="en-US" sz="2000" dirty="0">
                <a:latin typeface="Times New Roman" panose="02020603050405020304" pitchFamily="18" charset="0"/>
                <a:cs typeface="Times New Roman" panose="02020603050405020304" pitchFamily="18" charset="0"/>
              </a:rPr>
              <a:t>)</a:t>
            </a:r>
          </a:p>
        </p:txBody>
      </p:sp>
      <p:sp>
        <p:nvSpPr>
          <p:cNvPr id="3" name="Slide Number Placeholder 2"/>
          <p:cNvSpPr>
            <a:spLocks noGrp="1"/>
          </p:cNvSpPr>
          <p:nvPr>
            <p:ph type="sldNum" sz="quarter" idx="12"/>
          </p:nvPr>
        </p:nvSpPr>
        <p:spPr/>
        <p:txBody>
          <a:bodyPr/>
          <a:lstStyle/>
          <a:p>
            <a:fld id="{52D96158-CDC9-4FF1-A278-9542325BFFE2}" type="slidenum">
              <a:rPr lang="en-US" smtClean="0"/>
              <a:pPr/>
              <a:t>48</a:t>
            </a:fld>
            <a:endParaRPr lang="en-US"/>
          </a:p>
        </p:txBody>
      </p:sp>
    </p:spTree>
    <p:extLst>
      <p:ext uri="{BB962C8B-B14F-4D97-AF65-F5344CB8AC3E}">
        <p14:creationId xmlns:p14="http://schemas.microsoft.com/office/powerpoint/2010/main" val="15607346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(Multipliers)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buNone/>
            </a:pPr>
            <a:r>
              <a:rPr lang="en-US" sz="2400" b="1" u="sng" dirty="0" smtClean="0">
                <a:latin typeface="Times New Roman" panose="02020603050405020304" pitchFamily="18" charset="0"/>
                <a:cs typeface="Times New Roman" panose="02020603050405020304" pitchFamily="18" charset="0"/>
              </a:rPr>
              <a:t>Investment multiplier:</a:t>
            </a:r>
            <a:endParaRPr lang="en-US" sz="2400" dirty="0" smtClean="0">
              <a:latin typeface="Times New Roman" panose="02020603050405020304" pitchFamily="18" charset="0"/>
              <a:cs typeface="Times New Roman" panose="02020603050405020304" pitchFamily="18" charset="0"/>
            </a:endParaRPr>
          </a:p>
          <a:p>
            <a:pPr marL="0" indent="0" algn="ctr">
              <a:buNone/>
            </a:pP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Y/∂I0 = [1/(1- c1 +c1t - c1 t z)] &gt; </a:t>
            </a:r>
            <a:r>
              <a:rPr lang="en-US" sz="2400" dirty="0" smtClean="0">
                <a:latin typeface="Times New Roman" panose="02020603050405020304" pitchFamily="18" charset="0"/>
                <a:cs typeface="Times New Roman" panose="02020603050405020304" pitchFamily="18" charset="0"/>
              </a:rPr>
              <a:t>0		(35</a:t>
            </a:r>
            <a:r>
              <a:rPr lang="en-US" sz="2400" dirty="0">
                <a:latin typeface="Times New Roman" panose="02020603050405020304" pitchFamily="18" charset="0"/>
                <a:cs typeface="Times New Roman" panose="02020603050405020304" pitchFamily="18" charset="0"/>
              </a:rPr>
              <a:t>)</a:t>
            </a:r>
          </a:p>
          <a:p>
            <a:pPr marL="0" indent="0">
              <a:buNone/>
            </a:pPr>
            <a:r>
              <a:rPr lang="en-US" sz="2400" b="1" u="sng" dirty="0" smtClean="0">
                <a:latin typeface="Times New Roman" panose="02020603050405020304" pitchFamily="18" charset="0"/>
                <a:cs typeface="Times New Roman" panose="02020603050405020304" pitchFamily="18" charset="0"/>
              </a:rPr>
              <a:t>Multiplier </a:t>
            </a:r>
            <a:r>
              <a:rPr lang="en-US" sz="2400" b="1" u="sng" dirty="0">
                <a:latin typeface="Times New Roman" panose="02020603050405020304" pitchFamily="18" charset="0"/>
                <a:cs typeface="Times New Roman" panose="02020603050405020304" pitchFamily="18" charset="0"/>
              </a:rPr>
              <a:t>for government </a:t>
            </a:r>
            <a:r>
              <a:rPr lang="en-US" sz="2400" b="1" u="sng" dirty="0" smtClean="0">
                <a:latin typeface="Times New Roman" panose="02020603050405020304" pitchFamily="18" charset="0"/>
                <a:cs typeface="Times New Roman" panose="02020603050405020304" pitchFamily="18" charset="0"/>
              </a:rPr>
              <a:t>spending:</a:t>
            </a:r>
            <a:endParaRPr lang="en-US" sz="2400" dirty="0">
              <a:latin typeface="Times New Roman" panose="02020603050405020304" pitchFamily="18" charset="0"/>
              <a:cs typeface="Times New Roman" panose="02020603050405020304" pitchFamily="18" charset="0"/>
            </a:endParaRPr>
          </a:p>
          <a:p>
            <a:pPr marL="0" indent="0" algn="ctr">
              <a:buNone/>
            </a:pPr>
            <a:r>
              <a:rPr lang="en-US" sz="2400" dirty="0">
                <a:latin typeface="Times New Roman" panose="02020603050405020304" pitchFamily="18" charset="0"/>
                <a:cs typeface="Times New Roman" panose="02020603050405020304" pitchFamily="18" charset="0"/>
              </a:rPr>
              <a:t>∂Y/∂G0 = [1/(1- c1 +c1t - c1 t z)] &gt; </a:t>
            </a:r>
            <a:r>
              <a:rPr lang="en-US" sz="2400" dirty="0" smtClean="0">
                <a:latin typeface="Times New Roman" panose="02020603050405020304" pitchFamily="18" charset="0"/>
                <a:cs typeface="Times New Roman" panose="02020603050405020304" pitchFamily="18" charset="0"/>
              </a:rPr>
              <a:t>0		(36</a:t>
            </a:r>
            <a:r>
              <a:rPr lang="en-US" sz="2400" dirty="0">
                <a:latin typeface="Times New Roman" panose="02020603050405020304" pitchFamily="18" charset="0"/>
                <a:cs typeface="Times New Roman" panose="02020603050405020304" pitchFamily="18" charset="0"/>
              </a:rPr>
              <a:t>)</a:t>
            </a:r>
          </a:p>
          <a:p>
            <a:pPr marL="0" indent="0">
              <a:buNone/>
            </a:pPr>
            <a:r>
              <a:rPr lang="en-US" sz="2400" b="1" u="sng" dirty="0" smtClean="0">
                <a:latin typeface="Times New Roman" panose="02020603050405020304" pitchFamily="18" charset="0"/>
                <a:cs typeface="Times New Roman" panose="02020603050405020304" pitchFamily="18" charset="0"/>
              </a:rPr>
              <a:t>Balanced </a:t>
            </a:r>
            <a:r>
              <a:rPr lang="en-US" sz="2400" b="1" u="sng" dirty="0">
                <a:latin typeface="Times New Roman" panose="02020603050405020304" pitchFamily="18" charset="0"/>
                <a:cs typeface="Times New Roman" panose="02020603050405020304" pitchFamily="18" charset="0"/>
              </a:rPr>
              <a:t>Zakat </a:t>
            </a:r>
            <a:r>
              <a:rPr lang="en-US" sz="2400" b="1" u="sng" dirty="0" smtClean="0">
                <a:latin typeface="Times New Roman" panose="02020603050405020304" pitchFamily="18" charset="0"/>
                <a:cs typeface="Times New Roman" panose="02020603050405020304" pitchFamily="18" charset="0"/>
              </a:rPr>
              <a:t>multiplier</a:t>
            </a:r>
            <a:endParaRPr lang="en-US" sz="2400" dirty="0">
              <a:latin typeface="Times New Roman" panose="02020603050405020304" pitchFamily="18" charset="0"/>
              <a:cs typeface="Times New Roman" panose="02020603050405020304" pitchFamily="18" charset="0"/>
            </a:endParaRPr>
          </a:p>
          <a:p>
            <a:pPr marL="0" indent="0" algn="ctr">
              <a:buNone/>
            </a:pPr>
            <a:r>
              <a:rPr lang="en-US" sz="2400" dirty="0">
                <a:latin typeface="Times New Roman" panose="02020603050405020304" pitchFamily="18" charset="0"/>
                <a:cs typeface="Times New Roman" panose="02020603050405020304" pitchFamily="18" charset="0"/>
              </a:rPr>
              <a:t>∂Y/∂ZE = [(</a:t>
            </a:r>
            <a:r>
              <a:rPr lang="en-US" sz="2400" dirty="0" err="1">
                <a:latin typeface="Times New Roman" panose="02020603050405020304" pitchFamily="18" charset="0"/>
                <a:cs typeface="Times New Roman" panose="02020603050405020304" pitchFamily="18" charset="0"/>
              </a:rPr>
              <a:t>cz</a:t>
            </a:r>
            <a:r>
              <a:rPr lang="en-US" sz="2400" dirty="0">
                <a:latin typeface="Times New Roman" panose="02020603050405020304" pitchFamily="18" charset="0"/>
                <a:cs typeface="Times New Roman" panose="02020603050405020304" pitchFamily="18" charset="0"/>
              </a:rPr>
              <a:t> – c1) /(1- c1 +c1t - c1 t z)] &gt; </a:t>
            </a:r>
            <a:r>
              <a:rPr lang="en-US" sz="2400" dirty="0" smtClean="0">
                <a:latin typeface="Times New Roman" panose="02020603050405020304" pitchFamily="18" charset="0"/>
                <a:cs typeface="Times New Roman" panose="02020603050405020304" pitchFamily="18" charset="0"/>
              </a:rPr>
              <a:t>0	(37)</a:t>
            </a:r>
          </a:p>
          <a:p>
            <a:pPr marL="0" indent="0">
              <a:buNone/>
            </a:pPr>
            <a:r>
              <a:rPr lang="en-US" sz="2400" b="1" u="sng" dirty="0" smtClean="0">
                <a:latin typeface="Times New Roman" panose="02020603050405020304" pitchFamily="18" charset="0"/>
                <a:cs typeface="Times New Roman" panose="02020603050405020304" pitchFamily="18" charset="0"/>
              </a:rPr>
              <a:t>Zakat multiplier (when </a:t>
            </a:r>
            <a:r>
              <a:rPr lang="en-US" sz="2400" b="1" u="sng" dirty="0" err="1">
                <a:latin typeface="Times New Roman" panose="02020603050405020304" pitchFamily="18" charset="0"/>
                <a:cs typeface="Times New Roman" panose="02020603050405020304" pitchFamily="18" charset="0"/>
              </a:rPr>
              <a:t>cz</a:t>
            </a:r>
            <a:r>
              <a:rPr lang="en-US" sz="2400" b="1" u="sng" dirty="0">
                <a:latin typeface="Times New Roman" panose="02020603050405020304" pitchFamily="18" charset="0"/>
                <a:cs typeface="Times New Roman" panose="02020603050405020304" pitchFamily="18" charset="0"/>
              </a:rPr>
              <a:t> = </a:t>
            </a:r>
            <a:r>
              <a:rPr lang="en-US" sz="2400" b="1" u="sng" dirty="0" smtClean="0">
                <a:latin typeface="Times New Roman" panose="02020603050405020304" pitchFamily="18" charset="0"/>
                <a:cs typeface="Times New Roman" panose="02020603050405020304" pitchFamily="18" charset="0"/>
              </a:rPr>
              <a:t>1)</a:t>
            </a:r>
            <a:endParaRPr lang="en-US" sz="2400" b="1" u="sng" dirty="0">
              <a:latin typeface="Times New Roman" panose="02020603050405020304" pitchFamily="18" charset="0"/>
              <a:cs typeface="Times New Roman" panose="02020603050405020304" pitchFamily="18" charset="0"/>
            </a:endParaRPr>
          </a:p>
          <a:p>
            <a:pPr marL="0" indent="0" algn="ctr">
              <a:buNone/>
            </a:pP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Y/∂ZE = [(1 – c1) /(1- c1 +c1t - c1t z)] &gt; 0		(38)</a:t>
            </a:r>
          </a:p>
          <a:p>
            <a:pPr marL="0" indent="0">
              <a:buNone/>
            </a:pPr>
            <a:r>
              <a:rPr lang="en-US" sz="2400" dirty="0">
                <a:latin typeface="Times New Roman" panose="02020603050405020304" pitchFamily="18" charset="0"/>
                <a:cs typeface="Times New Roman" panose="02020603050405020304" pitchFamily="18" charset="0"/>
              </a:rPr>
              <a:t>Since 0 &lt; c1&lt; 1, the Zakat multiplier for this special case is </a:t>
            </a:r>
            <a:r>
              <a:rPr lang="en-US" sz="2400" dirty="0" smtClean="0">
                <a:latin typeface="Times New Roman" panose="02020603050405020304" pitchFamily="18" charset="0"/>
                <a:cs typeface="Times New Roman" panose="02020603050405020304" pitchFamily="18" charset="0"/>
              </a:rPr>
              <a:t>positive</a:t>
            </a:r>
            <a:r>
              <a:rPr lang="en-US" sz="2400" dirty="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49</a:t>
            </a:fld>
            <a:endParaRPr lang="en-US"/>
          </a:p>
        </p:txBody>
      </p:sp>
    </p:spTree>
    <p:extLst>
      <p:ext uri="{BB962C8B-B14F-4D97-AF65-F5344CB8AC3E}">
        <p14:creationId xmlns:p14="http://schemas.microsoft.com/office/powerpoint/2010/main" val="32495171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CONCLUSIONS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In these lectures we incorporate Zakat </a:t>
            </a:r>
            <a:r>
              <a:rPr lang="en-US" sz="2800" dirty="0">
                <a:latin typeface="Times New Roman" panose="02020603050405020304" pitchFamily="18" charset="0"/>
                <a:cs typeface="Times New Roman" panose="02020603050405020304" pitchFamily="18" charset="0"/>
              </a:rPr>
              <a:t>into a simple macroeconomic model of an </a:t>
            </a:r>
            <a:r>
              <a:rPr lang="en-US" sz="2800" dirty="0" smtClean="0">
                <a:latin typeface="Times New Roman" panose="02020603050405020304" pitchFamily="18" charset="0"/>
                <a:cs typeface="Times New Roman" panose="02020603050405020304" pitchFamily="18" charset="0"/>
              </a:rPr>
              <a:t>Islamic economy </a:t>
            </a:r>
            <a:r>
              <a:rPr lang="en-US" sz="2800" dirty="0">
                <a:latin typeface="Times New Roman" panose="02020603050405020304" pitchFamily="18" charset="0"/>
                <a:cs typeface="Times New Roman" panose="02020603050405020304" pitchFamily="18" charset="0"/>
              </a:rPr>
              <a:t>to analyze the impact of Zakat on the determination of </a:t>
            </a:r>
            <a:r>
              <a:rPr lang="en-US" sz="2800" dirty="0" smtClean="0">
                <a:latin typeface="Times New Roman" panose="02020603050405020304" pitchFamily="18" charset="0"/>
                <a:cs typeface="Times New Roman" panose="02020603050405020304" pitchFamily="18" charset="0"/>
              </a:rPr>
              <a:t>equilibrium income </a:t>
            </a:r>
            <a:r>
              <a:rPr lang="en-US" sz="2800" dirty="0">
                <a:latin typeface="Times New Roman" panose="02020603050405020304" pitchFamily="18" charset="0"/>
                <a:cs typeface="Times New Roman" panose="02020603050405020304" pitchFamily="18" charset="0"/>
              </a:rPr>
              <a:t>and see how Zakat plays its role in the demand management policy.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We derive </a:t>
            </a:r>
            <a:r>
              <a:rPr lang="en-US" sz="2800" dirty="0">
                <a:latin typeface="Times New Roman" panose="02020603050405020304" pitchFamily="18" charset="0"/>
                <a:cs typeface="Times New Roman" panose="02020603050405020304" pitchFamily="18" charset="0"/>
              </a:rPr>
              <a:t>the aggregate consumption function in reduced form and found that </a:t>
            </a:r>
            <a:r>
              <a:rPr lang="en-US" sz="2800" dirty="0" smtClean="0">
                <a:latin typeface="Times New Roman" panose="02020603050405020304" pitchFamily="18" charset="0"/>
                <a:cs typeface="Times New Roman" panose="02020603050405020304" pitchFamily="18" charset="0"/>
              </a:rPr>
              <a:t>the determinants </a:t>
            </a:r>
            <a:r>
              <a:rPr lang="en-US" sz="2800" dirty="0">
                <a:latin typeface="Times New Roman" panose="02020603050405020304" pitchFamily="18" charset="0"/>
                <a:cs typeface="Times New Roman" panose="02020603050405020304" pitchFamily="18" charset="0"/>
              </a:rPr>
              <a:t>of consumption are: Zakat expenditure, taxes, income, and </a:t>
            </a:r>
            <a:r>
              <a:rPr lang="en-US" sz="2800" dirty="0" smtClean="0">
                <a:latin typeface="Times New Roman" panose="02020603050405020304" pitchFamily="18" charset="0"/>
                <a:cs typeface="Times New Roman" panose="02020603050405020304" pitchFamily="18" charset="0"/>
              </a:rPr>
              <a:t>asset holdings </a:t>
            </a:r>
            <a:r>
              <a:rPr lang="en-US" sz="2800" dirty="0">
                <a:latin typeface="Times New Roman" panose="02020603050405020304" pitchFamily="18" charset="0"/>
                <a:cs typeface="Times New Roman" panose="02020603050405020304" pitchFamily="18" charset="0"/>
              </a:rPr>
              <a:t>of </a:t>
            </a:r>
            <a:r>
              <a:rPr lang="en-US" sz="2800" dirty="0" smtClean="0">
                <a:latin typeface="Times New Roman" panose="02020603050405020304" pitchFamily="18" charset="0"/>
                <a:cs typeface="Times New Roman" panose="02020603050405020304" pitchFamily="18" charset="0"/>
              </a:rPr>
              <a:t>individuals.</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We cannot </a:t>
            </a:r>
            <a:r>
              <a:rPr lang="en-US" sz="2800" dirty="0">
                <a:latin typeface="Times New Roman" panose="02020603050405020304" pitchFamily="18" charset="0"/>
                <a:cs typeface="Times New Roman" panose="02020603050405020304" pitchFamily="18" charset="0"/>
              </a:rPr>
              <a:t>change the Zakat rate to dampen </a:t>
            </a:r>
            <a:r>
              <a:rPr lang="en-US" sz="2800" dirty="0" smtClean="0">
                <a:latin typeface="Times New Roman" panose="02020603050405020304" pitchFamily="18" charset="0"/>
                <a:cs typeface="Times New Roman" panose="02020603050405020304" pitchFamily="18" charset="0"/>
              </a:rPr>
              <a:t>the macroeconomic </a:t>
            </a:r>
            <a:r>
              <a:rPr lang="en-US" sz="2800" dirty="0">
                <a:latin typeface="Times New Roman" panose="02020603050405020304" pitchFamily="18" charset="0"/>
                <a:cs typeface="Times New Roman" panose="02020603050405020304" pitchFamily="18" charset="0"/>
              </a:rPr>
              <a:t>fluctuations.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1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50</a:t>
            </a:fld>
            <a:endParaRPr lang="en-US"/>
          </a:p>
        </p:txBody>
      </p:sp>
    </p:spTree>
    <p:extLst>
      <p:ext uri="{BB962C8B-B14F-4D97-AF65-F5344CB8AC3E}">
        <p14:creationId xmlns:p14="http://schemas.microsoft.com/office/powerpoint/2010/main" val="281926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CONCLUSIONS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role of Zakat in the demand management </a:t>
            </a:r>
            <a:r>
              <a:rPr lang="en-US" sz="2400" dirty="0" smtClean="0">
                <a:latin typeface="Times New Roman" panose="02020603050405020304" pitchFamily="18" charset="0"/>
                <a:cs typeface="Times New Roman" panose="02020603050405020304" pitchFamily="18" charset="0"/>
              </a:rPr>
              <a:t>policy is </a:t>
            </a:r>
            <a:r>
              <a:rPr lang="en-US" sz="2400" dirty="0">
                <a:latin typeface="Times New Roman" panose="02020603050405020304" pitchFamily="18" charset="0"/>
                <a:cs typeface="Times New Roman" panose="02020603050405020304" pitchFamily="18" charset="0"/>
              </a:rPr>
              <a:t>through the non-discretionary (built-in stabilizer) and discretionary policy.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built-in stabilizer mechanism occurs when Zakat collection is automatically reduced during recession giving more money to people to spend which tends stimulate the economy;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During the boom period more Zakat is collected, reducing the ability of the people to spend which tends to dampen economic activities. These reduce macroeconomic fluctuations. </a:t>
            </a:r>
          </a:p>
          <a:p>
            <a:pPr>
              <a:buFont typeface="Wingdings" panose="05000000000000000000" pitchFamily="2" charset="2"/>
              <a:buChar char="Ø"/>
            </a:pPr>
            <a:endParaRPr lang="en-US" sz="21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51</a:t>
            </a:fld>
            <a:endParaRPr lang="en-US"/>
          </a:p>
        </p:txBody>
      </p:sp>
    </p:spTree>
    <p:extLst>
      <p:ext uri="{BB962C8B-B14F-4D97-AF65-F5344CB8AC3E}">
        <p14:creationId xmlns:p14="http://schemas.microsoft.com/office/powerpoint/2010/main" val="40100108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CONCLUSIONS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the case of discretionary fiscal policy, the government varies the disbursement of Zakat to the recipients and the exemption levels to the Zakat payers whenever necessary during the phases of the business cycle.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During the expansion phase of a business cycle the government may want to decrease Zakat disbursement and exemption levels to reduce aggregate spending of Zakat payers and thus prevent the economy from overheating.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This action coupled with the fall in the number of eligible Zakat recipients will help increase the Zakat surplus in the </a:t>
            </a:r>
            <a:r>
              <a:rPr lang="en-US" sz="2400" dirty="0" err="1">
                <a:latin typeface="Times New Roman" panose="02020603050405020304" pitchFamily="18" charset="0"/>
                <a:cs typeface="Times New Roman" panose="02020603050405020304" pitchFamily="18" charset="0"/>
              </a:rPr>
              <a:t>Baitul</a:t>
            </a:r>
            <a:r>
              <a:rPr lang="en-US" sz="2400" dirty="0">
                <a:latin typeface="Times New Roman" panose="02020603050405020304" pitchFamily="18" charset="0"/>
                <a:cs typeface="Times New Roman" panose="02020603050405020304" pitchFamily="18" charset="0"/>
              </a:rPr>
              <a:t>-Mal. </a:t>
            </a:r>
          </a:p>
          <a:p>
            <a:pPr>
              <a:buFont typeface="Wingdings" panose="05000000000000000000" pitchFamily="2" charset="2"/>
              <a:buChar char="Ø"/>
            </a:pP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1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52</a:t>
            </a:fld>
            <a:endParaRPr lang="en-US"/>
          </a:p>
        </p:txBody>
      </p:sp>
    </p:spTree>
    <p:extLst>
      <p:ext uri="{BB962C8B-B14F-4D97-AF65-F5344CB8AC3E}">
        <p14:creationId xmlns:p14="http://schemas.microsoft.com/office/powerpoint/2010/main" val="419103576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CONCLUSIONS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Zakat disbursement and exemption levels could be increased when the economy is in the downswing to spur aggregate spending and economic activities. </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Since </a:t>
            </a:r>
            <a:r>
              <a:rPr lang="en-US" sz="2400" dirty="0">
                <a:latin typeface="Times New Roman" panose="02020603050405020304" pitchFamily="18" charset="0"/>
                <a:cs typeface="Times New Roman" panose="02020603050405020304" pitchFamily="18" charset="0"/>
              </a:rPr>
              <a:t>the number of eligible Zakat recipients increases during recession, </a:t>
            </a:r>
            <a:r>
              <a:rPr lang="en-US" sz="2400" dirty="0" smtClean="0">
                <a:latin typeface="Times New Roman" panose="02020603050405020304" pitchFamily="18" charset="0"/>
                <a:cs typeface="Times New Roman" panose="02020603050405020304" pitchFamily="18" charset="0"/>
              </a:rPr>
              <a:t>the government </a:t>
            </a:r>
            <a:r>
              <a:rPr lang="en-US" sz="2400" dirty="0">
                <a:latin typeface="Times New Roman" panose="02020603050405020304" pitchFamily="18" charset="0"/>
                <a:cs typeface="Times New Roman" panose="02020603050405020304" pitchFamily="18" charset="0"/>
              </a:rPr>
              <a:t>could disburse more Zakat by using the Zakat surplus </a:t>
            </a:r>
            <a:r>
              <a:rPr lang="en-US" sz="2400" dirty="0" smtClean="0">
                <a:latin typeface="Times New Roman" panose="02020603050405020304" pitchFamily="18" charset="0"/>
                <a:cs typeface="Times New Roman" panose="02020603050405020304" pitchFamily="18" charset="0"/>
              </a:rPr>
              <a:t>accumulated from </a:t>
            </a:r>
            <a:r>
              <a:rPr lang="en-US" sz="2400" dirty="0">
                <a:latin typeface="Times New Roman" panose="02020603050405020304" pitchFamily="18" charset="0"/>
                <a:cs typeface="Times New Roman" panose="02020603050405020304" pitchFamily="18" charset="0"/>
              </a:rPr>
              <a:t>the boom periods.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a:t>
            </a:r>
            <a:r>
              <a:rPr lang="en-US" sz="2400" dirty="0" err="1">
                <a:latin typeface="Times New Roman" panose="02020603050405020304" pitchFamily="18" charset="0"/>
                <a:cs typeface="Times New Roman" panose="02020603050405020304" pitchFamily="18" charset="0"/>
              </a:rPr>
              <a:t>ulama</a:t>
            </a:r>
            <a:r>
              <a:rPr lang="en-US" sz="2400" dirty="0">
                <a:latin typeface="Times New Roman" panose="02020603050405020304" pitchFamily="18" charset="0"/>
                <a:cs typeface="Times New Roman" panose="02020603050405020304" pitchFamily="18" charset="0"/>
              </a:rPr>
              <a:t>’ have unanimously agreed that an Islamic </a:t>
            </a:r>
            <a:r>
              <a:rPr lang="en-US" sz="2400" dirty="0" smtClean="0">
                <a:latin typeface="Times New Roman" panose="02020603050405020304" pitchFamily="18" charset="0"/>
                <a:cs typeface="Times New Roman" panose="02020603050405020304" pitchFamily="18" charset="0"/>
              </a:rPr>
              <a:t>State may </a:t>
            </a:r>
            <a:r>
              <a:rPr lang="en-US" sz="2400" dirty="0">
                <a:latin typeface="Times New Roman" panose="02020603050405020304" pitchFamily="18" charset="0"/>
                <a:cs typeface="Times New Roman" panose="02020603050405020304" pitchFamily="18" charset="0"/>
              </a:rPr>
              <a:t>impose taxes when its revenues are insufficient to cover its spending </a:t>
            </a:r>
            <a:r>
              <a:rPr lang="en-US" sz="2400" dirty="0" smtClean="0">
                <a:latin typeface="Times New Roman" panose="02020603050405020304" pitchFamily="18" charset="0"/>
                <a:cs typeface="Times New Roman" panose="02020603050405020304" pitchFamily="18" charset="0"/>
              </a:rPr>
              <a:t>implying that </a:t>
            </a:r>
            <a:r>
              <a:rPr lang="en-US" sz="2400" dirty="0">
                <a:latin typeface="Times New Roman" panose="02020603050405020304" pitchFamily="18" charset="0"/>
                <a:cs typeface="Times New Roman" panose="02020603050405020304" pitchFamily="18" charset="0"/>
              </a:rPr>
              <a:t>taxation and government spending are compatible with Islam.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Therefore </a:t>
            </a:r>
            <a:r>
              <a:rPr lang="en-US" sz="2400" dirty="0">
                <a:latin typeface="Times New Roman" panose="02020603050405020304" pitchFamily="18" charset="0"/>
                <a:cs typeface="Times New Roman" panose="02020603050405020304" pitchFamily="18" charset="0"/>
              </a:rPr>
              <a:t>Zakat</a:t>
            </a:r>
            <a:r>
              <a:rPr lang="en-US" sz="2400" dirty="0" smtClean="0">
                <a:latin typeface="Times New Roman" panose="02020603050405020304" pitchFamily="18" charset="0"/>
                <a:cs typeface="Times New Roman" panose="02020603050405020304" pitchFamily="18" charset="0"/>
              </a:rPr>
              <a:t>, government </a:t>
            </a:r>
            <a:r>
              <a:rPr lang="en-US" sz="2400" dirty="0">
                <a:latin typeface="Times New Roman" panose="02020603050405020304" pitchFamily="18" charset="0"/>
                <a:cs typeface="Times New Roman" panose="02020603050405020304" pitchFamily="18" charset="0"/>
              </a:rPr>
              <a:t>spending, and </a:t>
            </a:r>
            <a:r>
              <a:rPr lang="en-US" sz="2400" dirty="0" smtClean="0">
                <a:latin typeface="Times New Roman" panose="02020603050405020304" pitchFamily="18" charset="0"/>
                <a:cs typeface="Times New Roman" panose="02020603050405020304" pitchFamily="18" charset="0"/>
              </a:rPr>
              <a:t> taxation </a:t>
            </a:r>
            <a:r>
              <a:rPr lang="en-US" sz="2400" dirty="0">
                <a:latin typeface="Times New Roman" panose="02020603050405020304" pitchFamily="18" charset="0"/>
                <a:cs typeface="Times New Roman" panose="02020603050405020304" pitchFamily="18" charset="0"/>
              </a:rPr>
              <a:t>complement each other as stabilization policy</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53</a:t>
            </a:fld>
            <a:endParaRPr lang="en-US"/>
          </a:p>
        </p:txBody>
      </p:sp>
    </p:spTree>
    <p:extLst>
      <p:ext uri="{BB962C8B-B14F-4D97-AF65-F5344CB8AC3E}">
        <p14:creationId xmlns:p14="http://schemas.microsoft.com/office/powerpoint/2010/main" val="26080407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rmAutofit/>
          </a:bodyPr>
          <a:lstStyle/>
          <a:p>
            <a:r>
              <a:rPr lang="en-US" b="1" dirty="0">
                <a:latin typeface="Times New Roman" pitchFamily="18" charset="0"/>
                <a:cs typeface="Times New Roman" pitchFamily="18" charset="0"/>
              </a:rPr>
              <a:t>Thank You</a:t>
            </a:r>
          </a:p>
        </p:txBody>
      </p:sp>
      <p:sp>
        <p:nvSpPr>
          <p:cNvPr id="4" name="Slide Number Placeholder 3"/>
          <p:cNvSpPr>
            <a:spLocks noGrp="1"/>
          </p:cNvSpPr>
          <p:nvPr>
            <p:ph type="sldNum" sz="quarter" idx="12"/>
          </p:nvPr>
        </p:nvSpPr>
        <p:spPr/>
        <p:txBody>
          <a:bodyPr/>
          <a:lstStyle/>
          <a:p>
            <a:fld id="{52D96158-CDC9-4FF1-A278-9542325BFFE2}" type="slidenum">
              <a:rPr lang="en-US" smtClean="0"/>
              <a:pPr/>
              <a:t>54</a:t>
            </a:fld>
            <a:endParaRPr lang="en-US"/>
          </a:p>
        </p:txBody>
      </p:sp>
      <p:pic>
        <p:nvPicPr>
          <p:cNvPr id="5" name="Picture 2" descr="http://t3.gstatic.com/images?q=tbn:ANd9GcSZSvsBpMw5NpNky3YYniKSbfQ_FyUgbse5iwnzm2eYpxAoTL1SAg"/>
          <p:cNvPicPr>
            <a:picLocks noGrp="1" noChangeAspect="1" noChangeArrowheads="1"/>
          </p:cNvPicPr>
          <p:nvPr>
            <p:ph idx="1"/>
          </p:nvPr>
        </p:nvPicPr>
        <p:blipFill>
          <a:blip r:embed="rId2" cstate="print"/>
          <a:srcRect/>
          <a:stretch>
            <a:fillRect/>
          </a:stretch>
        </p:blipFill>
        <p:spPr bwMode="auto">
          <a:xfrm>
            <a:off x="1752601" y="1752600"/>
            <a:ext cx="5486400" cy="3733799"/>
          </a:xfrm>
          <a:prstGeom prst="rect">
            <a:avLst/>
          </a:prstGeom>
          <a:noFill/>
        </p:spPr>
      </p:pic>
    </p:spTree>
    <p:extLst>
      <p:ext uri="{BB962C8B-B14F-4D97-AF65-F5344CB8AC3E}">
        <p14:creationId xmlns:p14="http://schemas.microsoft.com/office/powerpoint/2010/main" val="10635178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7457</TotalTime>
  <Words>3111</Words>
  <Application>Microsoft Office PowerPoint</Application>
  <PresentationFormat>On-screen Show (4:3)</PresentationFormat>
  <Paragraphs>430</Paragraphs>
  <Slides>54</Slides>
  <Notes>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2" baseType="lpstr">
      <vt:lpstr>Arial</vt:lpstr>
      <vt:lpstr>Calibri</vt:lpstr>
      <vt:lpstr>Symbol</vt:lpstr>
      <vt:lpstr>Tahoma</vt:lpstr>
      <vt:lpstr>Times New Roman</vt:lpstr>
      <vt:lpstr>Wingdings</vt:lpstr>
      <vt:lpstr>Office Theme</vt:lpstr>
      <vt:lpstr>Equation</vt:lpstr>
      <vt:lpstr>MBF707: Monetary and Fiscal Framework in Islamic Finance </vt:lpstr>
      <vt:lpstr>Lecture 32  Summary of the Course (Part 2)</vt:lpstr>
      <vt:lpstr>Fiscal Policy</vt:lpstr>
      <vt:lpstr>Main Elements of the Theory</vt:lpstr>
      <vt:lpstr>Main Elements of the Theory</vt:lpstr>
      <vt:lpstr>Is a Fiscal Policy Possible in an Islamic State?</vt:lpstr>
      <vt:lpstr>Is a Fiscal Policy Possible in an Islamic State?</vt:lpstr>
      <vt:lpstr>System Constraints on Taxation</vt:lpstr>
      <vt:lpstr>ISLAMIC ECONOMY: A THREE-SECTOR MODEL</vt:lpstr>
      <vt:lpstr>FP-Automatic Stablizers</vt:lpstr>
      <vt:lpstr>The Beginning of FP</vt:lpstr>
      <vt:lpstr>The Beginning of FP</vt:lpstr>
      <vt:lpstr>Solving for Y</vt:lpstr>
      <vt:lpstr>THE GOVERNMENT PURCHASES MULTIPLIER</vt:lpstr>
      <vt:lpstr>An increase in taxes</vt:lpstr>
      <vt:lpstr>Supply-side Economics</vt:lpstr>
      <vt:lpstr>Fiscal Policy in Islamic Perspective</vt:lpstr>
      <vt:lpstr>Traditional Revenue Sources of Islamic State</vt:lpstr>
      <vt:lpstr>FISCAL POLICY: Empirical Approach</vt:lpstr>
      <vt:lpstr>Distribution of Zakat</vt:lpstr>
      <vt:lpstr>Distribution of Zakat</vt:lpstr>
      <vt:lpstr>The market for goods &amp; services: Conventional Approach</vt:lpstr>
      <vt:lpstr>The loanable funds market: Conventional Approach</vt:lpstr>
      <vt:lpstr>Demand for funds:  Investment: Conventional Approach</vt:lpstr>
      <vt:lpstr>Types of saving: Conventional Approach</vt:lpstr>
      <vt:lpstr>Conventional Approach</vt:lpstr>
      <vt:lpstr>THE AGGREGATE OUTPUT - EXPENDITURE ANALYSIS</vt:lpstr>
      <vt:lpstr>THE AGGREGATE OUTPUT - EXPENDITURE ANALYSIS</vt:lpstr>
      <vt:lpstr>THE AGGREGATE OUTPUT - EXPENDITURE ANALYSIS</vt:lpstr>
      <vt:lpstr>THE ZAKAT, TAXES, INVESTMENT AND GOVERNMENT SPENDING MULTIPLIERS</vt:lpstr>
      <vt:lpstr>Review</vt:lpstr>
      <vt:lpstr>Sum-up</vt:lpstr>
      <vt:lpstr>Sum-up</vt:lpstr>
      <vt:lpstr>Sum-up (Review)</vt:lpstr>
      <vt:lpstr>Review (Zakat Collection)</vt:lpstr>
      <vt:lpstr>Sum-up</vt:lpstr>
      <vt:lpstr>Review (Zakat &amp; Tax Collection</vt:lpstr>
      <vt:lpstr>Sum-up (Total Zakat Collection)</vt:lpstr>
      <vt:lpstr>Sum-up (Total Zakat Collection)</vt:lpstr>
      <vt:lpstr>Sum-up (Total Zakat Collection)</vt:lpstr>
      <vt:lpstr>Sum-up (Total Zakat Collection)</vt:lpstr>
      <vt:lpstr>Sum-up (Total Zakat Collection)</vt:lpstr>
      <vt:lpstr>Sum-up-Review (Multipliers)</vt:lpstr>
      <vt:lpstr>Sum-up-Review (Multipliers)</vt:lpstr>
      <vt:lpstr>Sum-up-Review (Multipliers)</vt:lpstr>
      <vt:lpstr>Sum-up-Review (Multipliers)</vt:lpstr>
      <vt:lpstr>Sum-up-Review (Aggregate Consumption)</vt:lpstr>
      <vt:lpstr>Sum-up-Review (Multipliers)</vt:lpstr>
      <vt:lpstr>Sum-up-Review (Multipliers)</vt:lpstr>
      <vt:lpstr>CONCLUSIONS</vt:lpstr>
      <vt:lpstr>CONCLUSIONS</vt:lpstr>
      <vt:lpstr>CONCLUSIONS</vt:lpstr>
      <vt:lpstr>CONCLUSIONS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 </dc:title>
  <dc:creator>siddiqui</dc:creator>
  <cp:lastModifiedBy>Ayub Siddiqui</cp:lastModifiedBy>
  <cp:revision>795</cp:revision>
  <cp:lastPrinted>2013-04-30T04:29:25Z</cp:lastPrinted>
  <dcterms:created xsi:type="dcterms:W3CDTF">2012-07-18T13:07:28Z</dcterms:created>
  <dcterms:modified xsi:type="dcterms:W3CDTF">2014-07-23T00:38:53Z</dcterms:modified>
</cp:coreProperties>
</file>