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handoutMasterIdLst>
    <p:handoutMasterId r:id="rId54"/>
  </p:handoutMasterIdLst>
  <p:sldIdLst>
    <p:sldId id="256" r:id="rId2"/>
    <p:sldId id="910" r:id="rId3"/>
    <p:sldId id="257" r:id="rId4"/>
    <p:sldId id="326" r:id="rId5"/>
    <p:sldId id="329" r:id="rId6"/>
    <p:sldId id="331" r:id="rId7"/>
    <p:sldId id="333" r:id="rId8"/>
    <p:sldId id="336" r:id="rId9"/>
    <p:sldId id="335" r:id="rId10"/>
    <p:sldId id="339" r:id="rId11"/>
    <p:sldId id="338" r:id="rId12"/>
    <p:sldId id="342" r:id="rId13"/>
    <p:sldId id="344" r:id="rId14"/>
    <p:sldId id="345" r:id="rId15"/>
    <p:sldId id="348" r:id="rId16"/>
    <p:sldId id="357" r:id="rId17"/>
    <p:sldId id="359" r:id="rId18"/>
    <p:sldId id="360" r:id="rId19"/>
    <p:sldId id="380" r:id="rId20"/>
    <p:sldId id="418" r:id="rId21"/>
    <p:sldId id="419" r:id="rId22"/>
    <p:sldId id="395" r:id="rId23"/>
    <p:sldId id="414" r:id="rId24"/>
    <p:sldId id="416" r:id="rId25"/>
    <p:sldId id="428" r:id="rId26"/>
    <p:sldId id="429" r:id="rId27"/>
    <p:sldId id="433" r:id="rId28"/>
    <p:sldId id="450" r:id="rId29"/>
    <p:sldId id="462" r:id="rId30"/>
    <p:sldId id="453" r:id="rId31"/>
    <p:sldId id="463" r:id="rId32"/>
    <p:sldId id="470" r:id="rId33"/>
    <p:sldId id="479" r:id="rId34"/>
    <p:sldId id="482" r:id="rId35"/>
    <p:sldId id="486" r:id="rId36"/>
    <p:sldId id="487" r:id="rId37"/>
    <p:sldId id="491" r:id="rId38"/>
    <p:sldId id="506" r:id="rId39"/>
    <p:sldId id="509" r:id="rId40"/>
    <p:sldId id="521" r:id="rId41"/>
    <p:sldId id="525" r:id="rId42"/>
    <p:sldId id="529" r:id="rId43"/>
    <p:sldId id="534" r:id="rId44"/>
    <p:sldId id="543" r:id="rId45"/>
    <p:sldId id="546" r:id="rId46"/>
    <p:sldId id="547" r:id="rId47"/>
    <p:sldId id="549" r:id="rId48"/>
    <p:sldId id="558" r:id="rId49"/>
    <p:sldId id="566" r:id="rId50"/>
    <p:sldId id="568" r:id="rId51"/>
    <p:sldId id="577" r:id="rId52"/>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852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7/22/2014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7/22/2014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31</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Summary of the Course</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(Part 1)</a:t>
            </a:r>
            <a:endParaRPr lang="en-US" sz="5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3978760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smtClean="0">
                <a:latin typeface="Times New Roman" pitchFamily="18" charset="0"/>
                <a:cs typeface="Times New Roman" pitchFamily="18" charset="0"/>
              </a:rPr>
              <a:t>Significance of the Course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602163"/>
          </a:xfrm>
        </p:spPr>
        <p:txBody>
          <a:bodyPr>
            <a:normAutofit/>
          </a:bodyPr>
          <a:lstStyle/>
          <a:p>
            <a:pPr algn="just">
              <a:buFont typeface="Wingdings" panose="05000000000000000000" pitchFamily="2" charset="2"/>
              <a:buChar char="v"/>
            </a:pPr>
            <a:r>
              <a:rPr lang="en-US" dirty="0">
                <a:latin typeface="Times New Roman" pitchFamily="18" charset="0"/>
                <a:cs typeface="Times New Roman" pitchFamily="18" charset="0"/>
              </a:rPr>
              <a:t>Introduction</a:t>
            </a:r>
          </a:p>
          <a:p>
            <a:pPr algn="just">
              <a:buFont typeface="Wingdings" panose="05000000000000000000" pitchFamily="2" charset="2"/>
              <a:buChar char="v"/>
            </a:pPr>
            <a:r>
              <a:rPr lang="en-US" dirty="0" smtClean="0">
                <a:latin typeface="Times New Roman" pitchFamily="18" charset="0"/>
                <a:cs typeface="Times New Roman" pitchFamily="18" charset="0"/>
              </a:rPr>
              <a:t>Significance of the Subject</a:t>
            </a:r>
          </a:p>
          <a:p>
            <a:pPr algn="just">
              <a:buFont typeface="Wingdings" panose="05000000000000000000" pitchFamily="2" charset="2"/>
              <a:buChar char="v"/>
            </a:pPr>
            <a:r>
              <a:rPr lang="en-US" dirty="0" smtClean="0">
                <a:latin typeface="Times New Roman" pitchFamily="18" charset="0"/>
                <a:cs typeface="Times New Roman" pitchFamily="18" charset="0"/>
              </a:rPr>
              <a:t>Economic Models</a:t>
            </a:r>
          </a:p>
          <a:p>
            <a:pPr algn="just">
              <a:buFont typeface="Wingdings" panose="05000000000000000000" pitchFamily="2" charset="2"/>
              <a:buChar char="v"/>
            </a:pPr>
            <a:r>
              <a:rPr lang="en-US" dirty="0" smtClean="0">
                <a:latin typeface="Times New Roman" pitchFamily="18" charset="0"/>
                <a:cs typeface="Times New Roman" pitchFamily="18" charset="0"/>
              </a:rPr>
              <a:t>Retrospective of the Islamic Financial System</a:t>
            </a:r>
          </a:p>
          <a:p>
            <a:pPr algn="just">
              <a:buFont typeface="Wingdings" panose="05000000000000000000" pitchFamily="2" charset="2"/>
              <a:buChar char="v"/>
            </a:pP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Significance</a:t>
            </a:r>
            <a:endParaRPr lang="en-US"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dirty="0">
                <a:latin typeface="Times New Roman" pitchFamily="18" charset="0"/>
                <a:cs typeface="Times New Roman" pitchFamily="18" charset="0"/>
              </a:rPr>
              <a:t>What is the government budget </a:t>
            </a:r>
            <a:r>
              <a:rPr lang="en-US" dirty="0" smtClean="0">
                <a:latin typeface="Times New Roman" pitchFamily="18" charset="0"/>
                <a:cs typeface="Times New Roman" pitchFamily="18" charset="0"/>
              </a:rPr>
              <a:t>deficit?</a:t>
            </a:r>
          </a:p>
          <a:p>
            <a:pPr algn="just">
              <a:buFont typeface="Wingdings" panose="05000000000000000000" pitchFamily="2" charset="2"/>
              <a:buChar char="Ø"/>
            </a:pPr>
            <a:endParaRPr lang="en-US" dirty="0" smtClean="0">
              <a:latin typeface="Times New Roman" pitchFamily="18" charset="0"/>
              <a:cs typeface="Times New Roman" pitchFamily="18" charset="0"/>
            </a:endParaRPr>
          </a:p>
          <a:p>
            <a:pPr algn="just">
              <a:buFont typeface="Wingdings" panose="05000000000000000000" pitchFamily="2" charset="2"/>
              <a:buChar char="Ø"/>
            </a:pPr>
            <a:r>
              <a:rPr lang="en-US" dirty="0" smtClean="0">
                <a:latin typeface="Times New Roman" pitchFamily="18" charset="0"/>
                <a:cs typeface="Times New Roman" pitchFamily="18" charset="0"/>
              </a:rPr>
              <a:t>How </a:t>
            </a:r>
            <a:r>
              <a:rPr lang="en-US" dirty="0">
                <a:latin typeface="Times New Roman" pitchFamily="18" charset="0"/>
                <a:cs typeface="Times New Roman" pitchFamily="18" charset="0"/>
              </a:rPr>
              <a:t>does it affect the </a:t>
            </a:r>
            <a:r>
              <a:rPr lang="en-US" dirty="0" smtClean="0">
                <a:latin typeface="Times New Roman" pitchFamily="18" charset="0"/>
                <a:cs typeface="Times New Roman" pitchFamily="18" charset="0"/>
              </a:rPr>
              <a:t>economy?</a:t>
            </a:r>
          </a:p>
          <a:p>
            <a:pPr algn="just">
              <a:buFont typeface="Wingdings" panose="05000000000000000000" pitchFamily="2" charset="2"/>
              <a:buChar char="Ø"/>
            </a:pPr>
            <a:endParaRPr lang="en-US" dirty="0" smtClean="0">
              <a:latin typeface="Times New Roman" pitchFamily="18" charset="0"/>
              <a:cs typeface="Times New Roman" pitchFamily="18" charset="0"/>
            </a:endParaRPr>
          </a:p>
          <a:p>
            <a:pPr algn="just">
              <a:buFont typeface="Wingdings" panose="05000000000000000000" pitchFamily="2" charset="2"/>
              <a:buChar char="Ø"/>
            </a:pPr>
            <a:r>
              <a:rPr lang="en-US" dirty="0" smtClean="0">
                <a:latin typeface="Times New Roman" pitchFamily="18" charset="0"/>
                <a:cs typeface="Times New Roman" pitchFamily="18" charset="0"/>
              </a:rPr>
              <a:t>Why </a:t>
            </a:r>
            <a:r>
              <a:rPr lang="en-US" dirty="0">
                <a:latin typeface="Times New Roman" pitchFamily="18" charset="0"/>
                <a:cs typeface="Times New Roman" pitchFamily="18" charset="0"/>
              </a:rPr>
              <a:t>are so many countries </a:t>
            </a:r>
            <a:r>
              <a:rPr lang="en-US" dirty="0" smtClean="0">
                <a:latin typeface="Times New Roman" pitchFamily="18" charset="0"/>
                <a:cs typeface="Times New Roman" pitchFamily="18" charset="0"/>
              </a:rPr>
              <a:t>poor?</a:t>
            </a:r>
          </a:p>
          <a:p>
            <a:pPr algn="just">
              <a:buFont typeface="Wingdings" panose="05000000000000000000" pitchFamily="2" charset="2"/>
              <a:buChar char="Ø"/>
            </a:pPr>
            <a:endParaRPr lang="en-US" dirty="0" smtClean="0">
              <a:latin typeface="Times New Roman" pitchFamily="18" charset="0"/>
              <a:cs typeface="Times New Roman" pitchFamily="18" charset="0"/>
            </a:endParaRPr>
          </a:p>
          <a:p>
            <a:pPr algn="just">
              <a:buFont typeface="Wingdings" panose="05000000000000000000" pitchFamily="2" charset="2"/>
              <a:buChar char="Ø"/>
            </a:pPr>
            <a:r>
              <a:rPr lang="en-US" dirty="0" smtClean="0">
                <a:latin typeface="Times New Roman" pitchFamily="18" charset="0"/>
                <a:cs typeface="Times New Roman" pitchFamily="18" charset="0"/>
              </a:rPr>
              <a:t>What </a:t>
            </a:r>
            <a:r>
              <a:rPr lang="en-US" dirty="0">
                <a:latin typeface="Times New Roman" pitchFamily="18" charset="0"/>
                <a:cs typeface="Times New Roman" pitchFamily="18" charset="0"/>
              </a:rPr>
              <a:t>policies might help them grow out of poverty?</a:t>
            </a:r>
          </a:p>
          <a:p>
            <a:pPr algn="just"/>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endParaRPr lang="en-US" dirty="0"/>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712936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lvl="0" indent="0" fontAlgn="base">
              <a:spcBef>
                <a:spcPct val="50000"/>
              </a:spcBef>
              <a:spcAft>
                <a:spcPct val="0"/>
              </a:spcAft>
              <a:buNone/>
            </a:pPr>
            <a:r>
              <a:rPr lang="en-US" altLang="en-US" sz="2800" u="sng" dirty="0">
                <a:latin typeface="Times New Roman" panose="02020603050405020304" pitchFamily="18" charset="0"/>
                <a:cs typeface="Times New Roman" panose="02020603050405020304" pitchFamily="18" charset="0"/>
              </a:rPr>
              <a:t>The Makkah Seminar (1978):</a:t>
            </a:r>
          </a:p>
          <a:p>
            <a:pPr marL="0" lvl="0" indent="0" fontAlgn="base">
              <a:spcBef>
                <a:spcPct val="50000"/>
              </a:spcBef>
              <a:spcAft>
                <a:spcPct val="0"/>
              </a:spcAft>
              <a:buNone/>
            </a:pPr>
            <a:r>
              <a:rPr lang="en-US" altLang="en-US" sz="2800" dirty="0">
                <a:latin typeface="Times New Roman" panose="02020603050405020304" pitchFamily="18" charset="0"/>
                <a:cs typeface="Times New Roman" panose="02020603050405020304" pitchFamily="18" charset="0"/>
              </a:rPr>
              <a:t>The papers are available in </a:t>
            </a:r>
            <a:r>
              <a:rPr lang="en-US" altLang="en-US" sz="2800" i="1" dirty="0">
                <a:latin typeface="Times New Roman" panose="02020603050405020304" pitchFamily="18" charset="0"/>
                <a:cs typeface="Times New Roman" panose="02020603050405020304" pitchFamily="18" charset="0"/>
              </a:rPr>
              <a:t>Monetary and Fiscal </a:t>
            </a:r>
          </a:p>
          <a:p>
            <a:pPr marL="0" lvl="0" indent="0" fontAlgn="base">
              <a:spcBef>
                <a:spcPct val="0"/>
              </a:spcBef>
              <a:spcAft>
                <a:spcPct val="0"/>
              </a:spcAft>
              <a:buNone/>
            </a:pPr>
            <a:r>
              <a:rPr lang="en-US" altLang="en-US" sz="2800" i="1" dirty="0">
                <a:latin typeface="Times New Roman" panose="02020603050405020304" pitchFamily="18" charset="0"/>
                <a:cs typeface="Times New Roman" panose="02020603050405020304" pitchFamily="18" charset="0"/>
              </a:rPr>
              <a:t>Economics of Islam</a:t>
            </a:r>
            <a:r>
              <a:rPr lang="en-US" altLang="en-US" sz="2800" dirty="0">
                <a:latin typeface="Times New Roman" panose="02020603050405020304" pitchFamily="18" charset="0"/>
                <a:cs typeface="Times New Roman" panose="02020603050405020304" pitchFamily="18" charset="0"/>
              </a:rPr>
              <a:t> (ed., Muhammad </a:t>
            </a:r>
            <a:r>
              <a:rPr lang="en-US" altLang="en-US" sz="2800" dirty="0" err="1">
                <a:latin typeface="Times New Roman" panose="02020603050405020304" pitchFamily="18" charset="0"/>
                <a:cs typeface="Times New Roman" panose="02020603050405020304" pitchFamily="18" charset="0"/>
              </a:rPr>
              <a:t>Ariff</a:t>
            </a:r>
            <a:r>
              <a:rPr lang="en-US" altLang="en-US" sz="2800" dirty="0">
                <a:latin typeface="Times New Roman" panose="02020603050405020304" pitchFamily="18" charset="0"/>
                <a:cs typeface="Times New Roman" panose="02020603050405020304" pitchFamily="18" charset="0"/>
              </a:rPr>
              <a:t>).</a:t>
            </a:r>
          </a:p>
          <a:p>
            <a:pPr marL="0" lvl="0" indent="0" algn="ctr" fontAlgn="base">
              <a:spcBef>
                <a:spcPct val="50000"/>
              </a:spcBef>
              <a:spcAft>
                <a:spcPct val="25000"/>
              </a:spcAft>
              <a:buNone/>
            </a:pPr>
            <a:r>
              <a:rPr lang="en-US" altLang="en-US" sz="2800" u="sng" dirty="0">
                <a:latin typeface="Times New Roman" panose="02020603050405020304" pitchFamily="18" charset="0"/>
                <a:cs typeface="Times New Roman" panose="02020603050405020304" pitchFamily="18" charset="0"/>
              </a:rPr>
              <a:t>Themes of the Papers</a:t>
            </a:r>
          </a:p>
          <a:p>
            <a:pPr lvl="0" fontAlgn="base">
              <a:spcBef>
                <a:spcPct val="1500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Siddiqi, </a:t>
            </a:r>
            <a:r>
              <a:rPr lang="en-US" altLang="en-US" sz="2800" dirty="0" err="1">
                <a:latin typeface="Times New Roman" panose="02020603050405020304" pitchFamily="18" charset="0"/>
                <a:cs typeface="Times New Roman" panose="02020603050405020304" pitchFamily="18" charset="0"/>
              </a:rPr>
              <a:t>Chapra</a:t>
            </a:r>
            <a:r>
              <a:rPr lang="en-US" altLang="en-US" sz="2800" dirty="0">
                <a:latin typeface="Times New Roman" panose="02020603050405020304" pitchFamily="18" charset="0"/>
                <a:cs typeface="Times New Roman" panose="02020603050405020304" pitchFamily="18" charset="0"/>
              </a:rPr>
              <a:t> and </a:t>
            </a:r>
            <a:r>
              <a:rPr lang="en-US" altLang="en-US" sz="2800" dirty="0" err="1">
                <a:latin typeface="Times New Roman" panose="02020603050405020304" pitchFamily="18" charset="0"/>
                <a:cs typeface="Times New Roman" panose="02020603050405020304" pitchFamily="18" charset="0"/>
              </a:rPr>
              <a:t>Ariff</a:t>
            </a:r>
            <a:r>
              <a:rPr lang="en-US" altLang="en-US" sz="2800" dirty="0">
                <a:latin typeface="Times New Roman" panose="02020603050405020304" pitchFamily="18" charset="0"/>
                <a:cs typeface="Times New Roman" panose="02020603050405020304" pitchFamily="18" charset="0"/>
              </a:rPr>
              <a:t> – monetary policy</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Kahf</a:t>
            </a:r>
            <a:r>
              <a:rPr lang="en-US" altLang="en-US" sz="2800" dirty="0">
                <a:latin typeface="Times New Roman" panose="02020603050405020304" pitchFamily="18" charset="0"/>
                <a:cs typeface="Times New Roman" panose="02020603050405020304" pitchFamily="18" charset="0"/>
              </a:rPr>
              <a:t> – both fiscal and monetary policies</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Uzair</a:t>
            </a:r>
            <a:r>
              <a:rPr lang="en-US" altLang="en-US" sz="2800" dirty="0">
                <a:latin typeface="Times New Roman" panose="02020603050405020304" pitchFamily="18" charset="0"/>
                <a:cs typeface="Times New Roman" panose="02020603050405020304" pitchFamily="18" charset="0"/>
              </a:rPr>
              <a:t> – central banking operations</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Salama</a:t>
            </a:r>
            <a:r>
              <a:rPr lang="en-US" altLang="en-US" sz="2800" dirty="0">
                <a:latin typeface="Times New Roman" panose="02020603050405020304" pitchFamily="18" charset="0"/>
                <a:cs typeface="Times New Roman" panose="02020603050405020304" pitchFamily="18" charset="0"/>
              </a:rPr>
              <a:t> – Fiscal analysis of </a:t>
            </a:r>
            <a:r>
              <a:rPr lang="en-US" altLang="en-US" sz="2800" dirty="0" err="1">
                <a:latin typeface="Times New Roman" panose="02020603050405020304" pitchFamily="18" charset="0"/>
                <a:cs typeface="Times New Roman" panose="02020603050405020304" pitchFamily="18" charset="0"/>
              </a:rPr>
              <a:t>zakah</a:t>
            </a:r>
            <a:endParaRPr lang="en-US" altLang="en-US" sz="2800" dirty="0">
              <a:latin typeface="Times New Roman" panose="02020603050405020304" pitchFamily="18" charset="0"/>
              <a:cs typeface="Times New Roman" panose="02020603050405020304" pitchFamily="18" charset="0"/>
            </a:endParaRP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Mahfooz</a:t>
            </a:r>
            <a:r>
              <a:rPr lang="en-US" altLang="en-US" sz="2800" dirty="0">
                <a:latin typeface="Times New Roman" panose="02020603050405020304" pitchFamily="18" charset="0"/>
                <a:cs typeface="Times New Roman" panose="02020603050405020304" pitchFamily="18" charset="0"/>
              </a:rPr>
              <a:t> Ahmad – theme of distributive justice</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1492084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lvl="0" indent="0" fontAlgn="base">
              <a:spcBef>
                <a:spcPct val="50000"/>
              </a:spcBef>
              <a:spcAft>
                <a:spcPct val="0"/>
              </a:spcAft>
              <a:buNone/>
            </a:pPr>
            <a:r>
              <a:rPr lang="en-US" altLang="en-US" sz="2800" u="sng" dirty="0">
                <a:latin typeface="Times New Roman" panose="02020603050405020304" pitchFamily="18" charset="0"/>
                <a:cs typeface="Times New Roman" panose="02020603050405020304" pitchFamily="18" charset="0"/>
              </a:rPr>
              <a:t>The Islamabad Seminar (1981):</a:t>
            </a:r>
          </a:p>
          <a:p>
            <a:pPr marL="0" lvl="0" indent="0" fontAlgn="base">
              <a:spcBef>
                <a:spcPct val="50000"/>
              </a:spcBef>
              <a:spcAft>
                <a:spcPct val="0"/>
              </a:spcAft>
              <a:buNone/>
            </a:pPr>
            <a:r>
              <a:rPr lang="en-US" altLang="en-US" sz="2800" dirty="0">
                <a:latin typeface="Times New Roman" panose="02020603050405020304" pitchFamily="18" charset="0"/>
                <a:cs typeface="Times New Roman" panose="02020603050405020304" pitchFamily="18" charset="0"/>
              </a:rPr>
              <a:t>The papers are available in </a:t>
            </a:r>
            <a:r>
              <a:rPr lang="en-US" altLang="en-US" sz="2800" i="1" dirty="0">
                <a:latin typeface="Times New Roman" panose="02020603050405020304" pitchFamily="18" charset="0"/>
                <a:cs typeface="Times New Roman" panose="02020603050405020304" pitchFamily="18" charset="0"/>
              </a:rPr>
              <a:t>Money and Banking in </a:t>
            </a:r>
          </a:p>
          <a:p>
            <a:pPr marL="0" lvl="0" indent="0" fontAlgn="base">
              <a:spcBef>
                <a:spcPct val="0"/>
              </a:spcBef>
              <a:spcAft>
                <a:spcPct val="0"/>
              </a:spcAft>
              <a:buNone/>
            </a:pPr>
            <a:r>
              <a:rPr lang="en-US" altLang="en-US" sz="2800" i="1" dirty="0">
                <a:latin typeface="Times New Roman" panose="02020603050405020304" pitchFamily="18" charset="0"/>
                <a:cs typeface="Times New Roman" panose="02020603050405020304" pitchFamily="18" charset="0"/>
              </a:rPr>
              <a:t>Islam</a:t>
            </a:r>
            <a:r>
              <a:rPr lang="en-US" altLang="en-US" sz="2800" dirty="0">
                <a:latin typeface="Times New Roman" panose="02020603050405020304" pitchFamily="18" charset="0"/>
                <a:cs typeface="Times New Roman" panose="02020603050405020304" pitchFamily="18" charset="0"/>
              </a:rPr>
              <a:t> and Fiscal Policy and Resource Allocation</a:t>
            </a:r>
          </a:p>
          <a:p>
            <a:pPr marL="0" lvl="0" indent="0" fontAlgn="base">
              <a:spcBef>
                <a:spcPct val="0"/>
              </a:spcBef>
              <a:spcAft>
                <a:spcPct val="0"/>
              </a:spcAft>
              <a:buNone/>
            </a:pPr>
            <a:r>
              <a:rPr lang="en-US" altLang="en-US" sz="2800" dirty="0">
                <a:latin typeface="Times New Roman" panose="02020603050405020304" pitchFamily="18" charset="0"/>
                <a:cs typeface="Times New Roman" panose="02020603050405020304" pitchFamily="18" charset="0"/>
              </a:rPr>
              <a:t>In Islam (eds., Z. Ahmad, M. Iqbal and F. Khan).</a:t>
            </a:r>
          </a:p>
          <a:p>
            <a:pPr marL="0" lvl="0" indent="0" algn="ctr" fontAlgn="base">
              <a:spcBef>
                <a:spcPct val="50000"/>
              </a:spcBef>
              <a:spcAft>
                <a:spcPct val="25000"/>
              </a:spcAft>
              <a:buNone/>
            </a:pPr>
            <a:r>
              <a:rPr lang="en-US" altLang="en-US" sz="2800" u="sng" dirty="0">
                <a:latin typeface="Times New Roman" panose="02020603050405020304" pitchFamily="18" charset="0"/>
                <a:cs typeface="Times New Roman" panose="02020603050405020304" pitchFamily="18" charset="0"/>
              </a:rPr>
              <a:t>Themes of the Papers</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Chapra</a:t>
            </a:r>
            <a:r>
              <a:rPr lang="en-US" altLang="en-US" sz="2800" dirty="0">
                <a:latin typeface="Times New Roman" panose="02020603050405020304" pitchFamily="18" charset="0"/>
                <a:cs typeface="Times New Roman" panose="02020603050405020304" pitchFamily="18" charset="0"/>
              </a:rPr>
              <a:t> – monetary policy</a:t>
            </a:r>
          </a:p>
          <a:p>
            <a:pPr lvl="0" fontAlgn="base">
              <a:spcBef>
                <a:spcPct val="1500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Al-</a:t>
            </a:r>
            <a:r>
              <a:rPr lang="en-US" altLang="en-US" sz="2800" dirty="0" err="1">
                <a:latin typeface="Times New Roman" panose="02020603050405020304" pitchFamily="18" charset="0"/>
                <a:cs typeface="Times New Roman" panose="02020603050405020304" pitchFamily="18" charset="0"/>
              </a:rPr>
              <a:t>Jarhi</a:t>
            </a:r>
            <a:r>
              <a:rPr lang="en-US" altLang="en-US" sz="2800" dirty="0">
                <a:latin typeface="Times New Roman" panose="02020603050405020304" pitchFamily="18" charset="0"/>
                <a:cs typeface="Times New Roman" panose="02020603050405020304" pitchFamily="18" charset="0"/>
              </a:rPr>
              <a:t> – Institutional framework for mon. pol.</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Faridi</a:t>
            </a:r>
            <a:r>
              <a:rPr lang="en-US" altLang="en-US" sz="2800" dirty="0">
                <a:latin typeface="Times New Roman" panose="02020603050405020304" pitchFamily="18" charset="0"/>
                <a:cs typeface="Times New Roman" panose="02020603050405020304" pitchFamily="18" charset="0"/>
              </a:rPr>
              <a:t> and </a:t>
            </a:r>
            <a:r>
              <a:rPr lang="en-US" altLang="en-US" sz="2800" dirty="0" err="1">
                <a:latin typeface="Times New Roman" panose="02020603050405020304" pitchFamily="18" charset="0"/>
                <a:cs typeface="Times New Roman" panose="02020603050405020304" pitchFamily="18" charset="0"/>
              </a:rPr>
              <a:t>Salama</a:t>
            </a:r>
            <a:r>
              <a:rPr lang="en-US" altLang="en-US" sz="2800" dirty="0">
                <a:latin typeface="Times New Roman" panose="02020603050405020304" pitchFamily="18" charset="0"/>
                <a:cs typeface="Times New Roman" panose="02020603050405020304" pitchFamily="18" charset="0"/>
              </a:rPr>
              <a:t> – Theory of fiscal policy</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Metwally</a:t>
            </a:r>
            <a:r>
              <a:rPr lang="en-US" altLang="en-US" sz="2800" dirty="0">
                <a:latin typeface="Times New Roman" panose="02020603050405020304" pitchFamily="18" charset="0"/>
                <a:cs typeface="Times New Roman" panose="02020603050405020304" pitchFamily="18" charset="0"/>
              </a:rPr>
              <a:t> – </a:t>
            </a:r>
            <a:r>
              <a:rPr lang="en-US" altLang="en-US" sz="2800" dirty="0" err="1">
                <a:latin typeface="Times New Roman" panose="02020603050405020304" pitchFamily="18" charset="0"/>
                <a:cs typeface="Times New Roman" panose="02020603050405020304" pitchFamily="18" charset="0"/>
              </a:rPr>
              <a:t>Macrecon</a:t>
            </a:r>
            <a:r>
              <a:rPr lang="en-US" altLang="en-US" sz="2800" dirty="0">
                <a:latin typeface="Times New Roman" panose="02020603050405020304" pitchFamily="18" charset="0"/>
                <a:cs typeface="Times New Roman" panose="02020603050405020304" pitchFamily="18" charset="0"/>
              </a:rPr>
              <a:t>. analysis of fiscal policy</a:t>
            </a:r>
          </a:p>
          <a:p>
            <a:pPr lvl="0" fontAlgn="base">
              <a:spcBef>
                <a:spcPct val="15000"/>
              </a:spcBef>
              <a:spcAft>
                <a:spcPct val="0"/>
              </a:spcAft>
              <a:buFont typeface="Wingdings" panose="05000000000000000000" pitchFamily="2" charset="2"/>
              <a:buChar char="Ø"/>
            </a:pPr>
            <a:r>
              <a:rPr lang="en-US" altLang="en-US" sz="2800" dirty="0" err="1">
                <a:latin typeface="Times New Roman" panose="02020603050405020304" pitchFamily="18" charset="0"/>
                <a:cs typeface="Times New Roman" panose="02020603050405020304" pitchFamily="18" charset="0"/>
              </a:rPr>
              <a:t>Kahf</a:t>
            </a:r>
            <a:r>
              <a:rPr lang="en-US" altLang="en-US" sz="2800" dirty="0">
                <a:latin typeface="Times New Roman" panose="02020603050405020304" pitchFamily="18" charset="0"/>
                <a:cs typeface="Times New Roman" panose="02020603050405020304" pitchFamily="18" charset="0"/>
              </a:rPr>
              <a:t> – Taxation</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2942925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marL="0" lvl="0" indent="0" fontAlgn="base">
              <a:spcBef>
                <a:spcPct val="50000"/>
              </a:spcBef>
              <a:spcAft>
                <a:spcPct val="0"/>
              </a:spcAft>
              <a:buNone/>
            </a:pPr>
            <a:r>
              <a:rPr lang="en-US" altLang="en-US" b="1" u="sng" dirty="0">
                <a:latin typeface="Times New Roman" panose="02020603050405020304" pitchFamily="18" charset="0"/>
                <a:cs typeface="Times New Roman" panose="02020603050405020304" pitchFamily="18" charset="0"/>
              </a:rPr>
              <a:t>Developments in the 1980s</a:t>
            </a:r>
          </a:p>
          <a:p>
            <a:pPr marL="0" lvl="0" indent="0" fontAlgn="base">
              <a:spcBef>
                <a:spcPct val="50000"/>
              </a:spcBef>
              <a:spcAft>
                <a:spcPct val="0"/>
              </a:spcAft>
              <a:buNone/>
            </a:pPr>
            <a:r>
              <a:rPr lang="en-US" altLang="en-US" sz="2800" dirty="0">
                <a:latin typeface="Times New Roman" panose="02020603050405020304" pitchFamily="18" charset="0"/>
                <a:cs typeface="Times New Roman" panose="02020603050405020304" pitchFamily="18" charset="0"/>
              </a:rPr>
              <a:t>At the conceptual level, Dr. Umar </a:t>
            </a:r>
            <a:r>
              <a:rPr lang="en-US" altLang="en-US" sz="2800" dirty="0" err="1">
                <a:latin typeface="Times New Roman" panose="02020603050405020304" pitchFamily="18" charset="0"/>
                <a:cs typeface="Times New Roman" panose="02020603050405020304" pitchFamily="18" charset="0"/>
              </a:rPr>
              <a:t>Chapra</a:t>
            </a:r>
            <a:r>
              <a:rPr lang="en-US" altLang="en-US" sz="2800" dirty="0">
                <a:latin typeface="Times New Roman" panose="02020603050405020304" pitchFamily="18" charset="0"/>
                <a:cs typeface="Times New Roman" panose="02020603050405020304" pitchFamily="18" charset="0"/>
              </a:rPr>
              <a:t> wrote his </a:t>
            </a:r>
            <a:r>
              <a:rPr lang="en-US" altLang="en-US" sz="2800" dirty="0" smtClean="0">
                <a:latin typeface="Times New Roman" panose="02020603050405020304" pitchFamily="18" charset="0"/>
                <a:cs typeface="Times New Roman" panose="02020603050405020304" pitchFamily="18" charset="0"/>
              </a:rPr>
              <a:t>masterpiece </a:t>
            </a:r>
            <a:r>
              <a:rPr lang="en-US" altLang="en-US" sz="2800" i="1" dirty="0" smtClean="0">
                <a:latin typeface="Times New Roman" panose="02020603050405020304" pitchFamily="18" charset="0"/>
                <a:cs typeface="Times New Roman" panose="02020603050405020304" pitchFamily="18" charset="0"/>
              </a:rPr>
              <a:t>Towards </a:t>
            </a:r>
            <a:r>
              <a:rPr lang="en-US" altLang="en-US" sz="2800" i="1" dirty="0">
                <a:latin typeface="Times New Roman" panose="02020603050405020304" pitchFamily="18" charset="0"/>
                <a:cs typeface="Times New Roman" panose="02020603050405020304" pitchFamily="18" charset="0"/>
              </a:rPr>
              <a:t>a Just Monetary System</a:t>
            </a:r>
            <a:r>
              <a:rPr lang="en-US" altLang="en-US" sz="2800" dirty="0">
                <a:latin typeface="Times New Roman" panose="02020603050405020304" pitchFamily="18" charset="0"/>
                <a:cs typeface="Times New Roman" panose="02020603050405020304" pitchFamily="18" charset="0"/>
              </a:rPr>
              <a:t> (1985). And, Dr. </a:t>
            </a:r>
            <a:r>
              <a:rPr lang="en-US" altLang="en-US" sz="2800" dirty="0" err="1">
                <a:latin typeface="Times New Roman" panose="02020603050405020304" pitchFamily="18" charset="0"/>
                <a:cs typeface="Times New Roman" panose="02020603050405020304" pitchFamily="18" charset="0"/>
              </a:rPr>
              <a:t>Ziauddin</a:t>
            </a:r>
            <a:r>
              <a:rPr lang="en-US" altLang="en-US" sz="2800" dirty="0">
                <a:latin typeface="Times New Roman" panose="02020603050405020304" pitchFamily="18" charset="0"/>
                <a:cs typeface="Times New Roman" panose="02020603050405020304" pitchFamily="18" charset="0"/>
              </a:rPr>
              <a:t> came up with a systematic inquiry into “Public Finance in Islam” (1989 – IMF Working Paper).</a:t>
            </a:r>
          </a:p>
          <a:p>
            <a:pPr marL="0" lvl="0" indent="0" fontAlgn="base">
              <a:spcBef>
                <a:spcPct val="50000"/>
              </a:spcBef>
              <a:spcAft>
                <a:spcPct val="0"/>
              </a:spcAft>
              <a:buNone/>
            </a:pPr>
            <a:r>
              <a:rPr lang="en-US" altLang="en-US" sz="2800" dirty="0">
                <a:latin typeface="Times New Roman" panose="02020603050405020304" pitchFamily="18" charset="0"/>
                <a:cs typeface="Times New Roman" panose="02020603050405020304" pitchFamily="18" charset="0"/>
              </a:rPr>
              <a:t>	Other than the above, mostly analytical works were produced in this period. Thus, effects of fiscal and/or monetary policies are studied in the context of macroeconomic models. Some of these works are as follows:</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1269990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lvl="0" indent="0" fontAlgn="base">
              <a:spcBef>
                <a:spcPct val="50000"/>
              </a:spcBef>
              <a:spcAft>
                <a:spcPct val="0"/>
              </a:spcAft>
              <a:buNone/>
            </a:pPr>
            <a:r>
              <a:rPr lang="en-US" altLang="en-US" b="1" u="sng" dirty="0">
                <a:latin typeface="Times New Roman" panose="02020603050405020304" pitchFamily="18" charset="0"/>
                <a:cs typeface="Times New Roman" panose="02020603050405020304" pitchFamily="18" charset="0"/>
              </a:rPr>
              <a:t>Developments in the 1980s (contd.)</a:t>
            </a:r>
          </a:p>
          <a:p>
            <a:pPr lvl="0" fontAlgn="base">
              <a:spcBef>
                <a:spcPct val="50000"/>
              </a:spcBef>
              <a:spcAft>
                <a:spcPct val="0"/>
              </a:spcAft>
              <a:buClr>
                <a:srgbClr val="660066"/>
              </a:buClr>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Muhammad </a:t>
            </a:r>
            <a:r>
              <a:rPr lang="en-US" altLang="en-US" sz="2400" dirty="0" err="1">
                <a:latin typeface="Times New Roman" panose="02020603050405020304" pitchFamily="18" charset="0"/>
                <a:cs typeface="Times New Roman" panose="02020603050405020304" pitchFamily="18" charset="0"/>
              </a:rPr>
              <a:t>Mukhtar</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Mutwally</a:t>
            </a:r>
            <a:r>
              <a:rPr lang="en-US" altLang="en-US" sz="2400" dirty="0">
                <a:latin typeface="Times New Roman" panose="02020603050405020304" pitchFamily="18" charset="0"/>
                <a:cs typeface="Times New Roman" panose="02020603050405020304" pitchFamily="18" charset="0"/>
              </a:rPr>
              <a:t>, </a:t>
            </a:r>
            <a:r>
              <a:rPr lang="en-US" altLang="en-US" sz="2400" i="1" dirty="0">
                <a:latin typeface="Times New Roman" panose="02020603050405020304" pitchFamily="18" charset="0"/>
                <a:cs typeface="Times New Roman" panose="02020603050405020304" pitchFamily="18" charset="0"/>
              </a:rPr>
              <a:t>Macroeconomic Models of Islamic Doctrines</a:t>
            </a:r>
            <a:r>
              <a:rPr lang="en-US" altLang="en-US" sz="2400" dirty="0">
                <a:latin typeface="Times New Roman" panose="02020603050405020304" pitchFamily="18" charset="0"/>
                <a:cs typeface="Times New Roman" panose="02020603050405020304" pitchFamily="18" charset="0"/>
              </a:rPr>
              <a:t> (1981)</a:t>
            </a:r>
          </a:p>
          <a:p>
            <a:pPr lvl="0" fontAlgn="base">
              <a:spcBef>
                <a:spcPct val="50000"/>
              </a:spcBef>
              <a:spcAft>
                <a:spcPct val="0"/>
              </a:spcAft>
              <a:buClr>
                <a:srgbClr val="660066"/>
              </a:buClr>
              <a:buFont typeface="Wingdings" panose="05000000000000000000" pitchFamily="2" charset="2"/>
              <a:buChar char="Ø"/>
            </a:pPr>
            <a:r>
              <a:rPr lang="en-US" altLang="en-US" sz="2400" dirty="0" err="1">
                <a:latin typeface="Times New Roman" panose="02020603050405020304" pitchFamily="18" charset="0"/>
                <a:cs typeface="Times New Roman" panose="02020603050405020304" pitchFamily="18" charset="0"/>
              </a:rPr>
              <a:t>Ausaf</a:t>
            </a:r>
            <a:r>
              <a:rPr lang="en-US" altLang="en-US" sz="2400" dirty="0">
                <a:latin typeface="Times New Roman" panose="02020603050405020304" pitchFamily="18" charset="0"/>
                <a:cs typeface="Times New Roman" panose="02020603050405020304" pitchFamily="18" charset="0"/>
              </a:rPr>
              <a:t> Ahmad, </a:t>
            </a:r>
            <a:r>
              <a:rPr lang="en-US" altLang="en-US" sz="2400" i="1" dirty="0">
                <a:latin typeface="Times New Roman" panose="02020603050405020304" pitchFamily="18" charset="0"/>
                <a:cs typeface="Times New Roman" panose="02020603050405020304" pitchFamily="18" charset="0"/>
              </a:rPr>
              <a:t>Income Determination in an Islamic Economy</a:t>
            </a:r>
            <a:r>
              <a:rPr lang="en-US" altLang="en-US" sz="2400" dirty="0">
                <a:latin typeface="Times New Roman" panose="02020603050405020304" pitchFamily="18" charset="0"/>
                <a:cs typeface="Times New Roman" panose="02020603050405020304" pitchFamily="18" charset="0"/>
              </a:rPr>
              <a:t> (1984, published in 1987)</a:t>
            </a:r>
          </a:p>
          <a:p>
            <a:pPr lvl="0" fontAlgn="base">
              <a:spcBef>
                <a:spcPct val="50000"/>
              </a:spcBef>
              <a:spcAft>
                <a:spcPct val="0"/>
              </a:spcAft>
              <a:buClr>
                <a:srgbClr val="660066"/>
              </a:buClr>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Tahir, “A Simple of Aggregate Output, Income and Economic Inequalities Determination in an Islamic Economies” (1986, published in 1989)</a:t>
            </a:r>
            <a:endParaRPr lang="en-US" altLang="en-US" sz="40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4186842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lvl="0" indent="0" fontAlgn="base">
              <a:spcBef>
                <a:spcPct val="50000"/>
              </a:spcBef>
              <a:spcAft>
                <a:spcPct val="0"/>
              </a:spcAft>
              <a:buNone/>
            </a:pPr>
            <a:r>
              <a:rPr lang="en-US" altLang="en-US" b="1" u="sng" dirty="0">
                <a:latin typeface="Times New Roman" panose="02020603050405020304" pitchFamily="18" charset="0"/>
                <a:cs typeface="Times New Roman" panose="02020603050405020304" pitchFamily="18" charset="0"/>
              </a:rPr>
              <a:t>Developments in the 1980s (contd.)</a:t>
            </a:r>
          </a:p>
          <a:p>
            <a:pPr lvl="0" fontAlgn="base">
              <a:spcBef>
                <a:spcPct val="50000"/>
              </a:spcBef>
              <a:spcAft>
                <a:spcPct val="0"/>
              </a:spcAft>
              <a:buClr>
                <a:srgbClr val="660066"/>
              </a:buClr>
              <a:buFont typeface="Wingdings" panose="05000000000000000000" pitchFamily="2" charset="2"/>
              <a:buChar char="Ø"/>
            </a:pPr>
            <a:r>
              <a:rPr lang="en-US" altLang="en-US" sz="2400" dirty="0" err="1">
                <a:latin typeface="Times New Roman" panose="02020603050405020304" pitchFamily="18" charset="0"/>
                <a:cs typeface="Times New Roman" panose="02020603050405020304" pitchFamily="18" charset="0"/>
              </a:rPr>
              <a:t>Mohsin</a:t>
            </a:r>
            <a:r>
              <a:rPr lang="en-US" altLang="en-US" sz="2400" dirty="0">
                <a:latin typeface="Times New Roman" panose="02020603050405020304" pitchFamily="18" charset="0"/>
                <a:cs typeface="Times New Roman" panose="02020603050405020304" pitchFamily="18" charset="0"/>
              </a:rPr>
              <a:t> Khan, “Islamic Interest-Free Banking – A Theoretical Analysis (1986)</a:t>
            </a:r>
          </a:p>
          <a:p>
            <a:pPr lvl="0" fontAlgn="base">
              <a:spcAft>
                <a:spcPct val="0"/>
              </a:spcAft>
              <a:buClr>
                <a:srgbClr val="660066"/>
              </a:buClr>
              <a:buFont typeface="Wingdings" panose="05000000000000000000" pitchFamily="2" charset="2"/>
              <a:buChar char="Ø"/>
            </a:pPr>
            <a:r>
              <a:rPr lang="en-US" altLang="en-US" sz="2400" dirty="0" err="1">
                <a:latin typeface="Times New Roman" panose="02020603050405020304" pitchFamily="18" charset="0"/>
                <a:cs typeface="Times New Roman" panose="02020603050405020304" pitchFamily="18" charset="0"/>
              </a:rPr>
              <a:t>Mohsin</a:t>
            </a:r>
            <a:r>
              <a:rPr lang="en-US" altLang="en-US" sz="2400" dirty="0">
                <a:latin typeface="Times New Roman" panose="02020603050405020304" pitchFamily="18" charset="0"/>
                <a:cs typeface="Times New Roman" panose="02020603050405020304" pitchFamily="18" charset="0"/>
              </a:rPr>
              <a:t> Khan and Abbas </a:t>
            </a:r>
            <a:r>
              <a:rPr lang="en-US" altLang="en-US" sz="2400" dirty="0" err="1">
                <a:latin typeface="Times New Roman" panose="02020603050405020304" pitchFamily="18" charset="0"/>
                <a:cs typeface="Times New Roman" panose="02020603050405020304" pitchFamily="18" charset="0"/>
              </a:rPr>
              <a:t>Mirakhor</a:t>
            </a:r>
            <a:r>
              <a:rPr lang="en-US" altLang="en-US" sz="2400" dirty="0">
                <a:latin typeface="Times New Roman" panose="02020603050405020304" pitchFamily="18" charset="0"/>
                <a:cs typeface="Times New Roman" panose="02020603050405020304" pitchFamily="18" charset="0"/>
              </a:rPr>
              <a:t> (1987), “The Financial System and Monetary Policy in an Islamic Economy” (1987)</a:t>
            </a:r>
          </a:p>
          <a:p>
            <a:pPr lvl="0" fontAlgn="base">
              <a:spcAft>
                <a:spcPct val="0"/>
              </a:spcAft>
              <a:buClr>
                <a:srgbClr val="660066"/>
              </a:buClr>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Muhammad Anwar, </a:t>
            </a:r>
            <a:r>
              <a:rPr lang="en-US" altLang="en-US" sz="2400" i="1" dirty="0">
                <a:latin typeface="Times New Roman" panose="02020603050405020304" pitchFamily="18" charset="0"/>
                <a:cs typeface="Times New Roman" panose="02020603050405020304" pitchFamily="18" charset="0"/>
              </a:rPr>
              <a:t>Modeling Interest-Free Economy: A study in Macroeconomics and Development</a:t>
            </a:r>
            <a:r>
              <a:rPr lang="en-US" altLang="en-US" sz="2400" dirty="0">
                <a:latin typeface="Times New Roman" panose="02020603050405020304" pitchFamily="18" charset="0"/>
                <a:cs typeface="Times New Roman" panose="02020603050405020304" pitchFamily="18" charset="0"/>
              </a:rPr>
              <a:t> (1987)</a:t>
            </a:r>
          </a:p>
          <a:p>
            <a:pPr lvl="0" fontAlgn="base">
              <a:spcAft>
                <a:spcPct val="0"/>
              </a:spcAft>
              <a:buClr>
                <a:srgbClr val="660066"/>
              </a:buClr>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Nadir </a:t>
            </a:r>
            <a:r>
              <a:rPr lang="en-US" altLang="en-US" sz="2400" dirty="0" err="1">
                <a:latin typeface="Times New Roman" panose="02020603050405020304" pitchFamily="18" charset="0"/>
                <a:cs typeface="Times New Roman" panose="02020603050405020304" pitchFamily="18" charset="0"/>
              </a:rPr>
              <a:t>Habibi</a:t>
            </a:r>
            <a:r>
              <a:rPr lang="en-US" altLang="en-US" sz="2400" dirty="0">
                <a:latin typeface="Times New Roman" panose="02020603050405020304" pitchFamily="18" charset="0"/>
                <a:cs typeface="Times New Roman" panose="02020603050405020304" pitchFamily="18" charset="0"/>
              </a:rPr>
              <a:t>, “The Consequences of Islamic Banking in a Macroeconomic Framework” (1987, published in 1991)</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2043382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lvl="0" indent="0" fontAlgn="base">
              <a:spcBef>
                <a:spcPct val="50000"/>
              </a:spcBef>
              <a:spcAft>
                <a:spcPct val="0"/>
              </a:spcAft>
              <a:buNone/>
            </a:pPr>
            <a:r>
              <a:rPr lang="en-US" altLang="en-US" b="1" u="sng" dirty="0">
                <a:latin typeface="Times New Roman" panose="02020603050405020304" pitchFamily="18" charset="0"/>
                <a:cs typeface="Times New Roman" panose="02020603050405020304" pitchFamily="18" charset="0"/>
              </a:rPr>
              <a:t>Developments in the 1990s</a:t>
            </a:r>
          </a:p>
          <a:p>
            <a:pPr marL="0" lvl="0" indent="0" fontAlgn="base">
              <a:spcBef>
                <a:spcPct val="5000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With increasing attention received by Islamic</a:t>
            </a:r>
          </a:p>
          <a:p>
            <a:pPr marL="0" lvl="0" indent="0" fontAlgn="base">
              <a:spcBef>
                <a:spcPct val="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banking and finance in the 1990s, central banking,</a:t>
            </a:r>
          </a:p>
          <a:p>
            <a:pPr marL="0" lvl="0" indent="0" fontAlgn="base">
              <a:spcBef>
                <a:spcPct val="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monetary management and monetary policy have</a:t>
            </a:r>
          </a:p>
          <a:p>
            <a:pPr marL="0" lvl="0" indent="0" fontAlgn="base">
              <a:spcBef>
                <a:spcPct val="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received more attention from the Islamic </a:t>
            </a:r>
            <a:r>
              <a:rPr lang="en-US" altLang="en-US" sz="2800" dirty="0" smtClean="0">
                <a:latin typeface="Times New Roman" panose="02020603050405020304" pitchFamily="18" charset="0"/>
                <a:cs typeface="Times New Roman" panose="02020603050405020304" pitchFamily="18" charset="0"/>
              </a:rPr>
              <a:t>economists</a:t>
            </a:r>
            <a:r>
              <a:rPr lang="en-US" altLang="en-US" sz="2800" dirty="0">
                <a:latin typeface="Times New Roman" panose="02020603050405020304" pitchFamily="18" charset="0"/>
                <a:cs typeface="Times New Roman" panose="02020603050405020304" pitchFamily="18" charset="0"/>
              </a:rPr>
              <a:t>. Some notable papers are:</a:t>
            </a:r>
          </a:p>
          <a:p>
            <a:pPr lvl="0" fontAlgn="base">
              <a:spcAft>
                <a:spcPct val="0"/>
              </a:spcAft>
              <a:buClr>
                <a:srgbClr val="660066"/>
              </a:buClr>
              <a:buFont typeface="Wingdings" panose="05000000000000000000" pitchFamily="2" charset="2"/>
              <a:buChar char="Ø"/>
            </a:pPr>
            <a:r>
              <a:rPr lang="en-US" altLang="en-US" sz="2400" dirty="0" err="1">
                <a:latin typeface="Times New Roman" panose="02020603050405020304" pitchFamily="18" charset="0"/>
                <a:cs typeface="Times New Roman" panose="02020603050405020304" pitchFamily="18" charset="0"/>
              </a:rPr>
              <a:t>Mohsin</a:t>
            </a:r>
            <a:r>
              <a:rPr lang="en-US" altLang="en-US" sz="2400" dirty="0">
                <a:latin typeface="Times New Roman" panose="02020603050405020304" pitchFamily="18" charset="0"/>
                <a:cs typeface="Times New Roman" panose="02020603050405020304" pitchFamily="18" charset="0"/>
              </a:rPr>
              <a:t> Khan and Abbas </a:t>
            </a:r>
            <a:r>
              <a:rPr lang="en-US" altLang="en-US" sz="2400" dirty="0" err="1">
                <a:latin typeface="Times New Roman" panose="02020603050405020304" pitchFamily="18" charset="0"/>
                <a:cs typeface="Times New Roman" panose="02020603050405020304" pitchFamily="18" charset="0"/>
              </a:rPr>
              <a:t>Mirakhor</a:t>
            </a:r>
            <a:r>
              <a:rPr lang="en-US" altLang="en-US" sz="2400" dirty="0">
                <a:latin typeface="Times New Roman" panose="02020603050405020304" pitchFamily="18" charset="0"/>
                <a:cs typeface="Times New Roman" panose="02020603050405020304" pitchFamily="18" charset="0"/>
              </a:rPr>
              <a:t>, “Monetary Management in an Islamic Economy” (1994)</a:t>
            </a:r>
          </a:p>
          <a:p>
            <a:pPr lvl="0" fontAlgn="base">
              <a:spcAft>
                <a:spcPct val="0"/>
              </a:spcAft>
              <a:buClr>
                <a:srgbClr val="660066"/>
              </a:buClr>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N. Choudhry and  Abbas </a:t>
            </a:r>
            <a:r>
              <a:rPr lang="en-US" altLang="en-US" sz="2400" dirty="0" err="1">
                <a:latin typeface="Times New Roman" panose="02020603050405020304" pitchFamily="18" charset="0"/>
                <a:cs typeface="Times New Roman" panose="02020603050405020304" pitchFamily="18" charset="0"/>
              </a:rPr>
              <a:t>Mirakhor</a:t>
            </a:r>
            <a:r>
              <a:rPr lang="en-US" altLang="en-US" sz="2400" dirty="0">
                <a:latin typeface="Times New Roman" panose="02020603050405020304" pitchFamily="18" charset="0"/>
                <a:cs typeface="Times New Roman" panose="02020603050405020304" pitchFamily="18" charset="0"/>
              </a:rPr>
              <a:t>, “Indirect Instruments of Monetary Control” (1999?)</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4086355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Literature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17638"/>
            <a:ext cx="8229600" cy="4938712"/>
          </a:xfrm>
        </p:spPr>
        <p:txBody>
          <a:bodyPr>
            <a:normAutofit fontScale="92500" lnSpcReduction="10000"/>
          </a:bodyPr>
          <a:lstStyle/>
          <a:p>
            <a:pPr marL="0" lvl="0" indent="0" fontAlgn="base">
              <a:spcBef>
                <a:spcPct val="50000"/>
              </a:spcBef>
              <a:spcAft>
                <a:spcPct val="0"/>
              </a:spcAft>
              <a:buNone/>
            </a:pPr>
            <a:r>
              <a:rPr lang="en-US" altLang="en-US" b="1" u="sng" dirty="0">
                <a:latin typeface="Times New Roman" panose="02020603050405020304" pitchFamily="18" charset="0"/>
                <a:cs typeface="Times New Roman" panose="02020603050405020304" pitchFamily="18" charset="0"/>
              </a:rPr>
              <a:t>Developments in the 1990s (contd.)</a:t>
            </a:r>
          </a:p>
          <a:p>
            <a:pPr marL="0" lvl="0" indent="0" fontAlgn="base">
              <a:spcBef>
                <a:spcPct val="50000"/>
              </a:spcBef>
              <a:spcAft>
                <a:spcPct val="0"/>
              </a:spcAft>
              <a:buNone/>
            </a:pPr>
            <a:r>
              <a:rPr lang="en-US" altLang="en-US" sz="2800" dirty="0">
                <a:latin typeface="Times New Roman" panose="02020603050405020304" pitchFamily="18" charset="0"/>
                <a:cs typeface="Times New Roman" panose="02020603050405020304" pitchFamily="18" charset="0"/>
              </a:rPr>
              <a:t>On the fiscal policy side, some work on taxation and</a:t>
            </a:r>
          </a:p>
          <a:p>
            <a:pPr marL="0" lvl="0" indent="0" fontAlgn="base">
              <a:spcBef>
                <a:spcPct val="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implications of equity-financed budgetary deficit for</a:t>
            </a:r>
          </a:p>
          <a:p>
            <a:pPr marL="0" lvl="0" indent="0" fontAlgn="base">
              <a:spcBef>
                <a:spcPct val="0"/>
              </a:spcBef>
              <a:spcAft>
                <a:spcPct val="0"/>
              </a:spcAft>
              <a:buClr>
                <a:srgbClr val="660066"/>
              </a:buClr>
              <a:buNone/>
            </a:pPr>
            <a:r>
              <a:rPr lang="en-US" altLang="en-US" sz="2800" dirty="0">
                <a:latin typeface="Times New Roman" panose="02020603050405020304" pitchFamily="18" charset="0"/>
                <a:cs typeface="Times New Roman" panose="02020603050405020304" pitchFamily="18" charset="0"/>
              </a:rPr>
              <a:t>stability of the economy were explored:</a:t>
            </a:r>
          </a:p>
          <a:p>
            <a:pPr lvl="0" fontAlgn="base">
              <a:spcAft>
                <a:spcPct val="0"/>
              </a:spcAft>
              <a:buClr>
                <a:srgbClr val="660066"/>
              </a:buClr>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Aft>
                <a:spcPct val="0"/>
              </a:spcAft>
              <a:buClr>
                <a:srgbClr val="660066"/>
              </a:buClr>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Mohammad </a:t>
            </a:r>
            <a:r>
              <a:rPr lang="en-US" altLang="en-US" sz="2400" dirty="0">
                <a:latin typeface="Times New Roman" panose="02020603050405020304" pitchFamily="18" charset="0"/>
                <a:cs typeface="Times New Roman" panose="02020603050405020304" pitchFamily="18" charset="0"/>
              </a:rPr>
              <a:t>Hussain, “A Macroeconomic Taxation Model for an Islamic Economy” (1993)</a:t>
            </a:r>
          </a:p>
          <a:p>
            <a:pPr lvl="0" fontAlgn="base">
              <a:spcAft>
                <a:spcPct val="0"/>
              </a:spcAft>
              <a:buClr>
                <a:srgbClr val="660066"/>
              </a:buClr>
              <a:buFont typeface="Wingdings" panose="05000000000000000000" pitchFamily="2" charset="2"/>
              <a:buChar char="Ø"/>
            </a:pPr>
            <a:r>
              <a:rPr lang="en-US" altLang="en-US" sz="2400" dirty="0" err="1">
                <a:latin typeface="Times New Roman" panose="02020603050405020304" pitchFamily="18" charset="0"/>
                <a:cs typeface="Times New Roman" panose="02020603050405020304" pitchFamily="18" charset="0"/>
              </a:rPr>
              <a:t>Aynul</a:t>
            </a:r>
            <a:r>
              <a:rPr lang="en-US" altLang="en-US" sz="2400" dirty="0">
                <a:latin typeface="Times New Roman" panose="02020603050405020304" pitchFamily="18" charset="0"/>
                <a:cs typeface="Times New Roman" panose="02020603050405020304" pitchFamily="18" charset="0"/>
              </a:rPr>
              <a:t> Hasan and A.N. Siddiqui, “Is Equity Financed Budgetary Deficit Stable in an Interest-Free Economy?” (1996) </a:t>
            </a:r>
          </a:p>
          <a:p>
            <a:pPr marL="0" lvl="0" indent="0" fontAlgn="base">
              <a:spcBef>
                <a:spcPct val="0"/>
              </a:spcBef>
              <a:spcAft>
                <a:spcPct val="0"/>
              </a:spcAft>
              <a:buNone/>
            </a:pPr>
            <a:endParaRPr lang="en-US" altLang="en-US" sz="2800" dirty="0" smtClean="0">
              <a:latin typeface="Times New Roman" panose="02020603050405020304" pitchFamily="18" charset="0"/>
              <a:cs typeface="Times New Roman" panose="02020603050405020304" pitchFamily="18" charset="0"/>
            </a:endParaRPr>
          </a:p>
          <a:p>
            <a:pPr marL="0" lvl="0" indent="0" fontAlgn="base">
              <a:spcBef>
                <a:spcPct val="0"/>
              </a:spcBef>
              <a:spcAft>
                <a:spcPct val="0"/>
              </a:spcAft>
              <a:buNone/>
            </a:pPr>
            <a:r>
              <a:rPr lang="en-US" altLang="en-US" sz="2800" dirty="0" smtClean="0">
                <a:latin typeface="Times New Roman" panose="02020603050405020304" pitchFamily="18" charset="0"/>
                <a:cs typeface="Times New Roman" panose="02020603050405020304" pitchFamily="18" charset="0"/>
              </a:rPr>
              <a:t>It </a:t>
            </a:r>
            <a:r>
              <a:rPr lang="en-US" altLang="en-US" sz="2800" dirty="0">
                <a:latin typeface="Times New Roman" panose="02020603050405020304" pitchFamily="18" charset="0"/>
                <a:cs typeface="Times New Roman" panose="02020603050405020304" pitchFamily="18" charset="0"/>
              </a:rPr>
              <a:t>is noteworthy that in these and virtually all the analytical </a:t>
            </a:r>
            <a:r>
              <a:rPr lang="en-US" altLang="en-US" sz="2800" dirty="0" smtClean="0">
                <a:latin typeface="Times New Roman" panose="02020603050405020304" pitchFamily="18" charset="0"/>
                <a:cs typeface="Times New Roman" panose="02020603050405020304" pitchFamily="18" charset="0"/>
              </a:rPr>
              <a:t>	papers </a:t>
            </a:r>
            <a:r>
              <a:rPr lang="en-US" altLang="en-US" sz="2800" dirty="0">
                <a:latin typeface="Times New Roman" panose="02020603050405020304" pitchFamily="18" charset="0"/>
                <a:cs typeface="Times New Roman" panose="02020603050405020304" pitchFamily="18" charset="0"/>
              </a:rPr>
              <a:t>the analysis is limited to the stabilization role </a:t>
            </a:r>
            <a:r>
              <a:rPr lang="en-US" altLang="en-US" sz="2800" dirty="0" smtClean="0">
                <a:latin typeface="Times New Roman" panose="02020603050405020304" pitchFamily="18" charset="0"/>
                <a:cs typeface="Times New Roman" panose="02020603050405020304" pitchFamily="18" charset="0"/>
              </a:rPr>
              <a:t>	of </a:t>
            </a:r>
            <a:r>
              <a:rPr lang="en-US" altLang="en-US" sz="2800" dirty="0">
                <a:latin typeface="Times New Roman" panose="02020603050405020304" pitchFamily="18" charset="0"/>
                <a:cs typeface="Times New Roman" panose="02020603050405020304" pitchFamily="18" charset="0"/>
              </a:rPr>
              <a:t>fiscal and monetary policies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26252378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b="1" dirty="0" smtClean="0">
                <a:latin typeface="Times New Roman" pitchFamily="18" charset="0"/>
                <a:cs typeface="Times New Roman" pitchFamily="18" charset="0"/>
              </a:rPr>
              <a:t>Contribution</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17638"/>
            <a:ext cx="8229600" cy="4938712"/>
          </a:xfrm>
        </p:spPr>
        <p:txBody>
          <a:bodyPr>
            <a:normAutofit lnSpcReduction="10000"/>
          </a:bodyPr>
          <a:lstStyle/>
          <a:p>
            <a:pPr marL="0" lvl="0" indent="0" fontAlgn="base">
              <a:spcBef>
                <a:spcPct val="50000"/>
              </a:spcBef>
              <a:spcAft>
                <a:spcPct val="0"/>
              </a:spcAft>
              <a:buNone/>
            </a:pPr>
            <a:r>
              <a:rPr lang="en-US" altLang="en-US" dirty="0">
                <a:solidFill>
                  <a:srgbClr val="0070C0"/>
                </a:solidFill>
                <a:latin typeface="Times New Roman" panose="02020603050405020304" pitchFamily="18" charset="0"/>
                <a:cs typeface="Times New Roman" panose="02020603050405020304" pitchFamily="18" charset="0"/>
              </a:rPr>
              <a:t>All the papers, especially those written at</a:t>
            </a:r>
          </a:p>
          <a:p>
            <a:pPr marL="0" lvl="0" indent="0" fontAlgn="base">
              <a:spcBef>
                <a:spcPct val="0"/>
              </a:spcBef>
              <a:spcAft>
                <a:spcPct val="0"/>
              </a:spcAft>
              <a:buNone/>
            </a:pPr>
            <a:r>
              <a:rPr lang="en-US" altLang="en-US" dirty="0">
                <a:solidFill>
                  <a:srgbClr val="0070C0"/>
                </a:solidFill>
                <a:latin typeface="Times New Roman" panose="02020603050405020304" pitchFamily="18" charset="0"/>
                <a:cs typeface="Times New Roman" panose="02020603050405020304" pitchFamily="18" charset="0"/>
              </a:rPr>
              <a:t>the conceptual level, are </a:t>
            </a:r>
            <a:r>
              <a:rPr lang="en-US" altLang="en-US" u="sng" dirty="0">
                <a:solidFill>
                  <a:srgbClr val="0070C0"/>
                </a:solidFill>
                <a:latin typeface="Times New Roman" panose="02020603050405020304" pitchFamily="18" charset="0"/>
                <a:cs typeface="Times New Roman" panose="02020603050405020304" pitchFamily="18" charset="0"/>
              </a:rPr>
              <a:t>silent</a:t>
            </a:r>
            <a:r>
              <a:rPr lang="en-US" altLang="en-US" dirty="0">
                <a:solidFill>
                  <a:srgbClr val="0070C0"/>
                </a:solidFill>
                <a:latin typeface="Times New Roman" panose="02020603050405020304" pitchFamily="18" charset="0"/>
                <a:cs typeface="Times New Roman" panose="02020603050405020304" pitchFamily="18" charset="0"/>
              </a:rPr>
              <a:t> on some</a:t>
            </a:r>
          </a:p>
          <a:p>
            <a:pPr marL="0" lvl="0" indent="0" fontAlgn="base">
              <a:spcBef>
                <a:spcPct val="0"/>
              </a:spcBef>
              <a:spcAft>
                <a:spcPct val="0"/>
              </a:spcAft>
              <a:buNone/>
            </a:pPr>
            <a:r>
              <a:rPr lang="en-US" altLang="en-US" dirty="0">
                <a:solidFill>
                  <a:srgbClr val="0070C0"/>
                </a:solidFill>
                <a:latin typeface="Times New Roman" panose="02020603050405020304" pitchFamily="18" charset="0"/>
                <a:cs typeface="Times New Roman" panose="02020603050405020304" pitchFamily="18" charset="0"/>
              </a:rPr>
              <a:t>fundamental matters. </a:t>
            </a:r>
            <a:r>
              <a:rPr lang="en-US" altLang="en-US" dirty="0">
                <a:latin typeface="Times New Roman" panose="02020603050405020304" pitchFamily="18" charset="0"/>
                <a:cs typeface="Times New Roman" panose="02020603050405020304" pitchFamily="18" charset="0"/>
              </a:rPr>
              <a:t>These include:</a:t>
            </a:r>
          </a:p>
          <a:p>
            <a:pPr fontAlgn="base">
              <a:spcBef>
                <a:spcPct val="5000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Islamic economy, i.e., the framework in which the policies are to be conceived.—The focus in the Islamic economics literature is on the Islamic Economic </a:t>
            </a:r>
            <a:r>
              <a:rPr lang="en-US" altLang="en-US" sz="2800" u="sng" dirty="0">
                <a:latin typeface="Times New Roman" panose="02020603050405020304" pitchFamily="18" charset="0"/>
                <a:cs typeface="Times New Roman" panose="02020603050405020304" pitchFamily="18" charset="0"/>
              </a:rPr>
              <a:t>System</a:t>
            </a:r>
            <a:r>
              <a:rPr lang="en-US" altLang="en-US" sz="2800" dirty="0">
                <a:latin typeface="Times New Roman" panose="02020603050405020304" pitchFamily="18" charset="0"/>
                <a:cs typeface="Times New Roman" panose="02020603050405020304" pitchFamily="18" charset="0"/>
              </a:rPr>
              <a:t>.</a:t>
            </a:r>
          </a:p>
          <a:p>
            <a:pPr fontAlgn="base">
              <a:spcBef>
                <a:spcPct val="3000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The nature and role of government in the </a:t>
            </a:r>
            <a:r>
              <a:rPr lang="en-US" altLang="en-US" sz="2800" dirty="0" err="1">
                <a:latin typeface="Times New Roman" panose="02020603050405020304" pitchFamily="18" charset="0"/>
                <a:cs typeface="Times New Roman" panose="02020603050405020304" pitchFamily="18" charset="0"/>
              </a:rPr>
              <a:t>Shari’ah</a:t>
            </a:r>
            <a:r>
              <a:rPr lang="en-US" altLang="en-US" sz="2800" dirty="0">
                <a:latin typeface="Times New Roman" panose="02020603050405020304" pitchFamily="18" charset="0"/>
                <a:cs typeface="Times New Roman" panose="02020603050405020304" pitchFamily="18" charset="0"/>
              </a:rPr>
              <a:t>  The </a:t>
            </a:r>
            <a:r>
              <a:rPr lang="en-US" altLang="en-US" sz="2800" dirty="0" err="1">
                <a:latin typeface="Times New Roman" panose="02020603050405020304" pitchFamily="18" charset="0"/>
                <a:cs typeface="Times New Roman" panose="02020603050405020304" pitchFamily="18" charset="0"/>
              </a:rPr>
              <a:t>Fiqh</a:t>
            </a:r>
            <a:r>
              <a:rPr lang="en-US" altLang="en-US" sz="2800" dirty="0">
                <a:latin typeface="Times New Roman" panose="02020603050405020304" pitchFamily="18" charset="0"/>
                <a:cs typeface="Times New Roman" panose="02020603050405020304" pitchFamily="18" charset="0"/>
              </a:rPr>
              <a:t> for Government</a:t>
            </a:r>
          </a:p>
          <a:p>
            <a:pPr fontAlgn="base">
              <a:spcBef>
                <a:spcPct val="3000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The </a:t>
            </a:r>
            <a:r>
              <a:rPr lang="en-US" altLang="en-US" sz="2800" dirty="0" err="1">
                <a:latin typeface="Times New Roman" panose="02020603050405020304" pitchFamily="18" charset="0"/>
                <a:cs typeface="Times New Roman" panose="02020603050405020304" pitchFamily="18" charset="0"/>
              </a:rPr>
              <a:t>Shari’ah</a:t>
            </a:r>
            <a:r>
              <a:rPr lang="en-US" altLang="en-US" sz="2800" dirty="0">
                <a:latin typeface="Times New Roman" panose="02020603050405020304" pitchFamily="18" charset="0"/>
                <a:cs typeface="Times New Roman" panose="02020603050405020304" pitchFamily="18" charset="0"/>
              </a:rPr>
              <a:t>-basis of the policy goals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935098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900" b="1" dirty="0">
                <a:latin typeface="Times New Roman" pitchFamily="18" charset="0"/>
                <a:cs typeface="Times New Roman" pitchFamily="18" charset="0"/>
              </a:rPr>
              <a:t>The Policy Perspective</a:t>
            </a:r>
            <a:endParaRPr 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463550" lvl="0" indent="-463550" fontAlgn="base">
              <a:lnSpc>
                <a:spcPct val="90000"/>
              </a:lnSpc>
              <a:spcAft>
                <a:spcPct val="0"/>
              </a:spcAft>
              <a:buFontTx/>
              <a:buAutoNum type="arabicPeriod"/>
            </a:pPr>
            <a:r>
              <a:rPr lang="en-US" altLang="en-US" dirty="0">
                <a:latin typeface="Times New Roman" panose="02020603050405020304" pitchFamily="18" charset="0"/>
                <a:cs typeface="Times New Roman" panose="02020603050405020304" pitchFamily="18" charset="0"/>
              </a:rPr>
              <a:t>Individual is a part of the economy, not the vice versa.</a:t>
            </a:r>
          </a:p>
          <a:p>
            <a:pPr marL="463550" lvl="0" indent="-463550" fontAlgn="base">
              <a:lnSpc>
                <a:spcPct val="90000"/>
              </a:lnSpc>
              <a:spcBef>
                <a:spcPct val="40000"/>
              </a:spcBef>
              <a:spcAft>
                <a:spcPct val="0"/>
              </a:spcAft>
              <a:buFontTx/>
              <a:buAutoNum type="arabicPeriod"/>
            </a:pPr>
            <a:r>
              <a:rPr lang="en-US" altLang="en-US" dirty="0" smtClean="0">
                <a:latin typeface="Times New Roman" panose="02020603050405020304" pitchFamily="18" charset="0"/>
                <a:cs typeface="Times New Roman" panose="02020603050405020304" pitchFamily="18" charset="0"/>
              </a:rPr>
              <a:t>Nucleus: Family</a:t>
            </a:r>
            <a:endParaRPr lang="en-US" altLang="en-US" dirty="0">
              <a:latin typeface="Times New Roman" panose="02020603050405020304" pitchFamily="18" charset="0"/>
              <a:cs typeface="Times New Roman" panose="02020603050405020304" pitchFamily="18" charset="0"/>
            </a:endParaRPr>
          </a:p>
          <a:p>
            <a:pPr marL="463550" lvl="0" indent="-463550" fontAlgn="base">
              <a:lnSpc>
                <a:spcPct val="90000"/>
              </a:lnSpc>
              <a:spcBef>
                <a:spcPct val="40000"/>
              </a:spcBef>
              <a:spcAft>
                <a:spcPct val="0"/>
              </a:spcAft>
              <a:buFontTx/>
              <a:buAutoNum type="arabicPeriod"/>
            </a:pPr>
            <a:r>
              <a:rPr lang="en-US" altLang="en-US" dirty="0">
                <a:latin typeface="Times New Roman" panose="02020603050405020304" pitchFamily="18" charset="0"/>
                <a:cs typeface="Times New Roman" panose="02020603050405020304" pitchFamily="18" charset="0"/>
              </a:rPr>
              <a:t>Market economy</a:t>
            </a:r>
          </a:p>
          <a:p>
            <a:pPr marL="463550" lvl="0" indent="-463550" fontAlgn="base">
              <a:lnSpc>
                <a:spcPct val="90000"/>
              </a:lnSpc>
              <a:spcBef>
                <a:spcPct val="40000"/>
              </a:spcBef>
              <a:spcAft>
                <a:spcPct val="0"/>
              </a:spcAft>
              <a:buFontTx/>
              <a:buAutoNum type="arabicPeriod"/>
            </a:pPr>
            <a:r>
              <a:rPr lang="en-US" altLang="en-US" dirty="0">
                <a:latin typeface="Times New Roman" panose="02020603050405020304" pitchFamily="18" charset="0"/>
                <a:cs typeface="Times New Roman" panose="02020603050405020304" pitchFamily="18" charset="0"/>
              </a:rPr>
              <a:t>The Financial Scene and the Financial Landscape (see next)</a:t>
            </a:r>
          </a:p>
          <a:p>
            <a:pPr marL="463550" lvl="0" indent="-463550" fontAlgn="base">
              <a:lnSpc>
                <a:spcPct val="90000"/>
              </a:lnSpc>
              <a:spcBef>
                <a:spcPct val="40000"/>
              </a:spcBef>
              <a:spcAft>
                <a:spcPct val="0"/>
              </a:spcAft>
              <a:buFontTx/>
              <a:buAutoNum type="arabicPeriod"/>
            </a:pPr>
            <a:r>
              <a:rPr lang="en-US" altLang="en-US" dirty="0">
                <a:latin typeface="Times New Roman" panose="02020603050405020304" pitchFamily="18" charset="0"/>
                <a:cs typeface="Times New Roman" panose="02020603050405020304" pitchFamily="18" charset="0"/>
              </a:rPr>
              <a:t>Government (details follow)</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37046795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base">
              <a:spcAft>
                <a:spcPct val="0"/>
              </a:spcAft>
            </a:pPr>
            <a:r>
              <a:rPr lang="en-US" altLang="en-US" sz="3900" b="1" dirty="0">
                <a:latin typeface="Times New Roman" pitchFamily="18" charset="0"/>
                <a:cs typeface="Times New Roman" pitchFamily="18" charset="0"/>
              </a:rPr>
              <a:t>The Financial </a:t>
            </a:r>
            <a:r>
              <a:rPr lang="en-US" altLang="en-US" sz="3900" b="1" dirty="0" smtClean="0">
                <a:latin typeface="Times New Roman" pitchFamily="18" charset="0"/>
                <a:cs typeface="Times New Roman" pitchFamily="18" charset="0"/>
              </a:rPr>
              <a:t>Scene</a:t>
            </a:r>
            <a:endParaRPr lang="en-US" altLang="en-US" sz="39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fontAlgn="base">
              <a:spcBef>
                <a:spcPct val="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Islamic banks</a:t>
            </a:r>
          </a:p>
          <a:p>
            <a:pPr lvl="0" fontAlgn="base">
              <a:spcBef>
                <a:spcPct val="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The Securities Markets</a:t>
            </a:r>
          </a:p>
          <a:p>
            <a:pPr marL="746125" lvl="0" indent="-352425" fontAlgn="base">
              <a:spcBef>
                <a:spcPct val="10000"/>
              </a:spcBef>
              <a:spcAft>
                <a:spcPct val="0"/>
              </a:spcAft>
              <a:buFont typeface="+mj-lt"/>
              <a:buAutoNum type="alphaLcPeriod"/>
            </a:pPr>
            <a:r>
              <a:rPr lang="en-US" altLang="en-US" sz="2800" dirty="0" err="1" smtClean="0">
                <a:latin typeface="Times New Roman" panose="02020603050405020304" pitchFamily="18" charset="0"/>
                <a:cs typeface="Times New Roman" panose="02020603050405020304" pitchFamily="18" charset="0"/>
                <a:sym typeface="Wingdings" panose="05000000000000000000" pitchFamily="2" charset="2"/>
              </a:rPr>
              <a:t>Murabahah</a:t>
            </a: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en-US" sz="2800" dirty="0">
                <a:latin typeface="Times New Roman" panose="02020603050405020304" pitchFamily="18" charset="0"/>
                <a:cs typeface="Times New Roman" panose="02020603050405020304" pitchFamily="18" charset="0"/>
                <a:sym typeface="Wingdings" panose="05000000000000000000" pitchFamily="2" charset="2"/>
              </a:rPr>
              <a:t>financing </a:t>
            </a: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securities</a:t>
            </a:r>
          </a:p>
          <a:p>
            <a:pPr marL="746125" lvl="0" indent="-352425" fontAlgn="base">
              <a:spcBef>
                <a:spcPct val="10000"/>
              </a:spcBef>
              <a:spcAft>
                <a:spcPct val="0"/>
              </a:spcAft>
              <a:buFont typeface="+mj-lt"/>
              <a:buAutoNum type="alphaLcPeriod"/>
            </a:pP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Salam certificates</a:t>
            </a:r>
          </a:p>
          <a:p>
            <a:pPr marL="746125" lvl="0" indent="-352425" fontAlgn="base">
              <a:spcBef>
                <a:spcPct val="10000"/>
              </a:spcBef>
              <a:spcAft>
                <a:spcPct val="0"/>
              </a:spcAft>
              <a:buFont typeface="+mj-lt"/>
              <a:buAutoNum type="alphaLcPeriod"/>
            </a:pPr>
            <a:r>
              <a:rPr lang="en-US" altLang="en-US" sz="2800" dirty="0" err="1" smtClean="0">
                <a:latin typeface="Times New Roman" panose="02020603050405020304" pitchFamily="18" charset="0"/>
                <a:cs typeface="Times New Roman" panose="02020603050405020304" pitchFamily="18" charset="0"/>
                <a:sym typeface="Wingdings" panose="05000000000000000000" pitchFamily="2" charset="2"/>
              </a:rPr>
              <a:t>Ijarah</a:t>
            </a: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 </a:t>
            </a:r>
            <a:r>
              <a:rPr lang="en-US" altLang="en-US" sz="2800" dirty="0">
                <a:latin typeface="Times New Roman" panose="02020603050405020304" pitchFamily="18" charset="0"/>
                <a:cs typeface="Times New Roman" panose="02020603050405020304" pitchFamily="18" charset="0"/>
                <a:sym typeface="Wingdings" panose="05000000000000000000" pitchFamily="2" charset="2"/>
              </a:rPr>
              <a:t>financing securities &amp; </a:t>
            </a: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warrants</a:t>
            </a:r>
          </a:p>
          <a:p>
            <a:pPr marL="746125" lvl="0" indent="-352425" fontAlgn="base">
              <a:spcBef>
                <a:spcPct val="10000"/>
              </a:spcBef>
              <a:spcAft>
                <a:spcPct val="0"/>
              </a:spcAft>
              <a:buFont typeface="+mj-lt"/>
              <a:buAutoNum type="alphaLcPeriod"/>
            </a:pPr>
            <a:r>
              <a:rPr lang="en-US" altLang="en-US" sz="2800" dirty="0" smtClean="0">
                <a:latin typeface="Times New Roman" panose="02020603050405020304" pitchFamily="18" charset="0"/>
                <a:cs typeface="Times New Roman" panose="02020603050405020304" pitchFamily="18" charset="0"/>
                <a:sym typeface="Wingdings" panose="05000000000000000000" pitchFamily="2" charset="2"/>
              </a:rPr>
              <a:t>Redeemable </a:t>
            </a:r>
            <a:r>
              <a:rPr lang="en-US" altLang="en-US" sz="2800" dirty="0" err="1">
                <a:latin typeface="Times New Roman" panose="02020603050405020304" pitchFamily="18" charset="0"/>
                <a:cs typeface="Times New Roman" panose="02020603050405020304" pitchFamily="18" charset="0"/>
                <a:sym typeface="Wingdings" panose="05000000000000000000" pitchFamily="2" charset="2"/>
              </a:rPr>
              <a:t>musharakah</a:t>
            </a:r>
            <a:r>
              <a:rPr lang="en-US" altLang="en-US" sz="2800" dirty="0">
                <a:latin typeface="Times New Roman" panose="02020603050405020304" pitchFamily="18" charset="0"/>
                <a:cs typeface="Times New Roman" panose="02020603050405020304" pitchFamily="18" charset="0"/>
                <a:sym typeface="Wingdings" panose="05000000000000000000" pitchFamily="2" charset="2"/>
              </a:rPr>
              <a:t> securities</a:t>
            </a:r>
            <a:endParaRPr lang="en-US" altLang="en-US" sz="2800" dirty="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The Equity Market: The Islamic stock market</a:t>
            </a:r>
          </a:p>
          <a:p>
            <a:pPr lvl="0" fontAlgn="base">
              <a:spcBef>
                <a:spcPct val="0"/>
              </a:spcBef>
              <a:spcAft>
                <a:spcPct val="0"/>
              </a:spcAft>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Islamic insurance</a:t>
            </a:r>
            <a:endParaRPr lang="en-US" altLang="en-US" sz="2800" dirty="0">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03601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Times New Roman" pitchFamily="18" charset="0"/>
                <a:cs typeface="Times New Roman" pitchFamily="18" charset="0"/>
              </a:rPr>
              <a:t>Government in the Modern Age</a:t>
            </a:r>
            <a:endParaRPr lang="en-US" dirty="0"/>
          </a:p>
        </p:txBody>
      </p:sp>
      <p:sp>
        <p:nvSpPr>
          <p:cNvPr id="3" name="Content Placeholder 2"/>
          <p:cNvSpPr>
            <a:spLocks noGrp="1"/>
          </p:cNvSpPr>
          <p:nvPr>
            <p:ph idx="1"/>
          </p:nvPr>
        </p:nvSpPr>
        <p:spPr/>
        <p:txBody>
          <a:bodyPr>
            <a:normAutofit/>
          </a:bodyPr>
          <a:lstStyle/>
          <a:p>
            <a:pPr marL="914400" lvl="0" indent="-914400" fontAlgn="base">
              <a:lnSpc>
                <a:spcPct val="80000"/>
              </a:lnSpc>
              <a:spcAft>
                <a:spcPct val="0"/>
              </a:spcAft>
              <a:buNone/>
              <a:tabLst>
                <a:tab pos="468313" algn="l"/>
                <a:tab pos="574675" algn="l"/>
              </a:tabLst>
            </a:pPr>
            <a:r>
              <a:rPr lang="en-US" altLang="en-US" sz="3600" b="1" u="sng" dirty="0">
                <a:latin typeface="Times New Roman" panose="02020603050405020304" pitchFamily="18" charset="0"/>
                <a:cs typeface="Times New Roman" panose="02020603050405020304" pitchFamily="18" charset="0"/>
              </a:rPr>
              <a:t>Natural Role of the Government:</a:t>
            </a:r>
          </a:p>
          <a:p>
            <a:pPr marL="914400" lvl="0" indent="-914400" fontAlgn="base">
              <a:lnSpc>
                <a:spcPct val="80000"/>
              </a:lnSpc>
              <a:spcBef>
                <a:spcPct val="40000"/>
              </a:spcBef>
              <a:spcAft>
                <a:spcPct val="0"/>
              </a:spcAft>
              <a:buNone/>
              <a:tabLst>
                <a:tab pos="468313" algn="l"/>
                <a:tab pos="574675" algn="l"/>
              </a:tabLst>
            </a:pPr>
            <a:r>
              <a:rPr lang="en-US" altLang="en-US"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1-	</a:t>
            </a:r>
            <a:r>
              <a:rPr lang="en-US" altLang="en-US" sz="2400" dirty="0">
                <a:latin typeface="Times New Roman" panose="02020603050405020304" pitchFamily="18" charset="0"/>
                <a:cs typeface="Times New Roman" panose="02020603050405020304" pitchFamily="18" charset="0"/>
              </a:rPr>
              <a:t>Protection of territorial integrity of the state</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2-	Enforcement of the state’s claims and discharge of the state obligations</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3-	Civil Administration</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4-	Development and maintenance of an institutional framework in which the citizens may operate</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5-	Maintenance of civil liberties</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6-	Protection of recognized property rights of the citizens</a:t>
            </a:r>
          </a:p>
          <a:p>
            <a:pPr marL="914400" lvl="0" indent="-914400" fontAlgn="base">
              <a:lnSpc>
                <a:spcPct val="80000"/>
              </a:lnSpc>
              <a:spcBef>
                <a:spcPct val="40000"/>
              </a:spcBef>
              <a:spcAft>
                <a:spcPct val="0"/>
              </a:spcAft>
              <a:buNone/>
              <a:tabLst>
                <a:tab pos="468313" algn="l"/>
                <a:tab pos="574675" algn="l"/>
              </a:tabLst>
            </a:pPr>
            <a:r>
              <a:rPr lang="en-US" altLang="en-US" sz="2400" dirty="0">
                <a:latin typeface="Times New Roman" panose="02020603050405020304" pitchFamily="18" charset="0"/>
                <a:cs typeface="Times New Roman" panose="02020603050405020304" pitchFamily="18" charset="0"/>
              </a:rPr>
              <a:t>	7-	Provision of justice</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1936689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smtClean="0">
                <a:latin typeface="Times New Roman" pitchFamily="18" charset="0"/>
                <a:cs typeface="Times New Roman" pitchFamily="18" charset="0"/>
              </a:rPr>
              <a:t>Policy Goals in Islamic Economy</a:t>
            </a:r>
            <a:endParaRPr lang="en-US" dirty="0"/>
          </a:p>
        </p:txBody>
      </p:sp>
      <p:sp>
        <p:nvSpPr>
          <p:cNvPr id="3" name="Content Placeholder 2"/>
          <p:cNvSpPr>
            <a:spLocks noGrp="1"/>
          </p:cNvSpPr>
          <p:nvPr>
            <p:ph idx="1"/>
          </p:nvPr>
        </p:nvSpPr>
        <p:spPr>
          <a:xfrm>
            <a:off x="457200" y="1524000"/>
            <a:ext cx="8229600" cy="4832350"/>
          </a:xfrm>
        </p:spPr>
        <p:txBody>
          <a:bodyPr>
            <a:normAutofit fontScale="92500" lnSpcReduction="20000"/>
          </a:bodyPr>
          <a:lstStyle/>
          <a:p>
            <a:pPr lvl="0" fontAlgn="base">
              <a:spcBef>
                <a:spcPct val="0"/>
              </a:spcBef>
              <a:spcAft>
                <a:spcPct val="0"/>
              </a:spcAft>
              <a:buFont typeface="Wingdings" panose="05000000000000000000" pitchFamily="2" charset="2"/>
              <a:buChar char="Ø"/>
            </a:pPr>
            <a:r>
              <a:rPr lang="en-US" altLang="en-US" sz="2400" dirty="0">
                <a:latin typeface="Times New Roman" panose="02020603050405020304" pitchFamily="18" charset="0"/>
                <a:cs typeface="Times New Roman" panose="02020603050405020304" pitchFamily="18" charset="0"/>
              </a:rPr>
              <a:t>Development and preservation of institutional framework to support economic and distributional activity</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Education</a:t>
            </a:r>
            <a:r>
              <a:rPr lang="en-US" altLang="en-US" sz="2400" dirty="0">
                <a:latin typeface="Times New Roman" panose="02020603050405020304" pitchFamily="18" charset="0"/>
                <a:cs typeface="Times New Roman" panose="02020603050405020304" pitchFamily="18" charset="0"/>
              </a:rPr>
              <a:t>, incl. that of science and technology</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Fulfillment </a:t>
            </a:r>
            <a:r>
              <a:rPr lang="en-US" altLang="en-US" sz="2400" dirty="0">
                <a:latin typeface="Times New Roman" panose="02020603050405020304" pitchFamily="18" charset="0"/>
                <a:cs typeface="Times New Roman" panose="02020603050405020304" pitchFamily="18" charset="0"/>
              </a:rPr>
              <a:t>of the fundamental economic rights of the citizens</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Elimination </a:t>
            </a:r>
            <a:r>
              <a:rPr lang="en-US" altLang="en-US" sz="2400" dirty="0">
                <a:latin typeface="Times New Roman" panose="02020603050405020304" pitchFamily="18" charset="0"/>
                <a:cs typeface="Times New Roman" panose="02020603050405020304" pitchFamily="18" charset="0"/>
              </a:rPr>
              <a:t>of poverty</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Reduction </a:t>
            </a:r>
            <a:r>
              <a:rPr lang="en-US" altLang="en-US" sz="2400" dirty="0">
                <a:latin typeface="Times New Roman" panose="02020603050405020304" pitchFamily="18" charset="0"/>
                <a:cs typeface="Times New Roman" panose="02020603050405020304" pitchFamily="18" charset="0"/>
              </a:rPr>
              <a:t>in inter-regional economic disparities</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Temporary </a:t>
            </a:r>
            <a:r>
              <a:rPr lang="en-US" altLang="en-US" sz="2400" dirty="0">
                <a:latin typeface="Times New Roman" panose="02020603050405020304" pitchFamily="18" charset="0"/>
                <a:cs typeface="Times New Roman" panose="02020603050405020304" pitchFamily="18" charset="0"/>
              </a:rPr>
              <a:t>help to local communities </a:t>
            </a:r>
            <a:r>
              <a:rPr lang="en-US" altLang="en-US" sz="2400" dirty="0" smtClean="0">
                <a:latin typeface="Times New Roman" panose="02020603050405020304" pitchFamily="18" charset="0"/>
                <a:cs typeface="Times New Roman" panose="02020603050405020304" pitchFamily="18" charset="0"/>
              </a:rPr>
              <a:t>over </a:t>
            </a:r>
            <a:r>
              <a:rPr lang="en-US" altLang="en-US" sz="2400" dirty="0">
                <a:latin typeface="Times New Roman" panose="02020603050405020304" pitchFamily="18" charset="0"/>
                <a:cs typeface="Times New Roman" panose="02020603050405020304" pitchFamily="18" charset="0"/>
              </a:rPr>
              <a:t>temporary </a:t>
            </a:r>
            <a:r>
              <a:rPr lang="en-US" altLang="en-US" sz="2400" dirty="0" smtClean="0">
                <a:latin typeface="Times New Roman" panose="02020603050405020304" pitchFamily="18" charset="0"/>
                <a:cs typeface="Times New Roman" panose="02020603050405020304" pitchFamily="18" charset="0"/>
              </a:rPr>
              <a:t>economic </a:t>
            </a:r>
            <a:r>
              <a:rPr lang="en-US" altLang="en-US" sz="2400" dirty="0">
                <a:latin typeface="Times New Roman" panose="02020603050405020304" pitchFamily="18" charset="0"/>
                <a:cs typeface="Times New Roman" panose="02020603050405020304" pitchFamily="18" charset="0"/>
              </a:rPr>
              <a:t>constraints (for local public goods)</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Economic </a:t>
            </a:r>
            <a:r>
              <a:rPr lang="en-US" altLang="en-US" sz="2400" dirty="0">
                <a:latin typeface="Times New Roman" panose="02020603050405020304" pitchFamily="18" charset="0"/>
                <a:cs typeface="Times New Roman" panose="02020603050405020304" pitchFamily="18" charset="0"/>
              </a:rPr>
              <a:t>development</a:t>
            </a:r>
          </a:p>
          <a:p>
            <a:pPr lvl="0" fontAlgn="base">
              <a:spcBef>
                <a:spcPct val="0"/>
              </a:spcBef>
              <a:spcAft>
                <a:spcPct val="0"/>
              </a:spcAft>
              <a:buFont typeface="Wingdings" panose="05000000000000000000" pitchFamily="2" charset="2"/>
              <a:buChar char="Ø"/>
            </a:pPr>
            <a:endParaRPr lang="en-US" altLang="en-US" sz="2400" dirty="0" smtClean="0">
              <a:latin typeface="Times New Roman" panose="02020603050405020304" pitchFamily="18" charset="0"/>
              <a:cs typeface="Times New Roman" panose="02020603050405020304" pitchFamily="18" charset="0"/>
            </a:endParaRPr>
          </a:p>
          <a:p>
            <a:pPr lvl="0" fontAlgn="base">
              <a:spcBef>
                <a:spcPct val="0"/>
              </a:spcBef>
              <a:spcAft>
                <a:spcPct val="0"/>
              </a:spcAft>
              <a:buFont typeface="Wingdings" panose="05000000000000000000" pitchFamily="2" charset="2"/>
              <a:buChar char="Ø"/>
            </a:pPr>
            <a:r>
              <a:rPr lang="en-US" altLang="en-US" sz="2400" dirty="0" smtClean="0">
                <a:latin typeface="Times New Roman" panose="02020603050405020304" pitchFamily="18" charset="0"/>
                <a:cs typeface="Times New Roman" panose="02020603050405020304" pitchFamily="18" charset="0"/>
              </a:rPr>
              <a:t>Maintenance </a:t>
            </a:r>
            <a:r>
              <a:rPr lang="en-US" altLang="en-US" sz="2400" dirty="0">
                <a:latin typeface="Times New Roman" panose="02020603050405020304" pitchFamily="18" charset="0"/>
                <a:cs typeface="Times New Roman" panose="02020603050405020304" pitchFamily="18" charset="0"/>
              </a:rPr>
              <a:t>of a credible deterrence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4276588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latin typeface="Times New Roman" pitchFamily="18" charset="0"/>
                <a:cs typeface="Times New Roman" pitchFamily="18" charset="0"/>
              </a:rPr>
              <a:t>Policy </a:t>
            </a:r>
            <a:r>
              <a:rPr lang="en-US" altLang="en-US" b="1" dirty="0" smtClean="0">
                <a:latin typeface="Times New Roman" pitchFamily="18" charset="0"/>
                <a:cs typeface="Times New Roman" pitchFamily="18" charset="0"/>
              </a:rPr>
              <a:t>Goals</a:t>
            </a:r>
            <a:endParaRPr lang="en-US" dirty="0"/>
          </a:p>
        </p:txBody>
      </p:sp>
      <p:sp>
        <p:nvSpPr>
          <p:cNvPr id="3" name="Content Placeholder 2"/>
          <p:cNvSpPr>
            <a:spLocks noGrp="1"/>
          </p:cNvSpPr>
          <p:nvPr>
            <p:ph idx="1"/>
          </p:nvPr>
        </p:nvSpPr>
        <p:spPr/>
        <p:txBody>
          <a:bodyPr/>
          <a:lstStyle/>
          <a:p>
            <a:pPr marL="0" lvl="0" indent="0" fontAlgn="base">
              <a:spcBef>
                <a:spcPct val="50000"/>
              </a:spcBef>
              <a:spcAft>
                <a:spcPct val="0"/>
              </a:spcAft>
              <a:buNone/>
            </a:pPr>
            <a:r>
              <a:rPr lang="en-US" altLang="en-US" u="sng" dirty="0">
                <a:latin typeface="Times New Roman" panose="02020603050405020304" pitchFamily="18" charset="0"/>
                <a:cs typeface="Times New Roman" panose="02020603050405020304" pitchFamily="18" charset="0"/>
              </a:rPr>
              <a:t>Fiscal Policy</a:t>
            </a: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Consensus, 1981, Islamabad)</a:t>
            </a:r>
            <a:endParaRPr lang="en-US" altLang="en-US" sz="2800" dirty="0">
              <a:latin typeface="Times New Roman" panose="02020603050405020304" pitchFamily="18" charset="0"/>
              <a:cs typeface="Times New Roman" panose="02020603050405020304" pitchFamily="18" charset="0"/>
            </a:endParaRPr>
          </a:p>
          <a:p>
            <a:pPr marL="338138" lvl="0" indent="-338138" fontAlgn="base">
              <a:spcBef>
                <a:spcPct val="50000"/>
              </a:spcBef>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Ideological orientation with equal attention to material and spiritual welfare</a:t>
            </a:r>
          </a:p>
          <a:p>
            <a:pPr marL="338138" lvl="0" indent="-338138" fontAlgn="base">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Fulfillment of basic needs of all the people</a:t>
            </a:r>
          </a:p>
          <a:p>
            <a:pPr marL="338138" lvl="0" indent="-338138" fontAlgn="base">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Providing the necessary infrastructure to promote economic growth</a:t>
            </a:r>
          </a:p>
          <a:p>
            <a:pPr marL="338138" lvl="0" indent="-338138" fontAlgn="base">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Promoting an egalitarian (social </a:t>
            </a:r>
            <a:r>
              <a:rPr lang="en-US" altLang="en-US" sz="2800" dirty="0" smtClean="0">
                <a:latin typeface="Times New Roman" panose="02020603050405020304" pitchFamily="18" charset="0"/>
                <a:cs typeface="Times New Roman" panose="02020603050405020304" pitchFamily="18" charset="0"/>
              </a:rPr>
              <a:t>equality) </a:t>
            </a:r>
            <a:r>
              <a:rPr lang="en-US" altLang="en-US" sz="2800" dirty="0">
                <a:latin typeface="Times New Roman" panose="02020603050405020304" pitchFamily="18" charset="0"/>
                <a:cs typeface="Times New Roman" panose="02020603050405020304" pitchFamily="18" charset="0"/>
              </a:rPr>
              <a:t>economic and social order</a:t>
            </a:r>
          </a:p>
          <a:p>
            <a:pPr marL="338138" indent="-338138"/>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2110543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latin typeface="Times New Roman" pitchFamily="18" charset="0"/>
                <a:cs typeface="Times New Roman" pitchFamily="18" charset="0"/>
              </a:rPr>
              <a:t>Policy </a:t>
            </a:r>
            <a:r>
              <a:rPr lang="en-US" altLang="en-US" b="1" dirty="0" smtClean="0">
                <a:latin typeface="Times New Roman" pitchFamily="18" charset="0"/>
                <a:cs typeface="Times New Roman" pitchFamily="18" charset="0"/>
              </a:rPr>
              <a:t>Goals</a:t>
            </a:r>
            <a:endParaRPr lang="en-US" dirty="0"/>
          </a:p>
        </p:txBody>
      </p:sp>
      <p:sp>
        <p:nvSpPr>
          <p:cNvPr id="3" name="Content Placeholder 2"/>
          <p:cNvSpPr>
            <a:spLocks noGrp="1"/>
          </p:cNvSpPr>
          <p:nvPr>
            <p:ph idx="1"/>
          </p:nvPr>
        </p:nvSpPr>
        <p:spPr/>
        <p:txBody>
          <a:bodyPr/>
          <a:lstStyle/>
          <a:p>
            <a:pPr marL="0" lvl="0" indent="0" fontAlgn="base">
              <a:spcBef>
                <a:spcPct val="50000"/>
              </a:spcBef>
              <a:spcAft>
                <a:spcPct val="0"/>
              </a:spcAft>
              <a:buNone/>
            </a:pPr>
            <a:r>
              <a:rPr lang="en-US" altLang="en-US" sz="3000" u="sng" dirty="0">
                <a:latin typeface="Times New Roman" panose="02020603050405020304" pitchFamily="18" charset="0"/>
                <a:cs typeface="Times New Roman" panose="02020603050405020304" pitchFamily="18" charset="0"/>
              </a:rPr>
              <a:t>Monetary Policy</a:t>
            </a: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a:t>
            </a:r>
            <a:r>
              <a:rPr lang="en-US" altLang="en-US" sz="2800" dirty="0" err="1" smtClean="0">
                <a:latin typeface="Times New Roman" panose="02020603050405020304" pitchFamily="18" charset="0"/>
                <a:cs typeface="Times New Roman" panose="02020603050405020304" pitchFamily="18" charset="0"/>
              </a:rPr>
              <a:t>Chapra</a:t>
            </a:r>
            <a:r>
              <a:rPr lang="en-US" altLang="en-US" sz="2800" dirty="0">
                <a:latin typeface="Times New Roman" panose="02020603050405020304" pitchFamily="18" charset="0"/>
                <a:cs typeface="Times New Roman" panose="02020603050405020304" pitchFamily="18" charset="0"/>
              </a:rPr>
              <a:t>, </a:t>
            </a:r>
            <a:r>
              <a:rPr lang="en-US" altLang="en-US" sz="2800" dirty="0" smtClean="0">
                <a:latin typeface="Times New Roman" panose="02020603050405020304" pitchFamily="18" charset="0"/>
                <a:cs typeface="Times New Roman" panose="02020603050405020304" pitchFamily="18" charset="0"/>
              </a:rPr>
              <a:t>1980, Islamabad):</a:t>
            </a:r>
            <a:endParaRPr lang="en-US" altLang="en-US" sz="2800" dirty="0">
              <a:latin typeface="Times New Roman" panose="02020603050405020304" pitchFamily="18" charset="0"/>
              <a:cs typeface="Times New Roman" panose="02020603050405020304" pitchFamily="18" charset="0"/>
            </a:endParaRPr>
          </a:p>
          <a:p>
            <a:pPr marL="463550" lvl="0" indent="-463550" fontAlgn="base">
              <a:spcBef>
                <a:spcPct val="50000"/>
              </a:spcBef>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Economic well-being with full employment and optimum rate of economic growth,</a:t>
            </a:r>
          </a:p>
          <a:p>
            <a:pPr marL="463550" lvl="0" indent="-463550" fontAlgn="base">
              <a:spcBef>
                <a:spcPct val="50000"/>
              </a:spcBef>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Socioeconomic justice and equitable distribution of income and wealth, and</a:t>
            </a:r>
          </a:p>
          <a:p>
            <a:pPr marL="463550" lvl="0" indent="-463550" fontAlgn="base">
              <a:spcBef>
                <a:spcPct val="50000"/>
              </a:spcBef>
              <a:spcAft>
                <a:spcPct val="0"/>
              </a:spcAft>
              <a:buFontTx/>
              <a:buAutoNum type="arabicPeriod"/>
            </a:pPr>
            <a:r>
              <a:rPr lang="en-US" altLang="en-US" sz="2800" dirty="0">
                <a:latin typeface="Times New Roman" panose="02020603050405020304" pitchFamily="18" charset="0"/>
                <a:cs typeface="Times New Roman" panose="02020603050405020304" pitchFamily="18" charset="0"/>
              </a:rPr>
              <a:t>Stability in the value of </a:t>
            </a:r>
            <a:r>
              <a:rPr lang="en-US" altLang="en-US" sz="2800" dirty="0" smtClean="0">
                <a:latin typeface="Times New Roman" panose="02020603050405020304" pitchFamily="18" charset="0"/>
                <a:cs typeface="Times New Roman" panose="02020603050405020304" pitchFamily="18" charset="0"/>
              </a:rPr>
              <a:t>money (</a:t>
            </a:r>
            <a:r>
              <a:rPr lang="en-US" altLang="en-US" sz="2800" dirty="0" err="1" smtClean="0">
                <a:latin typeface="Times New Roman" panose="02020603050405020304" pitchFamily="18" charset="0"/>
                <a:cs typeface="Times New Roman" panose="02020603050405020304" pitchFamily="18" charset="0"/>
              </a:rPr>
              <a:t>Chapra</a:t>
            </a:r>
            <a:r>
              <a:rPr lang="en-US" altLang="en-US" sz="2800" dirty="0" smtClean="0">
                <a:latin typeface="Times New Roman" panose="02020603050405020304" pitchFamily="18" charset="0"/>
                <a:cs typeface="Times New Roman" panose="02020603050405020304" pitchFamily="18" charset="0"/>
              </a:rPr>
              <a:t>).</a:t>
            </a:r>
            <a:endParaRPr lang="en-US" altLang="en-US" sz="2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1016931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very </a:t>
            </a:r>
            <a:r>
              <a:rPr lang="en-US" dirty="0">
                <a:latin typeface="Times New Roman" panose="02020603050405020304" pitchFamily="18" charset="0"/>
                <a:cs typeface="Times New Roman" panose="02020603050405020304" pitchFamily="18" charset="0"/>
              </a:rPr>
              <a:t>financing in an Islamic system creates real assets. </a:t>
            </a:r>
            <a:r>
              <a:rPr lang="en-US" dirty="0" smtClean="0">
                <a:latin typeface="Times New Roman" panose="02020603050405020304" pitchFamily="18" charset="0"/>
                <a:cs typeface="Times New Roman" panose="02020603050405020304" pitchFamily="18" charset="0"/>
              </a:rPr>
              <a:t>[</a:t>
            </a:r>
            <a:r>
              <a:rPr lang="en-US" sz="2600" b="1" dirty="0" smtClean="0">
                <a:latin typeface="Times New Roman" panose="02020603050405020304" pitchFamily="18" charset="0"/>
                <a:cs typeface="Times New Roman" panose="02020603050405020304" pitchFamily="18" charset="0"/>
              </a:rPr>
              <a:t>This </a:t>
            </a:r>
            <a:r>
              <a:rPr lang="en-US" sz="2600" b="1" dirty="0">
                <a:latin typeface="Times New Roman" panose="02020603050405020304" pitchFamily="18" charset="0"/>
                <a:cs typeface="Times New Roman" panose="02020603050405020304" pitchFamily="18" charset="0"/>
              </a:rPr>
              <a:t>is true even in the case of </a:t>
            </a:r>
            <a:r>
              <a:rPr lang="en-US" sz="2600" b="1" i="1" u="sng" dirty="0" err="1" smtClean="0">
                <a:latin typeface="Times New Roman" panose="02020603050405020304" pitchFamily="18" charset="0"/>
                <a:cs typeface="Times New Roman" panose="02020603050405020304" pitchFamily="18" charset="0"/>
              </a:rPr>
              <a:t>Murabahah</a:t>
            </a:r>
            <a:r>
              <a:rPr lang="en-US" sz="2600" b="1" dirty="0" smtClean="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and leasing, despite the fact that they are not believed to be ideal modes of </a:t>
            </a:r>
            <a:r>
              <a:rPr lang="en-US" sz="2600" b="1" dirty="0" smtClean="0">
                <a:latin typeface="Times New Roman" panose="02020603050405020304" pitchFamily="18" charset="0"/>
                <a:cs typeface="Times New Roman" panose="02020603050405020304" pitchFamily="18" charset="0"/>
              </a:rPr>
              <a:t>financing</a:t>
            </a:r>
            <a:r>
              <a:rPr lang="en-US" b="1"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Interest-based </a:t>
            </a:r>
            <a:r>
              <a:rPr lang="en-US" dirty="0">
                <a:latin typeface="Times New Roman" panose="02020603050405020304" pitchFamily="18" charset="0"/>
                <a:cs typeface="Times New Roman" panose="02020603050405020304" pitchFamily="18" charset="0"/>
              </a:rPr>
              <a:t>financing does not necessarily create real </a:t>
            </a:r>
            <a:r>
              <a:rPr lang="en-US" dirty="0" smtClean="0">
                <a:latin typeface="Times New Roman" panose="02020603050405020304" pitchFamily="18" charset="0"/>
                <a:cs typeface="Times New Roman" panose="02020603050405020304" pitchFamily="18" charset="0"/>
              </a:rPr>
              <a:t>assets.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of money through the loans </a:t>
            </a:r>
            <a:r>
              <a:rPr lang="en-US" dirty="0" smtClean="0">
                <a:latin typeface="Times New Roman" panose="02020603050405020304" pitchFamily="18" charset="0"/>
                <a:cs typeface="Times New Roman" panose="02020603050405020304" pitchFamily="18" charset="0"/>
              </a:rPr>
              <a:t>creates imbalance with real </a:t>
            </a:r>
            <a:r>
              <a:rPr lang="en-US" dirty="0">
                <a:latin typeface="Times New Roman" panose="02020603050405020304" pitchFamily="18" charset="0"/>
                <a:cs typeface="Times New Roman" panose="02020603050405020304" pitchFamily="18" charset="0"/>
              </a:rPr>
              <a:t>goods and services produced in the society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38705699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Capital and Entrepreneur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Capital </a:t>
            </a:r>
            <a:r>
              <a:rPr lang="en-US" dirty="0">
                <a:latin typeface="Times New Roman" panose="02020603050405020304" pitchFamily="18" charset="0"/>
                <a:cs typeface="Times New Roman" panose="02020603050405020304" pitchFamily="18" charset="0"/>
              </a:rPr>
              <a:t>has an intrinsic element </a:t>
            </a:r>
            <a:r>
              <a:rPr lang="en-US" dirty="0" smtClean="0">
                <a:latin typeface="Times New Roman" panose="02020603050405020304" pitchFamily="18" charset="0"/>
                <a:cs typeface="Times New Roman" panose="02020603050405020304" pitchFamily="18" charset="0"/>
              </a:rPr>
              <a:t>of 'entrepreneurship</a:t>
            </a:r>
            <a:r>
              <a:rPr lang="en-US" dirty="0">
                <a:latin typeface="Times New Roman" panose="02020603050405020304" pitchFamily="18" charset="0"/>
                <a:cs typeface="Times New Roman" panose="02020603050405020304" pitchFamily="18" charset="0"/>
              </a:rPr>
              <a:t>', so far as the risk of the business is </a:t>
            </a:r>
            <a:r>
              <a:rPr lang="en-US" dirty="0" smtClean="0">
                <a:latin typeface="Times New Roman" panose="02020603050405020304" pitchFamily="18" charset="0"/>
                <a:cs typeface="Times New Roman" panose="02020603050405020304" pitchFamily="18" charset="0"/>
              </a:rPr>
              <a:t>concerned.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Flow </a:t>
            </a:r>
            <a:r>
              <a:rPr lang="en-US" dirty="0">
                <a:latin typeface="Times New Roman" panose="02020603050405020304" pitchFamily="18" charset="0"/>
                <a:cs typeface="Times New Roman" panose="02020603050405020304" pitchFamily="18" charset="0"/>
              </a:rPr>
              <a:t>of the actual profits earned by the society may be directed towards the depositors in equitable proportions which may distribute wealth in a wider circle and may hamper concentration of </a:t>
            </a:r>
            <a:r>
              <a:rPr lang="en-US" dirty="0" smtClean="0">
                <a:latin typeface="Times New Roman" panose="02020603050405020304" pitchFamily="18" charset="0"/>
                <a:cs typeface="Times New Roman" panose="02020603050405020304" pitchFamily="18" charset="0"/>
              </a:rPr>
              <a:t>wealth.</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xmlns="" val="506975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Present Practices of Islamic Banks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Islamic Banks did </a:t>
            </a:r>
            <a:r>
              <a:rPr lang="en-US" dirty="0">
                <a:latin typeface="Times New Roman" panose="02020603050405020304" pitchFamily="18" charset="0"/>
                <a:cs typeface="Times New Roman" panose="02020603050405020304" pitchFamily="18" charset="0"/>
              </a:rPr>
              <a:t>not bring any visible change in the economic set-up, not even in the field of </a:t>
            </a:r>
            <a:r>
              <a:rPr lang="en-US" dirty="0" smtClean="0">
                <a:latin typeface="Times New Roman" panose="02020603050405020304" pitchFamily="18" charset="0"/>
                <a:cs typeface="Times New Roman" panose="02020603050405020304" pitchFamily="18" charset="0"/>
              </a:rPr>
              <a:t>financing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Distributive justice </a:t>
            </a:r>
            <a:r>
              <a:rPr lang="en-US" dirty="0">
                <a:latin typeface="Times New Roman" panose="02020603050405020304" pitchFamily="18" charset="0"/>
                <a:cs typeface="Times New Roman" panose="02020603050405020304" pitchFamily="18" charset="0"/>
              </a:rPr>
              <a:t>under the umbrella </a:t>
            </a:r>
            <a:r>
              <a:rPr lang="en-US" dirty="0" smtClean="0">
                <a:latin typeface="Times New Roman" panose="02020603050405020304" pitchFamily="18" charset="0"/>
                <a:cs typeface="Times New Roman" panose="02020603050405020304" pitchFamily="18" charset="0"/>
              </a:rPr>
              <a:t>of Islamic </a:t>
            </a:r>
            <a:r>
              <a:rPr lang="en-US" dirty="0">
                <a:latin typeface="Times New Roman" panose="02020603050405020304" pitchFamily="18" charset="0"/>
                <a:cs typeface="Times New Roman" panose="02020603050405020304" pitchFamily="18" charset="0"/>
              </a:rPr>
              <a:t>banking are </a:t>
            </a:r>
            <a:r>
              <a:rPr lang="en-US" dirty="0" smtClean="0">
                <a:latin typeface="Times New Roman" panose="02020603050405020304" pitchFamily="18" charset="0"/>
                <a:cs typeface="Times New Roman" panose="02020603050405020304" pitchFamily="18" charset="0"/>
              </a:rPr>
              <a:t>exaggerated.</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Islamic banks and financial </a:t>
            </a:r>
            <a:r>
              <a:rPr lang="en-US" dirty="0" smtClean="0">
                <a:latin typeface="Times New Roman" panose="02020603050405020304" pitchFamily="18" charset="0"/>
                <a:cs typeface="Times New Roman" panose="02020603050405020304" pitchFamily="18" charset="0"/>
              </a:rPr>
              <a:t>institutions-small proportion of the system.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Just three decades as against 300 years.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 supported by the governments.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p14="http://schemas.microsoft.com/office/powerpoint/2010/main" xmlns="" val="3031111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Musharakah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Technically,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is a contract between the partners to contribute capital to an enterprise or a venture, whether existing or new, or to owner of a real estate or moveable asset, either on a temporary or permanent basis. Profits generated by that venture or real estate or asset are shared in accordance with the terms of the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agreement, while losses are shared in proportion to each partner’s share of capital.”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sz="2200" b="1" i="1" dirty="0" smtClean="0">
                <a:latin typeface="Times New Roman" panose="02020603050405020304" pitchFamily="18" charset="0"/>
                <a:cs typeface="Times New Roman" panose="02020603050405020304" pitchFamily="18" charset="0"/>
              </a:rPr>
              <a:t>Source: (Draft </a:t>
            </a:r>
            <a:r>
              <a:rPr lang="en-US" sz="2200" b="1" i="1" dirty="0">
                <a:latin typeface="Times New Roman" panose="02020603050405020304" pitchFamily="18" charset="0"/>
                <a:cs typeface="Times New Roman" panose="02020603050405020304" pitchFamily="18" charset="0"/>
              </a:rPr>
              <a:t>of </a:t>
            </a:r>
            <a:r>
              <a:rPr lang="en-US" sz="2200" b="1" i="1" dirty="0" err="1">
                <a:latin typeface="Times New Roman" panose="02020603050405020304" pitchFamily="18" charset="0"/>
                <a:cs typeface="Times New Roman" panose="02020603050405020304" pitchFamily="18" charset="0"/>
              </a:rPr>
              <a:t>Shariah</a:t>
            </a:r>
            <a:r>
              <a:rPr lang="en-US" sz="2200" b="1" i="1" dirty="0">
                <a:latin typeface="Times New Roman" panose="02020603050405020304" pitchFamily="18" charset="0"/>
                <a:cs typeface="Times New Roman" panose="02020603050405020304" pitchFamily="18" charset="0"/>
              </a:rPr>
              <a:t> parameter reference 4:Musharakah Contract, a paper published by Bank Negara in 2010 defined </a:t>
            </a:r>
            <a:r>
              <a:rPr lang="en-US" sz="2200" b="1" i="1" dirty="0" err="1">
                <a:latin typeface="Times New Roman" panose="02020603050405020304" pitchFamily="18" charset="0"/>
                <a:cs typeface="Times New Roman" panose="02020603050405020304" pitchFamily="18" charset="0"/>
              </a:rPr>
              <a:t>Musharakah</a:t>
            </a:r>
            <a:r>
              <a:rPr lang="en-US" sz="2200" b="1" i="1" dirty="0">
                <a:latin typeface="Times New Roman" panose="02020603050405020304" pitchFamily="18" charset="0"/>
                <a:cs typeface="Times New Roman" panose="02020603050405020304" pitchFamily="18" charset="0"/>
              </a:rPr>
              <a:t> </a:t>
            </a:r>
            <a:r>
              <a:rPr lang="en-US" sz="1400" b="1" i="1" dirty="0" smtClean="0">
                <a:latin typeface="Times New Roman" panose="02020603050405020304" pitchFamily="18" charset="0"/>
                <a:cs typeface="Times New Roman" panose="02020603050405020304" pitchFamily="18" charset="0"/>
              </a:rPr>
              <a:t>)</a:t>
            </a:r>
            <a:endParaRPr lang="en-US" sz="1400" b="1"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22</a:t>
            </a:fld>
            <a:endParaRPr lang="en-US"/>
          </a:p>
        </p:txBody>
      </p:sp>
    </p:spTree>
    <p:extLst>
      <p:ext uri="{BB962C8B-B14F-4D97-AF65-F5344CB8AC3E}">
        <p14:creationId xmlns:p14="http://schemas.microsoft.com/office/powerpoint/2010/main" xmlns="" val="37227445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Application of </a:t>
            </a:r>
            <a:r>
              <a:rPr lang="en-US" b="1" dirty="0" err="1" smtClean="0">
                <a:latin typeface="Times New Roman" panose="02020603050405020304" pitchFamily="18" charset="0"/>
                <a:cs typeface="Times New Roman" panose="02020603050405020304" pitchFamily="18" charset="0"/>
              </a:rPr>
              <a:t>Musharakah</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Trading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Stocks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Businesses</a:t>
            </a: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Musharakah</a:t>
            </a:r>
            <a:r>
              <a:rPr lang="en-US" dirty="0" smtClean="0">
                <a:latin typeface="Times New Roman" panose="02020603050405020304" pitchFamily="18" charset="0"/>
                <a:cs typeface="Times New Roman" panose="02020603050405020304" pitchFamily="18" charset="0"/>
              </a:rPr>
              <a:t> Certificates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MP-expansion/contraction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Diminishing </a:t>
            </a:r>
            <a:r>
              <a:rPr lang="en-US" dirty="0" err="1">
                <a:latin typeface="Times New Roman" panose="02020603050405020304" pitchFamily="18" charset="0"/>
                <a:cs typeface="Times New Roman" panose="02020603050405020304" pitchFamily="18" charset="0"/>
              </a:rPr>
              <a:t>Musharakah</a:t>
            </a:r>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23</a:t>
            </a:fld>
            <a:endParaRPr lang="en-US"/>
          </a:p>
        </p:txBody>
      </p:sp>
    </p:spTree>
    <p:extLst>
      <p:ext uri="{BB962C8B-B14F-4D97-AF65-F5344CB8AC3E}">
        <p14:creationId xmlns:p14="http://schemas.microsoft.com/office/powerpoint/2010/main" xmlns="" val="11337476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Diminishing </a:t>
            </a:r>
            <a:r>
              <a:rPr lang="en-US" b="1" dirty="0" err="1">
                <a:latin typeface="Times New Roman" panose="02020603050405020304" pitchFamily="18" charset="0"/>
                <a:cs typeface="Times New Roman" panose="02020603050405020304" pitchFamily="18" charset="0"/>
              </a:rPr>
              <a:t>Musharakah</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DM is used in house financing, auto financing, plant and machinery financing, factory  or building financing and all other fixed asset financing</a:t>
            </a:r>
            <a:r>
              <a:rPr lang="en-US" dirty="0" smtClean="0">
                <a:latin typeface="Times New Roman" panose="02020603050405020304" pitchFamily="18" charset="0"/>
                <a:cs typeface="Times New Roman" panose="02020603050405020304" pitchFamily="18" charset="0"/>
              </a:rPr>
              <a:t>.</a:t>
            </a:r>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24</a:t>
            </a:fld>
            <a:endParaRPr lang="en-US"/>
          </a:p>
        </p:txBody>
      </p:sp>
    </p:spTree>
    <p:extLst>
      <p:ext uri="{BB962C8B-B14F-4D97-AF65-F5344CB8AC3E}">
        <p14:creationId xmlns:p14="http://schemas.microsoft.com/office/powerpoint/2010/main" xmlns="" val="16424321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b="1" dirty="0" err="1" smtClean="0">
                <a:latin typeface="Times New Roman" panose="02020603050405020304" pitchFamily="18" charset="0"/>
                <a:cs typeface="Times New Roman" panose="02020603050405020304" pitchFamily="18" charset="0"/>
              </a:rPr>
              <a:t>Mudarabah</a:t>
            </a:r>
            <a:r>
              <a:rPr b="1" dirty="0" smtClean="0">
                <a:latin typeface="Times New Roman" panose="02020603050405020304" pitchFamily="18" charset="0"/>
                <a:cs typeface="Times New Roman" panose="02020603050405020304" pitchFamily="18" charset="0"/>
              </a:rPr>
              <a:t> v/s </a:t>
            </a:r>
            <a:r>
              <a:rPr b="1" dirty="0" err="1" smtClean="0">
                <a:latin typeface="Times New Roman" panose="02020603050405020304" pitchFamily="18" charset="0"/>
                <a:cs typeface="Times New Roman" panose="02020603050405020304" pitchFamily="18" charset="0"/>
              </a:rPr>
              <a:t>Musharakah</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Investment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Participation in Management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Loss Share</a:t>
            </a:r>
          </a:p>
          <a:p>
            <a:pPr marL="880110" lvl="1" indent="-514350"/>
            <a:r>
              <a:rPr lang="en-US" dirty="0" smtClean="0">
                <a:latin typeface="Times New Roman" panose="02020603050405020304" pitchFamily="18" charset="0"/>
                <a:cs typeface="Times New Roman" panose="02020603050405020304" pitchFamily="18" charset="0"/>
              </a:rPr>
              <a:t>In Partnership</a:t>
            </a:r>
          </a:p>
          <a:p>
            <a:pPr marL="880110" lvl="1" indent="-514350"/>
            <a:r>
              <a:rPr lang="en-US" dirty="0" err="1" smtClean="0">
                <a:latin typeface="Times New Roman" panose="02020603050405020304" pitchFamily="18" charset="0"/>
                <a:cs typeface="Times New Roman" panose="02020603050405020304" pitchFamily="18" charset="0"/>
              </a:rPr>
              <a:t>Rabbul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Maal</a:t>
            </a:r>
            <a:endParaRPr lang="en-US" dirty="0" smtClean="0">
              <a:latin typeface="Times New Roman" panose="02020603050405020304" pitchFamily="18" charset="0"/>
              <a:cs typeface="Times New Roman" panose="02020603050405020304" pitchFamily="18" charset="0"/>
            </a:endParaRPr>
          </a:p>
          <a:p>
            <a:pPr marL="880110" lvl="1" indent="-514350"/>
            <a:r>
              <a:rPr lang="en-US" dirty="0" err="1" smtClean="0">
                <a:latin typeface="Times New Roman" panose="02020603050405020304" pitchFamily="18" charset="0"/>
                <a:cs typeface="Times New Roman" panose="02020603050405020304" pitchFamily="18" charset="0"/>
              </a:rPr>
              <a:t>Mudarib</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Liability (limited vs unlimited) </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Appreciation in the value of the assets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35951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b="1" dirty="0" smtClean="0">
                <a:latin typeface="Times New Roman" panose="02020603050405020304" pitchFamily="18" charset="0"/>
                <a:cs typeface="Times New Roman" panose="02020603050405020304" pitchFamily="18" charset="0"/>
              </a:rPr>
              <a:t>Types of </a:t>
            </a:r>
            <a:r>
              <a:rPr b="1" dirty="0" err="1" smtClean="0">
                <a:latin typeface="Times New Roman" panose="02020603050405020304" pitchFamily="18" charset="0"/>
                <a:cs typeface="Times New Roman" panose="02020603050405020304" pitchFamily="18" charset="0"/>
              </a:rPr>
              <a:t>Mudarabah</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 </a:t>
            </a:r>
            <a:r>
              <a:rPr lang="en-US" dirty="0" err="1" smtClean="0">
                <a:latin typeface="Times New Roman" panose="02020603050405020304" pitchFamily="18" charset="0"/>
                <a:cs typeface="Times New Roman" panose="02020603050405020304" pitchFamily="18" charset="0"/>
              </a:rPr>
              <a:t>Muqayyadah</a:t>
            </a:r>
            <a:r>
              <a:rPr lang="en-US" dirty="0" smtClean="0">
                <a:latin typeface="Times New Roman" panose="02020603050405020304" pitchFamily="18" charset="0"/>
                <a:cs typeface="Times New Roman" panose="02020603050405020304" pitchFamily="18" charset="0"/>
              </a:rPr>
              <a:t> ( Restricted </a:t>
            </a:r>
            <a:r>
              <a:rPr lang="en-US" dirty="0" err="1" smtClean="0">
                <a:latin typeface="Times New Roman" panose="02020603050405020304" pitchFamily="18" charset="0"/>
                <a:cs typeface="Times New Roman" panose="02020603050405020304" pitchFamily="18" charset="0"/>
              </a:rPr>
              <a:t>Mudarabah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 </a:t>
            </a:r>
            <a:r>
              <a:rPr lang="en-US" dirty="0" err="1" smtClean="0">
                <a:latin typeface="Times New Roman" panose="02020603050405020304" pitchFamily="18" charset="0"/>
                <a:cs typeface="Times New Roman" panose="02020603050405020304" pitchFamily="18" charset="0"/>
              </a:rPr>
              <a:t>Mutlaqah</a:t>
            </a:r>
            <a:r>
              <a:rPr lang="en-US" dirty="0" smtClean="0">
                <a:latin typeface="Times New Roman" panose="02020603050405020304" pitchFamily="18" charset="0"/>
                <a:cs typeface="Times New Roman" panose="02020603050405020304" pitchFamily="18" charset="0"/>
              </a:rPr>
              <a:t> ( Un-Restricted </a:t>
            </a:r>
            <a:r>
              <a:rPr lang="en-US" dirty="0" err="1" smtClean="0">
                <a:latin typeface="Times New Roman" panose="02020603050405020304" pitchFamily="18" charset="0"/>
                <a:cs typeface="Times New Roman" panose="02020603050405020304" pitchFamily="18" charset="0"/>
              </a:rPr>
              <a:t>Mudarabah</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One </a:t>
            </a:r>
            <a:r>
              <a:rPr lang="en-US" dirty="0" err="1" smtClean="0">
                <a:latin typeface="Times New Roman" panose="02020603050405020304" pitchFamily="18" charset="0"/>
                <a:cs typeface="Times New Roman" panose="02020603050405020304" pitchFamily="18" charset="0"/>
              </a:rPr>
              <a:t>Mudarib</a:t>
            </a:r>
            <a:r>
              <a:rPr lang="en-US" dirty="0" smtClean="0">
                <a:latin typeface="Times New Roman" panose="02020603050405020304" pitchFamily="18" charset="0"/>
                <a:cs typeface="Times New Roman" panose="02020603050405020304" pitchFamily="18" charset="0"/>
              </a:rPr>
              <a:t> or more </a:t>
            </a:r>
            <a:r>
              <a:rPr lang="en-US" dirty="0" err="1" smtClean="0">
                <a:latin typeface="Times New Roman" panose="02020603050405020304" pitchFamily="18" charset="0"/>
                <a:cs typeface="Times New Roman" panose="02020603050405020304" pitchFamily="18" charset="0"/>
              </a:rPr>
              <a:t>Mudaribs</a:t>
            </a:r>
            <a:r>
              <a:rPr lang="en-US" dirty="0" smtClean="0">
                <a:latin typeface="Times New Roman" panose="02020603050405020304" pitchFamily="18" charset="0"/>
                <a:cs typeface="Times New Roman" panose="02020603050405020304" pitchFamily="18" charset="0"/>
              </a:rPr>
              <a:t> can be employed by the </a:t>
            </a:r>
            <a:r>
              <a:rPr lang="en-US" dirty="0" err="1" smtClean="0">
                <a:latin typeface="Times New Roman" panose="02020603050405020304" pitchFamily="18" charset="0"/>
                <a:cs typeface="Times New Roman" panose="02020603050405020304" pitchFamily="18" charset="0"/>
              </a:rPr>
              <a:t>RabulMaal</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771284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b="1" dirty="0" smtClean="0">
                <a:latin typeface="Times New Roman" panose="02020603050405020304" pitchFamily="18" charset="0"/>
                <a:cs typeface="Times New Roman" panose="02020603050405020304" pitchFamily="18" charset="0"/>
              </a:rPr>
              <a:t>Combination of </a:t>
            </a:r>
            <a:br>
              <a:rPr b="1" dirty="0" smtClean="0">
                <a:latin typeface="Times New Roman" panose="02020603050405020304" pitchFamily="18" charset="0"/>
                <a:cs typeface="Times New Roman" panose="02020603050405020304" pitchFamily="18" charset="0"/>
              </a:rPr>
            </a:br>
            <a:r>
              <a:rPr b="1" dirty="0" err="1" smtClean="0">
                <a:latin typeface="Times New Roman" panose="02020603050405020304" pitchFamily="18" charset="0"/>
                <a:cs typeface="Times New Roman" panose="02020603050405020304" pitchFamily="18" charset="0"/>
              </a:rPr>
              <a:t>Musharakah</a:t>
            </a:r>
            <a:r>
              <a:rPr b="1" dirty="0" smtClean="0">
                <a:latin typeface="Times New Roman" panose="02020603050405020304" pitchFamily="18" charset="0"/>
                <a:cs typeface="Times New Roman" panose="02020603050405020304" pitchFamily="18" charset="0"/>
              </a:rPr>
              <a:t> &amp; </a:t>
            </a:r>
            <a:r>
              <a:rPr b="1" dirty="0" err="1" smtClean="0">
                <a:latin typeface="Times New Roman" panose="02020603050405020304" pitchFamily="18" charset="0"/>
                <a:cs typeface="Times New Roman" panose="02020603050405020304" pitchFamily="18" charset="0"/>
              </a:rPr>
              <a:t>Mudarabah</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77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err="1" smtClean="0">
                <a:latin typeface="Times New Roman" panose="02020603050405020304" pitchFamily="18" charset="0"/>
                <a:cs typeface="Times New Roman" panose="02020603050405020304" pitchFamily="18" charset="0"/>
              </a:rPr>
              <a:t>Mudarabah</a:t>
            </a:r>
            <a:r>
              <a:rPr lang="en-US" dirty="0" smtClean="0">
                <a:latin typeface="Times New Roman" panose="02020603050405020304" pitchFamily="18" charset="0"/>
                <a:cs typeface="Times New Roman" panose="02020603050405020304" pitchFamily="18" charset="0"/>
              </a:rPr>
              <a:t>, Fund Provider -----</a:t>
            </a:r>
            <a:r>
              <a:rPr lang="en-US" dirty="0" smtClean="0">
                <a:latin typeface="Times New Roman" panose="02020603050405020304" pitchFamily="18" charset="0"/>
                <a:cs typeface="Times New Roman" panose="02020603050405020304" pitchFamily="18" charset="0"/>
                <a:sym typeface="Wingdings" pitchFamily="2" charset="2"/>
              </a:rPr>
              <a:t>&gt; </a:t>
            </a:r>
            <a:r>
              <a:rPr lang="en-US" dirty="0" err="1" smtClean="0">
                <a:latin typeface="Times New Roman" panose="02020603050405020304" pitchFamily="18" charset="0"/>
                <a:cs typeface="Times New Roman" panose="02020603050405020304" pitchFamily="18" charset="0"/>
                <a:sym typeface="Wingdings" pitchFamily="2" charset="2"/>
              </a:rPr>
              <a:t>Rabbul</a:t>
            </a:r>
            <a:r>
              <a:rPr lang="en-US" dirty="0" smtClean="0">
                <a:latin typeface="Times New Roman" panose="02020603050405020304" pitchFamily="18" charset="0"/>
                <a:cs typeface="Times New Roman" panose="02020603050405020304" pitchFamily="18" charset="0"/>
                <a:sym typeface="Wingdings" pitchFamily="2" charset="2"/>
              </a:rPr>
              <a:t> </a:t>
            </a:r>
            <a:r>
              <a:rPr lang="en-US" dirty="0" err="1" smtClean="0">
                <a:latin typeface="Times New Roman" panose="02020603050405020304" pitchFamily="18" charset="0"/>
                <a:cs typeface="Times New Roman" panose="02020603050405020304" pitchFamily="18" charset="0"/>
                <a:sym typeface="Wingdings" pitchFamily="2" charset="2"/>
              </a:rPr>
              <a:t>Maal</a:t>
            </a:r>
            <a:endParaRPr lang="en-US" dirty="0" smtClean="0">
              <a:latin typeface="Times New Roman" panose="02020603050405020304" pitchFamily="18" charset="0"/>
              <a:cs typeface="Times New Roman" panose="02020603050405020304" pitchFamily="18" charset="0"/>
              <a:sym typeface="Wingdings" pitchFamily="2" charset="2"/>
            </a:endParaRP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sym typeface="Wingdings" pitchFamily="2" charset="2"/>
              </a:rPr>
              <a:t>Mudarib</a:t>
            </a:r>
            <a:r>
              <a:rPr lang="en-US" dirty="0" smtClean="0">
                <a:latin typeface="Times New Roman" panose="02020603050405020304" pitchFamily="18" charset="0"/>
                <a:cs typeface="Times New Roman" panose="02020603050405020304" pitchFamily="18" charset="0"/>
                <a:sym typeface="Wingdings" pitchFamily="2" charset="2"/>
              </a:rPr>
              <a:t> add Capital, if agreed with </a:t>
            </a:r>
            <a:r>
              <a:rPr lang="en-US" dirty="0" err="1" smtClean="0">
                <a:latin typeface="Times New Roman" panose="02020603050405020304" pitchFamily="18" charset="0"/>
                <a:cs typeface="Times New Roman" panose="02020603050405020304" pitchFamily="18" charset="0"/>
                <a:sym typeface="Wingdings" pitchFamily="2" charset="2"/>
              </a:rPr>
              <a:t>Mudarabi</a:t>
            </a:r>
            <a:endParaRPr lang="en-US" dirty="0" smtClean="0">
              <a:latin typeface="Times New Roman" panose="02020603050405020304" pitchFamily="18" charset="0"/>
              <a:cs typeface="Times New Roman" panose="02020603050405020304" pitchFamily="18" charset="0"/>
              <a:sym typeface="Wingdings" pitchFamily="2" charset="2"/>
            </a:endParaRPr>
          </a:p>
          <a:p>
            <a:pPr>
              <a:buNone/>
            </a:pPr>
            <a:endParaRPr lang="en-US" dirty="0" smtClean="0">
              <a:latin typeface="Times New Roman" panose="02020603050405020304" pitchFamily="18" charset="0"/>
              <a:cs typeface="Times New Roman" panose="02020603050405020304" pitchFamily="18" charset="0"/>
              <a:sym typeface="Wingdings" pitchFamily="2" charset="2"/>
            </a:endParaRPr>
          </a:p>
          <a:p>
            <a:pPr>
              <a:buNone/>
            </a:pPr>
            <a:r>
              <a:rPr lang="en-US" b="1" u="sng" dirty="0" smtClean="0">
                <a:latin typeface="Times New Roman" panose="02020603050405020304" pitchFamily="18" charset="0"/>
                <a:cs typeface="Times New Roman" panose="02020603050405020304" pitchFamily="18" charset="0"/>
                <a:sym typeface="Wingdings" pitchFamily="2" charset="2"/>
              </a:rPr>
              <a:t>Combination:</a:t>
            </a:r>
          </a:p>
          <a:p>
            <a:pPr>
              <a:buNone/>
            </a:pPr>
            <a:r>
              <a:rPr lang="en-US" dirty="0" err="1" smtClean="0">
                <a:latin typeface="Times New Roman" panose="02020603050405020304" pitchFamily="18" charset="0"/>
                <a:cs typeface="Times New Roman" panose="02020603050405020304" pitchFamily="18" charset="0"/>
                <a:sym typeface="Wingdings" pitchFamily="2" charset="2"/>
              </a:rPr>
              <a:t>Rabbul</a:t>
            </a:r>
            <a:r>
              <a:rPr lang="en-US" dirty="0" smtClean="0">
                <a:latin typeface="Times New Roman" panose="02020603050405020304" pitchFamily="18" charset="0"/>
                <a:cs typeface="Times New Roman" panose="02020603050405020304" pitchFamily="18" charset="0"/>
                <a:sym typeface="Wingdings" pitchFamily="2" charset="2"/>
              </a:rPr>
              <a:t> </a:t>
            </a:r>
            <a:r>
              <a:rPr lang="en-US" dirty="0" err="1" smtClean="0">
                <a:latin typeface="Times New Roman" panose="02020603050405020304" pitchFamily="18" charset="0"/>
                <a:cs typeface="Times New Roman" panose="02020603050405020304" pitchFamily="18" charset="0"/>
                <a:sym typeface="Wingdings" pitchFamily="2" charset="2"/>
              </a:rPr>
              <a:t>Maal</a:t>
            </a:r>
            <a:r>
              <a:rPr lang="en-US" dirty="0" smtClean="0">
                <a:latin typeface="Times New Roman" panose="02020603050405020304" pitchFamily="18" charset="0"/>
                <a:cs typeface="Times New Roman" panose="02020603050405020304" pitchFamily="18" charset="0"/>
                <a:sym typeface="Wingdings" pitchFamily="2" charset="2"/>
              </a:rPr>
              <a:t> -------------------&gt;  Rs. 100,000</a:t>
            </a:r>
          </a:p>
          <a:p>
            <a:pPr>
              <a:buNone/>
            </a:pPr>
            <a:r>
              <a:rPr lang="en-US" dirty="0" err="1" smtClean="0">
                <a:latin typeface="Times New Roman" panose="02020603050405020304" pitchFamily="18" charset="0"/>
                <a:cs typeface="Times New Roman" panose="02020603050405020304" pitchFamily="18" charset="0"/>
                <a:sym typeface="Wingdings" pitchFamily="2" charset="2"/>
              </a:rPr>
              <a:t>Mudarib</a:t>
            </a:r>
            <a:r>
              <a:rPr lang="en-US" dirty="0" smtClean="0">
                <a:latin typeface="Times New Roman" panose="02020603050405020304" pitchFamily="18" charset="0"/>
                <a:cs typeface="Times New Roman" panose="02020603050405020304" pitchFamily="18" charset="0"/>
                <a:sym typeface="Wingdings" pitchFamily="2" charset="2"/>
              </a:rPr>
              <a:t> Add Own -------------&gt; Rs. 50,000</a:t>
            </a:r>
          </a:p>
          <a:p>
            <a:pPr>
              <a:buNone/>
            </a:pPr>
            <a:endParaRPr lang="en-US" dirty="0" smtClean="0">
              <a:latin typeface="Times New Roman" panose="02020603050405020304" pitchFamily="18" charset="0"/>
              <a:cs typeface="Times New Roman" panose="02020603050405020304" pitchFamily="18" charset="0"/>
              <a:sym typeface="Wingdings" pitchFamily="2" charset="2"/>
            </a:endParaRPr>
          </a:p>
          <a:p>
            <a:pPr>
              <a:buNone/>
            </a:pPr>
            <a:r>
              <a:rPr lang="en-US" b="1" u="sng" dirty="0" smtClean="0">
                <a:latin typeface="Times New Roman" panose="02020603050405020304" pitchFamily="18" charset="0"/>
                <a:cs typeface="Times New Roman" panose="02020603050405020304" pitchFamily="18" charset="0"/>
                <a:sym typeface="Wingdings" pitchFamily="2" charset="2"/>
              </a:rPr>
              <a:t>Profit Distribution </a:t>
            </a:r>
            <a:r>
              <a:rPr lang="en-US" b="1" u="sng" dirty="0" err="1" smtClean="0">
                <a:latin typeface="Times New Roman" panose="02020603050405020304" pitchFamily="18" charset="0"/>
                <a:cs typeface="Times New Roman" panose="02020603050405020304" pitchFamily="18" charset="0"/>
                <a:sym typeface="Wingdings" pitchFamily="2" charset="2"/>
              </a:rPr>
              <a:t>Mudarabi</a:t>
            </a:r>
            <a:r>
              <a:rPr lang="en-US" b="1" u="sng" dirty="0" smtClean="0">
                <a:latin typeface="Times New Roman" panose="02020603050405020304" pitchFamily="18" charset="0"/>
                <a:cs typeface="Times New Roman" panose="02020603050405020304" pitchFamily="18" charset="0"/>
                <a:sym typeface="Wingdings" pitchFamily="2" charset="2"/>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Certain Percentage of Profit as </a:t>
            </a:r>
            <a:r>
              <a:rPr lang="en-US" dirty="0" err="1" smtClean="0">
                <a:latin typeface="Times New Roman" panose="02020603050405020304" pitchFamily="18" charset="0"/>
                <a:cs typeface="Times New Roman" panose="02020603050405020304" pitchFamily="18" charset="0"/>
              </a:rPr>
              <a:t>Mubarib</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Another Percentage of Profit as </a:t>
            </a:r>
            <a:r>
              <a:rPr lang="en-US" dirty="0" err="1" smtClean="0">
                <a:latin typeface="Times New Roman" panose="02020603050405020304" pitchFamily="18" charset="0"/>
                <a:cs typeface="Times New Roman" panose="02020603050405020304" pitchFamily="18" charset="0"/>
              </a:rPr>
              <a:t>Sharik</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1/3 : 2/3 or 1/3 + ¼ of the remaining profit to </a:t>
            </a:r>
            <a:r>
              <a:rPr lang="en-US" dirty="0" err="1" smtClean="0">
                <a:latin typeface="Times New Roman" panose="02020603050405020304" pitchFamily="18" charset="0"/>
                <a:cs typeface="Times New Roman" panose="02020603050405020304" pitchFamily="18" charset="0"/>
              </a:rPr>
              <a:t>mudarib</a:t>
            </a:r>
            <a:r>
              <a:rPr lang="en-US" dirty="0" smtClean="0">
                <a:latin typeface="Times New Roman" panose="02020603050405020304" pitchFamily="18" charset="0"/>
                <a:cs typeface="Times New Roman" panose="02020603050405020304" pitchFamily="18" charset="0"/>
              </a:rPr>
              <a:t> or any other agree proportion.</a:t>
            </a:r>
          </a:p>
        </p:txBody>
      </p:sp>
    </p:spTree>
    <p:extLst>
      <p:ext uri="{BB962C8B-B14F-4D97-AF65-F5344CB8AC3E}">
        <p14:creationId xmlns:p14="http://schemas.microsoft.com/office/powerpoint/2010/main" xmlns="" val="32642730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4000" b="1" dirty="0" smtClean="0">
                <a:latin typeface="Times New Roman" panose="02020603050405020304" pitchFamily="18" charset="0"/>
                <a:cs typeface="Times New Roman" panose="02020603050405020304" pitchFamily="18" charset="0"/>
              </a:rPr>
              <a:t>RUNNING MUSHARKAH ACCOUNT </a:t>
            </a:r>
            <a:endParaRPr lang="en-US" sz="3200"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70000" lnSpcReduction="20000"/>
          </a:bodyPr>
          <a:lstStyle/>
          <a:p>
            <a:pPr>
              <a:buNone/>
            </a:pPr>
            <a:r>
              <a:rPr lang="en-US" sz="3400" b="1" u="sng" dirty="0" smtClean="0">
                <a:latin typeface="Times New Roman" panose="02020603050405020304" pitchFamily="18" charset="0"/>
                <a:cs typeface="Times New Roman" panose="02020603050405020304" pitchFamily="18" charset="0"/>
              </a:rPr>
              <a:t>Conventional System</a:t>
            </a:r>
          </a:p>
          <a:p>
            <a:pPr>
              <a:buNone/>
            </a:pPr>
            <a:r>
              <a:rPr lang="en-US" dirty="0" smtClean="0">
                <a:latin typeface="Times New Roman" panose="02020603050405020304" pitchFamily="18" charset="0"/>
                <a:cs typeface="Times New Roman" panose="02020603050405020304" pitchFamily="18" charset="0"/>
              </a:rPr>
              <a:t>	Many </a:t>
            </a:r>
            <a:r>
              <a:rPr lang="en-US" dirty="0">
                <a:latin typeface="Times New Roman" panose="02020603050405020304" pitchFamily="18" charset="0"/>
                <a:cs typeface="Times New Roman" panose="02020603050405020304" pitchFamily="18" charset="0"/>
              </a:rPr>
              <a:t>financial institutions finance the working capital of an enterprise by opening a running account for them from where the clients draw different amounts at different intervals, but at the same time, they keep returning their surplus amounts. </a:t>
            </a:r>
            <a:r>
              <a:rPr lang="en-US" dirty="0" smtClean="0">
                <a:latin typeface="Times New Roman" panose="02020603050405020304" pitchFamily="18" charset="0"/>
                <a:cs typeface="Times New Roman" panose="02020603050405020304" pitchFamily="18" charset="0"/>
              </a:rPr>
              <a:t>On the date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maturity, </a:t>
            </a:r>
            <a:r>
              <a:rPr lang="en-US" dirty="0">
                <a:latin typeface="Times New Roman" panose="02020603050405020304" pitchFamily="18" charset="0"/>
                <a:cs typeface="Times New Roman" panose="02020603050405020304" pitchFamily="18" charset="0"/>
              </a:rPr>
              <a:t>the interest is calculated on the basis of daily products.</a:t>
            </a:r>
            <a:endParaRPr lang="en-US" dirty="0" smtClean="0">
              <a:latin typeface="Times New Roman" panose="02020603050405020304" pitchFamily="18" charset="0"/>
              <a:cs typeface="Times New Roman" panose="02020603050405020304" pitchFamily="18" charset="0"/>
            </a:endParaRPr>
          </a:p>
          <a:p>
            <a:pPr>
              <a:buNone/>
            </a:pPr>
            <a:endParaRPr lang="en-US" b="1" dirty="0" smtClean="0">
              <a:latin typeface="Times New Roman" panose="02020603050405020304" pitchFamily="18" charset="0"/>
              <a:cs typeface="Times New Roman" panose="02020603050405020304" pitchFamily="18" charset="0"/>
            </a:endParaRPr>
          </a:p>
          <a:p>
            <a:pPr>
              <a:buNone/>
            </a:pPr>
            <a:r>
              <a:rPr lang="en-US" b="1" dirty="0" err="1" smtClean="0">
                <a:latin typeface="Times New Roman" panose="02020603050405020304" pitchFamily="18" charset="0"/>
                <a:cs typeface="Times New Roman" panose="02020603050405020304" pitchFamily="18" charset="0"/>
              </a:rPr>
              <a:t>Musharakah</a:t>
            </a:r>
            <a:r>
              <a:rPr lang="en-US" b="1"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Opening Running A/c</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FI’s finance working capital of the clients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Deposit &amp; Withdraw Amount any time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Profit on Average Balance</a:t>
            </a:r>
          </a:p>
          <a:p>
            <a:endParaRPr lang="en-US" dirty="0" smtClean="0">
              <a:latin typeface="Times New Roman" panose="02020603050405020304" pitchFamily="18" charset="0"/>
              <a:cs typeface="Times New Roman" panose="02020603050405020304" pitchFamily="18" charset="0"/>
            </a:endParaRPr>
          </a:p>
          <a:p>
            <a:pPr>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713837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RUNNING MUSHARKAH ACCOUNT </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certain percentage of the actual profit must be allocated for the management.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remaining percentage of the profit must be allocated for the investors.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loss, if any, should be borne by the investors only in exact proportion of their respective investments.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average balance of the contributions made to the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account calculated on the basis of daily products shall be treated as the share capital of the financier.</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profit accruing at the end of the term shall be calculated on daily product basis, and shall be distributed accordingly.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29</a:t>
            </a:fld>
            <a:endParaRPr lang="en-US"/>
          </a:p>
        </p:txBody>
      </p:sp>
    </p:spTree>
    <p:extLst>
      <p:ext uri="{BB962C8B-B14F-4D97-AF65-F5344CB8AC3E}">
        <p14:creationId xmlns:p14="http://schemas.microsoft.com/office/powerpoint/2010/main" xmlns="" val="2303082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b="1" dirty="0" smtClean="0">
                <a:latin typeface="Times New Roman" panose="02020603050405020304" pitchFamily="18" charset="0"/>
                <a:cs typeface="Times New Roman" panose="02020603050405020304" pitchFamily="18" charset="0"/>
              </a:rPr>
              <a:t>WORKING  CAPITAL FINANCE</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92500" lnSpcReduction="10000"/>
          </a:bodyPr>
          <a:lstStyle/>
          <a:p>
            <a:pPr>
              <a:buNone/>
            </a:pPr>
            <a:r>
              <a:rPr lang="en-US" b="1" u="sng" dirty="0" smtClean="0">
                <a:latin typeface="Times New Roman" panose="02020603050405020304" pitchFamily="18" charset="0"/>
                <a:cs typeface="Times New Roman" panose="02020603050405020304" pitchFamily="18" charset="0"/>
              </a:rPr>
              <a:t>Musharakah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Contribute in Cash or Non-liquid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Value of Business Assets ---------&gt; Working partner</a:t>
            </a:r>
          </a:p>
          <a:p>
            <a:pPr>
              <a:buNone/>
            </a:pPr>
            <a:r>
              <a:rPr lang="en-US" b="1" u="sng" dirty="0" smtClean="0">
                <a:latin typeface="Times New Roman" panose="02020603050405020304" pitchFamily="18" charset="0"/>
                <a:cs typeface="Times New Roman" panose="02020603050405020304" pitchFamily="18" charset="0"/>
              </a:rPr>
              <a:t>Profit</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On the Basis of Value of 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Exceed Profit of working Partner ( 70%   30%)</a:t>
            </a:r>
          </a:p>
          <a:p>
            <a:pPr>
              <a:buNone/>
            </a:pPr>
            <a:r>
              <a:rPr lang="en-US" b="1" u="sng" dirty="0" smtClean="0">
                <a:latin typeface="Times New Roman" panose="02020603050405020304" pitchFamily="18" charset="0"/>
                <a:cs typeface="Times New Roman" panose="02020603050405020304" pitchFamily="18" charset="0"/>
              </a:rPr>
              <a:t>Termination or Expiry</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Purchase share of Financer</a:t>
            </a:r>
          </a:p>
          <a:p>
            <a:pPr>
              <a:buNone/>
            </a:pPr>
            <a:endParaRPr lang="en-US" dirty="0"/>
          </a:p>
        </p:txBody>
      </p:sp>
    </p:spTree>
    <p:extLst>
      <p:ext uri="{BB962C8B-B14F-4D97-AF65-F5344CB8AC3E}">
        <p14:creationId xmlns:p14="http://schemas.microsoft.com/office/powerpoint/2010/main" xmlns="" val="35967536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D96158-CDC9-4FF1-A278-9542325BFFE2}" type="slidenum">
              <a:rPr lang="en-US" smtClean="0"/>
              <a:pPr/>
              <a:t>31</a:t>
            </a:fld>
            <a:endParaRPr lang="en-US"/>
          </a:p>
        </p:txBody>
      </p:sp>
      <p:pic>
        <p:nvPicPr>
          <p:cNvPr id="5" name="Content Placeholder 4"/>
          <p:cNvPicPr>
            <a:picLocks noGrp="1" noChangeAspect="1"/>
          </p:cNvPicPr>
          <p:nvPr>
            <p:ph idx="4294967295"/>
          </p:nvPr>
        </p:nvPicPr>
        <p:blipFill rotWithShape="1">
          <a:blip r:embed="rId2" cstate="print">
            <a:extLst>
              <a:ext uri="{28A0092B-C50C-407E-A947-70E740481C1C}">
                <a14:useLocalDpi xmlns:a14="http://schemas.microsoft.com/office/drawing/2010/main" xmlns="" val="0"/>
              </a:ext>
            </a:extLst>
          </a:blip>
          <a:srcRect l="16870" t="18520" r="16870" b="22553"/>
          <a:stretch/>
        </p:blipFill>
        <p:spPr>
          <a:xfrm>
            <a:off x="76200" y="-76200"/>
            <a:ext cx="9067800" cy="6934200"/>
          </a:xfrm>
        </p:spPr>
      </p:pic>
    </p:spTree>
    <p:extLst>
      <p:ext uri="{BB962C8B-B14F-4D97-AF65-F5344CB8AC3E}">
        <p14:creationId xmlns:p14="http://schemas.microsoft.com/office/powerpoint/2010/main" xmlns="" val="10396509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Examples of DM</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House Purchasing</a:t>
            </a:r>
          </a:p>
          <a:p>
            <a:pPr marL="514350" indent="-514350">
              <a:buAutoNum type="arabicPeriod"/>
            </a:pPr>
            <a:r>
              <a:rPr lang="en-US" dirty="0" smtClean="0">
                <a:latin typeface="Times New Roman" panose="02020603050405020304" pitchFamily="18" charset="0"/>
                <a:cs typeface="Times New Roman" panose="02020603050405020304" pitchFamily="18" charset="0"/>
              </a:rPr>
              <a:t>Cab or Photocopy Machine</a:t>
            </a:r>
          </a:p>
          <a:p>
            <a:pPr marL="514350" indent="-514350">
              <a:buAutoNum type="arabicPeriod"/>
            </a:pPr>
            <a:r>
              <a:rPr lang="en-US" dirty="0" smtClean="0">
                <a:latin typeface="Times New Roman" panose="02020603050405020304" pitchFamily="18" charset="0"/>
                <a:cs typeface="Times New Roman" panose="02020603050405020304" pitchFamily="18" charset="0"/>
              </a:rPr>
              <a:t>Bookshop</a:t>
            </a:r>
          </a:p>
          <a:p>
            <a:pPr marL="514350" indent="-514350">
              <a:buAutoNum type="arabicPeriod"/>
            </a:pPr>
            <a:r>
              <a:rPr lang="en-US" dirty="0" smtClean="0">
                <a:latin typeface="Times New Roman" panose="02020603050405020304" pitchFamily="18" charset="0"/>
                <a:cs typeface="Times New Roman" panose="02020603050405020304" pitchFamily="18" charset="0"/>
              </a:rPr>
              <a:t>Any other Business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32</a:t>
            </a:fld>
            <a:endParaRPr lang="en-US"/>
          </a:p>
        </p:txBody>
      </p:sp>
    </p:spTree>
    <p:extLst>
      <p:ext uri="{BB962C8B-B14F-4D97-AF65-F5344CB8AC3E}">
        <p14:creationId xmlns:p14="http://schemas.microsoft.com/office/powerpoint/2010/main" xmlns="" val="21498314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refers </a:t>
            </a:r>
            <a:r>
              <a:rPr lang="en-US" dirty="0">
                <a:latin typeface="Times New Roman" panose="02020603050405020304" pitchFamily="18" charset="0"/>
                <a:cs typeface="Times New Roman" panose="02020603050405020304" pitchFamily="18" charset="0"/>
              </a:rPr>
              <a:t>to a particular kind of sale having nothing to do with financing in its original sense. If a seller agrees with his purchaser to provide him a specific commodity on a certain profit added to his cost, it is called a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transaction.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Very common in Banking Operations.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ot </a:t>
            </a:r>
            <a:r>
              <a:rPr lang="en-US" dirty="0">
                <a:latin typeface="Times New Roman" panose="02020603050405020304" pitchFamily="18" charset="0"/>
                <a:cs typeface="Times New Roman" panose="02020603050405020304" pitchFamily="18" charset="0"/>
              </a:rPr>
              <a:t>necessarily </a:t>
            </a:r>
            <a:r>
              <a:rPr lang="en-US" dirty="0" smtClean="0">
                <a:latin typeface="Times New Roman" panose="02020603050405020304" pitchFamily="18" charset="0"/>
                <a:cs typeface="Times New Roman" panose="02020603050405020304" pitchFamily="18" charset="0"/>
              </a:rPr>
              <a:t>deferred payment.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Musawamah</a:t>
            </a:r>
            <a:r>
              <a:rPr lang="en-US" dirty="0" smtClean="0">
                <a:latin typeface="Times New Roman" panose="02020603050405020304" pitchFamily="18" charset="0"/>
                <a:cs typeface="Times New Roman" panose="02020603050405020304" pitchFamily="18" charset="0"/>
              </a:rPr>
              <a:t>’ (bargaining).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33</a:t>
            </a:fld>
            <a:endParaRPr lang="en-US"/>
          </a:p>
        </p:txBody>
      </p:sp>
    </p:spTree>
    <p:extLst>
      <p:ext uri="{BB962C8B-B14F-4D97-AF65-F5344CB8AC3E}">
        <p14:creationId xmlns:p14="http://schemas.microsoft.com/office/powerpoint/2010/main" xmlns="" val="6034062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Bai’Muajjal</a:t>
            </a:r>
            <a:r>
              <a:rPr lang="en-US" b="1" dirty="0" smtClean="0">
                <a:latin typeface="Times New Roman" panose="02020603050405020304" pitchFamily="18" charset="0"/>
                <a:cs typeface="Times New Roman" panose="02020603050405020304" pitchFamily="18" charset="0"/>
              </a:rPr>
              <a:t> (Sale on Deferred Payment)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sale in which the parties agree that the payment of price shall be deferred is called a “Bai’ </a:t>
            </a:r>
            <a:r>
              <a:rPr lang="en-US" dirty="0" err="1">
                <a:latin typeface="Times New Roman" panose="02020603050405020304" pitchFamily="18" charset="0"/>
                <a:cs typeface="Times New Roman" panose="02020603050405020304" pitchFamily="18" charset="0"/>
              </a:rPr>
              <a:t>Mu’ajjal</a:t>
            </a:r>
            <a:r>
              <a:rPr lang="en-US" dirty="0" smtClean="0">
                <a:latin typeface="Times New Roman" panose="02020603050405020304" pitchFamily="18" charset="0"/>
                <a:cs typeface="Times New Roman" panose="02020603050405020304" pitchFamily="18" charset="0"/>
              </a:rPr>
              <a:t>”.</a:t>
            </a:r>
          </a:p>
          <a:p>
            <a:pPr marL="514350" indent="-514350">
              <a:buAutoNum type="arabicPeriod"/>
            </a:pPr>
            <a:r>
              <a:rPr lang="en-US" dirty="0" smtClean="0">
                <a:latin typeface="Times New Roman" panose="02020603050405020304" pitchFamily="18" charset="0"/>
                <a:cs typeface="Times New Roman" panose="02020603050405020304" pitchFamily="18" charset="0"/>
              </a:rPr>
              <a:t>Bai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Mu’ajjal</a:t>
            </a:r>
            <a:r>
              <a:rPr lang="en-US" dirty="0">
                <a:latin typeface="Times New Roman" panose="02020603050405020304" pitchFamily="18" charset="0"/>
                <a:cs typeface="Times New Roman" panose="02020603050405020304" pitchFamily="18" charset="0"/>
              </a:rPr>
              <a:t> is valid if the due date of payment is fixed in an unambiguous </a:t>
            </a:r>
            <a:r>
              <a:rPr lang="en-US" dirty="0" smtClean="0">
                <a:latin typeface="Times New Roman" panose="02020603050405020304" pitchFamily="18" charset="0"/>
                <a:cs typeface="Times New Roman" panose="02020603050405020304" pitchFamily="18" charset="0"/>
              </a:rPr>
              <a:t>manner.</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due time of payment can be fixed either with reference to a particular date, or by specifying a period, like three months, but it cannot be fixed with reference to a future event the exact date of which is unknown or is uncertain. If the time of payment is unknown or uncertain, the sale is </a:t>
            </a:r>
            <a:r>
              <a:rPr lang="en-US" dirty="0" smtClean="0">
                <a:latin typeface="Times New Roman" panose="02020603050405020304" pitchFamily="18" charset="0"/>
                <a:cs typeface="Times New Roman" panose="02020603050405020304" pitchFamily="18" charset="0"/>
              </a:rPr>
              <a:t>void.</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a particular period is fixed for payment, like one month, it will be deemed to commence from the time of delivery, unless the parties have agreed </a:t>
            </a:r>
            <a:r>
              <a:rPr lang="en-US" dirty="0" smtClean="0">
                <a:latin typeface="Times New Roman" panose="02020603050405020304" pitchFamily="18" charset="0"/>
                <a:cs typeface="Times New Roman" panose="02020603050405020304" pitchFamily="18" charset="0"/>
              </a:rPr>
              <a:t>otherwise.</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deferred price may be more than the cash price, but it must be fixed at the time of sale.</a:t>
            </a:r>
          </a:p>
        </p:txBody>
      </p:sp>
      <p:sp>
        <p:nvSpPr>
          <p:cNvPr id="4" name="Slide Number Placeholder 3"/>
          <p:cNvSpPr>
            <a:spLocks noGrp="1"/>
          </p:cNvSpPr>
          <p:nvPr>
            <p:ph type="sldNum" sz="quarter" idx="12"/>
          </p:nvPr>
        </p:nvSpPr>
        <p:spPr/>
        <p:txBody>
          <a:bodyPr/>
          <a:lstStyle/>
          <a:p>
            <a:fld id="{52D96158-CDC9-4FF1-A278-9542325BFFE2}" type="slidenum">
              <a:rPr lang="en-US" smtClean="0"/>
              <a:pPr/>
              <a:t>34</a:t>
            </a:fld>
            <a:endParaRPr lang="en-US"/>
          </a:p>
        </p:txBody>
      </p:sp>
    </p:spTree>
    <p:extLst>
      <p:ext uri="{BB962C8B-B14F-4D97-AF65-F5344CB8AC3E}">
        <p14:creationId xmlns:p14="http://schemas.microsoft.com/office/powerpoint/2010/main" xmlns="" val="32171706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Some Issues Involved in </a:t>
            </a:r>
            <a:r>
              <a:rPr lang="en-US" b="1" dirty="0" err="1">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b="1" dirty="0" smtClean="0"/>
              <a:t>1.	</a:t>
            </a:r>
            <a:r>
              <a:rPr lang="en-US" b="1" u="sng" dirty="0" smtClean="0">
                <a:latin typeface="Times New Roman" panose="02020603050405020304" pitchFamily="18" charset="0"/>
                <a:cs typeface="Times New Roman" panose="02020603050405020304" pitchFamily="18" charset="0"/>
              </a:rPr>
              <a:t>Different Pricing for Cash and Credit</a:t>
            </a:r>
          </a:p>
          <a:p>
            <a:pPr marL="0" indent="0">
              <a:buNone/>
            </a:pPr>
            <a:r>
              <a:rPr lang="en-US" dirty="0">
                <a:latin typeface="Times New Roman" panose="02020603050405020304" pitchFamily="18" charset="0"/>
                <a:cs typeface="Times New Roman" panose="02020603050405020304" pitchFamily="18" charset="0"/>
              </a:rPr>
              <a:t>The modern capitalist theory does not differentiate between money and commodity in </a:t>
            </a:r>
            <a:r>
              <a:rPr lang="en-US" dirty="0" smtClean="0">
                <a:latin typeface="Times New Roman" panose="02020603050405020304" pitchFamily="18" charset="0"/>
                <a:cs typeface="Times New Roman" panose="02020603050405020304" pitchFamily="18" charset="0"/>
              </a:rPr>
              <a:t>commercial transactions.</a:t>
            </a:r>
          </a:p>
          <a:p>
            <a:pPr marL="0" indent="0">
              <a:buNone/>
            </a:pPr>
            <a:r>
              <a:rPr lang="en-US" b="1" dirty="0" smtClean="0">
                <a:latin typeface="Times New Roman" panose="02020603050405020304" pitchFamily="18" charset="0"/>
                <a:cs typeface="Times New Roman" panose="02020603050405020304" pitchFamily="18" charset="0"/>
              </a:rPr>
              <a:t>2.	</a:t>
            </a:r>
            <a:r>
              <a:rPr lang="en-US" b="1" u="sng" dirty="0" smtClean="0">
                <a:latin typeface="Times New Roman" panose="02020603050405020304" pitchFamily="18" charset="0"/>
                <a:cs typeface="Times New Roman" panose="02020603050405020304" pitchFamily="18" charset="0"/>
              </a:rPr>
              <a:t>Use of Interest Rate as a Benchmark (KIBOR)</a:t>
            </a:r>
          </a:p>
          <a:p>
            <a:pPr marL="514350" indent="-514350">
              <a:buAutoNum type="arabicPeriod" startAt="3"/>
            </a:pPr>
            <a:r>
              <a:rPr lang="en-US" b="1" u="sng" dirty="0" smtClean="0">
                <a:latin typeface="Times New Roman" panose="02020603050405020304" pitchFamily="18" charset="0"/>
                <a:cs typeface="Times New Roman" panose="02020603050405020304" pitchFamily="18" charset="0"/>
              </a:rPr>
              <a:t>Promise to Purchase </a:t>
            </a:r>
          </a:p>
          <a:p>
            <a:pPr marL="0" indent="0">
              <a:buNone/>
            </a:pPr>
            <a:r>
              <a:rPr lang="en-US" dirty="0" smtClean="0">
                <a:latin typeface="Times New Roman" panose="02020603050405020304" pitchFamily="18" charset="0"/>
                <a:cs typeface="Times New Roman" panose="02020603050405020304" pitchFamily="18" charset="0"/>
              </a:rPr>
              <a:t>Detail follows</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35</a:t>
            </a:fld>
            <a:endParaRPr lang="en-US"/>
          </a:p>
        </p:txBody>
      </p:sp>
    </p:spTree>
    <p:extLst>
      <p:ext uri="{BB962C8B-B14F-4D97-AF65-F5344CB8AC3E}">
        <p14:creationId xmlns:p14="http://schemas.microsoft.com/office/powerpoint/2010/main" xmlns="" val="3759461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Islamic </a:t>
            </a:r>
            <a:r>
              <a:rPr lang="en-US" b="1" dirty="0" err="1">
                <a:latin typeface="Times New Roman" panose="02020603050405020304" pitchFamily="18" charset="0"/>
                <a:cs typeface="Times New Roman" panose="02020603050405020304" pitchFamily="18" charset="0"/>
              </a:rPr>
              <a:t>Fiqh</a:t>
            </a:r>
            <a:r>
              <a:rPr lang="en-US" b="1" dirty="0">
                <a:latin typeface="Times New Roman" panose="02020603050405020304" pitchFamily="18" charset="0"/>
                <a:cs typeface="Times New Roman" panose="02020603050405020304" pitchFamily="18" charset="0"/>
              </a:rPr>
              <a:t> Academy Jeddah</a:t>
            </a:r>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should be one-sided </a:t>
            </a:r>
            <a:r>
              <a:rPr lang="en-US" dirty="0" smtClean="0">
                <a:latin typeface="Times New Roman" panose="02020603050405020304" pitchFamily="18" charset="0"/>
                <a:cs typeface="Times New Roman" panose="02020603050405020304" pitchFamily="18" charset="0"/>
              </a:rPr>
              <a:t>promise.</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promise must have caused the promise to incur some </a:t>
            </a:r>
            <a:r>
              <a:rPr lang="en-US" dirty="0" smtClean="0">
                <a:latin typeface="Times New Roman" panose="02020603050405020304" pitchFamily="18" charset="0"/>
                <a:cs typeface="Times New Roman" panose="02020603050405020304" pitchFamily="18" charset="0"/>
              </a:rPr>
              <a:t>liabilities.</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promise is to purchase something, the actual sale must take place at the appointed time by the exchange of offer and acceptance. Mere promise itself should not be taken as the concluded </a:t>
            </a:r>
            <a:r>
              <a:rPr lang="en-US" dirty="0" smtClean="0">
                <a:latin typeface="Times New Roman" panose="02020603050405020304" pitchFamily="18" charset="0"/>
                <a:cs typeface="Times New Roman" panose="02020603050405020304" pitchFamily="18" charset="0"/>
              </a:rPr>
              <a:t>sale.</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promisor backs out of his promise, the court may force him either to purchase the commodity or pay actual damages to the </a:t>
            </a:r>
            <a:r>
              <a:rPr lang="en-US" dirty="0" smtClean="0">
                <a:latin typeface="Times New Roman" panose="02020603050405020304" pitchFamily="18" charset="0"/>
                <a:cs typeface="Times New Roman" panose="02020603050405020304" pitchFamily="18" charset="0"/>
              </a:rPr>
              <a:t>seller. The </a:t>
            </a:r>
            <a:r>
              <a:rPr lang="en-US" dirty="0">
                <a:latin typeface="Times New Roman" panose="02020603050405020304" pitchFamily="18" charset="0"/>
                <a:cs typeface="Times New Roman" panose="02020603050405020304" pitchFamily="18" charset="0"/>
              </a:rPr>
              <a:t>actual damages will include the actual monetary loss suffered by him, but will not include the opportunity cost.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36</a:t>
            </a:fld>
            <a:endParaRPr lang="en-US"/>
          </a:p>
        </p:txBody>
      </p:sp>
    </p:spTree>
    <p:extLst>
      <p:ext uri="{BB962C8B-B14F-4D97-AF65-F5344CB8AC3E}">
        <p14:creationId xmlns:p14="http://schemas.microsoft.com/office/powerpoint/2010/main" xmlns="" val="33285887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Some Basic Mistakes in </a:t>
            </a:r>
            <a:r>
              <a:rPr lang="en-US" b="1" dirty="0" err="1">
                <a:latin typeface="Times New Roman" panose="02020603050405020304" pitchFamily="18" charset="0"/>
                <a:cs typeface="Times New Roman" panose="02020603050405020304" pitchFamily="18" charset="0"/>
              </a:rPr>
              <a:t>Murabahah</a:t>
            </a:r>
            <a:r>
              <a:rPr lang="en-US" b="1" dirty="0">
                <a:latin typeface="Times New Roman" panose="02020603050405020304" pitchFamily="18" charset="0"/>
                <a:cs typeface="Times New Roman" panose="02020603050405020304" pitchFamily="18" charset="0"/>
              </a:rPr>
              <a:t> Financing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Some </a:t>
            </a:r>
            <a:r>
              <a:rPr lang="en-US" dirty="0">
                <a:latin typeface="Times New Roman" panose="02020603050405020304" pitchFamily="18" charset="0"/>
                <a:cs typeface="Times New Roman" panose="02020603050405020304" pitchFamily="18" charset="0"/>
              </a:rPr>
              <a:t>financial institutions are </a:t>
            </a:r>
            <a:r>
              <a:rPr lang="en-US" dirty="0" smtClean="0">
                <a:latin typeface="Times New Roman" panose="02020603050405020304" pitchFamily="18" charset="0"/>
                <a:cs typeface="Times New Roman" panose="02020603050405020304" pitchFamily="18" charset="0"/>
              </a:rPr>
              <a:t>using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for financing overhead expenses of a firm or company like paying salaries of their staff, paying the bills of electricity etc. and setting off their debts payable to other parties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Use </a:t>
            </a:r>
            <a:r>
              <a:rPr lang="en-US" dirty="0">
                <a:latin typeface="Times New Roman" panose="02020603050405020304" pitchFamily="18" charset="0"/>
                <a:cs typeface="Times New Roman" panose="02020603050405020304" pitchFamily="18" charset="0"/>
              </a:rPr>
              <a:t>of funds fictitiously </a:t>
            </a:r>
            <a:r>
              <a:rPr lang="en-US" dirty="0" smtClean="0">
                <a:latin typeface="Times New Roman" panose="02020603050405020304" pitchFamily="18" charset="0"/>
                <a:cs typeface="Times New Roman" panose="02020603050405020304" pitchFamily="18" charset="0"/>
              </a:rPr>
              <a:t>documented commodity (control by direct purchase; checking invoices; physical inspection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37</a:t>
            </a:fld>
            <a:endParaRPr lang="en-US"/>
          </a:p>
        </p:txBody>
      </p:sp>
    </p:spTree>
    <p:extLst>
      <p:ext uri="{BB962C8B-B14F-4D97-AF65-F5344CB8AC3E}">
        <p14:creationId xmlns:p14="http://schemas.microsoft.com/office/powerpoint/2010/main" xmlns="" val="38813981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Ijarah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 Islamic </a:t>
            </a:r>
            <a:r>
              <a:rPr lang="en-US" dirty="0" err="1" smtClean="0">
                <a:latin typeface="Times New Roman" panose="02020603050405020304" pitchFamily="18" charset="0"/>
                <a:cs typeface="Times New Roman" panose="02020603050405020304" pitchFamily="18" charset="0"/>
              </a:rPr>
              <a:t>fiqh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means ‘to give something on rent’. In the Islamic jurisprudence, the term ‘</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is used for two different situations. In the first place, it means ‘</a:t>
            </a:r>
            <a:r>
              <a:rPr lang="en-US" sz="3000" b="1" i="1" u="sng" dirty="0">
                <a:latin typeface="Times New Roman" panose="02020603050405020304" pitchFamily="18" charset="0"/>
                <a:cs typeface="Times New Roman" panose="02020603050405020304" pitchFamily="18" charset="0"/>
              </a:rPr>
              <a:t>to employ the services of a person on wages given to him as a consideration for his hired services</a:t>
            </a:r>
            <a:r>
              <a:rPr lang="en-US" dirty="0">
                <a:latin typeface="Times New Roman" panose="02020603050405020304" pitchFamily="18" charset="0"/>
                <a:cs typeface="Times New Roman" panose="02020603050405020304" pitchFamily="18" charset="0"/>
              </a:rPr>
              <a:t>.’ The employer is called </a:t>
            </a:r>
            <a:r>
              <a:rPr lang="en-US" b="1" i="1" u="sng" dirty="0" err="1">
                <a:latin typeface="Times New Roman" panose="02020603050405020304" pitchFamily="18" charset="0"/>
                <a:cs typeface="Times New Roman" panose="02020603050405020304" pitchFamily="18" charset="0"/>
              </a:rPr>
              <a:t>musta’jir</a:t>
            </a:r>
            <a:r>
              <a:rPr lang="en-US" dirty="0">
                <a:latin typeface="Times New Roman" panose="02020603050405020304" pitchFamily="18" charset="0"/>
                <a:cs typeface="Times New Roman" panose="02020603050405020304" pitchFamily="18" charset="0"/>
              </a:rPr>
              <a:t> while the employee is called </a:t>
            </a:r>
            <a:r>
              <a:rPr lang="en-US" b="1" i="1" u="sng" dirty="0" err="1">
                <a:latin typeface="Times New Roman" panose="02020603050405020304" pitchFamily="18" charset="0"/>
                <a:cs typeface="Times New Roman" panose="02020603050405020304" pitchFamily="18" charset="0"/>
              </a:rPr>
              <a:t>ajir</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Wages </a:t>
            </a:r>
            <a:r>
              <a:rPr lang="en-US" dirty="0">
                <a:latin typeface="Times New Roman" panose="02020603050405020304" pitchFamily="18" charset="0"/>
                <a:cs typeface="Times New Roman" panose="02020603050405020304" pitchFamily="18" charset="0"/>
              </a:rPr>
              <a:t>paid to the </a:t>
            </a:r>
            <a:r>
              <a:rPr lang="en-US" dirty="0" err="1">
                <a:latin typeface="Times New Roman" panose="02020603050405020304" pitchFamily="18" charset="0"/>
                <a:cs typeface="Times New Roman" panose="02020603050405020304" pitchFamily="18" charset="0"/>
              </a:rPr>
              <a:t>ajir</a:t>
            </a:r>
            <a:r>
              <a:rPr lang="en-US" dirty="0">
                <a:latin typeface="Times New Roman" panose="02020603050405020304" pitchFamily="18" charset="0"/>
                <a:cs typeface="Times New Roman" panose="02020603050405020304" pitchFamily="18" charset="0"/>
              </a:rPr>
              <a:t> are called their ‘</a:t>
            </a:r>
            <a:r>
              <a:rPr lang="en-US" b="1" i="1" u="sng" dirty="0" err="1">
                <a:latin typeface="Times New Roman" panose="02020603050405020304" pitchFamily="18" charset="0"/>
                <a:cs typeface="Times New Roman" panose="02020603050405020304" pitchFamily="18" charset="0"/>
              </a:rPr>
              <a:t>ujrah</a:t>
            </a:r>
            <a:r>
              <a:rPr lang="en-US"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a type of transactions.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Giving property </a:t>
            </a:r>
            <a:r>
              <a:rPr lang="en-US" dirty="0">
                <a:latin typeface="Times New Roman" panose="02020603050405020304" pitchFamily="18" charset="0"/>
                <a:cs typeface="Times New Roman" panose="02020603050405020304" pitchFamily="18" charset="0"/>
              </a:rPr>
              <a:t>to another person in exchange for a rent is </a:t>
            </a:r>
            <a:r>
              <a:rPr lang="en-US" dirty="0" smtClean="0">
                <a:latin typeface="Times New Roman" panose="02020603050405020304" pitchFamily="18" charset="0"/>
                <a:cs typeface="Times New Roman" panose="02020603050405020304" pitchFamily="18" charset="0"/>
              </a:rPr>
              <a:t>(</a:t>
            </a:r>
            <a:r>
              <a:rPr lang="en-US" b="1" i="1" u="sng" dirty="0" err="1" smtClean="0">
                <a:latin typeface="Times New Roman" panose="02020603050405020304" pitchFamily="18" charset="0"/>
                <a:cs typeface="Times New Roman" panose="02020603050405020304" pitchFamily="18" charset="0"/>
              </a:rPr>
              <a:t>ujrah</a:t>
            </a:r>
            <a:r>
              <a:rPr lang="en-US" b="1" i="1" u="sng" dirty="0" smtClean="0">
                <a:latin typeface="Times New Roman" panose="02020603050405020304" pitchFamily="18" charset="0"/>
                <a:cs typeface="Times New Roman" panose="02020603050405020304" pitchFamily="18" charset="0"/>
              </a:rPr>
              <a:t> for usufructs </a:t>
            </a:r>
            <a:r>
              <a:rPr lang="en-US" b="1" i="1" u="sng" dirty="0">
                <a:latin typeface="Times New Roman" panose="02020603050405020304" pitchFamily="18" charset="0"/>
                <a:cs typeface="Times New Roman" panose="02020603050405020304" pitchFamily="18" charset="0"/>
              </a:rPr>
              <a:t>of </a:t>
            </a:r>
            <a:r>
              <a:rPr lang="en-US" b="1" i="1" u="sng" dirty="0" smtClean="0">
                <a:latin typeface="Times New Roman" panose="02020603050405020304" pitchFamily="18" charset="0"/>
                <a:cs typeface="Times New Roman" panose="02020603050405020304" pitchFamily="18" charset="0"/>
              </a:rPr>
              <a:t>assets</a:t>
            </a:r>
            <a:r>
              <a:rPr lang="en-US" dirty="0" smtClean="0">
                <a:latin typeface="Times New Roman" panose="02020603050405020304" pitchFamily="18" charset="0"/>
                <a:cs typeface="Times New Roman" panose="02020603050405020304" pitchFamily="18" charset="0"/>
              </a:rPr>
              <a:t>)….Leasing.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38</a:t>
            </a:fld>
            <a:endParaRPr lang="en-US"/>
          </a:p>
        </p:txBody>
      </p:sp>
    </p:spTree>
    <p:extLst>
      <p:ext uri="{BB962C8B-B14F-4D97-AF65-F5344CB8AC3E}">
        <p14:creationId xmlns:p14="http://schemas.microsoft.com/office/powerpoint/2010/main" xmlns="" val="17556933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Ijarah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is not a mode of financing in its origin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a type of transactions.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Investing money in the property for the purpose of earning rent on it ….Financing.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39</a:t>
            </a:fld>
            <a:endParaRPr lang="en-US"/>
          </a:p>
        </p:txBody>
      </p:sp>
    </p:spTree>
    <p:extLst>
      <p:ext uri="{BB962C8B-B14F-4D97-AF65-F5344CB8AC3E}">
        <p14:creationId xmlns:p14="http://schemas.microsoft.com/office/powerpoint/2010/main" xmlns="" val="2166581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Salam</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Salam is a sale whereby the seller undertakes to supply some specific goods to the buyer at a future date in exchange of an advanced price fully paid at spot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buyer is called “</a:t>
            </a:r>
            <a:r>
              <a:rPr lang="en-US" b="1" i="1" u="sng" dirty="0" err="1">
                <a:latin typeface="Times New Roman" panose="02020603050405020304" pitchFamily="18" charset="0"/>
                <a:cs typeface="Times New Roman" panose="02020603050405020304" pitchFamily="18" charset="0"/>
              </a:rPr>
              <a:t>rabb</a:t>
            </a:r>
            <a:r>
              <a:rPr lang="en-US" b="1" i="1" u="sng" dirty="0">
                <a:latin typeface="Times New Roman" panose="02020603050405020304" pitchFamily="18" charset="0"/>
                <a:cs typeface="Times New Roman" panose="02020603050405020304" pitchFamily="18" charset="0"/>
              </a:rPr>
              <a:t>-us-</a:t>
            </a:r>
            <a:r>
              <a:rPr lang="en-US" b="1" i="1" u="sng" dirty="0" err="1">
                <a:latin typeface="Times New Roman" panose="02020603050405020304" pitchFamily="18" charset="0"/>
                <a:cs typeface="Times New Roman" panose="02020603050405020304" pitchFamily="18" charset="0"/>
              </a:rPr>
              <a:t>salam</a:t>
            </a:r>
            <a:r>
              <a:rPr lang="en-US" dirty="0">
                <a:latin typeface="Times New Roman" panose="02020603050405020304" pitchFamily="18" charset="0"/>
                <a:cs typeface="Times New Roman" panose="02020603050405020304" pitchFamily="18" charset="0"/>
              </a:rPr>
              <a:t>”, the seller is “</a:t>
            </a:r>
            <a:r>
              <a:rPr lang="en-US" b="1" i="1" u="sng" dirty="0" err="1">
                <a:latin typeface="Times New Roman" panose="02020603050405020304" pitchFamily="18" charset="0"/>
                <a:cs typeface="Times New Roman" panose="02020603050405020304" pitchFamily="18" charset="0"/>
              </a:rPr>
              <a:t>muslam</a:t>
            </a:r>
            <a:r>
              <a:rPr lang="en-US" b="1" i="1" u="sng" dirty="0">
                <a:latin typeface="Times New Roman" panose="02020603050405020304" pitchFamily="18" charset="0"/>
                <a:cs typeface="Times New Roman" panose="02020603050405020304" pitchFamily="18" charset="0"/>
              </a:rPr>
              <a:t> </a:t>
            </a:r>
            <a:r>
              <a:rPr lang="en-US" b="1" i="1" u="sng" dirty="0" err="1">
                <a:latin typeface="Times New Roman" panose="02020603050405020304" pitchFamily="18" charset="0"/>
                <a:cs typeface="Times New Roman" panose="02020603050405020304" pitchFamily="18" charset="0"/>
              </a:rPr>
              <a:t>ilaih</a:t>
            </a:r>
            <a:r>
              <a:rPr lang="en-US" dirty="0">
                <a:latin typeface="Times New Roman" panose="02020603050405020304" pitchFamily="18" charset="0"/>
                <a:cs typeface="Times New Roman" panose="02020603050405020304" pitchFamily="18" charset="0"/>
              </a:rPr>
              <a:t>”, the cash price is “</a:t>
            </a:r>
            <a:r>
              <a:rPr lang="en-US" b="1" i="1" u="sng" dirty="0" err="1">
                <a:latin typeface="Times New Roman" panose="02020603050405020304" pitchFamily="18" charset="0"/>
                <a:cs typeface="Times New Roman" panose="02020603050405020304" pitchFamily="18" charset="0"/>
              </a:rPr>
              <a:t>ra’s</a:t>
            </a:r>
            <a:r>
              <a:rPr lang="en-US" b="1" i="1" u="sng" dirty="0">
                <a:latin typeface="Times New Roman" panose="02020603050405020304" pitchFamily="18" charset="0"/>
                <a:cs typeface="Times New Roman" panose="02020603050405020304" pitchFamily="18" charset="0"/>
              </a:rPr>
              <a:t>-</a:t>
            </a:r>
            <a:r>
              <a:rPr lang="en-US" b="1" i="1" u="sng" dirty="0" err="1">
                <a:latin typeface="Times New Roman" panose="02020603050405020304" pitchFamily="18" charset="0"/>
                <a:cs typeface="Times New Roman" panose="02020603050405020304" pitchFamily="18" charset="0"/>
              </a:rPr>
              <a:t>ul</a:t>
            </a:r>
            <a:r>
              <a:rPr lang="en-US" b="1" i="1" u="sng" dirty="0">
                <a:latin typeface="Times New Roman" panose="02020603050405020304" pitchFamily="18" charset="0"/>
                <a:cs typeface="Times New Roman" panose="02020603050405020304" pitchFamily="18" charset="0"/>
              </a:rPr>
              <a:t>-mal</a:t>
            </a:r>
            <a:r>
              <a:rPr lang="en-US" dirty="0">
                <a:latin typeface="Times New Roman" panose="02020603050405020304" pitchFamily="18" charset="0"/>
                <a:cs typeface="Times New Roman" panose="02020603050405020304" pitchFamily="18" charset="0"/>
              </a:rPr>
              <a:t>” and the purchased commodity is termed as “</a:t>
            </a:r>
            <a:r>
              <a:rPr lang="en-US" b="1" i="1" u="sng" dirty="0" err="1">
                <a:latin typeface="Times New Roman" panose="02020603050405020304" pitchFamily="18" charset="0"/>
                <a:cs typeface="Times New Roman" panose="02020603050405020304" pitchFamily="18" charset="0"/>
              </a:rPr>
              <a:t>muslam</a:t>
            </a:r>
            <a:r>
              <a:rPr lang="en-US" b="1" i="1" u="sng" dirty="0">
                <a:latin typeface="Times New Roman" panose="02020603050405020304" pitchFamily="18" charset="0"/>
                <a:cs typeface="Times New Roman" panose="02020603050405020304" pitchFamily="18" charset="0"/>
              </a:rPr>
              <a:t> </a:t>
            </a:r>
            <a:r>
              <a:rPr lang="en-US" b="1" i="1" u="sng" dirty="0" err="1">
                <a:latin typeface="Times New Roman" panose="02020603050405020304" pitchFamily="18" charset="0"/>
                <a:cs typeface="Times New Roman" panose="02020603050405020304" pitchFamily="18" charset="0"/>
              </a:rPr>
              <a:t>fih</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good option for agricultural products sale.</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40</a:t>
            </a:fld>
            <a:endParaRPr lang="en-US"/>
          </a:p>
        </p:txBody>
      </p:sp>
    </p:spTree>
    <p:extLst>
      <p:ext uri="{BB962C8B-B14F-4D97-AF65-F5344CB8AC3E}">
        <p14:creationId xmlns:p14="http://schemas.microsoft.com/office/powerpoint/2010/main" xmlns="" val="12398430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Istisna</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 order manufacturing of a specific </a:t>
            </a:r>
            <a:r>
              <a:rPr lang="en-US" dirty="0">
                <a:latin typeface="Times New Roman" panose="02020603050405020304" pitchFamily="18" charset="0"/>
                <a:cs typeface="Times New Roman" panose="02020603050405020304" pitchFamily="18" charset="0"/>
              </a:rPr>
              <a:t>commodity for the </a:t>
            </a:r>
            <a:r>
              <a:rPr lang="en-US" dirty="0" smtClean="0">
                <a:latin typeface="Times New Roman" panose="02020603050405020304" pitchFamily="18" charset="0"/>
                <a:cs typeface="Times New Roman" panose="02020603050405020304" pitchFamily="18" charset="0"/>
              </a:rPr>
              <a:t>purchaser for which it </a:t>
            </a:r>
            <a:r>
              <a:rPr lang="en-US" dirty="0">
                <a:latin typeface="Times New Roman" panose="02020603050405020304" pitchFamily="18" charset="0"/>
                <a:cs typeface="Times New Roman" panose="02020603050405020304" pitchFamily="18" charset="0"/>
              </a:rPr>
              <a:t>is necessary for the validity of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istisna</a:t>
            </a:r>
            <a:r>
              <a:rPr lang="en-US" dirty="0">
                <a:latin typeface="Times New Roman" panose="02020603050405020304" pitchFamily="18" charset="0"/>
                <a:cs typeface="Times New Roman" panose="02020603050405020304" pitchFamily="18" charset="0"/>
              </a:rPr>
              <a:t>’ that the price is fixed with the consent of </a:t>
            </a:r>
            <a:r>
              <a:rPr lang="en-US" dirty="0" smtClean="0">
                <a:latin typeface="Times New Roman" panose="02020603050405020304" pitchFamily="18" charset="0"/>
                <a:cs typeface="Times New Roman" panose="02020603050405020304" pitchFamily="18" charset="0"/>
              </a:rPr>
              <a:t>the two parties.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After </a:t>
            </a:r>
            <a:r>
              <a:rPr lang="en-US" dirty="0">
                <a:latin typeface="Times New Roman" panose="02020603050405020304" pitchFamily="18" charset="0"/>
                <a:cs typeface="Times New Roman" panose="02020603050405020304" pitchFamily="18" charset="0"/>
              </a:rPr>
              <a:t>the manufacturer has started </a:t>
            </a:r>
            <a:r>
              <a:rPr lang="en-US" dirty="0" smtClean="0">
                <a:latin typeface="Times New Roman" panose="02020603050405020304" pitchFamily="18" charset="0"/>
                <a:cs typeface="Times New Roman" panose="02020603050405020304" pitchFamily="18" charset="0"/>
              </a:rPr>
              <a:t>work</a:t>
            </a:r>
            <a:r>
              <a:rPr lang="en-US" dirty="0">
                <a:latin typeface="Times New Roman" panose="02020603050405020304" pitchFamily="18" charset="0"/>
                <a:cs typeface="Times New Roman" panose="02020603050405020304" pitchFamily="18" charset="0"/>
              </a:rPr>
              <a:t>, the contract cannot be cancelled </a:t>
            </a:r>
            <a:r>
              <a:rPr lang="en-US" dirty="0" smtClean="0">
                <a:latin typeface="Times New Roman" panose="02020603050405020304" pitchFamily="18" charset="0"/>
                <a:cs typeface="Times New Roman" panose="02020603050405020304" pitchFamily="18" charset="0"/>
              </a:rPr>
              <a:t>unilaterally.</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41</a:t>
            </a:fld>
            <a:endParaRPr lang="en-US"/>
          </a:p>
        </p:txBody>
      </p:sp>
    </p:spTree>
    <p:extLst>
      <p:ext uri="{BB962C8B-B14F-4D97-AF65-F5344CB8AC3E}">
        <p14:creationId xmlns:p14="http://schemas.microsoft.com/office/powerpoint/2010/main" xmlns="" val="20516169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Difference Between </a:t>
            </a:r>
            <a:r>
              <a:rPr lang="en-US" b="1" dirty="0" err="1" smtClean="0">
                <a:latin typeface="Times New Roman" panose="02020603050405020304" pitchFamily="18" charset="0"/>
                <a:cs typeface="Times New Roman" panose="02020603050405020304" pitchFamily="18" charset="0"/>
              </a:rPr>
              <a:t>Istisna</a:t>
            </a:r>
            <a:r>
              <a:rPr lang="en-US" b="1" dirty="0" smtClean="0">
                <a:latin typeface="Times New Roman" panose="02020603050405020304" pitchFamily="18" charset="0"/>
                <a:cs typeface="Times New Roman" panose="02020603050405020304" pitchFamily="18" charset="0"/>
              </a:rPr>
              <a:t> &amp; </a:t>
            </a:r>
            <a:r>
              <a:rPr lang="en-US" b="1" dirty="0" err="1" smtClean="0">
                <a:latin typeface="Times New Roman" panose="02020603050405020304" pitchFamily="18" charset="0"/>
                <a:cs typeface="Times New Roman" panose="02020603050405020304" pitchFamily="18" charset="0"/>
              </a:rPr>
              <a:t>Ijarah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If the material is provided by the customer, and the manufacturer is required to use his labor and skill only, the transaction is not </a:t>
            </a:r>
            <a:r>
              <a:rPr lang="en-US" sz="3400" dirty="0" err="1">
                <a:latin typeface="Times New Roman" panose="02020603050405020304" pitchFamily="18" charset="0"/>
                <a:cs typeface="Times New Roman" panose="02020603050405020304" pitchFamily="18" charset="0"/>
              </a:rPr>
              <a:t>istisna</a:t>
            </a:r>
            <a:r>
              <a:rPr lang="en-US" sz="3400" dirty="0">
                <a:latin typeface="Times New Roman" panose="02020603050405020304" pitchFamily="18" charset="0"/>
                <a:cs typeface="Times New Roman" panose="02020603050405020304" pitchFamily="18" charset="0"/>
              </a:rPr>
              <a:t>’. In this case it will be a transaction of </a:t>
            </a:r>
            <a:r>
              <a:rPr lang="en-US" sz="3400" dirty="0" err="1">
                <a:latin typeface="Times New Roman" panose="02020603050405020304" pitchFamily="18" charset="0"/>
                <a:cs typeface="Times New Roman" panose="02020603050405020304" pitchFamily="18" charset="0"/>
              </a:rPr>
              <a:t>ijarah</a:t>
            </a:r>
            <a:r>
              <a:rPr lang="en-US" sz="3400" dirty="0">
                <a:latin typeface="Times New Roman" panose="02020603050405020304" pitchFamily="18" charset="0"/>
                <a:cs typeface="Times New Roman" panose="02020603050405020304" pitchFamily="18" charset="0"/>
              </a:rPr>
              <a:t> whereby the services of a person are hired for a specified fee paid to him</a:t>
            </a:r>
            <a:r>
              <a:rPr lang="en-US" sz="3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After manufacturing, the product can be or cannot be accepted if not in conformity with specified features.</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42</a:t>
            </a:fld>
            <a:endParaRPr lang="en-US"/>
          </a:p>
        </p:txBody>
      </p:sp>
    </p:spTree>
    <p:extLst>
      <p:ext uri="{BB962C8B-B14F-4D97-AF65-F5344CB8AC3E}">
        <p14:creationId xmlns:p14="http://schemas.microsoft.com/office/powerpoint/2010/main" xmlns="" val="1637851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Islamic Investment Fund (IIF)</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term “Islamic Investment Fund” </a:t>
            </a:r>
            <a:r>
              <a:rPr lang="en-US" dirty="0" smtClean="0">
                <a:latin typeface="Times New Roman" panose="02020603050405020304" pitchFamily="18" charset="0"/>
                <a:cs typeface="Times New Roman" panose="02020603050405020304" pitchFamily="18" charset="0"/>
              </a:rPr>
              <a:t>means a </a:t>
            </a:r>
            <a:r>
              <a:rPr lang="en-US" dirty="0">
                <a:latin typeface="Times New Roman" panose="02020603050405020304" pitchFamily="18" charset="0"/>
                <a:cs typeface="Times New Roman" panose="02020603050405020304" pitchFamily="18" charset="0"/>
              </a:rPr>
              <a:t>joint pool wherein the investors contribute their surplus money for the purpose of its investment to earn halal profits in strict conformity with the precepts of Islamic </a:t>
            </a:r>
            <a:r>
              <a:rPr lang="en-US" dirty="0" err="1" smtClean="0">
                <a:latin typeface="Times New Roman" panose="02020603050405020304" pitchFamily="18" charset="0"/>
                <a:cs typeface="Times New Roman" panose="02020603050405020304" pitchFamily="18" charset="0"/>
              </a:rPr>
              <a:t>Shari‘ah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documents of IIF may </a:t>
            </a:r>
            <a:r>
              <a:rPr lang="en-US" dirty="0">
                <a:latin typeface="Times New Roman" panose="02020603050405020304" pitchFamily="18" charset="0"/>
                <a:cs typeface="Times New Roman" panose="02020603050405020304" pitchFamily="18" charset="0"/>
              </a:rPr>
              <a:t>be called ‘certificates’, ‘units’, ‘shares</a:t>
            </a:r>
            <a:r>
              <a:rPr lang="en-US" dirty="0" smtClean="0">
                <a:latin typeface="Times New Roman" panose="02020603050405020304" pitchFamily="18" charset="0"/>
                <a:cs typeface="Times New Roman" panose="02020603050405020304" pitchFamily="18" charset="0"/>
              </a:rPr>
              <a:t>’ or any other financial term.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investment is done on the PLS basis.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investment is covered under </a:t>
            </a:r>
            <a:r>
              <a:rPr lang="en-US" dirty="0" err="1" smtClean="0">
                <a:latin typeface="Times New Roman" panose="02020603050405020304" pitchFamily="18" charset="0"/>
                <a:cs typeface="Times New Roman" panose="02020603050405020304" pitchFamily="18" charset="0"/>
              </a:rPr>
              <a:t>Shriah</a:t>
            </a:r>
            <a:r>
              <a:rPr lang="en-US" dirty="0" smtClean="0">
                <a:latin typeface="Times New Roman" panose="02020603050405020304" pitchFamily="18" charset="0"/>
                <a:cs typeface="Times New Roman" panose="02020603050405020304" pitchFamily="18" charset="0"/>
              </a:rPr>
              <a:t> compliance in different modes to follow.</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43</a:t>
            </a:fld>
            <a:endParaRPr lang="en-US"/>
          </a:p>
        </p:txBody>
      </p:sp>
    </p:spTree>
    <p:extLst>
      <p:ext uri="{BB962C8B-B14F-4D97-AF65-F5344CB8AC3E}">
        <p14:creationId xmlns:p14="http://schemas.microsoft.com/office/powerpoint/2010/main" xmlns="" val="2998177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Ijarah</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this fund the subscription amounts are used to purchase assets like real estate, motor vehicles or other equipment for the purpose of leasing them out to their ultimate users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Each subscriber is given a certificate (‘</a:t>
            </a:r>
            <a:r>
              <a:rPr lang="en-US" dirty="0" err="1">
                <a:latin typeface="Times New Roman" panose="02020603050405020304" pitchFamily="18" charset="0"/>
                <a:cs typeface="Times New Roman" panose="02020603050405020304" pitchFamily="18" charset="0"/>
              </a:rPr>
              <a:t>sukûk</a:t>
            </a:r>
            <a:r>
              <a:rPr lang="en-US" dirty="0">
                <a:latin typeface="Times New Roman" panose="02020603050405020304" pitchFamily="18" charset="0"/>
                <a:cs typeface="Times New Roman" panose="02020603050405020304" pitchFamily="18" charset="0"/>
              </a:rPr>
              <a:t>’) to evidence his proportionate ownership in the leased assets and to ensure his entitlement to the pro rata share in the income</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Sukûk</a:t>
            </a:r>
            <a:r>
              <a:rPr lang="en-US" dirty="0" smtClean="0">
                <a:latin typeface="Times New Roman" panose="02020603050405020304" pitchFamily="18" charset="0"/>
                <a:cs typeface="Times New Roman" panose="02020603050405020304" pitchFamily="18" charset="0"/>
              </a:rPr>
              <a:t> are </a:t>
            </a:r>
            <a:r>
              <a:rPr lang="en-US" dirty="0">
                <a:latin typeface="Times New Roman" panose="02020603050405020304" pitchFamily="18" charset="0"/>
                <a:cs typeface="Times New Roman" panose="02020603050405020304" pitchFamily="18" charset="0"/>
              </a:rPr>
              <a:t>fully negotiable and can be </a:t>
            </a:r>
            <a:r>
              <a:rPr lang="en-US" dirty="0" smtClean="0">
                <a:latin typeface="Times New Roman" panose="02020603050405020304" pitchFamily="18" charset="0"/>
                <a:cs typeface="Times New Roman" panose="02020603050405020304" pitchFamily="18" charset="0"/>
              </a:rPr>
              <a:t>traded in </a:t>
            </a:r>
            <a:r>
              <a:rPr lang="en-US" dirty="0">
                <a:latin typeface="Times New Roman" panose="02020603050405020304" pitchFamily="18" charset="0"/>
                <a:cs typeface="Times New Roman" panose="02020603050405020304" pitchFamily="18" charset="0"/>
              </a:rPr>
              <a:t>the secondary </a:t>
            </a:r>
            <a:r>
              <a:rPr lang="en-US" dirty="0" smtClean="0">
                <a:latin typeface="Times New Roman" panose="02020603050405020304" pitchFamily="18" charset="0"/>
                <a:cs typeface="Times New Roman" panose="02020603050405020304" pitchFamily="18" charset="0"/>
              </a:rPr>
              <a:t>market (representing tangible assets).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44</a:t>
            </a:fld>
            <a:endParaRPr lang="en-US"/>
          </a:p>
        </p:txBody>
      </p:sp>
    </p:spTree>
    <p:extLst>
      <p:ext uri="{BB962C8B-B14F-4D97-AF65-F5344CB8AC3E}">
        <p14:creationId xmlns:p14="http://schemas.microsoft.com/office/powerpoint/2010/main" xmlns="" val="12581422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Commodity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Subscribers purchase different </a:t>
            </a:r>
            <a:r>
              <a:rPr lang="en-US" dirty="0">
                <a:latin typeface="Times New Roman" panose="02020603050405020304" pitchFamily="18" charset="0"/>
                <a:cs typeface="Times New Roman" panose="02020603050405020304" pitchFamily="18" charset="0"/>
              </a:rPr>
              <a:t>commodities for the purpose of their </a:t>
            </a:r>
            <a:r>
              <a:rPr lang="en-US" dirty="0" smtClean="0">
                <a:latin typeface="Times New Roman" panose="02020603050405020304" pitchFamily="18" charset="0"/>
                <a:cs typeface="Times New Roman" panose="02020603050405020304" pitchFamily="18" charset="0"/>
              </a:rPr>
              <a:t>resale.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 the conditions of sale of commodity must be observed (possession, halal, etc…).</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units of such a fund can also be traded in with the condition that the portfolio owns some commodities at all times.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45</a:t>
            </a:fld>
            <a:endParaRPr lang="en-US"/>
          </a:p>
        </p:txBody>
      </p:sp>
    </p:spTree>
    <p:extLst>
      <p:ext uri="{BB962C8B-B14F-4D97-AF65-F5344CB8AC3E}">
        <p14:creationId xmlns:p14="http://schemas.microsoft.com/office/powerpoint/2010/main" xmlns="" val="35234151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Murabaha</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If a fund is created to undertake this kind of sale, it should be a closed-end fund and its units cannot be negotiable in a secondary market. The reason is that in the case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as undertaken by the present financial institutions, the commodities are sold to the clients immediately after their purchase from the original supplier, while the price being on deferred payment basis becomes a debt payable by the client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46</a:t>
            </a:fld>
            <a:endParaRPr lang="en-US"/>
          </a:p>
        </p:txBody>
      </p:sp>
    </p:spTree>
    <p:extLst>
      <p:ext uri="{BB962C8B-B14F-4D97-AF65-F5344CB8AC3E}">
        <p14:creationId xmlns:p14="http://schemas.microsoft.com/office/powerpoint/2010/main" xmlns="" val="30559181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Mixed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portfolio of </a:t>
            </a:r>
            <a:r>
              <a:rPr lang="en-US" dirty="0" smtClean="0">
                <a:latin typeface="Times New Roman" panose="02020603050405020304" pitchFamily="18" charset="0"/>
                <a:cs typeface="Times New Roman" panose="02020603050405020304" pitchFamily="18" charset="0"/>
              </a:rPr>
              <a:t>different funds can also be generated at large scale.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this case the </a:t>
            </a:r>
            <a:r>
              <a:rPr lang="en-US" dirty="0">
                <a:latin typeface="Times New Roman" panose="02020603050405020304" pitchFamily="18" charset="0"/>
                <a:cs typeface="Times New Roman" panose="02020603050405020304" pitchFamily="18" charset="0"/>
              </a:rPr>
              <a:t>tangible assets of the Fund are more than 51% while the liquidity and debts are less than 50%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units of the fund may be negotiable.</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47</a:t>
            </a:fld>
            <a:endParaRPr lang="en-US"/>
          </a:p>
        </p:txBody>
      </p:sp>
    </p:spTree>
    <p:extLst>
      <p:ext uri="{BB962C8B-B14F-4D97-AF65-F5344CB8AC3E}">
        <p14:creationId xmlns:p14="http://schemas.microsoft.com/office/powerpoint/2010/main" xmlns="" val="9927547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 </a:t>
            </a:r>
            <a:r>
              <a:rPr lang="en-US" dirty="0">
                <a:latin typeface="Times New Roman" panose="02020603050405020304" pitchFamily="18" charset="0"/>
                <a:cs typeface="Times New Roman" panose="02020603050405020304" pitchFamily="18" charset="0"/>
              </a:rPr>
              <a:t>as a medium of exchange, greatly </a:t>
            </a:r>
            <a:r>
              <a:rPr lang="en-US" dirty="0" err="1" smtClean="0">
                <a:latin typeface="Times New Roman" panose="02020603050405020304" pitchFamily="18" charset="0"/>
                <a:cs typeface="Times New Roman" panose="02020603050405020304" pitchFamily="18" charset="0"/>
              </a:rPr>
              <a:t>favours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transition from barter to a money economy</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Prohibition </a:t>
            </a:r>
            <a:r>
              <a:rPr lang="en-US" dirty="0">
                <a:latin typeface="Times New Roman" panose="02020603050405020304" pitchFamily="18" charset="0"/>
                <a:cs typeface="Times New Roman" panose="02020603050405020304" pitchFamily="18" charset="0"/>
              </a:rPr>
              <a:t>of interest </a:t>
            </a:r>
            <a:r>
              <a:rPr lang="en-US" dirty="0" smtClean="0">
                <a:latin typeface="Times New Roman" panose="02020603050405020304" pitchFamily="18" charset="0"/>
                <a:cs typeface="Times New Roman" panose="02020603050405020304" pitchFamily="18" charset="0"/>
              </a:rPr>
              <a:t>was considered vital </a:t>
            </a:r>
            <a:r>
              <a:rPr lang="en-US" dirty="0">
                <a:latin typeface="Times New Roman" panose="02020603050405020304" pitchFamily="18" charset="0"/>
                <a:cs typeface="Times New Roman" panose="02020603050405020304" pitchFamily="18" charset="0"/>
              </a:rPr>
              <a:t>for freeing the money economy from injustice and exploitation and making it rational</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Justice and efficiency considerations demand that money </a:t>
            </a:r>
            <a:r>
              <a:rPr lang="en-US" dirty="0" smtClean="0">
                <a:latin typeface="Times New Roman" panose="02020603050405020304" pitchFamily="18" charset="0"/>
                <a:cs typeface="Times New Roman" panose="02020603050405020304" pitchFamily="18" charset="0"/>
              </a:rPr>
              <a:t>should remain </a:t>
            </a:r>
            <a:r>
              <a:rPr lang="en-US" dirty="0">
                <a:latin typeface="Times New Roman" panose="02020603050405020304" pitchFamily="18" charset="0"/>
                <a:cs typeface="Times New Roman" panose="02020603050405020304" pitchFamily="18" charset="0"/>
              </a:rPr>
              <a:t>'neutral', and the abolition of </a:t>
            </a:r>
            <a:r>
              <a:rPr lang="en-US" dirty="0" smtClean="0">
                <a:latin typeface="Times New Roman" panose="02020603050405020304" pitchFamily="18" charset="0"/>
                <a:cs typeface="Times New Roman" panose="02020603050405020304" pitchFamily="18" charset="0"/>
              </a:rPr>
              <a:t>interest is must.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48</a:t>
            </a:fld>
            <a:endParaRPr lang="en-US"/>
          </a:p>
        </p:txBody>
      </p:sp>
    </p:spTree>
    <p:extLst>
      <p:ext uri="{BB962C8B-B14F-4D97-AF65-F5344CB8AC3E}">
        <p14:creationId xmlns:p14="http://schemas.microsoft.com/office/powerpoint/2010/main" xmlns="" val="39580838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Interest-Free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Model </a:t>
            </a:r>
            <a:r>
              <a:rPr lang="en-US" dirty="0">
                <a:latin typeface="Times New Roman" panose="02020603050405020304" pitchFamily="18" charset="0"/>
                <a:cs typeface="Times New Roman" panose="02020603050405020304" pitchFamily="18" charset="0"/>
              </a:rPr>
              <a:t>is based on a two-tier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contract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Islamic </a:t>
            </a:r>
            <a:r>
              <a:rPr lang="en-US" dirty="0" smtClean="0">
                <a:latin typeface="Times New Roman" panose="02020603050405020304" pitchFamily="18" charset="0"/>
                <a:cs typeface="Times New Roman" panose="02020603050405020304" pitchFamily="18" charset="0"/>
              </a:rPr>
              <a:t>economists </a:t>
            </a:r>
            <a:r>
              <a:rPr lang="en-US" dirty="0">
                <a:latin typeface="Times New Roman" panose="02020603050405020304" pitchFamily="18" charset="0"/>
                <a:cs typeface="Times New Roman" panose="02020603050405020304" pitchFamily="18" charset="0"/>
              </a:rPr>
              <a:t>felt uneasy about </a:t>
            </a:r>
            <a:r>
              <a:rPr lang="en-US" dirty="0" smtClean="0">
                <a:latin typeface="Times New Roman" panose="02020603050405020304" pitchFamily="18" charset="0"/>
                <a:cs typeface="Times New Roman" panose="02020603050405020304" pitchFamily="18" charset="0"/>
              </a:rPr>
              <a:t>the conclusion of loss.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bank may build loss-compensating </a:t>
            </a:r>
            <a:r>
              <a:rPr lang="en-US" dirty="0" smtClean="0">
                <a:latin typeface="Times New Roman" panose="02020603050405020304" pitchFamily="18" charset="0"/>
                <a:cs typeface="Times New Roman" panose="02020603050405020304" pitchFamily="18" charset="0"/>
              </a:rPr>
              <a:t>reserves out of good profits at good time.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Depositors want to be </a:t>
            </a:r>
            <a:r>
              <a:rPr lang="en-US" dirty="0">
                <a:latin typeface="Times New Roman" panose="02020603050405020304" pitchFamily="18" charset="0"/>
                <a:cs typeface="Times New Roman" panose="02020603050405020304" pitchFamily="18" charset="0"/>
              </a:rPr>
              <a:t>sure of getting their deposits back in full, if not with any </a:t>
            </a:r>
            <a:r>
              <a:rPr lang="en-US" dirty="0" smtClean="0">
                <a:latin typeface="Times New Roman" panose="02020603050405020304" pitchFamily="18" charset="0"/>
                <a:cs typeface="Times New Roman" panose="02020603050405020304" pitchFamily="18" charset="0"/>
              </a:rPr>
              <a:t>profits.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49</a:t>
            </a:fld>
            <a:endParaRPr lang="en-US"/>
          </a:p>
        </p:txBody>
      </p:sp>
    </p:spTree>
    <p:extLst>
      <p:ext uri="{BB962C8B-B14F-4D97-AF65-F5344CB8AC3E}">
        <p14:creationId xmlns:p14="http://schemas.microsoft.com/office/powerpoint/2010/main" xmlns="" val="8652306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Issues Need Attention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The supply of short-term interest-free </a:t>
            </a:r>
            <a:r>
              <a:rPr lang="en-US" dirty="0" smtClean="0">
                <a:latin typeface="Times New Roman" panose="02020603050405020304" pitchFamily="18" charset="0"/>
                <a:cs typeface="Times New Roman" panose="02020603050405020304" pitchFamily="18" charset="0"/>
              </a:rPr>
              <a:t>loans.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Discounting </a:t>
            </a:r>
            <a:r>
              <a:rPr lang="en-US" dirty="0">
                <a:latin typeface="Times New Roman" panose="02020603050405020304" pitchFamily="18" charset="0"/>
                <a:cs typeface="Times New Roman" panose="02020603050405020304" pitchFamily="18" charset="0"/>
              </a:rPr>
              <a:t>of bills of </a:t>
            </a:r>
            <a:r>
              <a:rPr lang="en-US" dirty="0" smtClean="0">
                <a:latin typeface="Times New Roman" panose="02020603050405020304" pitchFamily="18" charset="0"/>
                <a:cs typeface="Times New Roman" panose="02020603050405020304" pitchFamily="18" charset="0"/>
              </a:rPr>
              <a:t>exchange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of credit to consumers </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Financing </a:t>
            </a:r>
            <a:r>
              <a:rPr lang="en-US" dirty="0">
                <a:latin typeface="Times New Roman" panose="02020603050405020304" pitchFamily="18" charset="0"/>
                <a:cs typeface="Times New Roman" panose="02020603050405020304" pitchFamily="18" charset="0"/>
              </a:rPr>
              <a:t>of the public </a:t>
            </a:r>
            <a:r>
              <a:rPr lang="en-US" dirty="0" smtClean="0">
                <a:latin typeface="Times New Roman" panose="02020603050405020304" pitchFamily="18" charset="0"/>
                <a:cs typeface="Times New Roman" panose="02020603050405020304" pitchFamily="18" charset="0"/>
              </a:rPr>
              <a:t>sector</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50</a:t>
            </a:fld>
            <a:endParaRPr lang="en-US"/>
          </a:p>
        </p:txBody>
      </p:sp>
    </p:spTree>
    <p:extLst>
      <p:ext uri="{BB962C8B-B14F-4D97-AF65-F5344CB8AC3E}">
        <p14:creationId xmlns:p14="http://schemas.microsoft.com/office/powerpoint/2010/main" xmlns="" val="37616503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INTERNATIONAL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recently founded International Association of Islamic Banks is a step in that direction.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One </a:t>
            </a:r>
            <a:r>
              <a:rPr lang="en-US" sz="2200" dirty="0">
                <a:latin typeface="Times New Roman" panose="02020603050405020304" pitchFamily="18" charset="0"/>
                <a:cs typeface="Times New Roman" panose="02020603050405020304" pitchFamily="18" charset="0"/>
              </a:rPr>
              <a:t>of its declared aims is to advise its members on investment and to attend to their liquidity problems, besides effecting coordination in their working and standardization in their practices.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Foreign </a:t>
            </a:r>
            <a:r>
              <a:rPr lang="en-US" sz="2200" dirty="0">
                <a:latin typeface="Times New Roman" panose="02020603050405020304" pitchFamily="18" charset="0"/>
                <a:cs typeface="Times New Roman" panose="02020603050405020304" pitchFamily="18" charset="0"/>
              </a:rPr>
              <a:t>exchange reserves of the oil rich countries </a:t>
            </a:r>
            <a:r>
              <a:rPr lang="en-US" sz="2200" dirty="0" smtClean="0">
                <a:latin typeface="Times New Roman" panose="02020603050405020304" pitchFamily="18" charset="0"/>
                <a:cs typeface="Times New Roman" panose="02020603050405020304" pitchFamily="18" charset="0"/>
              </a:rPr>
              <a:t>are </a:t>
            </a:r>
            <a:r>
              <a:rPr lang="en-US" sz="2200" dirty="0">
                <a:latin typeface="Times New Roman" panose="02020603050405020304" pitchFamily="18" charset="0"/>
                <a:cs typeface="Times New Roman" panose="02020603050405020304" pitchFamily="18" charset="0"/>
              </a:rPr>
              <a:t>exercising inflationary pressures at home and have, surprisingly enough, increased their vulnerability to the maneuverings of international high finance.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Interest-free </a:t>
            </a:r>
            <a:r>
              <a:rPr lang="en-US" sz="2200" dirty="0">
                <a:latin typeface="Times New Roman" panose="02020603050405020304" pitchFamily="18" charset="0"/>
                <a:cs typeface="Times New Roman" panose="02020603050405020304" pitchFamily="18" charset="0"/>
              </a:rPr>
              <a:t>loans on a liberal scale and long-term profit-sharing arrangements, possibly with an initial period of grace, could usher in an era of rapid all-round development to the advantage of the entire </a:t>
            </a:r>
            <a:r>
              <a:rPr lang="en-US" sz="2200" dirty="0" smtClean="0">
                <a:latin typeface="Times New Roman" panose="02020603050405020304" pitchFamily="18" charset="0"/>
                <a:cs typeface="Times New Roman" panose="02020603050405020304" pitchFamily="18" charset="0"/>
              </a:rPr>
              <a:t>region.</a:t>
            </a:r>
            <a:endParaRPr lang="en-US" sz="22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51</a:t>
            </a:fld>
            <a:endParaRPr lang="en-US"/>
          </a:p>
        </p:txBody>
      </p:sp>
    </p:spTree>
    <p:extLst>
      <p:ext uri="{BB962C8B-B14F-4D97-AF65-F5344CB8AC3E}">
        <p14:creationId xmlns:p14="http://schemas.microsoft.com/office/powerpoint/2010/main" xmlns="" val="504435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7505</TotalTime>
  <Words>2799</Words>
  <Application>Microsoft Office PowerPoint</Application>
  <PresentationFormat>On-screen Show (4:3)</PresentationFormat>
  <Paragraphs>367</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MBF707: Monetary and Fiscal Framework in Islamic Finance </vt:lpstr>
      <vt:lpstr>Lecture 31  Summary of the Course (Part 1)</vt:lpstr>
      <vt:lpstr>Significance of the Course</vt:lpstr>
      <vt:lpstr>Significance</vt:lpstr>
      <vt:lpstr>Literature</vt:lpstr>
      <vt:lpstr>Literature</vt:lpstr>
      <vt:lpstr>Literature</vt:lpstr>
      <vt:lpstr>Literature</vt:lpstr>
      <vt:lpstr>Literature</vt:lpstr>
      <vt:lpstr>Literature</vt:lpstr>
      <vt:lpstr>Literature</vt:lpstr>
      <vt:lpstr>Contribution</vt:lpstr>
      <vt:lpstr>The Policy Perspective</vt:lpstr>
      <vt:lpstr>The Financial Scene</vt:lpstr>
      <vt:lpstr>Government in the Modern Age</vt:lpstr>
      <vt:lpstr>Policy Goals in Islamic Economy</vt:lpstr>
      <vt:lpstr>Policy Goals</vt:lpstr>
      <vt:lpstr>Policy Goals</vt:lpstr>
      <vt:lpstr>Asset-backed Financing</vt:lpstr>
      <vt:lpstr>Capital and Entrepreneur</vt:lpstr>
      <vt:lpstr>Present Practices of Islamic Banks</vt:lpstr>
      <vt:lpstr>Musharakah</vt:lpstr>
      <vt:lpstr>Application of Musharakah</vt:lpstr>
      <vt:lpstr>Diminishing Musharakah</vt:lpstr>
      <vt:lpstr>Mudarabah v/s Musharakah</vt:lpstr>
      <vt:lpstr>Types of Mudarabah</vt:lpstr>
      <vt:lpstr>Combination of  Musharakah &amp; Mudarabah</vt:lpstr>
      <vt:lpstr>RUNNING MUSHARKAH ACCOUNT </vt:lpstr>
      <vt:lpstr>RUNNING MUSHARKAH ACCOUNT </vt:lpstr>
      <vt:lpstr>WORKING  CAPITAL FINANCE</vt:lpstr>
      <vt:lpstr>Slide 31</vt:lpstr>
      <vt:lpstr>Examples of DM</vt:lpstr>
      <vt:lpstr>Murabahah</vt:lpstr>
      <vt:lpstr>Bai’Muajjal (Sale on Deferred Payment)</vt:lpstr>
      <vt:lpstr>Some Issues Involved in Murabahah</vt:lpstr>
      <vt:lpstr>Islamic Fiqh Academy Jeddah</vt:lpstr>
      <vt:lpstr>Some Basic Mistakes in Murabahah Financing</vt:lpstr>
      <vt:lpstr>Ijarah</vt:lpstr>
      <vt:lpstr>Ijarah</vt:lpstr>
      <vt:lpstr>Salam</vt:lpstr>
      <vt:lpstr>Istisna</vt:lpstr>
      <vt:lpstr>Difference Between Istisna &amp; Ijarah</vt:lpstr>
      <vt:lpstr>Islamic Investment Fund (IIF)</vt:lpstr>
      <vt:lpstr>Ijarah Funds</vt:lpstr>
      <vt:lpstr>Commodity Funds</vt:lpstr>
      <vt:lpstr>Murabaha Funds</vt:lpstr>
      <vt:lpstr>Mixed Funds</vt:lpstr>
      <vt:lpstr>Money</vt:lpstr>
      <vt:lpstr>Interest-Free Banking</vt:lpstr>
      <vt:lpstr>Issues Need Attention</vt:lpstr>
      <vt:lpstr>INTERNATIONAL BANKING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793</cp:revision>
  <cp:lastPrinted>2013-04-30T04:29:25Z</cp:lastPrinted>
  <dcterms:created xsi:type="dcterms:W3CDTF">2012-07-18T13:07:28Z</dcterms:created>
  <dcterms:modified xsi:type="dcterms:W3CDTF">2014-07-22T02:46:45Z</dcterms:modified>
</cp:coreProperties>
</file>