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420" r:id="rId4"/>
    <p:sldId id="419" r:id="rId5"/>
    <p:sldId id="355" r:id="rId6"/>
    <p:sldId id="356" r:id="rId7"/>
    <p:sldId id="357" r:id="rId8"/>
    <p:sldId id="359" r:id="rId9"/>
    <p:sldId id="360" r:id="rId10"/>
    <p:sldId id="362" r:id="rId11"/>
    <p:sldId id="363" r:id="rId12"/>
    <p:sldId id="364" r:id="rId13"/>
    <p:sldId id="365" r:id="rId14"/>
    <p:sldId id="421" r:id="rId15"/>
  </p:sldIdLst>
  <p:sldSz cx="9144000" cy="6858000" type="screen4x3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90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59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738" y="0"/>
            <a:ext cx="3055937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F238C2-C916-43C6-B27B-30ABB16FC6B8}" type="datetimeFigureOut">
              <a:rPr lang="en-US" smtClean="0"/>
              <a:pPr/>
              <a:t>7/6/2014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559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738" y="8842375"/>
            <a:ext cx="3055937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F14EF9-76CC-49A8-99D9-5933018B89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152076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FD0A2760-F6CB-430A-8378-C2D417958E5B}" type="datetimeFigureOut">
              <a:rPr lang="en-US" smtClean="0"/>
              <a:pPr/>
              <a:t>7/6/2014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21823"/>
            <a:ext cx="5642610" cy="4189095"/>
          </a:xfrm>
          <a:prstGeom prst="rect">
            <a:avLst/>
          </a:prstGeom>
        </p:spPr>
        <p:txBody>
          <a:bodyPr vert="horz" lIns="93497" tIns="46749" rIns="93497" bIns="4674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EF78F9B5-3E5E-4396-81E1-4095F4EC52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21338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54FC5-1C7A-455B-9597-6168439276A8}" type="datetime1">
              <a:rPr lang="en-US" smtClean="0"/>
              <a:pPr/>
              <a:t>7/6/2014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D58D7-2B6D-4608-9D97-029DB51BE4B1}" type="datetime1">
              <a:rPr lang="en-US" smtClean="0"/>
              <a:pPr/>
              <a:t>7/6/2014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185D6-AEAB-4490-9382-712CECA88439}" type="datetime1">
              <a:rPr lang="en-US" smtClean="0"/>
              <a:pPr/>
              <a:t>7/6/2014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24BC6-0AB4-4B3C-B671-F36EB52BD02C}" type="datetime1">
              <a:rPr lang="en-US" smtClean="0"/>
              <a:pPr/>
              <a:t>7/6/2014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00DBF-DEC0-44F1-B730-13BF29858534}" type="datetime1">
              <a:rPr lang="en-US" smtClean="0"/>
              <a:pPr/>
              <a:t>7/6/2014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104F0-14F8-481D-8C8C-2BCE4F34FD6E}" type="datetime1">
              <a:rPr lang="en-US" smtClean="0"/>
              <a:pPr/>
              <a:t>7/6/2014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D4A11-7E00-47E4-87ED-5F0FE0C2DD25}" type="datetime1">
              <a:rPr lang="en-US" smtClean="0"/>
              <a:pPr/>
              <a:t>7/6/2014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95991-1DE8-49B1-8B1C-0E77CF0631E1}" type="datetime1">
              <a:rPr lang="en-US" smtClean="0"/>
              <a:pPr/>
              <a:t>7/6/2014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0F5A1-032A-4496-AEFE-A212B4DEBFCD}" type="datetime1">
              <a:rPr lang="en-US" smtClean="0"/>
              <a:pPr/>
              <a:t>7/6/2014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FC4AF-D4DC-4E97-930D-298E191949E8}" type="datetime1">
              <a:rPr lang="en-US" smtClean="0"/>
              <a:pPr/>
              <a:t>7/6/2014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D4D57-A67C-4A1A-BDAC-1C1A35D14589}" type="datetime1">
              <a:rPr lang="en-US" smtClean="0"/>
              <a:pPr/>
              <a:t>7/6/2014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A8B16-2F41-424E-AEB3-3569FD4E6C80}" type="datetime1">
              <a:rPr lang="en-US" smtClean="0"/>
              <a:pPr/>
              <a:t>7/6/2014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1"/>
            <a:ext cx="7772400" cy="1523999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MBF707: Monetary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Fiscal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Framework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Islamic Finance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4191000"/>
            <a:ext cx="7086600" cy="2362200"/>
          </a:xfrm>
        </p:spPr>
        <p:txBody>
          <a:bodyPr>
            <a:norm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COMSATS Institute of Information Technology (Virtual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Campus)</a:t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Lecture 03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logo-comsat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2552700"/>
            <a:ext cx="1676401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Review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92500" lnSpcReduction="20000"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en-US" sz="3500" b="1" dirty="0" smtClean="0">
                <a:latin typeface="Times New Roman" pitchFamily="18" charset="0"/>
                <a:cs typeface="Times New Roman" pitchFamily="18" charset="0"/>
              </a:rPr>
              <a:t>Retrospective of the Islamic Financial System</a:t>
            </a:r>
          </a:p>
          <a:p>
            <a:pPr marL="0" lvl="0" indent="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Developments in the 1990s</a:t>
            </a:r>
          </a:p>
          <a:p>
            <a:pPr marL="0" indent="0" fontAlgn="base">
              <a:spcBef>
                <a:spcPct val="50000"/>
              </a:spcBef>
              <a:spcAft>
                <a:spcPct val="0"/>
              </a:spcAft>
              <a:buClr>
                <a:srgbClr val="660066"/>
              </a:buClr>
              <a:buFont typeface="Wingdings" pitchFamily="2" charset="2"/>
              <a:buChar char="Ø"/>
            </a:pP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With increasing attention received by Islamic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>
                <a:srgbClr val="660066"/>
              </a:buClr>
              <a:buNone/>
            </a:pP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banking and finance in the 1990s, central banking,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>
                <a:srgbClr val="660066"/>
              </a:buClr>
              <a:buNone/>
            </a:pP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monetary management and monetary policy have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>
                <a:srgbClr val="660066"/>
              </a:buClr>
              <a:buNone/>
            </a:pP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received more attention from the Islamic economists. Some notable papers are:</a:t>
            </a:r>
          </a:p>
          <a:p>
            <a:pPr marL="0" lvl="0" indent="0" fontAlgn="base">
              <a:spcBef>
                <a:spcPct val="5000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On the fiscal policy side, some work on taxation and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>
                <a:srgbClr val="660066"/>
              </a:buClr>
              <a:buNone/>
            </a:pP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implications of equity-financed budgetary deficit for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>
                <a:srgbClr val="660066"/>
              </a:buClr>
              <a:buNone/>
            </a:pP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stability of the economy were explored:</a:t>
            </a:r>
          </a:p>
          <a:p>
            <a:pPr lvl="0" fontAlgn="base">
              <a:spcAft>
                <a:spcPct val="0"/>
              </a:spcAft>
              <a:buClr>
                <a:srgbClr val="660066"/>
              </a:buClr>
              <a:buFont typeface="Wingdings" panose="05000000000000000000" pitchFamily="2" charset="2"/>
              <a:buChar char="Ø"/>
            </a:pPr>
            <a:endParaRPr lang="en-US" alt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90600" y="1219200"/>
            <a:ext cx="7162800" cy="4343400"/>
          </a:xfrm>
        </p:spPr>
        <p:txBody>
          <a:bodyPr/>
          <a:lstStyle/>
          <a:p>
            <a:r>
              <a:rPr lang="en-US" sz="3200" b="1" u="sng" dirty="0" smtClean="0">
                <a:latin typeface="Times New Roman" pitchFamily="18" charset="0"/>
                <a:cs typeface="Times New Roman" pitchFamily="18" charset="0"/>
              </a:rPr>
              <a:t> Lecture 03</a:t>
            </a:r>
            <a:br>
              <a:rPr lang="en-US" sz="3200" b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u="sng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u="sng" dirty="0">
                <a:latin typeface="Times New Roman" pitchFamily="18" charset="0"/>
                <a:cs typeface="Times New Roman" pitchFamily="18" charset="0"/>
              </a:rPr>
            </a:br>
            <a:r>
              <a:rPr lang="en-US" sz="3200" b="1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Reconstruction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of the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Argument and Policy Goals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96827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Today’s Topics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Reconstruction of the Argument</a:t>
            </a:r>
          </a:p>
          <a:p>
            <a:pPr marL="688975" indent="-295275" fontAlgn="base">
              <a:spcBef>
                <a:spcPct val="5000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US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Policy Perspective – Islamic Economy</a:t>
            </a:r>
          </a:p>
          <a:p>
            <a:pPr marL="688975" indent="-295275" fontAlgn="base">
              <a:spcBef>
                <a:spcPct val="5000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US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Financial Scene and Landscape</a:t>
            </a:r>
          </a:p>
          <a:p>
            <a:pPr marL="688975" indent="-295275" fontAlgn="base">
              <a:spcBef>
                <a:spcPct val="5000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US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Fiqh</a:t>
            </a:r>
            <a:r>
              <a:rPr lang="en-US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for Government</a:t>
            </a:r>
          </a:p>
          <a:p>
            <a:pPr marL="688975" indent="-295275" fontAlgn="base">
              <a:spcBef>
                <a:spcPct val="5000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US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Policy Goals in an Islamic Economy</a:t>
            </a:r>
          </a:p>
          <a:p>
            <a:pPr marL="688975" indent="-295275" fontAlgn="base">
              <a:spcBef>
                <a:spcPct val="5000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Some Reflections on Working of the Fiscal Policy in an Islamic Economy</a:t>
            </a:r>
            <a:endParaRPr lang="en-US" alt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8975" indent="-295275" fontAlgn="base">
              <a:spcBef>
                <a:spcPct val="50000"/>
              </a:spcBef>
              <a:spcAft>
                <a:spcPct val="0"/>
              </a:spcAft>
              <a:buNone/>
            </a:pPr>
            <a:endParaRPr lang="en-US" alt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err="1">
                <a:latin typeface="Times New Roman" pitchFamily="18" charset="0"/>
                <a:cs typeface="Times New Roman" pitchFamily="18" charset="0"/>
              </a:rPr>
              <a:t>Fiqh</a:t>
            </a:r>
            <a:r>
              <a:rPr lang="en-US" altLang="en-US" b="1" dirty="0">
                <a:latin typeface="Times New Roman" pitchFamily="18" charset="0"/>
                <a:cs typeface="Times New Roman" pitchFamily="18" charset="0"/>
              </a:rPr>
              <a:t> for the Government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32350"/>
          </a:xfrm>
        </p:spPr>
        <p:txBody>
          <a:bodyPr>
            <a:normAutofit lnSpcReduction="10000"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Ahkam</a:t>
            </a: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the Government in </a:t>
            </a:r>
            <a:r>
              <a:rPr lang="en-US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its capacity </a:t>
            </a: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3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Representative of the </a:t>
            </a:r>
            <a:r>
              <a:rPr lang="en-US" altLang="en-US" sz="30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Shari’ah</a:t>
            </a:r>
            <a:endParaRPr lang="en-US" altLang="en-US" sz="3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8138" lvl="0" indent="-338138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AutoNum type="arabicPeriod"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Fulfillment of basic needs of the people </a:t>
            </a:r>
            <a:r>
              <a:rPr lang="en-US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guaranteed by the </a:t>
            </a:r>
            <a:r>
              <a:rPr lang="en-US" alt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Shari’ah</a:t>
            </a:r>
            <a:endParaRPr lang="en-US" alt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8138" lvl="0" indent="-338138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AutoNum type="arabicPeriod"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Enforcement of the </a:t>
            </a:r>
            <a:r>
              <a:rPr lang="en-US" alt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Shari’ah</a:t>
            </a: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including establishment </a:t>
            </a: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system of </a:t>
            </a:r>
            <a:r>
              <a:rPr lang="en-US" alt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zakah</a:t>
            </a:r>
            <a:endParaRPr lang="en-US" alt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8138" lvl="0" indent="-338138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AutoNum type="arabicPeriod"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Spearheading the </a:t>
            </a:r>
            <a:r>
              <a:rPr lang="en-US" alt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Islamization</a:t>
            </a: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agenda — both </a:t>
            </a:r>
            <a:r>
              <a:rPr lang="en-US" alt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Islamization</a:t>
            </a: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economy and diffusing the message of Islam</a:t>
            </a:r>
          </a:p>
          <a:p>
            <a:pPr marL="338138" lvl="0" indent="-338138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AutoNum type="arabicPeriod"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Protection of the state sovereignty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89870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err="1">
                <a:latin typeface="Times New Roman" pitchFamily="18" charset="0"/>
                <a:cs typeface="Times New Roman" pitchFamily="18" charset="0"/>
              </a:rPr>
              <a:t>Fiqh</a:t>
            </a:r>
            <a:r>
              <a:rPr lang="en-US" altLang="en-US" b="1" dirty="0">
                <a:latin typeface="Times New Roman" pitchFamily="18" charset="0"/>
                <a:cs typeface="Times New Roman" pitchFamily="18" charset="0"/>
              </a:rPr>
              <a:t> for the Government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32350"/>
          </a:xfrm>
        </p:spPr>
        <p:txBody>
          <a:bodyPr>
            <a:normAutofit/>
          </a:bodyPr>
          <a:lstStyle/>
          <a:p>
            <a:pPr marL="609600" lvl="0" indent="-6096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Ahkam</a:t>
            </a: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the Government in Personal</a:t>
            </a:r>
          </a:p>
          <a:p>
            <a:pPr marL="609600" lvl="0" indent="-6096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Capacity of the Rulers or in Their Capacity as</a:t>
            </a:r>
          </a:p>
          <a:p>
            <a:pPr marL="609600" lvl="0" indent="-6096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3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Representatives of the People</a:t>
            </a:r>
          </a:p>
          <a:p>
            <a:pPr lvl="0" fontAlgn="base"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prohibitions of the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Shari’ah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apply to the government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spcBef>
                <a:spcPct val="1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 and economic activity</a:t>
            </a:r>
          </a:p>
          <a:p>
            <a:pPr lvl="0" fontAlgn="base">
              <a:spcBef>
                <a:spcPct val="1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government and charity</a:t>
            </a:r>
          </a:p>
          <a:p>
            <a:pPr lvl="0" fontAlgn="base">
              <a:spcBef>
                <a:spcPct val="1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government and pure public goods</a:t>
            </a:r>
          </a:p>
          <a:p>
            <a:pPr lvl="0" fontAlgn="base">
              <a:spcBef>
                <a:spcPct val="1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government and semi-public goods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16417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b="1" dirty="0" smtClean="0">
                <a:latin typeface="Times New Roman" pitchFamily="18" charset="0"/>
                <a:cs typeface="Times New Roman" pitchFamily="18" charset="0"/>
              </a:rPr>
              <a:t>Policy Goals in Islamic Economy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32350"/>
          </a:xfrm>
        </p:spPr>
        <p:txBody>
          <a:bodyPr>
            <a:normAutofit fontScale="92500" lnSpcReduction="20000"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and preservation of institutional framework to support economic and distributional activity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Education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incl. that of science and technology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Fulfillment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fundamental economic rights of the citizens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Elimination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poverty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Reduction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inter-regional economic disparities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Temporary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 to local communities 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temporary 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economic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constraints (for local public goods)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Economic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Maintenance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a credible deterrence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76588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b="1" dirty="0">
                <a:latin typeface="Times New Roman" pitchFamily="18" charset="0"/>
                <a:cs typeface="Times New Roman" pitchFamily="18" charset="0"/>
              </a:rPr>
              <a:t>Policy </a:t>
            </a:r>
            <a:r>
              <a:rPr lang="en-US" altLang="en-US" b="1" dirty="0" smtClean="0">
                <a:latin typeface="Times New Roman" pitchFamily="18" charset="0"/>
                <a:cs typeface="Times New Roman" pitchFamily="18" charset="0"/>
              </a:rPr>
              <a:t>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Fiscal Policy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(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Consensus, 1981, Islamabad)</a:t>
            </a: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8138" lvl="0" indent="-338138" fontAlgn="base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Ideological orientation with equal attention to material and spiritual welfare</a:t>
            </a:r>
          </a:p>
          <a:p>
            <a:pPr marL="338138" lvl="0" indent="-338138" fontAlgn="base">
              <a:spcAft>
                <a:spcPct val="0"/>
              </a:spcAft>
              <a:buFontTx/>
              <a:buAutoNum type="arabicPeriod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Fulfillment of basic needs of all the people</a:t>
            </a:r>
          </a:p>
          <a:p>
            <a:pPr marL="338138" lvl="0" indent="-338138" fontAlgn="base">
              <a:spcAft>
                <a:spcPct val="0"/>
              </a:spcAft>
              <a:buFontTx/>
              <a:buAutoNum type="arabicPeriod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Providing the necessary infrastructure to promote economic growth</a:t>
            </a:r>
          </a:p>
          <a:p>
            <a:pPr marL="338138" lvl="0" indent="-338138" fontAlgn="base">
              <a:spcAft>
                <a:spcPct val="0"/>
              </a:spcAft>
              <a:buFontTx/>
              <a:buAutoNum type="arabicPeriod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Promoting an egalitarian (social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equality)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economic and social order</a:t>
            </a:r>
          </a:p>
          <a:p>
            <a:pPr marL="338138" indent="-338138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10543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b="1" dirty="0">
                <a:latin typeface="Times New Roman" pitchFamily="18" charset="0"/>
                <a:cs typeface="Times New Roman" pitchFamily="18" charset="0"/>
              </a:rPr>
              <a:t>Policy </a:t>
            </a:r>
            <a:r>
              <a:rPr lang="en-US" altLang="en-US" b="1" dirty="0" smtClean="0">
                <a:latin typeface="Times New Roman" pitchFamily="18" charset="0"/>
                <a:cs typeface="Times New Roman" pitchFamily="18" charset="0"/>
              </a:rPr>
              <a:t>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3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Monetary Policy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Chapra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1980, Islamabad):</a:t>
            </a: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3550" lvl="0" indent="-463550" fontAlgn="base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Economic well-being with full employment and optimum rate of economic growth,</a:t>
            </a:r>
          </a:p>
          <a:p>
            <a:pPr marL="463550" lvl="0" indent="-463550" fontAlgn="base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Socioeconomic justice and equitable distribution of income and wealth, and</a:t>
            </a:r>
          </a:p>
          <a:p>
            <a:pPr marL="463550" lvl="0" indent="-463550" fontAlgn="base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Stability in the value of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money (</a:t>
            </a:r>
            <a:r>
              <a:rPr lang="en-US" alt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Chapra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1693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Some Reflections on Working of the Fiscal Policy in an Islamic Economy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fontAlgn="base">
              <a:lnSpc>
                <a:spcPct val="90000"/>
              </a:lnSpc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government should focus on the fulfillment of the absolutely critical minimum needs of the citizens and the provision of a credible deterrence.</a:t>
            </a:r>
          </a:p>
          <a:p>
            <a:pPr lvl="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Both initiative and necessary action for anti-poverty purposes should come from the private sector with the government playing only the facilitator’s role.</a:t>
            </a:r>
          </a:p>
          <a:p>
            <a:pPr lvl="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 should also pay attention to distributive implications of its expenditures for a given target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848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Some Reflections on Working of the Fiscal Policy in an Islamic Economy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 fontAlgn="base">
              <a:lnSpc>
                <a:spcPct val="90000"/>
              </a:lnSpc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government should keep its hands 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largely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off direct participation in economic activity and, in particular, avoiding entering into long-term economic commitments. </a:t>
            </a:r>
          </a:p>
          <a:p>
            <a:pPr lvl="0" fontAlgn="base">
              <a:lnSpc>
                <a:spcPct val="90000"/>
              </a:lnSpc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lnSpc>
                <a:spcPct val="90000"/>
              </a:lnSpc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 should pursue its fiscal agenda in conjunction with the options available on the monetary side.</a:t>
            </a:r>
          </a:p>
          <a:p>
            <a:pPr lvl="0" fontAlgn="base">
              <a:lnSpc>
                <a:spcPct val="90000"/>
              </a:lnSpc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lnSpc>
                <a:spcPct val="90000"/>
              </a:lnSpc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 should spearhead the development agenda with the involvement of the private sector.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2370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Some Reflections on Working of the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Monetary Policy 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in an Islamic Economy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 fontAlgn="base">
              <a:lnSpc>
                <a:spcPct val="90000"/>
              </a:lnSpc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Islamic financial system should be allowed to find its own equilibrium.</a:t>
            </a:r>
          </a:p>
          <a:p>
            <a:pPr lvl="0" fontAlgn="base">
              <a:lnSpc>
                <a:spcPct val="90000"/>
              </a:lnSpc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lnSpc>
                <a:spcPct val="90000"/>
              </a:lnSpc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Activist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monetary policy should not to be on the cards due to inflation not being a major concern in the Islamic setup [because of to the financial flows being tied to (or, running parallel to) the real flows in the economy].</a:t>
            </a:r>
          </a:p>
          <a:p>
            <a:pPr lvl="0" fontAlgn="base">
              <a:lnSpc>
                <a:spcPct val="90000"/>
              </a:lnSpc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lnSpc>
                <a:spcPct val="90000"/>
              </a:lnSpc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central bank should focus on solvency of the financial system through prudential regulations, reserve requirements and its discounting operations.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3368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Some Reflections on Working of the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Monetary Policy 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in an Islamic Economy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 fontAlgn="base">
              <a:lnSpc>
                <a:spcPct val="90000"/>
              </a:lnSpc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central bank should influence the flow of financing into high-priority sectors through annual financing ceilings, regulating the equity stake of bank in deposits mobilized for the various purposes, etc.</a:t>
            </a:r>
          </a:p>
          <a:p>
            <a:pPr lvl="0" fontAlgn="base">
              <a:lnSpc>
                <a:spcPct val="90000"/>
              </a:lnSpc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lnSpc>
                <a:spcPct val="90000"/>
              </a:lnSpc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Fresh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money may be injected into the system through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Shari’ah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-permitted fiscal deficits or through injecting liquidity into the system on partnership basis for financing high-priority sectors.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0575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Summary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Reconstruction of the Argument</a:t>
            </a:r>
          </a:p>
          <a:p>
            <a:pPr marL="688975" indent="-295275" fontAlgn="base">
              <a:spcBef>
                <a:spcPct val="5000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US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Policy Perspective – Islamic Economy</a:t>
            </a:r>
          </a:p>
          <a:p>
            <a:pPr marL="688975" indent="-295275" fontAlgn="base">
              <a:spcBef>
                <a:spcPct val="5000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US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Financial Scene and Landscape</a:t>
            </a:r>
          </a:p>
          <a:p>
            <a:pPr marL="688975" indent="-295275" fontAlgn="base">
              <a:spcBef>
                <a:spcPct val="5000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US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Fiqh</a:t>
            </a:r>
            <a:r>
              <a:rPr lang="en-US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for Government</a:t>
            </a:r>
          </a:p>
          <a:p>
            <a:pPr marL="688975" indent="-295275" fontAlgn="base">
              <a:spcBef>
                <a:spcPct val="5000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US" alt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Policy Goals in an Islamic Economy</a:t>
            </a:r>
          </a:p>
          <a:p>
            <a:pPr marL="688975" indent="-295275" fontAlgn="base">
              <a:spcBef>
                <a:spcPct val="5000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Some Reflections on Working of the Fiscal Policy in an Islamic Economy</a:t>
            </a:r>
            <a:endParaRPr lang="en-US" alt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88975" indent="-295275" fontAlgn="base">
              <a:spcBef>
                <a:spcPct val="50000"/>
              </a:spcBef>
              <a:spcAft>
                <a:spcPct val="0"/>
              </a:spcAft>
              <a:buNone/>
            </a:pPr>
            <a:endParaRPr lang="en-US" alt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4932</TotalTime>
  <Words>686</Words>
  <Application>Microsoft Office PowerPoint</Application>
  <PresentationFormat>On-screen Show (4:3)</PresentationFormat>
  <Paragraphs>108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MBF707: Monetary and Fiscal Framework in Islamic Finance </vt:lpstr>
      <vt:lpstr>Review</vt:lpstr>
      <vt:lpstr> Lecture 03   Reconstruction of the Argument and Policy Goals</vt:lpstr>
      <vt:lpstr>Today’s Topics</vt:lpstr>
      <vt:lpstr>Fiqh for the Government</vt:lpstr>
      <vt:lpstr>Fiqh for the Government</vt:lpstr>
      <vt:lpstr>Policy Goals in Islamic Economy</vt:lpstr>
      <vt:lpstr>Policy Goals</vt:lpstr>
      <vt:lpstr>Policy Goals</vt:lpstr>
      <vt:lpstr>Some Reflections on Working of the Fiscal Policy in an Islamic Economy</vt:lpstr>
      <vt:lpstr>Some Reflections on Working of the Fiscal Policy in an Islamic Economy</vt:lpstr>
      <vt:lpstr>Some Reflections on Working of the Monetary Policy in an Islamic Economy</vt:lpstr>
      <vt:lpstr>Some Reflections on Working of the Monetary Policy in an Islamic Economy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Dynamics Of Dividend Policy, Capital Structure And Agency Cost:  Evidence From Nonfinancial  Sector of Pakistan </dc:title>
  <dc:creator>siddiqui</dc:creator>
  <cp:lastModifiedBy>NTS</cp:lastModifiedBy>
  <cp:revision>282</cp:revision>
  <cp:lastPrinted>2013-04-30T04:29:25Z</cp:lastPrinted>
  <dcterms:created xsi:type="dcterms:W3CDTF">2012-07-18T13:07:28Z</dcterms:created>
  <dcterms:modified xsi:type="dcterms:W3CDTF">2014-07-06T04:30:41Z</dcterms:modified>
</cp:coreProperties>
</file>