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909" r:id="rId2"/>
    <p:sldId id="910" r:id="rId3"/>
    <p:sldId id="911" r:id="rId4"/>
    <p:sldId id="912" r:id="rId5"/>
    <p:sldId id="920" r:id="rId6"/>
    <p:sldId id="921" r:id="rId7"/>
    <p:sldId id="922" r:id="rId8"/>
    <p:sldId id="923" r:id="rId9"/>
    <p:sldId id="924" r:id="rId10"/>
    <p:sldId id="925" r:id="rId11"/>
    <p:sldId id="926" r:id="rId12"/>
    <p:sldId id="927" r:id="rId13"/>
    <p:sldId id="928" r:id="rId14"/>
    <p:sldId id="929" r:id="rId15"/>
    <p:sldId id="930" r:id="rId16"/>
    <p:sldId id="931" r:id="rId17"/>
    <p:sldId id="881" r:id="rId18"/>
    <p:sldId id="882" r:id="rId19"/>
    <p:sldId id="883" r:id="rId20"/>
    <p:sldId id="884" r:id="rId21"/>
    <p:sldId id="885" r:id="rId22"/>
    <p:sldId id="886" r:id="rId23"/>
    <p:sldId id="887" r:id="rId24"/>
    <p:sldId id="888" r:id="rId25"/>
    <p:sldId id="889" r:id="rId26"/>
    <p:sldId id="890" r:id="rId27"/>
    <p:sldId id="891" r:id="rId28"/>
    <p:sldId id="892" r:id="rId29"/>
    <p:sldId id="894" r:id="rId30"/>
    <p:sldId id="895" r:id="rId31"/>
    <p:sldId id="896" r:id="rId32"/>
    <p:sldId id="897" r:id="rId33"/>
    <p:sldId id="918" r:id="rId34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E6A653-5324-4FE9-A1E2-920792FFDA7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193712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5EC7D-1DB0-4AD3-B04E-8BBBF7EB9C3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5958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7BF630-971C-407F-A1DC-42C36D0ED77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This slide simply states the intuition behind the graphs on the preceding slide.  Suggestion:  Omit this slide from your presentation, and just give the students this information verbally as you present the preceding slide.  </a:t>
            </a:r>
          </a:p>
        </p:txBody>
      </p:sp>
    </p:spTree>
    <p:extLst>
      <p:ext uri="{BB962C8B-B14F-4D97-AF65-F5344CB8AC3E}">
        <p14:creationId xmlns="" xmlns:p14="http://schemas.microsoft.com/office/powerpoint/2010/main" val="4179206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40B2BA-2C04-4035-BBCC-1DF2AABDECC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The IS curve can also be derived from the (hopefully now familiar) loanable funds model from chapter 3.  </a:t>
            </a:r>
          </a:p>
          <a:p>
            <a:r>
              <a:rPr lang="en-US" altLang="en-US"/>
              <a:t>A decrease in income from Y</a:t>
            </a:r>
            <a:r>
              <a:rPr lang="en-US" altLang="en-US" baseline="-25000"/>
              <a:t>1</a:t>
            </a:r>
            <a:r>
              <a:rPr lang="en-US" altLang="en-US"/>
              <a:t> to Y</a:t>
            </a:r>
            <a:r>
              <a:rPr lang="en-US" altLang="en-US" baseline="-25000"/>
              <a:t>2</a:t>
            </a:r>
            <a:r>
              <a:rPr lang="en-US" altLang="en-US"/>
              <a:t> causes a fall in national saving.  </a:t>
            </a:r>
            <a:br>
              <a:rPr lang="en-US" altLang="en-US"/>
            </a:br>
            <a:r>
              <a:rPr lang="en-US" altLang="en-US"/>
              <a:t>(Recall, S = Y-C-G)</a:t>
            </a:r>
          </a:p>
          <a:p>
            <a:r>
              <a:rPr lang="en-US" altLang="en-US"/>
              <a:t>The fall in saving causes a reduction in the supply of loanable funds.  The interest rate must rise to restore equilibrium to the loanable funds market.  </a:t>
            </a:r>
          </a:p>
          <a:p>
            <a:endParaRPr lang="en-US" altLang="en-US"/>
          </a:p>
          <a:p>
            <a:r>
              <a:rPr lang="en-US" altLang="en-US"/>
              <a:t>Now we can see where the IS curve gets its name:</a:t>
            </a:r>
          </a:p>
          <a:p>
            <a:r>
              <a:rPr lang="en-US" altLang="en-US"/>
              <a:t>When the loanable funds market is in equilibrium, investment = saving.  The IS curve shows all combinations of r and Y such that investment (I) equals saving (S).  Hence, “IS curve.” 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17245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AFF6EC-3236-4CD5-BA3E-F250B092AED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029525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029C3-D6D6-450D-B9A6-D9E920C795A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This slide has two purposes.  First, to show which way the IS curve shifts when G changes.  Second, to actually measure the distance of the shift.</a:t>
            </a:r>
          </a:p>
          <a:p>
            <a:endParaRPr lang="en-US" altLang="en-US"/>
          </a:p>
          <a:p>
            <a:r>
              <a:rPr lang="en-US" altLang="en-US"/>
              <a:t>We can measure either the horizontal or vertical distance of the shift.  The horizontal distance of the IS curve shift is the change in Y required to restore goods market equilibrium AT THE INITIAL INTEREST RATE when G is raised. </a:t>
            </a:r>
          </a:p>
          <a:p>
            <a:endParaRPr lang="en-US" altLang="en-US"/>
          </a:p>
          <a:p>
            <a:r>
              <a:rPr lang="en-US" altLang="en-US"/>
              <a:t>Since the interest rate is unchanged at r</a:t>
            </a:r>
            <a:r>
              <a:rPr lang="en-US" altLang="en-US" baseline="-25000"/>
              <a:t>1</a:t>
            </a:r>
            <a:r>
              <a:rPr lang="en-US" altLang="en-US"/>
              <a:t>, investment will also be unchanged.  This is why, in the upper panel, we write “I(r</a:t>
            </a:r>
            <a:r>
              <a:rPr lang="en-US" altLang="en-US" baseline="-25000"/>
              <a:t>1</a:t>
            </a:r>
            <a:r>
              <a:rPr lang="en-US" altLang="en-US"/>
              <a:t>)” in the E equation for both expenditure curves – to remind us that investment and the interest rate are not changing.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81160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D3AFD6-0A45-4053-8139-8503777D83C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848413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93FF5-6247-4ADE-A98D-F3D21010886D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56955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4F68F4-96E5-444D-A18E-A93D6CF2721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We are assuming a fixed supply of real money balances because </a:t>
            </a:r>
          </a:p>
          <a:p>
            <a:r>
              <a:rPr lang="en-US" altLang="en-US"/>
              <a:t>P is fixed by assumption (short-run), and M is an exogenous policy variable.  </a:t>
            </a:r>
          </a:p>
          <a:p>
            <a:endParaRPr lang="en-US" altLang="en-US"/>
          </a:p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76092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0F076-813A-4252-B36F-3AEF213CAC0B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altLang="en-US"/>
              <a:t>As we learned in chapter 4, the nominal interest rate is the opportunity cost of holding money (instead of bonds), so money demand depends negatively on the nominal interest rate. </a:t>
            </a:r>
          </a:p>
          <a:p>
            <a:r>
              <a:rPr lang="en-US" altLang="en-US"/>
              <a:t> </a:t>
            </a:r>
          </a:p>
          <a:p>
            <a:r>
              <a:rPr lang="en-US" altLang="en-US"/>
              <a:t>Here, we are assuming the price level is fixed, so </a:t>
            </a:r>
            <a:r>
              <a:rPr lang="en-US" altLang="en-US">
                <a:sym typeface="Symbol" panose="05050102010706020507" pitchFamily="18" charset="2"/>
              </a:rPr>
              <a:t> = 0 and </a:t>
            </a:r>
            <a:r>
              <a:rPr lang="en-US" altLang="en-US" b="1" i="1">
                <a:sym typeface="Symbol" panose="05050102010706020507" pitchFamily="18" charset="2"/>
              </a:rPr>
              <a:t>r</a:t>
            </a:r>
            <a:r>
              <a:rPr lang="en-US" altLang="en-US">
                <a:sym typeface="Symbol" panose="05050102010706020507" pitchFamily="18" charset="2"/>
              </a:rPr>
              <a:t> = </a:t>
            </a:r>
            <a:r>
              <a:rPr lang="en-US" altLang="en-US" b="1" i="1">
                <a:sym typeface="Symbol" panose="05050102010706020507" pitchFamily="18" charset="2"/>
              </a:rPr>
              <a:t>i</a:t>
            </a:r>
            <a:r>
              <a:rPr lang="en-US" altLang="en-US">
                <a:sym typeface="Symbol" panose="05050102010706020507" pitchFamily="18" charset="2"/>
              </a:rPr>
              <a:t>.  </a:t>
            </a:r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93575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181F43-3ECC-4359-9500-F9A3C428BFB6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261199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D9946C-EB0C-4131-AD6A-B4A980A0F91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5206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1260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29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and Monetary Policy in an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(Theoretical Model)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12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of Financing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Central Banking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62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Structure of MP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model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a. Banking sector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b. Central bank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c. Public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Relationships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79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 i="1"/>
              <a:t>IS</a:t>
            </a:r>
            <a:r>
              <a:rPr lang="en-US" altLang="en-US" sz="1100"/>
              <a:t> </a:t>
            </a:r>
            <a:r>
              <a:rPr lang="en-US" altLang="en-US"/>
              <a:t> curve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744788"/>
          </a:xfrm>
        </p:spPr>
        <p:txBody>
          <a:bodyPr/>
          <a:lstStyle/>
          <a:p>
            <a:pPr marL="0" indent="0"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en-US" sz="2700"/>
              <a:t>def:  a graph of all combinations of </a:t>
            </a:r>
            <a:r>
              <a:rPr lang="en-US" altLang="en-US" sz="2700" b="1" i="1"/>
              <a:t>r</a:t>
            </a:r>
            <a:r>
              <a:rPr lang="en-US" altLang="en-US" sz="2700"/>
              <a:t>  and </a:t>
            </a:r>
            <a:r>
              <a:rPr lang="en-US" altLang="en-US" sz="2700" b="1" i="1"/>
              <a:t>Y</a:t>
            </a:r>
            <a:r>
              <a:rPr lang="en-US" altLang="en-US" sz="2700"/>
              <a:t>  that result in goods market equilibrium,</a:t>
            </a:r>
          </a:p>
          <a:p>
            <a:pPr marL="0" indent="0"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en-US" sz="2700" i="1"/>
              <a:t>i.e.</a:t>
            </a:r>
            <a:r>
              <a:rPr lang="en-US" altLang="en-US" sz="2700"/>
              <a:t>   actual expenditure (output) </a:t>
            </a:r>
            <a:br>
              <a:rPr lang="en-US" altLang="en-US" sz="2700"/>
            </a:br>
            <a:r>
              <a:rPr lang="en-US" altLang="en-US" sz="2700"/>
              <a:t>	   = planned expenditure</a:t>
            </a:r>
          </a:p>
          <a:p>
            <a:pPr marL="0" indent="0">
              <a:spcBef>
                <a:spcPct val="60000"/>
              </a:spcBef>
              <a:buFont typeface="Wingdings" panose="05000000000000000000" pitchFamily="2" charset="2"/>
              <a:buNone/>
            </a:pPr>
            <a:r>
              <a:rPr lang="en-US" altLang="en-US" sz="2700"/>
              <a:t>The equation for the </a:t>
            </a:r>
            <a:r>
              <a:rPr lang="en-US" altLang="en-US" sz="2700" i="1"/>
              <a:t>IS</a:t>
            </a:r>
            <a:r>
              <a:rPr lang="en-US" altLang="en-US" sz="2700"/>
              <a:t> curve is:</a:t>
            </a: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2614613" y="4360863"/>
          <a:ext cx="3937000" cy="542925"/>
        </p:xfrm>
        <a:graphic>
          <a:graphicData uri="http://schemas.openxmlformats.org/presentationml/2006/ole">
            <p:oleObj spid="_x0000_s1028" name="Equation" r:id="rId4" imgW="1752600" imgH="2413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05209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5257800" y="5641975"/>
            <a:ext cx="4572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4433888" y="5638800"/>
            <a:ext cx="4572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 flipH="1">
            <a:off x="5454650" y="1924050"/>
            <a:ext cx="0" cy="3721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248275" y="3414713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 flipH="1">
            <a:off x="4654550" y="2724150"/>
            <a:ext cx="0" cy="2914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429125" y="3414713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Deriving the </a:t>
            </a:r>
            <a:r>
              <a:rPr lang="en-US" altLang="en-US" i="1"/>
              <a:t>IS</a:t>
            </a:r>
            <a:r>
              <a:rPr lang="en-US" altLang="en-US" sz="1100"/>
              <a:t> </a:t>
            </a:r>
            <a:r>
              <a:rPr lang="en-US" altLang="en-US"/>
              <a:t> curve</a:t>
            </a:r>
          </a:p>
        </p:txBody>
      </p:sp>
      <p:sp>
        <p:nvSpPr>
          <p:cNvPr id="6861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2057400" cy="685800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  <a:tabLst>
                <a:tab pos="692150" algn="l"/>
              </a:tabLst>
            </a:pP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</a:t>
            </a:r>
            <a:r>
              <a:rPr lang="en-US" altLang="en-US" sz="2600" b="1" i="1">
                <a:latin typeface="Tahoma" panose="020B060403050404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  	 </a:t>
            </a:r>
            <a:r>
              <a:rPr lang="en-US" altLang="en-US" sz="2600" b="1" i="1">
                <a:latin typeface="Tahoma" panose="020B0604030504040204" pitchFamily="34" charset="0"/>
                <a:sym typeface="Symbol" panose="05050102010706020507" pitchFamily="18" charset="2"/>
              </a:rPr>
              <a:t>I</a:t>
            </a:r>
          </a:p>
        </p:txBody>
      </p:sp>
      <p:grpSp>
        <p:nvGrpSpPr>
          <p:cNvPr id="68618" name="Group 10"/>
          <p:cNvGrpSpPr>
            <a:grpSpLocks/>
          </p:cNvGrpSpPr>
          <p:nvPr/>
        </p:nvGrpSpPr>
        <p:grpSpPr bwMode="auto">
          <a:xfrm>
            <a:off x="3581400" y="1279525"/>
            <a:ext cx="3657600" cy="2500313"/>
            <a:chOff x="2256" y="806"/>
            <a:chExt cx="2304" cy="1575"/>
          </a:xfrm>
        </p:grpSpPr>
        <p:grpSp>
          <p:nvGrpSpPr>
            <p:cNvPr id="68619" name="Group 11"/>
            <p:cNvGrpSpPr>
              <a:grpSpLocks/>
            </p:cNvGrpSpPr>
            <p:nvPr/>
          </p:nvGrpSpPr>
          <p:grpSpPr bwMode="auto">
            <a:xfrm>
              <a:off x="2496" y="960"/>
              <a:ext cx="1824" cy="1188"/>
              <a:chOff x="2640" y="1056"/>
              <a:chExt cx="2496" cy="2112"/>
            </a:xfrm>
          </p:grpSpPr>
          <p:sp>
            <p:nvSpPr>
              <p:cNvPr id="68620" name="Line 12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21" name="Line 13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22" name="Text Box 14"/>
            <p:cNvSpPr txBox="1">
              <a:spLocks noChangeArrowheads="1"/>
            </p:cNvSpPr>
            <p:nvPr/>
          </p:nvSpPr>
          <p:spPr bwMode="auto">
            <a:xfrm>
              <a:off x="4224" y="2112"/>
              <a:ext cx="33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Y</a:t>
              </a:r>
              <a:r>
                <a:rPr lang="en-US" altLang="en-US" sz="2200"/>
                <a:t> </a:t>
              </a:r>
            </a:p>
          </p:txBody>
        </p:sp>
        <p:sp>
          <p:nvSpPr>
            <p:cNvPr id="68623" name="Text Box 15"/>
            <p:cNvSpPr txBox="1">
              <a:spLocks noChangeArrowheads="1"/>
            </p:cNvSpPr>
            <p:nvPr/>
          </p:nvSpPr>
          <p:spPr bwMode="auto">
            <a:xfrm>
              <a:off x="2256" y="806"/>
              <a:ext cx="24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E</a:t>
              </a:r>
              <a:endParaRPr lang="en-US" altLang="en-US" sz="2200"/>
            </a:p>
          </p:txBody>
        </p:sp>
      </p:grpSp>
      <p:grpSp>
        <p:nvGrpSpPr>
          <p:cNvPr id="68624" name="Group 16"/>
          <p:cNvGrpSpPr>
            <a:grpSpLocks/>
          </p:cNvGrpSpPr>
          <p:nvPr/>
        </p:nvGrpSpPr>
        <p:grpSpPr bwMode="auto">
          <a:xfrm>
            <a:off x="3581400" y="3581400"/>
            <a:ext cx="3657600" cy="2392363"/>
            <a:chOff x="2256" y="2256"/>
            <a:chExt cx="2304" cy="1507"/>
          </a:xfrm>
        </p:grpSpPr>
        <p:grpSp>
          <p:nvGrpSpPr>
            <p:cNvPr id="68625" name="Group 17"/>
            <p:cNvGrpSpPr>
              <a:grpSpLocks/>
            </p:cNvGrpSpPr>
            <p:nvPr/>
          </p:nvGrpSpPr>
          <p:grpSpPr bwMode="auto">
            <a:xfrm>
              <a:off x="2496" y="2364"/>
              <a:ext cx="1824" cy="1188"/>
              <a:chOff x="2640" y="1056"/>
              <a:chExt cx="2496" cy="2112"/>
            </a:xfrm>
          </p:grpSpPr>
          <p:sp>
            <p:nvSpPr>
              <p:cNvPr id="68626" name="Line 18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27" name="Line 19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28" name="Text Box 20"/>
            <p:cNvSpPr txBox="1">
              <a:spLocks noChangeArrowheads="1"/>
            </p:cNvSpPr>
            <p:nvPr/>
          </p:nvSpPr>
          <p:spPr bwMode="auto">
            <a:xfrm>
              <a:off x="2256" y="2256"/>
              <a:ext cx="24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r</a:t>
              </a:r>
              <a:endParaRPr lang="en-US" altLang="en-US" sz="2200"/>
            </a:p>
          </p:txBody>
        </p:sp>
        <p:sp>
          <p:nvSpPr>
            <p:cNvPr id="68629" name="Text Box 21"/>
            <p:cNvSpPr txBox="1">
              <a:spLocks noChangeArrowheads="1"/>
            </p:cNvSpPr>
            <p:nvPr/>
          </p:nvSpPr>
          <p:spPr bwMode="auto">
            <a:xfrm>
              <a:off x="4224" y="3494"/>
              <a:ext cx="33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Y</a:t>
              </a:r>
              <a:r>
                <a:rPr lang="en-US" altLang="en-US" sz="2200"/>
                <a:t> </a:t>
              </a:r>
            </a:p>
          </p:txBody>
        </p:sp>
      </p:grpSp>
      <p:sp>
        <p:nvSpPr>
          <p:cNvPr id="68630" name="Line 22"/>
          <p:cNvSpPr>
            <a:spLocks noChangeShapeType="1"/>
          </p:cNvSpPr>
          <p:nvPr/>
        </p:nvSpPr>
        <p:spPr bwMode="auto">
          <a:xfrm flipV="1">
            <a:off x="3968750" y="1495425"/>
            <a:ext cx="1898650" cy="1901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1" name="Line 23"/>
          <p:cNvSpPr>
            <a:spLocks noChangeShapeType="1"/>
          </p:cNvSpPr>
          <p:nvPr/>
        </p:nvSpPr>
        <p:spPr bwMode="auto">
          <a:xfrm flipV="1">
            <a:off x="3962400" y="2057400"/>
            <a:ext cx="24384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2" name="Line 24"/>
          <p:cNvSpPr>
            <a:spLocks noChangeShapeType="1"/>
          </p:cNvSpPr>
          <p:nvPr/>
        </p:nvSpPr>
        <p:spPr bwMode="auto">
          <a:xfrm flipV="1">
            <a:off x="3962400" y="1524000"/>
            <a:ext cx="2438400" cy="990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6324600" y="18288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E </a:t>
            </a:r>
            <a:r>
              <a:rPr lang="en-US" altLang="en-US" sz="2400">
                <a:latin typeface="Tahoma" panose="020B0604030504040204" pitchFamily="34" charset="0"/>
              </a:rPr>
              <a:t>=</a:t>
            </a:r>
            <a:r>
              <a:rPr lang="en-US" altLang="en-US" sz="2400" b="1" i="1">
                <a:latin typeface="Tahoma" panose="020B0604030504040204" pitchFamily="34" charset="0"/>
              </a:rPr>
              <a:t>C </a:t>
            </a:r>
            <a:r>
              <a:rPr lang="en-US" altLang="en-US" sz="2400">
                <a:latin typeface="Tahoma" panose="020B0604030504040204" pitchFamily="34" charset="0"/>
              </a:rPr>
              <a:t>+</a:t>
            </a:r>
            <a:r>
              <a:rPr lang="en-US" altLang="en-US" sz="2400" b="1" i="1">
                <a:latin typeface="Tahoma" panose="020B0604030504040204" pitchFamily="34" charset="0"/>
              </a:rPr>
              <a:t>I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(</a:t>
            </a: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)+</a:t>
            </a:r>
            <a:r>
              <a:rPr lang="en-US" altLang="en-US" sz="2400" b="1" i="1">
                <a:latin typeface="Tahoma" panose="020B0604030504040204" pitchFamily="34" charset="0"/>
              </a:rPr>
              <a:t>G</a:t>
            </a:r>
            <a:r>
              <a:rPr lang="en-US" altLang="en-US" sz="2400"/>
              <a:t> 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6324600" y="12954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E </a:t>
            </a:r>
            <a:r>
              <a:rPr lang="en-US" altLang="en-US" sz="2400">
                <a:latin typeface="Tahoma" panose="020B0604030504040204" pitchFamily="34" charset="0"/>
              </a:rPr>
              <a:t>=</a:t>
            </a:r>
            <a:r>
              <a:rPr lang="en-US" altLang="en-US" sz="2400" b="1" i="1">
                <a:latin typeface="Tahoma" panose="020B0604030504040204" pitchFamily="34" charset="0"/>
              </a:rPr>
              <a:t>C </a:t>
            </a:r>
            <a:r>
              <a:rPr lang="en-US" altLang="en-US" sz="2400">
                <a:latin typeface="Tahoma" panose="020B0604030504040204" pitchFamily="34" charset="0"/>
              </a:rPr>
              <a:t>+</a:t>
            </a:r>
            <a:r>
              <a:rPr lang="en-US" altLang="en-US" sz="2400" b="1" i="1">
                <a:latin typeface="Tahoma" panose="020B0604030504040204" pitchFamily="34" charset="0"/>
              </a:rPr>
              <a:t>I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(</a:t>
            </a: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)+</a:t>
            </a:r>
            <a:r>
              <a:rPr lang="en-US" altLang="en-US" sz="2400" b="1" i="1">
                <a:latin typeface="Tahoma" panose="020B0604030504040204" pitchFamily="34" charset="0"/>
              </a:rPr>
              <a:t>G</a:t>
            </a:r>
            <a:r>
              <a:rPr lang="en-US" altLang="en-US" sz="2400"/>
              <a:t> </a:t>
            </a: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3562350" y="4068763"/>
            <a:ext cx="457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"/>
              </a:spcBef>
            </a:pPr>
            <a:r>
              <a:rPr lang="en-US" altLang="en-US" sz="2200" b="1" i="1">
                <a:latin typeface="Tahoma" panose="020B0604030504040204" pitchFamily="34" charset="0"/>
              </a:rPr>
              <a:t>r</a:t>
            </a:r>
            <a:r>
              <a:rPr lang="en-US" altLang="en-US" sz="2200" b="1" i="1" baseline="-25000">
                <a:latin typeface="Tahoma" panose="020B0604030504040204" pitchFamily="34" charset="0"/>
              </a:rPr>
              <a:t>1</a:t>
            </a:r>
            <a:endParaRPr lang="en-US" altLang="en-US" sz="2200" baseline="-25000"/>
          </a:p>
        </p:txBody>
      </p:sp>
      <p:sp>
        <p:nvSpPr>
          <p:cNvPr id="68636" name="Text Box 28"/>
          <p:cNvSpPr txBox="1">
            <a:spLocks noChangeArrowheads="1"/>
          </p:cNvSpPr>
          <p:nvPr/>
        </p:nvSpPr>
        <p:spPr bwMode="auto">
          <a:xfrm>
            <a:off x="3530600" y="4800600"/>
            <a:ext cx="457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"/>
              </a:spcBef>
            </a:pPr>
            <a:r>
              <a:rPr lang="en-US" altLang="en-US" sz="2200" b="1" i="1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2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endParaRPr lang="en-US" altLang="en-US" sz="2200" baseline="-25000">
              <a:solidFill>
                <a:srgbClr val="FF0000"/>
              </a:solidFill>
            </a:endParaRPr>
          </a:p>
        </p:txBody>
      </p:sp>
      <p:sp>
        <p:nvSpPr>
          <p:cNvPr id="68637" name="Text Box 29"/>
          <p:cNvSpPr txBox="1">
            <a:spLocks noChangeArrowheads="1"/>
          </p:cNvSpPr>
          <p:nvPr/>
        </p:nvSpPr>
        <p:spPr bwMode="auto">
          <a:xfrm>
            <a:off x="5410200" y="1157288"/>
            <a:ext cx="9906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300" b="1" i="1">
                <a:latin typeface="Tahoma" panose="020B0604030504040204" pitchFamily="34" charset="0"/>
              </a:rPr>
              <a:t>E </a:t>
            </a:r>
            <a:r>
              <a:rPr lang="en-US" altLang="en-US" sz="2300">
                <a:latin typeface="Tahoma" panose="020B0604030504040204" pitchFamily="34" charset="0"/>
              </a:rPr>
              <a:t>=</a:t>
            </a:r>
            <a:r>
              <a:rPr lang="en-US" altLang="en-US" sz="2300" b="1" i="1">
                <a:latin typeface="Tahoma" panose="020B0604030504040204" pitchFamily="34" charset="0"/>
              </a:rPr>
              <a:t>Y</a:t>
            </a:r>
            <a:endParaRPr lang="en-US" altLang="en-US" sz="2300"/>
          </a:p>
        </p:txBody>
      </p:sp>
      <p:sp>
        <p:nvSpPr>
          <p:cNvPr id="68638" name="Line 30"/>
          <p:cNvSpPr>
            <a:spLocks noChangeShapeType="1"/>
          </p:cNvSpPr>
          <p:nvPr/>
        </p:nvSpPr>
        <p:spPr bwMode="auto">
          <a:xfrm>
            <a:off x="3962400" y="4343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9" name="Line 31"/>
          <p:cNvSpPr>
            <a:spLocks noChangeShapeType="1"/>
          </p:cNvSpPr>
          <p:nvPr/>
        </p:nvSpPr>
        <p:spPr bwMode="auto">
          <a:xfrm>
            <a:off x="3968750" y="504825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40" name="Line 32"/>
          <p:cNvSpPr>
            <a:spLocks noChangeShapeType="1"/>
          </p:cNvSpPr>
          <p:nvPr/>
        </p:nvSpPr>
        <p:spPr bwMode="auto">
          <a:xfrm>
            <a:off x="4159250" y="3911600"/>
            <a:ext cx="1695450" cy="14859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41" name="Text Box 33"/>
          <p:cNvSpPr txBox="1">
            <a:spLocks noChangeArrowheads="1"/>
          </p:cNvSpPr>
          <p:nvPr/>
        </p:nvSpPr>
        <p:spPr bwMode="auto">
          <a:xfrm>
            <a:off x="5791200" y="51816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i="1">
                <a:latin typeface="Tahoma" panose="020B0604030504040204" pitchFamily="34" charset="0"/>
              </a:rPr>
              <a:t>IS </a:t>
            </a:r>
          </a:p>
        </p:txBody>
      </p:sp>
      <p:grpSp>
        <p:nvGrpSpPr>
          <p:cNvPr id="68642" name="Group 34"/>
          <p:cNvGrpSpPr>
            <a:grpSpLocks/>
          </p:cNvGrpSpPr>
          <p:nvPr/>
        </p:nvGrpSpPr>
        <p:grpSpPr bwMode="auto">
          <a:xfrm>
            <a:off x="3130550" y="2514600"/>
            <a:ext cx="679450" cy="457200"/>
            <a:chOff x="1972" y="1584"/>
            <a:chExt cx="428" cy="288"/>
          </a:xfrm>
        </p:grpSpPr>
        <p:sp>
          <p:nvSpPr>
            <p:cNvPr id="68643" name="Text Box 35"/>
            <p:cNvSpPr txBox="1">
              <a:spLocks noChangeArrowheads="1"/>
            </p:cNvSpPr>
            <p:nvPr/>
          </p:nvSpPr>
          <p:spPr bwMode="auto">
            <a:xfrm>
              <a:off x="1972" y="1584"/>
              <a:ext cx="3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>
                      <a:alpha val="50000"/>
                    </a:schemeClr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400" b="1">
                  <a:latin typeface="Tahoma" panose="020B0604030504040204" pitchFamily="34" charset="0"/>
                  <a:sym typeface="Symbol" panose="05050102010706020507" pitchFamily="18" charset="2"/>
                </a:rPr>
                <a:t></a:t>
              </a:r>
              <a:r>
                <a:rPr lang="en-US" altLang="en-US" sz="2400" b="1" i="1">
                  <a:latin typeface="Tahoma" panose="020B0604030504040204" pitchFamily="34" charset="0"/>
                  <a:sym typeface="Symbol" panose="05050102010706020507" pitchFamily="18" charset="2"/>
                </a:rPr>
                <a:t>I</a:t>
              </a:r>
              <a:endParaRPr lang="en-US" altLang="en-US" sz="2400" b="1" i="1">
                <a:latin typeface="Tahoma" panose="020B0604030504040204" pitchFamily="34" charset="0"/>
              </a:endParaRPr>
            </a:p>
          </p:txBody>
        </p:sp>
        <p:sp>
          <p:nvSpPr>
            <p:cNvPr id="68644" name="Line 36"/>
            <p:cNvSpPr>
              <a:spLocks noChangeShapeType="1"/>
            </p:cNvSpPr>
            <p:nvPr/>
          </p:nvSpPr>
          <p:spPr bwMode="auto">
            <a:xfrm flipV="1">
              <a:off x="2400" y="1590"/>
              <a:ext cx="0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45" name="Rectangle 37"/>
          <p:cNvSpPr>
            <a:spLocks noChangeArrowheads="1"/>
          </p:cNvSpPr>
          <p:nvPr/>
        </p:nvSpPr>
        <p:spPr bwMode="auto">
          <a:xfrm>
            <a:off x="685800" y="2514600"/>
            <a:ext cx="2057400" cy="8382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105000"/>
              </a:lnSpc>
              <a:spcBef>
                <a:spcPct val="45000"/>
              </a:spcBef>
              <a:buClr>
                <a:srgbClr val="008080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290513">
              <a:lnSpc>
                <a:spcPct val="105000"/>
              </a:lnSpc>
              <a:spcBef>
                <a:spcPct val="20000"/>
              </a:spcBef>
              <a:buClr>
                <a:schemeClr val="folHlink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05000"/>
              </a:lnSpc>
              <a:spcBef>
                <a:spcPct val="20000"/>
              </a:spcBef>
              <a:buClr>
                <a:srgbClr val="C24F00"/>
              </a:buClr>
              <a:buFont typeface="Wingdings" panose="05000000000000000000" pitchFamily="2" charset="2"/>
              <a:buChar char="§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	 </a:t>
            </a:r>
            <a:r>
              <a:rPr lang="en-US" altLang="en-US" sz="2600" b="1" i="1">
                <a:latin typeface="Tahoma" panose="020B0604030504040204" pitchFamily="34" charset="0"/>
                <a:sym typeface="Symbol" panose="05050102010706020507" pitchFamily="18" charset="2"/>
              </a:rPr>
              <a:t>E</a:t>
            </a:r>
          </a:p>
        </p:txBody>
      </p:sp>
      <p:sp>
        <p:nvSpPr>
          <p:cNvPr id="68646" name="Rectangle 38"/>
          <p:cNvSpPr>
            <a:spLocks noChangeArrowheads="1"/>
          </p:cNvSpPr>
          <p:nvPr/>
        </p:nvSpPr>
        <p:spPr bwMode="auto">
          <a:xfrm>
            <a:off x="685800" y="3200400"/>
            <a:ext cx="2057400" cy="762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105000"/>
              </a:lnSpc>
              <a:spcBef>
                <a:spcPct val="45000"/>
              </a:spcBef>
              <a:buClr>
                <a:srgbClr val="008080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290513">
              <a:lnSpc>
                <a:spcPct val="105000"/>
              </a:lnSpc>
              <a:spcBef>
                <a:spcPct val="20000"/>
              </a:spcBef>
              <a:buClr>
                <a:schemeClr val="folHlink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05000"/>
              </a:lnSpc>
              <a:spcBef>
                <a:spcPct val="20000"/>
              </a:spcBef>
              <a:buClr>
                <a:srgbClr val="C24F00"/>
              </a:buClr>
              <a:buFont typeface="Wingdings" panose="05000000000000000000" pitchFamily="2" charset="2"/>
              <a:buChar char="§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2600">
                <a:latin typeface="Tahoma" panose="020B0604030504040204" pitchFamily="34" charset="0"/>
                <a:sym typeface="Symbol" panose="05050102010706020507" pitchFamily="18" charset="2"/>
              </a:rPr>
              <a:t>	 </a:t>
            </a:r>
            <a:r>
              <a:rPr lang="en-US" altLang="en-US" sz="2600" b="1" i="1">
                <a:latin typeface="Tahoma" panose="020B0604030504040204" pitchFamily="34" charset="0"/>
                <a:sym typeface="Symbol" panose="05050102010706020507" pitchFamily="18" charset="2"/>
              </a:rPr>
              <a:t>Y</a:t>
            </a:r>
          </a:p>
        </p:txBody>
      </p:sp>
      <p:sp>
        <p:nvSpPr>
          <p:cNvPr id="68647" name="Oval 39"/>
          <p:cNvSpPr>
            <a:spLocks noChangeArrowheads="1"/>
          </p:cNvSpPr>
          <p:nvPr/>
        </p:nvSpPr>
        <p:spPr bwMode="auto">
          <a:xfrm>
            <a:off x="4610100" y="43053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8" name="Oval 40"/>
          <p:cNvSpPr>
            <a:spLocks noChangeArrowheads="1"/>
          </p:cNvSpPr>
          <p:nvPr/>
        </p:nvSpPr>
        <p:spPr bwMode="auto">
          <a:xfrm>
            <a:off x="5414963" y="500062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18133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8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500"/>
                                        <p:tgtEl>
                                          <p:spTgt spid="6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nimBg="1" autoUpdateAnimBg="0"/>
      <p:bldP spid="68611" grpId="0" animBg="1" autoUpdateAnimBg="0"/>
      <p:bldP spid="68612" grpId="0" animBg="1"/>
      <p:bldP spid="68613" grpId="0" animBg="1" autoUpdateAnimBg="0"/>
      <p:bldP spid="68614" grpId="0" animBg="1"/>
      <p:bldP spid="68615" grpId="0" animBg="1" autoUpdateAnimBg="0"/>
      <p:bldP spid="68617" grpId="0" animBg="1" autoUpdateAnimBg="0"/>
      <p:bldP spid="68630" grpId="0" animBg="1"/>
      <p:bldP spid="68631" grpId="0" animBg="1"/>
      <p:bldP spid="68632" grpId="0" animBg="1"/>
      <p:bldP spid="68633" grpId="0" autoUpdateAnimBg="0"/>
      <p:bldP spid="68634" grpId="0" autoUpdateAnimBg="0"/>
      <p:bldP spid="68635" grpId="0" autoUpdateAnimBg="0"/>
      <p:bldP spid="68636" grpId="0" autoUpdateAnimBg="0"/>
      <p:bldP spid="68637" grpId="0" autoUpdateAnimBg="0"/>
      <p:bldP spid="68638" grpId="0" animBg="1"/>
      <p:bldP spid="68639" grpId="0" animBg="1"/>
      <p:bldP spid="68640" grpId="0" animBg="1"/>
      <p:bldP spid="68641" grpId="0" autoUpdateAnimBg="0"/>
      <p:bldP spid="68645" grpId="0" animBg="1" autoUpdateAnimBg="0"/>
      <p:bldP spid="68646" grpId="0" animBg="1" autoUpdateAnimBg="0"/>
      <p:bldP spid="68647" grpId="0" animBg="1"/>
      <p:bldP spid="686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Why the </a:t>
            </a:r>
            <a:r>
              <a:rPr lang="en-US" altLang="en-US" sz="3100" i="1"/>
              <a:t>IS</a:t>
            </a:r>
            <a:r>
              <a:rPr lang="en-US" altLang="en-US" sz="1000"/>
              <a:t> </a:t>
            </a:r>
            <a:r>
              <a:rPr lang="en-US" altLang="en-US" sz="3100"/>
              <a:t> curve is negatively sloped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fall in the interest rate motivates firms to increase investment spending, which drives up total planned spending (</a:t>
            </a:r>
            <a:r>
              <a:rPr lang="en-US" altLang="en-US" b="1" i="1"/>
              <a:t>E</a:t>
            </a:r>
            <a:r>
              <a:rPr lang="en-US" altLang="en-US" sz="1100"/>
              <a:t> </a:t>
            </a:r>
            <a:r>
              <a:rPr lang="en-US" altLang="en-US"/>
              <a:t>).  </a:t>
            </a:r>
          </a:p>
          <a:p>
            <a:r>
              <a:rPr lang="en-US" altLang="en-US"/>
              <a:t>To restore equilibrium in the goods market, output (</a:t>
            </a:r>
            <a:r>
              <a:rPr lang="en-US" altLang="en-US" i="1"/>
              <a:t>a.k.a.</a:t>
            </a:r>
            <a:r>
              <a:rPr lang="en-US" altLang="en-US"/>
              <a:t> actual expenditure, </a:t>
            </a:r>
            <a:r>
              <a:rPr lang="en-US" altLang="en-US" b="1" i="1"/>
              <a:t>Y</a:t>
            </a:r>
            <a:r>
              <a:rPr lang="en-US" altLang="en-US" sz="1100"/>
              <a:t> </a:t>
            </a:r>
            <a:r>
              <a:rPr lang="en-US" altLang="en-US"/>
              <a:t>) </a:t>
            </a:r>
            <a:br>
              <a:rPr lang="en-US" altLang="en-US"/>
            </a:br>
            <a:r>
              <a:rPr lang="en-US" altLang="en-US"/>
              <a:t>must increase.  </a:t>
            </a:r>
          </a:p>
        </p:txBody>
      </p:sp>
    </p:spTree>
    <p:extLst>
      <p:ext uri="{BB962C8B-B14F-4D97-AF65-F5344CB8AC3E}">
        <p14:creationId xmlns="" xmlns:p14="http://schemas.microsoft.com/office/powerpoint/2010/main" val="26679938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Oval 2"/>
          <p:cNvSpPr>
            <a:spLocks noChangeArrowheads="1"/>
          </p:cNvSpPr>
          <p:nvPr/>
        </p:nvSpPr>
        <p:spPr bwMode="auto">
          <a:xfrm>
            <a:off x="6286500" y="3698875"/>
            <a:ext cx="762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51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The </a:t>
            </a:r>
            <a:r>
              <a:rPr lang="en-US" altLang="en-US" sz="3000" i="1"/>
              <a:t>IS</a:t>
            </a:r>
            <a:r>
              <a:rPr lang="en-US" altLang="en-US" sz="1100"/>
              <a:t> </a:t>
            </a:r>
            <a:r>
              <a:rPr lang="en-US" altLang="en-US" sz="3000"/>
              <a:t> </a:t>
            </a:r>
            <a:r>
              <a:rPr lang="en-US" altLang="en-US" sz="3000">
                <a:sym typeface="Symbol" panose="05050102010706020507" pitchFamily="18" charset="2"/>
              </a:rPr>
              <a:t>curve and the Loanable Funds model</a:t>
            </a:r>
          </a:p>
        </p:txBody>
      </p:sp>
      <p:grpSp>
        <p:nvGrpSpPr>
          <p:cNvPr id="72708" name="Group 4"/>
          <p:cNvGrpSpPr>
            <a:grpSpLocks/>
          </p:cNvGrpSpPr>
          <p:nvPr/>
        </p:nvGrpSpPr>
        <p:grpSpPr bwMode="auto">
          <a:xfrm>
            <a:off x="762000" y="1985963"/>
            <a:ext cx="3657600" cy="3733800"/>
            <a:chOff x="432" y="1104"/>
            <a:chExt cx="2304" cy="2352"/>
          </a:xfrm>
        </p:grpSpPr>
        <p:grpSp>
          <p:nvGrpSpPr>
            <p:cNvPr id="72709" name="Group 5"/>
            <p:cNvGrpSpPr>
              <a:grpSpLocks/>
            </p:cNvGrpSpPr>
            <p:nvPr/>
          </p:nvGrpSpPr>
          <p:grpSpPr bwMode="auto">
            <a:xfrm>
              <a:off x="576" y="1344"/>
              <a:ext cx="1776" cy="1872"/>
              <a:chOff x="2640" y="1056"/>
              <a:chExt cx="2496" cy="2112"/>
            </a:xfrm>
          </p:grpSpPr>
          <p:sp>
            <p:nvSpPr>
              <p:cNvPr id="72710" name="Line 6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11" name="Line 7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712" name="Text Box 8"/>
            <p:cNvSpPr txBox="1">
              <a:spLocks noChangeArrowheads="1"/>
            </p:cNvSpPr>
            <p:nvPr/>
          </p:nvSpPr>
          <p:spPr bwMode="auto">
            <a:xfrm>
              <a:off x="2160" y="3177"/>
              <a:ext cx="576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"/>
                </a:spcBef>
              </a:pPr>
              <a:r>
                <a:rPr lang="en-US" altLang="en-US" sz="2300" b="1" i="1">
                  <a:latin typeface="Tahoma" panose="020B0604030504040204" pitchFamily="34" charset="0"/>
                </a:rPr>
                <a:t>S</a:t>
              </a:r>
              <a:r>
                <a:rPr lang="en-US" altLang="en-US" sz="2300">
                  <a:latin typeface="Tahoma" panose="020B0604030504040204" pitchFamily="34" charset="0"/>
                </a:rPr>
                <a:t>, </a:t>
              </a:r>
              <a:r>
                <a:rPr lang="en-US" altLang="en-US" sz="2300" b="1" i="1">
                  <a:latin typeface="Tahoma" panose="020B0604030504040204" pitchFamily="34" charset="0"/>
                </a:rPr>
                <a:t>I</a:t>
              </a:r>
              <a:endParaRPr lang="en-US" altLang="en-US" sz="2300"/>
            </a:p>
          </p:txBody>
        </p:sp>
        <p:sp>
          <p:nvSpPr>
            <p:cNvPr id="72713" name="Text Box 9"/>
            <p:cNvSpPr txBox="1">
              <a:spLocks noChangeArrowheads="1"/>
            </p:cNvSpPr>
            <p:nvPr/>
          </p:nvSpPr>
          <p:spPr bwMode="auto">
            <a:xfrm>
              <a:off x="432" y="1104"/>
              <a:ext cx="288" cy="28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"/>
                </a:spcBef>
              </a:pPr>
              <a:r>
                <a:rPr lang="en-US" altLang="en-US" sz="2400" b="1" i="1">
                  <a:latin typeface="Tahoma" panose="020B0604030504040204" pitchFamily="34" charset="0"/>
                </a:rPr>
                <a:t>r</a:t>
              </a:r>
              <a:endParaRPr lang="en-US" altLang="en-US" sz="2200"/>
            </a:p>
          </p:txBody>
        </p:sp>
      </p:grpSp>
      <p:grpSp>
        <p:nvGrpSpPr>
          <p:cNvPr id="72714" name="Group 10"/>
          <p:cNvGrpSpPr>
            <a:grpSpLocks/>
          </p:cNvGrpSpPr>
          <p:nvPr/>
        </p:nvGrpSpPr>
        <p:grpSpPr bwMode="auto">
          <a:xfrm>
            <a:off x="1295400" y="1671638"/>
            <a:ext cx="3429000" cy="3281362"/>
            <a:chOff x="768" y="1053"/>
            <a:chExt cx="1968" cy="2067"/>
          </a:xfrm>
        </p:grpSpPr>
        <p:sp>
          <p:nvSpPr>
            <p:cNvPr id="72715" name="Arc 11"/>
            <p:cNvSpPr>
              <a:spLocks/>
            </p:cNvSpPr>
            <p:nvPr/>
          </p:nvSpPr>
          <p:spPr bwMode="auto">
            <a:xfrm flipH="1" flipV="1">
              <a:off x="768" y="1053"/>
              <a:ext cx="1344" cy="1923"/>
            </a:xfrm>
            <a:custGeom>
              <a:avLst/>
              <a:gdLst>
                <a:gd name="G0" fmla="+- 0 0 0"/>
                <a:gd name="G1" fmla="+- 21438 0 0"/>
                <a:gd name="G2" fmla="+- 21600 0 0"/>
                <a:gd name="T0" fmla="*/ 2640 w 20516"/>
                <a:gd name="T1" fmla="*/ 0 h 21438"/>
                <a:gd name="T2" fmla="*/ 20516 w 20516"/>
                <a:gd name="T3" fmla="*/ 14682 h 21438"/>
                <a:gd name="T4" fmla="*/ 0 w 20516"/>
                <a:gd name="T5" fmla="*/ 21438 h 2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16" h="21438" fill="none" extrusionOk="0">
                  <a:moveTo>
                    <a:pt x="2640" y="-1"/>
                  </a:moveTo>
                  <a:cubicBezTo>
                    <a:pt x="10938" y="1021"/>
                    <a:pt x="17901" y="6740"/>
                    <a:pt x="20516" y="14681"/>
                  </a:cubicBezTo>
                </a:path>
                <a:path w="20516" h="21438" stroke="0" extrusionOk="0">
                  <a:moveTo>
                    <a:pt x="2640" y="-1"/>
                  </a:moveTo>
                  <a:cubicBezTo>
                    <a:pt x="10938" y="1021"/>
                    <a:pt x="17901" y="6740"/>
                    <a:pt x="20516" y="14681"/>
                  </a:cubicBezTo>
                  <a:lnTo>
                    <a:pt x="0" y="21438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Text Box 12"/>
            <p:cNvSpPr txBox="1">
              <a:spLocks noChangeArrowheads="1"/>
            </p:cNvSpPr>
            <p:nvPr/>
          </p:nvSpPr>
          <p:spPr bwMode="auto">
            <a:xfrm>
              <a:off x="1872" y="2832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b="1" i="1">
                  <a:latin typeface="Tahoma" panose="020B0604030504040204" pitchFamily="34" charset="0"/>
                </a:rPr>
                <a:t>I</a:t>
              </a:r>
              <a:r>
                <a:rPr lang="en-US" altLang="en-US" sz="1200" b="1" i="1">
                  <a:latin typeface="Tahoma" panose="020B0604030504040204" pitchFamily="34" charset="0"/>
                </a:rPr>
                <a:t> </a:t>
              </a:r>
              <a:r>
                <a:rPr lang="en-US" altLang="en-US" sz="2400">
                  <a:latin typeface="Tahoma" panose="020B0604030504040204" pitchFamily="34" charset="0"/>
                </a:rPr>
                <a:t>(</a:t>
              </a:r>
              <a:r>
                <a:rPr lang="en-US" altLang="en-US" sz="2400" b="1" i="1">
                  <a:latin typeface="Tahoma" panose="020B0604030504040204" pitchFamily="34" charset="0"/>
                </a:rPr>
                <a:t>r</a:t>
              </a:r>
              <a:r>
                <a:rPr lang="en-US" altLang="en-US" sz="1200" b="1" i="1">
                  <a:latin typeface="Tahoma" panose="020B0604030504040204" pitchFamily="34" charset="0"/>
                </a:rPr>
                <a:t> </a:t>
              </a:r>
              <a:r>
                <a:rPr lang="en-US" altLang="en-US" sz="1200" b="1" i="1">
                  <a:solidFill>
                    <a:schemeClr val="hlink"/>
                  </a:solidFill>
                  <a:latin typeface="Tahoma" panose="020B0604030504040204" pitchFamily="34" charset="0"/>
                </a:rPr>
                <a:t> </a:t>
              </a:r>
              <a:r>
                <a:rPr lang="en-US" altLang="en-US" sz="2400">
                  <a:latin typeface="Tahoma" panose="020B0604030504040204" pitchFamily="34" charset="0"/>
                </a:rPr>
                <a:t>)</a:t>
              </a:r>
              <a:r>
                <a:rPr lang="en-US" altLang="en-US" sz="2400" b="1" i="1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72717" name="Line 13"/>
          <p:cNvSpPr>
            <a:spLocks noChangeShapeType="1"/>
          </p:cNvSpPr>
          <p:nvPr/>
        </p:nvSpPr>
        <p:spPr bwMode="auto">
          <a:xfrm flipH="1">
            <a:off x="990600" y="4552950"/>
            <a:ext cx="69373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533400" y="4267200"/>
            <a:ext cx="457200" cy="50323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bIns="9144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300" b="1" i="1" baseline="-25000">
                <a:latin typeface="Tahoma" panose="020B0604030504040204" pitchFamily="34" charset="0"/>
              </a:rPr>
              <a:t>1</a:t>
            </a:r>
            <a:endParaRPr lang="en-US" altLang="en-US" sz="2300" baseline="-25000"/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533400" y="3459163"/>
            <a:ext cx="457200" cy="50323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0" bIns="9144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"/>
              </a:spcBef>
            </a:pPr>
            <a:r>
              <a:rPr lang="en-US" altLang="en-US" sz="2400" b="1" i="1">
                <a:solidFill>
                  <a:schemeClr val="hlink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300" b="1" i="1" baseline="-25000">
                <a:solidFill>
                  <a:schemeClr val="hlink"/>
                </a:solidFill>
                <a:latin typeface="Tahoma" panose="020B0604030504040204" pitchFamily="34" charset="0"/>
              </a:rPr>
              <a:t>2</a:t>
            </a:r>
            <a:endParaRPr lang="en-US" altLang="en-US" sz="2300" baseline="-25000">
              <a:solidFill>
                <a:schemeClr val="hlink"/>
              </a:solidFill>
            </a:endParaRPr>
          </a:p>
        </p:txBody>
      </p: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5105400" y="1985963"/>
            <a:ext cx="3429000" cy="3719512"/>
            <a:chOff x="3168" y="1104"/>
            <a:chExt cx="2160" cy="2343"/>
          </a:xfrm>
        </p:grpSpPr>
        <p:grpSp>
          <p:nvGrpSpPr>
            <p:cNvPr id="72721" name="Group 17"/>
            <p:cNvGrpSpPr>
              <a:grpSpLocks/>
            </p:cNvGrpSpPr>
            <p:nvPr/>
          </p:nvGrpSpPr>
          <p:grpSpPr bwMode="auto">
            <a:xfrm>
              <a:off x="3312" y="1344"/>
              <a:ext cx="1776" cy="1920"/>
              <a:chOff x="2640" y="1056"/>
              <a:chExt cx="2496" cy="2112"/>
            </a:xfrm>
          </p:grpSpPr>
          <p:sp>
            <p:nvSpPr>
              <p:cNvPr id="72722" name="Line 18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23" name="Line 19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724" name="Text Box 20"/>
            <p:cNvSpPr txBox="1">
              <a:spLocks noChangeArrowheads="1"/>
            </p:cNvSpPr>
            <p:nvPr/>
          </p:nvSpPr>
          <p:spPr bwMode="auto">
            <a:xfrm>
              <a:off x="3168" y="1104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"/>
                </a:spcBef>
              </a:pPr>
              <a:r>
                <a:rPr lang="en-US" altLang="en-US" sz="2400" b="1" i="1">
                  <a:latin typeface="Tahoma" panose="020B0604030504040204" pitchFamily="34" charset="0"/>
                </a:rPr>
                <a:t>r</a:t>
              </a:r>
              <a:endParaRPr lang="en-US" altLang="en-US" sz="2200"/>
            </a:p>
          </p:txBody>
        </p:sp>
        <p:sp>
          <p:nvSpPr>
            <p:cNvPr id="72725" name="Text Box 21"/>
            <p:cNvSpPr txBox="1">
              <a:spLocks noChangeArrowheads="1"/>
            </p:cNvSpPr>
            <p:nvPr/>
          </p:nvSpPr>
          <p:spPr bwMode="auto">
            <a:xfrm>
              <a:off x="5040" y="3168"/>
              <a:ext cx="288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"/>
                </a:spcBef>
              </a:pPr>
              <a:r>
                <a:rPr lang="en-US" altLang="en-US" sz="2300" b="1" i="1">
                  <a:latin typeface="Tahoma" panose="020B0604030504040204" pitchFamily="34" charset="0"/>
                </a:rPr>
                <a:t>Y</a:t>
              </a:r>
              <a:endParaRPr lang="en-US" altLang="en-US" sz="2300"/>
            </a:p>
          </p:txBody>
        </p:sp>
      </p:grpSp>
      <p:grpSp>
        <p:nvGrpSpPr>
          <p:cNvPr id="72726" name="Group 22"/>
          <p:cNvGrpSpPr>
            <a:grpSpLocks/>
          </p:cNvGrpSpPr>
          <p:nvPr/>
        </p:nvGrpSpPr>
        <p:grpSpPr bwMode="auto">
          <a:xfrm>
            <a:off x="7010400" y="2671763"/>
            <a:ext cx="533400" cy="3200400"/>
            <a:chOff x="3600" y="1536"/>
            <a:chExt cx="336" cy="2016"/>
          </a:xfrm>
        </p:grpSpPr>
        <p:sp>
          <p:nvSpPr>
            <p:cNvPr id="72727" name="Line 23"/>
            <p:cNvSpPr>
              <a:spLocks noChangeShapeType="1"/>
            </p:cNvSpPr>
            <p:nvPr/>
          </p:nvSpPr>
          <p:spPr bwMode="auto">
            <a:xfrm flipV="1">
              <a:off x="3744" y="1536"/>
              <a:ext cx="0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8" name="Text Box 24"/>
            <p:cNvSpPr txBox="1">
              <a:spLocks noChangeArrowheads="1"/>
            </p:cNvSpPr>
            <p:nvPr/>
          </p:nvSpPr>
          <p:spPr bwMode="auto">
            <a:xfrm>
              <a:off x="3600" y="3235"/>
              <a:ext cx="33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91440">
              <a:spAutoFit/>
            </a:bodyPr>
            <a:lstStyle>
              <a:lvl1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"/>
                </a:spcBef>
              </a:pPr>
              <a:r>
                <a:rPr lang="en-US" altLang="en-US" sz="2400" b="1" i="1">
                  <a:latin typeface="Tahoma" panose="020B0604030504040204" pitchFamily="34" charset="0"/>
                </a:rPr>
                <a:t>Y</a:t>
              </a:r>
              <a:r>
                <a:rPr lang="en-US" altLang="en-US" sz="2300" b="1" i="1" baseline="-25000">
                  <a:latin typeface="Tahoma" panose="020B0604030504040204" pitchFamily="34" charset="0"/>
                </a:rPr>
                <a:t>1</a:t>
              </a:r>
              <a:endParaRPr lang="en-US" altLang="en-US" sz="2300" baseline="-25000"/>
            </a:p>
          </p:txBody>
        </p:sp>
      </p:grpSp>
      <p:sp>
        <p:nvSpPr>
          <p:cNvPr id="72729" name="Text Box 25"/>
          <p:cNvSpPr txBox="1">
            <a:spLocks noChangeArrowheads="1"/>
          </p:cNvSpPr>
          <p:nvPr/>
        </p:nvSpPr>
        <p:spPr bwMode="auto">
          <a:xfrm>
            <a:off x="4926013" y="4324350"/>
            <a:ext cx="296862" cy="3651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300" b="1" i="1" baseline="-25000">
                <a:latin typeface="Tahoma" panose="020B0604030504040204" pitchFamily="34" charset="0"/>
              </a:rPr>
              <a:t>1</a:t>
            </a:r>
            <a:endParaRPr lang="en-US" altLang="en-US" sz="2300" baseline="-25000"/>
          </a:p>
        </p:txBody>
      </p:sp>
      <p:sp>
        <p:nvSpPr>
          <p:cNvPr id="72730" name="Line 26"/>
          <p:cNvSpPr>
            <a:spLocks noChangeShapeType="1"/>
          </p:cNvSpPr>
          <p:nvPr/>
        </p:nvSpPr>
        <p:spPr bwMode="auto">
          <a:xfrm flipH="1">
            <a:off x="979488" y="3733800"/>
            <a:ext cx="6937375" cy="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31" name="Text Box 27"/>
          <p:cNvSpPr txBox="1">
            <a:spLocks noChangeArrowheads="1"/>
          </p:cNvSpPr>
          <p:nvPr/>
        </p:nvSpPr>
        <p:spPr bwMode="auto">
          <a:xfrm>
            <a:off x="4903788" y="3473450"/>
            <a:ext cx="296862" cy="36512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solidFill>
                  <a:schemeClr val="hlink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300" b="1" i="1" baseline="-25000">
                <a:solidFill>
                  <a:schemeClr val="hlink"/>
                </a:solidFill>
                <a:latin typeface="Tahoma" panose="020B0604030504040204" pitchFamily="34" charset="0"/>
              </a:rPr>
              <a:t>2</a:t>
            </a:r>
            <a:endParaRPr lang="en-US" altLang="en-US" sz="2300" baseline="-25000">
              <a:solidFill>
                <a:schemeClr val="hlink"/>
              </a:solidFill>
            </a:endParaRPr>
          </a:p>
        </p:txBody>
      </p:sp>
      <p:grpSp>
        <p:nvGrpSpPr>
          <p:cNvPr id="72732" name="Group 28"/>
          <p:cNvGrpSpPr>
            <a:grpSpLocks/>
          </p:cNvGrpSpPr>
          <p:nvPr/>
        </p:nvGrpSpPr>
        <p:grpSpPr bwMode="auto">
          <a:xfrm>
            <a:off x="1076325" y="3751263"/>
            <a:ext cx="4349750" cy="808037"/>
            <a:chOff x="678" y="2363"/>
            <a:chExt cx="2740" cy="509"/>
          </a:xfrm>
        </p:grpSpPr>
        <p:sp>
          <p:nvSpPr>
            <p:cNvPr id="72733" name="Line 29"/>
            <p:cNvSpPr>
              <a:spLocks noChangeShapeType="1"/>
            </p:cNvSpPr>
            <p:nvPr/>
          </p:nvSpPr>
          <p:spPr bwMode="auto">
            <a:xfrm flipH="1" flipV="1">
              <a:off x="678" y="2365"/>
              <a:ext cx="0" cy="5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4" name="Line 30"/>
            <p:cNvSpPr>
              <a:spLocks noChangeShapeType="1"/>
            </p:cNvSpPr>
            <p:nvPr/>
          </p:nvSpPr>
          <p:spPr bwMode="auto">
            <a:xfrm flipV="1">
              <a:off x="3418" y="2363"/>
              <a:ext cx="0" cy="5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735" name="Oval 31"/>
          <p:cNvSpPr>
            <a:spLocks noChangeArrowheads="1"/>
          </p:cNvSpPr>
          <p:nvPr/>
        </p:nvSpPr>
        <p:spPr bwMode="auto">
          <a:xfrm>
            <a:off x="7200900" y="4510088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6" name="Line 32"/>
          <p:cNvSpPr>
            <a:spLocks noChangeShapeType="1"/>
          </p:cNvSpPr>
          <p:nvPr/>
        </p:nvSpPr>
        <p:spPr bwMode="auto">
          <a:xfrm flipH="1" flipV="1">
            <a:off x="1828800" y="5257800"/>
            <a:ext cx="889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37" name="Text Box 33"/>
          <p:cNvSpPr txBox="1">
            <a:spLocks noChangeArrowheads="1"/>
          </p:cNvSpPr>
          <p:nvPr/>
        </p:nvSpPr>
        <p:spPr bwMode="auto">
          <a:xfrm>
            <a:off x="1066800" y="1462088"/>
            <a:ext cx="35814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77850" indent="-577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100"/>
              <a:t>(a)</a:t>
            </a:r>
            <a:r>
              <a:rPr lang="en-US" altLang="en-US" sz="2300"/>
              <a:t>	The L.F. model</a:t>
            </a:r>
          </a:p>
        </p:txBody>
      </p:sp>
      <p:sp>
        <p:nvSpPr>
          <p:cNvPr id="72738" name="Text Box 34"/>
          <p:cNvSpPr txBox="1">
            <a:spLocks noChangeArrowheads="1"/>
          </p:cNvSpPr>
          <p:nvPr/>
        </p:nvSpPr>
        <p:spPr bwMode="auto">
          <a:xfrm>
            <a:off x="5562600" y="1462088"/>
            <a:ext cx="27432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100"/>
              <a:t>(b)</a:t>
            </a:r>
            <a:r>
              <a:rPr lang="en-US" altLang="en-US" sz="2300"/>
              <a:t>  The </a:t>
            </a:r>
            <a:r>
              <a:rPr lang="en-US" altLang="en-US" sz="2300" i="1"/>
              <a:t>IS</a:t>
            </a:r>
            <a:r>
              <a:rPr lang="en-US" altLang="en-US" sz="2300"/>
              <a:t> </a:t>
            </a:r>
            <a:r>
              <a:rPr lang="en-US" altLang="en-US" sz="1100"/>
              <a:t> </a:t>
            </a:r>
            <a:r>
              <a:rPr lang="en-US" altLang="en-US" sz="2300"/>
              <a:t>curve</a:t>
            </a:r>
          </a:p>
        </p:txBody>
      </p:sp>
      <p:grpSp>
        <p:nvGrpSpPr>
          <p:cNvPr id="72739" name="Group 35"/>
          <p:cNvGrpSpPr>
            <a:grpSpLocks/>
          </p:cNvGrpSpPr>
          <p:nvPr/>
        </p:nvGrpSpPr>
        <p:grpSpPr bwMode="auto">
          <a:xfrm>
            <a:off x="6096000" y="2667000"/>
            <a:ext cx="533400" cy="3200400"/>
            <a:chOff x="3600" y="1536"/>
            <a:chExt cx="336" cy="2016"/>
          </a:xfrm>
        </p:grpSpPr>
        <p:sp>
          <p:nvSpPr>
            <p:cNvPr id="72740" name="Line 36"/>
            <p:cNvSpPr>
              <a:spLocks noChangeShapeType="1"/>
            </p:cNvSpPr>
            <p:nvPr/>
          </p:nvSpPr>
          <p:spPr bwMode="auto">
            <a:xfrm flipV="1">
              <a:off x="3744" y="1536"/>
              <a:ext cx="0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1" name="Text Box 37"/>
            <p:cNvSpPr txBox="1">
              <a:spLocks noChangeArrowheads="1"/>
            </p:cNvSpPr>
            <p:nvPr/>
          </p:nvSpPr>
          <p:spPr bwMode="auto">
            <a:xfrm>
              <a:off x="3600" y="3235"/>
              <a:ext cx="336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91440">
              <a:spAutoFit/>
            </a:bodyPr>
            <a:lstStyle>
              <a:lvl1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082675" algn="r"/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"/>
                </a:spcBef>
              </a:pPr>
              <a:r>
                <a:rPr lang="en-US" altLang="en-US" sz="2400" b="1" i="1">
                  <a:solidFill>
                    <a:schemeClr val="hlink"/>
                  </a:solidFill>
                  <a:latin typeface="Tahoma" panose="020B0604030504040204" pitchFamily="34" charset="0"/>
                </a:rPr>
                <a:t>Y</a:t>
              </a:r>
              <a:r>
                <a:rPr lang="en-US" altLang="en-US" sz="2300" b="1" i="1" baseline="-25000">
                  <a:solidFill>
                    <a:schemeClr val="hlink"/>
                  </a:solidFill>
                  <a:latin typeface="Tahoma" panose="020B0604030504040204" pitchFamily="34" charset="0"/>
                </a:rPr>
                <a:t>2</a:t>
              </a:r>
              <a:endParaRPr lang="en-US" altLang="en-US" sz="2300" baseline="-25000">
                <a:solidFill>
                  <a:schemeClr val="hlink"/>
                </a:solidFill>
              </a:endParaRPr>
            </a:p>
          </p:txBody>
        </p:sp>
      </p:grpSp>
      <p:sp>
        <p:nvSpPr>
          <p:cNvPr id="72742" name="Line 38"/>
          <p:cNvSpPr>
            <a:spLocks noChangeShapeType="1"/>
          </p:cNvSpPr>
          <p:nvPr/>
        </p:nvSpPr>
        <p:spPr bwMode="auto">
          <a:xfrm flipH="1" flipV="1">
            <a:off x="6350000" y="5305425"/>
            <a:ext cx="889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743" name="Group 39"/>
          <p:cNvGrpSpPr>
            <a:grpSpLocks/>
          </p:cNvGrpSpPr>
          <p:nvPr/>
        </p:nvGrpSpPr>
        <p:grpSpPr bwMode="auto">
          <a:xfrm>
            <a:off x="2590800" y="2057400"/>
            <a:ext cx="609600" cy="3289300"/>
            <a:chOff x="1632" y="1296"/>
            <a:chExt cx="384" cy="2072"/>
          </a:xfrm>
        </p:grpSpPr>
        <p:sp>
          <p:nvSpPr>
            <p:cNvPr id="72744" name="Line 40"/>
            <p:cNvSpPr>
              <a:spLocks noChangeShapeType="1"/>
            </p:cNvSpPr>
            <p:nvPr/>
          </p:nvSpPr>
          <p:spPr bwMode="auto">
            <a:xfrm flipV="1">
              <a:off x="1757" y="1560"/>
              <a:ext cx="0" cy="18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5" name="Text Box 41"/>
            <p:cNvSpPr txBox="1">
              <a:spLocks noChangeArrowheads="1"/>
            </p:cNvSpPr>
            <p:nvPr/>
          </p:nvSpPr>
          <p:spPr bwMode="auto">
            <a:xfrm>
              <a:off x="1632" y="1296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b="1" i="1">
                  <a:latin typeface="Tahoma" panose="020B0604030504040204" pitchFamily="34" charset="0"/>
                </a:rPr>
                <a:t>S</a:t>
              </a:r>
              <a:r>
                <a:rPr lang="en-US" altLang="en-US" sz="2400" baseline="-25000">
                  <a:latin typeface="Tahoma" panose="020B0604030504040204" pitchFamily="34" charset="0"/>
                </a:rPr>
                <a:t>1</a:t>
              </a:r>
            </a:p>
          </p:txBody>
        </p:sp>
      </p:grpSp>
      <p:grpSp>
        <p:nvGrpSpPr>
          <p:cNvPr id="72746" name="Group 42"/>
          <p:cNvGrpSpPr>
            <a:grpSpLocks/>
          </p:cNvGrpSpPr>
          <p:nvPr/>
        </p:nvGrpSpPr>
        <p:grpSpPr bwMode="auto">
          <a:xfrm>
            <a:off x="1600200" y="2057400"/>
            <a:ext cx="609600" cy="3289300"/>
            <a:chOff x="1008" y="1296"/>
            <a:chExt cx="384" cy="2072"/>
          </a:xfrm>
        </p:grpSpPr>
        <p:sp>
          <p:nvSpPr>
            <p:cNvPr id="72747" name="Line 43"/>
            <p:cNvSpPr>
              <a:spLocks noChangeShapeType="1"/>
            </p:cNvSpPr>
            <p:nvPr/>
          </p:nvSpPr>
          <p:spPr bwMode="auto">
            <a:xfrm flipV="1">
              <a:off x="1152" y="1560"/>
              <a:ext cx="0" cy="180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8" name="Text Box 44"/>
            <p:cNvSpPr txBox="1">
              <a:spLocks noChangeArrowheads="1"/>
            </p:cNvSpPr>
            <p:nvPr/>
          </p:nvSpPr>
          <p:spPr bwMode="auto">
            <a:xfrm>
              <a:off x="1008" y="1296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b="1" i="1">
                  <a:solidFill>
                    <a:schemeClr val="hlink"/>
                  </a:solidFill>
                  <a:latin typeface="Tahoma" panose="020B0604030504040204" pitchFamily="34" charset="0"/>
                </a:rPr>
                <a:t>S</a:t>
              </a:r>
              <a:r>
                <a:rPr lang="en-US" altLang="en-US" sz="2400" baseline="-25000">
                  <a:solidFill>
                    <a:schemeClr val="hlink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</p:grpSp>
      <p:sp>
        <p:nvSpPr>
          <p:cNvPr id="72749" name="Line 45"/>
          <p:cNvSpPr>
            <a:spLocks noChangeShapeType="1"/>
          </p:cNvSpPr>
          <p:nvPr/>
        </p:nvSpPr>
        <p:spPr bwMode="auto">
          <a:xfrm>
            <a:off x="5580063" y="3079750"/>
            <a:ext cx="2208212" cy="1951038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50" name="Text Box 46"/>
          <p:cNvSpPr txBox="1">
            <a:spLocks noChangeArrowheads="1"/>
          </p:cNvSpPr>
          <p:nvPr/>
        </p:nvSpPr>
        <p:spPr bwMode="auto">
          <a:xfrm>
            <a:off x="76962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rgbClr val="CC0000"/>
                </a:solidFill>
                <a:latin typeface="Tahoma" panose="020B0604030504040204" pitchFamily="34" charset="0"/>
              </a:rPr>
              <a:t>IS</a:t>
            </a:r>
            <a:endParaRPr lang="en-US" altLang="en-US" sz="2400" i="1" baseline="-25000">
              <a:solidFill>
                <a:srgbClr val="CC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55899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2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72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2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2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72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nimBg="1"/>
      <p:bldP spid="72717" grpId="0" animBg="1"/>
      <p:bldP spid="72718" grpId="0" animBg="1" autoUpdateAnimBg="0"/>
      <p:bldP spid="72719" grpId="0" animBg="1" autoUpdateAnimBg="0"/>
      <p:bldP spid="72729" grpId="0" animBg="1" autoUpdateAnimBg="0"/>
      <p:bldP spid="72730" grpId="0" animBg="1"/>
      <p:bldP spid="72731" grpId="0" animBg="1" autoUpdateAnimBg="0"/>
      <p:bldP spid="72735" grpId="0" animBg="1"/>
      <p:bldP spid="72736" grpId="0" animBg="1"/>
      <p:bldP spid="72742" grpId="0" animBg="1"/>
      <p:bldP spid="72749" grpId="0" animBg="1"/>
      <p:bldP spid="7275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Fiscal Policy and the </a:t>
            </a:r>
            <a:r>
              <a:rPr lang="en-US" altLang="en-US" i="1"/>
              <a:t>IS</a:t>
            </a:r>
            <a:r>
              <a:rPr lang="en-US" altLang="en-US" sz="1300"/>
              <a:t> </a:t>
            </a:r>
            <a:r>
              <a:rPr lang="en-US" altLang="en-US"/>
              <a:t> curve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We can use the </a:t>
            </a:r>
            <a:r>
              <a:rPr lang="en-US" altLang="en-US" i="1"/>
              <a:t>IS</a:t>
            </a:r>
            <a:r>
              <a:rPr lang="en-US" altLang="en-US"/>
              <a:t>-</a:t>
            </a:r>
            <a:r>
              <a:rPr lang="en-US" altLang="en-US" i="1"/>
              <a:t>LM</a:t>
            </a:r>
            <a:r>
              <a:rPr lang="en-US" altLang="en-US" sz="1100"/>
              <a:t> </a:t>
            </a:r>
            <a:r>
              <a:rPr lang="en-US" altLang="en-US"/>
              <a:t> model to see </a:t>
            </a:r>
            <a:br>
              <a:rPr lang="en-US" altLang="en-US"/>
            </a:br>
            <a:r>
              <a:rPr lang="en-US" altLang="en-US"/>
              <a:t>how fiscal policy (</a:t>
            </a:r>
            <a:r>
              <a:rPr lang="en-US" altLang="en-US" b="1" i="1"/>
              <a:t>G</a:t>
            </a:r>
            <a:r>
              <a:rPr lang="en-US" altLang="en-US"/>
              <a:t> and </a:t>
            </a:r>
            <a:r>
              <a:rPr lang="en-US" altLang="en-US" b="1" i="1"/>
              <a:t>T</a:t>
            </a:r>
            <a:r>
              <a:rPr lang="en-US" altLang="en-US" sz="1100"/>
              <a:t> </a:t>
            </a:r>
            <a:r>
              <a:rPr lang="en-US" altLang="en-US"/>
              <a:t>) affects </a:t>
            </a:r>
            <a:br>
              <a:rPr lang="en-US" altLang="en-US"/>
            </a:br>
            <a:r>
              <a:rPr lang="en-US" altLang="en-US"/>
              <a:t>aggregate demand and output.  </a:t>
            </a:r>
          </a:p>
          <a:p>
            <a:r>
              <a:rPr lang="en-US" altLang="en-US"/>
              <a:t>Let’s start by using the Keynesian Cross </a:t>
            </a:r>
            <a:br>
              <a:rPr lang="en-US" altLang="en-US"/>
            </a:br>
            <a:r>
              <a:rPr lang="en-US" altLang="en-US"/>
              <a:t>to see how fiscal policy shifts the </a:t>
            </a:r>
            <a:r>
              <a:rPr lang="en-US" altLang="en-US" i="1"/>
              <a:t>IS</a:t>
            </a:r>
            <a:r>
              <a:rPr lang="en-US" altLang="en-US"/>
              <a:t> curve…</a:t>
            </a:r>
          </a:p>
        </p:txBody>
      </p:sp>
    </p:spTree>
    <p:extLst>
      <p:ext uri="{BB962C8B-B14F-4D97-AF65-F5344CB8AC3E}">
        <p14:creationId xmlns="" xmlns:p14="http://schemas.microsoft.com/office/powerpoint/2010/main" val="3463490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Line 2"/>
          <p:cNvSpPr>
            <a:spLocks noChangeShapeType="1"/>
          </p:cNvSpPr>
          <p:nvPr/>
        </p:nvSpPr>
        <p:spPr bwMode="auto">
          <a:xfrm>
            <a:off x="4943475" y="3895725"/>
            <a:ext cx="1695450" cy="148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5257800" y="5641975"/>
            <a:ext cx="4572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4433888" y="5638800"/>
            <a:ext cx="457200" cy="503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 flipH="1">
            <a:off x="5454650" y="1924050"/>
            <a:ext cx="0" cy="3721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5248275" y="3414713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 flipH="1">
            <a:off x="4654550" y="2724150"/>
            <a:ext cx="0" cy="29146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4429125" y="3414713"/>
            <a:ext cx="45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tIns="0" rIns="45720" bIns="9144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Y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7680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900"/>
              <a:t>Shifting the </a:t>
            </a:r>
            <a:r>
              <a:rPr lang="en-US" altLang="en-US" sz="2900" i="1"/>
              <a:t>IS</a:t>
            </a:r>
            <a:r>
              <a:rPr lang="en-US" altLang="en-US" sz="2900"/>
              <a:t> </a:t>
            </a:r>
            <a:r>
              <a:rPr lang="en-US" altLang="en-US" sz="1100"/>
              <a:t> </a:t>
            </a:r>
            <a:r>
              <a:rPr lang="en-US" altLang="en-US" sz="2900"/>
              <a:t>curve:  </a:t>
            </a:r>
            <a:r>
              <a:rPr lang="en-US" altLang="en-US" sz="2900">
                <a:sym typeface="Symbol" panose="05050102010706020507" pitchFamily="18" charset="2"/>
              </a:rPr>
              <a:t></a:t>
            </a:r>
            <a:r>
              <a:rPr lang="en-US" altLang="en-US" sz="2700" i="1">
                <a:sym typeface="Symbol" panose="05050102010706020507" pitchFamily="18" charset="2"/>
              </a:rPr>
              <a:t>G</a:t>
            </a:r>
          </a:p>
        </p:txBody>
      </p:sp>
      <p:sp>
        <p:nvSpPr>
          <p:cNvPr id="7681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2895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</a:extLst>
        </p:spPr>
        <p:txBody>
          <a:bodyPr/>
          <a:lstStyle/>
          <a:p>
            <a:pPr marL="0" indent="0">
              <a:lnSpc>
                <a:spcPct val="120000"/>
              </a:lnSpc>
              <a:buFont typeface="Wingdings" panose="05000000000000000000" pitchFamily="2" charset="2"/>
              <a:buNone/>
              <a:tabLst>
                <a:tab pos="692150" algn="l"/>
              </a:tabLst>
            </a:pPr>
            <a:r>
              <a:rPr lang="en-US" altLang="en-US" sz="2300">
                <a:sym typeface="Symbol" panose="05050102010706020507" pitchFamily="18" charset="2"/>
              </a:rPr>
              <a:t>At any value of </a:t>
            </a:r>
            <a:r>
              <a:rPr lang="en-US" altLang="en-US" sz="2400" b="1" i="1">
                <a:sym typeface="Symbol" panose="05050102010706020507" pitchFamily="18" charset="2"/>
              </a:rPr>
              <a:t>r</a:t>
            </a:r>
            <a:r>
              <a:rPr lang="en-US" altLang="en-US" sz="2400">
                <a:sym typeface="Symbol" panose="05050102010706020507" pitchFamily="18" charset="2"/>
              </a:rPr>
              <a:t>, </a:t>
            </a:r>
            <a:r>
              <a:rPr lang="en-US" altLang="en-US" sz="2400" b="1" i="1">
                <a:sym typeface="Symbol" panose="05050102010706020507" pitchFamily="18" charset="2"/>
              </a:rPr>
              <a:t>G</a:t>
            </a:r>
            <a:r>
              <a:rPr lang="en-US" altLang="en-US" sz="2400">
                <a:sym typeface="Symbol" panose="05050102010706020507" pitchFamily="18" charset="2"/>
              </a:rPr>
              <a:t>   </a:t>
            </a:r>
            <a:r>
              <a:rPr lang="en-US" altLang="en-US" sz="2400" b="1" i="1">
                <a:sym typeface="Symbol" panose="05050102010706020507" pitchFamily="18" charset="2"/>
              </a:rPr>
              <a:t>E</a:t>
            </a:r>
            <a:r>
              <a:rPr lang="en-US" altLang="en-US" sz="2400">
                <a:sym typeface="Symbol" panose="05050102010706020507" pitchFamily="18" charset="2"/>
              </a:rPr>
              <a:t>   </a:t>
            </a:r>
            <a:r>
              <a:rPr lang="en-US" altLang="en-US" sz="2400" b="1" i="1">
                <a:sym typeface="Symbol" panose="05050102010706020507" pitchFamily="18" charset="2"/>
              </a:rPr>
              <a:t>Y</a:t>
            </a:r>
          </a:p>
        </p:txBody>
      </p:sp>
      <p:grpSp>
        <p:nvGrpSpPr>
          <p:cNvPr id="76811" name="Group 11"/>
          <p:cNvGrpSpPr>
            <a:grpSpLocks/>
          </p:cNvGrpSpPr>
          <p:nvPr/>
        </p:nvGrpSpPr>
        <p:grpSpPr bwMode="auto">
          <a:xfrm>
            <a:off x="3581400" y="1279525"/>
            <a:ext cx="3657600" cy="2500313"/>
            <a:chOff x="2256" y="806"/>
            <a:chExt cx="2304" cy="1575"/>
          </a:xfrm>
        </p:grpSpPr>
        <p:grpSp>
          <p:nvGrpSpPr>
            <p:cNvPr id="76812" name="Group 12"/>
            <p:cNvGrpSpPr>
              <a:grpSpLocks/>
            </p:cNvGrpSpPr>
            <p:nvPr/>
          </p:nvGrpSpPr>
          <p:grpSpPr bwMode="auto">
            <a:xfrm>
              <a:off x="2496" y="960"/>
              <a:ext cx="1824" cy="1188"/>
              <a:chOff x="2640" y="1056"/>
              <a:chExt cx="2496" cy="2112"/>
            </a:xfrm>
          </p:grpSpPr>
          <p:sp>
            <p:nvSpPr>
              <p:cNvPr id="76813" name="Line 13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14" name="Line 14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6815" name="Text Box 15"/>
            <p:cNvSpPr txBox="1">
              <a:spLocks noChangeArrowheads="1"/>
            </p:cNvSpPr>
            <p:nvPr/>
          </p:nvSpPr>
          <p:spPr bwMode="auto">
            <a:xfrm>
              <a:off x="4224" y="2112"/>
              <a:ext cx="33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Y</a:t>
              </a:r>
              <a:r>
                <a:rPr lang="en-US" altLang="en-US" sz="2200"/>
                <a:t> </a:t>
              </a:r>
            </a:p>
          </p:txBody>
        </p:sp>
        <p:sp>
          <p:nvSpPr>
            <p:cNvPr id="76816" name="Text Box 16"/>
            <p:cNvSpPr txBox="1">
              <a:spLocks noChangeArrowheads="1"/>
            </p:cNvSpPr>
            <p:nvPr/>
          </p:nvSpPr>
          <p:spPr bwMode="auto">
            <a:xfrm>
              <a:off x="2256" y="806"/>
              <a:ext cx="24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E</a:t>
              </a:r>
              <a:endParaRPr lang="en-US" altLang="en-US" sz="2200"/>
            </a:p>
          </p:txBody>
        </p:sp>
      </p:grpSp>
      <p:grpSp>
        <p:nvGrpSpPr>
          <p:cNvPr id="76817" name="Group 17"/>
          <p:cNvGrpSpPr>
            <a:grpSpLocks/>
          </p:cNvGrpSpPr>
          <p:nvPr/>
        </p:nvGrpSpPr>
        <p:grpSpPr bwMode="auto">
          <a:xfrm>
            <a:off x="3581400" y="3581400"/>
            <a:ext cx="3657600" cy="2392363"/>
            <a:chOff x="2256" y="2256"/>
            <a:chExt cx="2304" cy="1507"/>
          </a:xfrm>
        </p:grpSpPr>
        <p:grpSp>
          <p:nvGrpSpPr>
            <p:cNvPr id="76818" name="Group 18"/>
            <p:cNvGrpSpPr>
              <a:grpSpLocks/>
            </p:cNvGrpSpPr>
            <p:nvPr/>
          </p:nvGrpSpPr>
          <p:grpSpPr bwMode="auto">
            <a:xfrm>
              <a:off x="2496" y="2364"/>
              <a:ext cx="1824" cy="1188"/>
              <a:chOff x="2640" y="1056"/>
              <a:chExt cx="2496" cy="2112"/>
            </a:xfrm>
          </p:grpSpPr>
          <p:sp>
            <p:nvSpPr>
              <p:cNvPr id="76819" name="Line 19"/>
              <p:cNvSpPr>
                <a:spLocks noChangeShapeType="1"/>
              </p:cNvSpPr>
              <p:nvPr/>
            </p:nvSpPr>
            <p:spPr bwMode="auto">
              <a:xfrm>
                <a:off x="2640" y="1056"/>
                <a:ext cx="0" cy="2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20" name="Line 20"/>
              <p:cNvSpPr>
                <a:spLocks noChangeShapeType="1"/>
              </p:cNvSpPr>
              <p:nvPr/>
            </p:nvSpPr>
            <p:spPr bwMode="auto">
              <a:xfrm>
                <a:off x="2640" y="3168"/>
                <a:ext cx="249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6821" name="Text Box 21"/>
            <p:cNvSpPr txBox="1">
              <a:spLocks noChangeArrowheads="1"/>
            </p:cNvSpPr>
            <p:nvPr/>
          </p:nvSpPr>
          <p:spPr bwMode="auto">
            <a:xfrm>
              <a:off x="2256" y="2256"/>
              <a:ext cx="24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1830388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r</a:t>
              </a:r>
              <a:endParaRPr lang="en-US" altLang="en-US" sz="2200"/>
            </a:p>
          </p:txBody>
        </p:sp>
        <p:sp>
          <p:nvSpPr>
            <p:cNvPr id="76822" name="Text Box 22"/>
            <p:cNvSpPr txBox="1">
              <a:spLocks noChangeArrowheads="1"/>
            </p:cNvSpPr>
            <p:nvPr/>
          </p:nvSpPr>
          <p:spPr bwMode="auto">
            <a:xfrm>
              <a:off x="4224" y="3494"/>
              <a:ext cx="33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200" b="1" i="1">
                  <a:latin typeface="Tahoma" panose="020B0604030504040204" pitchFamily="34" charset="0"/>
                </a:rPr>
                <a:t>Y</a:t>
              </a:r>
              <a:r>
                <a:rPr lang="en-US" altLang="en-US" sz="2200"/>
                <a:t> </a:t>
              </a:r>
            </a:p>
          </p:txBody>
        </p:sp>
      </p:grpSp>
      <p:sp>
        <p:nvSpPr>
          <p:cNvPr id="76823" name="Line 23"/>
          <p:cNvSpPr>
            <a:spLocks noChangeShapeType="1"/>
          </p:cNvSpPr>
          <p:nvPr/>
        </p:nvSpPr>
        <p:spPr bwMode="auto">
          <a:xfrm flipV="1">
            <a:off x="3968750" y="1495425"/>
            <a:ext cx="1898650" cy="19018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4" name="Line 24"/>
          <p:cNvSpPr>
            <a:spLocks noChangeShapeType="1"/>
          </p:cNvSpPr>
          <p:nvPr/>
        </p:nvSpPr>
        <p:spPr bwMode="auto">
          <a:xfrm flipV="1">
            <a:off x="3962400" y="2057400"/>
            <a:ext cx="24384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5" name="Line 25"/>
          <p:cNvSpPr>
            <a:spLocks noChangeShapeType="1"/>
          </p:cNvSpPr>
          <p:nvPr/>
        </p:nvSpPr>
        <p:spPr bwMode="auto">
          <a:xfrm flipV="1">
            <a:off x="3962400" y="1524000"/>
            <a:ext cx="2438400" cy="990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6" name="Text Box 26"/>
          <p:cNvSpPr txBox="1">
            <a:spLocks noChangeArrowheads="1"/>
          </p:cNvSpPr>
          <p:nvPr/>
        </p:nvSpPr>
        <p:spPr bwMode="auto">
          <a:xfrm>
            <a:off x="6310313" y="18288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E </a:t>
            </a:r>
            <a:r>
              <a:rPr lang="en-US" altLang="en-US" sz="2400">
                <a:latin typeface="Tahoma" panose="020B0604030504040204" pitchFamily="34" charset="0"/>
              </a:rPr>
              <a:t>=</a:t>
            </a:r>
            <a:r>
              <a:rPr lang="en-US" altLang="en-US" sz="2400" b="1" i="1">
                <a:latin typeface="Tahoma" panose="020B0604030504040204" pitchFamily="34" charset="0"/>
              </a:rPr>
              <a:t>C </a:t>
            </a:r>
            <a:r>
              <a:rPr lang="en-US" altLang="en-US" sz="2400">
                <a:latin typeface="Tahoma" panose="020B0604030504040204" pitchFamily="34" charset="0"/>
              </a:rPr>
              <a:t>+</a:t>
            </a:r>
            <a:r>
              <a:rPr lang="en-US" altLang="en-US" sz="2400" b="1" i="1">
                <a:latin typeface="Tahoma" panose="020B0604030504040204" pitchFamily="34" charset="0"/>
              </a:rPr>
              <a:t>I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(</a:t>
            </a: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)+</a:t>
            </a:r>
            <a:r>
              <a:rPr lang="en-US" altLang="en-US" sz="2400" b="1" i="1">
                <a:latin typeface="Tahoma" panose="020B0604030504040204" pitchFamily="34" charset="0"/>
              </a:rPr>
              <a:t>G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  <a:r>
              <a:rPr lang="en-US" altLang="en-US" sz="2400"/>
              <a:t> </a:t>
            </a:r>
          </a:p>
        </p:txBody>
      </p:sp>
      <p:sp>
        <p:nvSpPr>
          <p:cNvPr id="76827" name="Text Box 27"/>
          <p:cNvSpPr txBox="1">
            <a:spLocks noChangeArrowheads="1"/>
          </p:cNvSpPr>
          <p:nvPr/>
        </p:nvSpPr>
        <p:spPr bwMode="auto">
          <a:xfrm>
            <a:off x="6354763" y="1281113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E </a:t>
            </a:r>
            <a:r>
              <a:rPr lang="en-US" altLang="en-US" sz="2400">
                <a:latin typeface="Tahoma" panose="020B0604030504040204" pitchFamily="34" charset="0"/>
              </a:rPr>
              <a:t>=</a:t>
            </a:r>
            <a:r>
              <a:rPr lang="en-US" altLang="en-US" sz="2400" b="1" i="1">
                <a:latin typeface="Tahoma" panose="020B0604030504040204" pitchFamily="34" charset="0"/>
              </a:rPr>
              <a:t>C </a:t>
            </a:r>
            <a:r>
              <a:rPr lang="en-US" altLang="en-US" sz="2400">
                <a:latin typeface="Tahoma" panose="020B0604030504040204" pitchFamily="34" charset="0"/>
              </a:rPr>
              <a:t>+</a:t>
            </a:r>
            <a:r>
              <a:rPr lang="en-US" altLang="en-US" sz="2400" b="1" i="1">
                <a:latin typeface="Tahoma" panose="020B0604030504040204" pitchFamily="34" charset="0"/>
              </a:rPr>
              <a:t>I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(</a:t>
            </a: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400" b="1" i="1" baseline="-25000">
                <a:latin typeface="Tahoma" panose="020B0604030504040204" pitchFamily="34" charset="0"/>
              </a:rPr>
              <a:t>1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400">
                <a:latin typeface="Tahoma" panose="020B0604030504040204" pitchFamily="34" charset="0"/>
              </a:rPr>
              <a:t>)+</a:t>
            </a: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G</a:t>
            </a:r>
            <a:r>
              <a:rPr lang="en-US" altLang="en-US" sz="24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r>
              <a:rPr lang="en-US" altLang="en-US" sz="2400"/>
              <a:t> </a:t>
            </a:r>
          </a:p>
        </p:txBody>
      </p:sp>
      <p:sp>
        <p:nvSpPr>
          <p:cNvPr id="76828" name="Text Box 28"/>
          <p:cNvSpPr txBox="1">
            <a:spLocks noChangeArrowheads="1"/>
          </p:cNvSpPr>
          <p:nvPr/>
        </p:nvSpPr>
        <p:spPr bwMode="auto">
          <a:xfrm>
            <a:off x="3562350" y="4068763"/>
            <a:ext cx="457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"/>
              </a:spcBef>
            </a:pPr>
            <a:r>
              <a:rPr lang="en-US" altLang="en-US" sz="2200" b="1" i="1">
                <a:latin typeface="Tahoma" panose="020B0604030504040204" pitchFamily="34" charset="0"/>
              </a:rPr>
              <a:t>r</a:t>
            </a:r>
            <a:r>
              <a:rPr lang="en-US" altLang="en-US" sz="2000" b="1" i="1" baseline="-25000">
                <a:latin typeface="Tahoma" panose="020B0604030504040204" pitchFamily="34" charset="0"/>
              </a:rPr>
              <a:t>1</a:t>
            </a:r>
            <a:endParaRPr lang="en-US" altLang="en-US" sz="2000" baseline="-25000"/>
          </a:p>
        </p:txBody>
      </p:sp>
      <p:sp>
        <p:nvSpPr>
          <p:cNvPr id="76829" name="Text Box 29"/>
          <p:cNvSpPr txBox="1">
            <a:spLocks noChangeArrowheads="1"/>
          </p:cNvSpPr>
          <p:nvPr/>
        </p:nvSpPr>
        <p:spPr bwMode="auto">
          <a:xfrm>
            <a:off x="5410200" y="1157288"/>
            <a:ext cx="9906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300" b="1" i="1">
                <a:latin typeface="Tahoma" panose="020B0604030504040204" pitchFamily="34" charset="0"/>
              </a:rPr>
              <a:t>E </a:t>
            </a:r>
            <a:r>
              <a:rPr lang="en-US" altLang="en-US" sz="2300">
                <a:latin typeface="Tahoma" panose="020B0604030504040204" pitchFamily="34" charset="0"/>
              </a:rPr>
              <a:t>=</a:t>
            </a:r>
            <a:r>
              <a:rPr lang="en-US" altLang="en-US" sz="2300" b="1" i="1">
                <a:latin typeface="Tahoma" panose="020B0604030504040204" pitchFamily="34" charset="0"/>
              </a:rPr>
              <a:t>Y</a:t>
            </a:r>
            <a:endParaRPr lang="en-US" altLang="en-US" sz="2300"/>
          </a:p>
        </p:txBody>
      </p:sp>
      <p:sp>
        <p:nvSpPr>
          <p:cNvPr id="76830" name="Line 30"/>
          <p:cNvSpPr>
            <a:spLocks noChangeShapeType="1"/>
          </p:cNvSpPr>
          <p:nvPr/>
        </p:nvSpPr>
        <p:spPr bwMode="auto">
          <a:xfrm>
            <a:off x="3962400" y="4343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1" name="Line 31"/>
          <p:cNvSpPr>
            <a:spLocks noChangeShapeType="1"/>
          </p:cNvSpPr>
          <p:nvPr/>
        </p:nvSpPr>
        <p:spPr bwMode="auto">
          <a:xfrm>
            <a:off x="4159250" y="3911600"/>
            <a:ext cx="1695450" cy="148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2" name="Text Box 32"/>
          <p:cNvSpPr txBox="1">
            <a:spLocks noChangeArrowheads="1"/>
          </p:cNvSpPr>
          <p:nvPr/>
        </p:nvSpPr>
        <p:spPr bwMode="auto">
          <a:xfrm>
            <a:off x="5753100" y="5181600"/>
            <a:ext cx="6858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300" i="1">
                <a:latin typeface="Tahoma" panose="020B0604030504040204" pitchFamily="34" charset="0"/>
              </a:rPr>
              <a:t>IS</a:t>
            </a:r>
            <a:r>
              <a:rPr lang="en-US" altLang="en-US" sz="2300" baseline="-25000">
                <a:latin typeface="Tahoma" panose="020B0604030504040204" pitchFamily="34" charset="0"/>
              </a:rPr>
              <a:t>1</a:t>
            </a:r>
            <a:endParaRPr lang="en-US" altLang="en-US" sz="2300">
              <a:latin typeface="Tahoma" panose="020B0604030504040204" pitchFamily="34" charset="0"/>
            </a:endParaRPr>
          </a:p>
        </p:txBody>
      </p:sp>
      <p:sp>
        <p:nvSpPr>
          <p:cNvPr id="76833" name="Rectangle 33"/>
          <p:cNvSpPr>
            <a:spLocks noChangeArrowheads="1"/>
          </p:cNvSpPr>
          <p:nvPr/>
        </p:nvSpPr>
        <p:spPr bwMode="auto">
          <a:xfrm>
            <a:off x="639763" y="3429000"/>
            <a:ext cx="2590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105000"/>
              </a:lnSpc>
              <a:spcBef>
                <a:spcPct val="45000"/>
              </a:spcBef>
              <a:buClr>
                <a:srgbClr val="008080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290513">
              <a:lnSpc>
                <a:spcPct val="105000"/>
              </a:lnSpc>
              <a:spcBef>
                <a:spcPct val="20000"/>
              </a:spcBef>
              <a:buClr>
                <a:schemeClr val="folHlink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05000"/>
              </a:lnSpc>
              <a:spcBef>
                <a:spcPct val="20000"/>
              </a:spcBef>
              <a:buClr>
                <a:srgbClr val="C24F00"/>
              </a:buClr>
              <a:buFont typeface="Wingdings" panose="05000000000000000000" pitchFamily="2" charset="2"/>
              <a:buChar char="§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Symbol" panose="05050102010706020507" pitchFamily="18" charset="2"/>
              </a:rPr>
              <a:t>The horizontal distance of the </a:t>
            </a:r>
            <a:br>
              <a:rPr lang="en-US" altLang="en-US" sz="2300">
                <a:sym typeface="Symbol" panose="05050102010706020507" pitchFamily="18" charset="2"/>
              </a:rPr>
            </a:br>
            <a:r>
              <a:rPr lang="en-US" altLang="en-US" sz="2300" i="1">
                <a:sym typeface="Symbol" panose="05050102010706020507" pitchFamily="18" charset="2"/>
              </a:rPr>
              <a:t>IS</a:t>
            </a:r>
            <a:r>
              <a:rPr lang="en-US" altLang="en-US" sz="2300">
                <a:sym typeface="Symbol" panose="05050102010706020507" pitchFamily="18" charset="2"/>
              </a:rPr>
              <a:t> shift equals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 sz="2300" b="1" i="1">
              <a:sym typeface="Symbol" panose="05050102010706020507" pitchFamily="18" charset="2"/>
            </a:endParaRPr>
          </a:p>
        </p:txBody>
      </p:sp>
      <p:sp>
        <p:nvSpPr>
          <p:cNvPr id="76834" name="Oval 34"/>
          <p:cNvSpPr>
            <a:spLocks noChangeArrowheads="1"/>
          </p:cNvSpPr>
          <p:nvPr/>
        </p:nvSpPr>
        <p:spPr bwMode="auto">
          <a:xfrm>
            <a:off x="4616450" y="4305300"/>
            <a:ext cx="76200" cy="762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35" name="Oval 35"/>
          <p:cNvSpPr>
            <a:spLocks noChangeArrowheads="1"/>
          </p:cNvSpPr>
          <p:nvPr/>
        </p:nvSpPr>
        <p:spPr bwMode="auto">
          <a:xfrm>
            <a:off x="5419725" y="4305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36" name="Text Box 36"/>
          <p:cNvSpPr txBox="1">
            <a:spLocks noChangeArrowheads="1"/>
          </p:cNvSpPr>
          <p:nvPr/>
        </p:nvSpPr>
        <p:spPr bwMode="auto">
          <a:xfrm>
            <a:off x="6553200" y="5119688"/>
            <a:ext cx="6858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300" i="1">
                <a:solidFill>
                  <a:srgbClr val="FF0000"/>
                </a:solidFill>
                <a:latin typeface="Tahoma" panose="020B0604030504040204" pitchFamily="34" charset="0"/>
              </a:rPr>
              <a:t>IS</a:t>
            </a:r>
            <a:r>
              <a:rPr lang="en-US" altLang="en-US" sz="2300" baseline="-25000">
                <a:solidFill>
                  <a:srgbClr val="FF0000"/>
                </a:solidFill>
                <a:latin typeface="Tahoma" panose="020B0604030504040204" pitchFamily="34" charset="0"/>
              </a:rPr>
              <a:t>2</a:t>
            </a:r>
            <a:endParaRPr lang="en-US" altLang="en-US" sz="230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76837" name="Rectangle 37"/>
          <p:cNvSpPr>
            <a:spLocks noChangeArrowheads="1"/>
          </p:cNvSpPr>
          <p:nvPr/>
        </p:nvSpPr>
        <p:spPr bwMode="auto">
          <a:xfrm>
            <a:off x="609600" y="2362200"/>
            <a:ext cx="2895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105000"/>
              </a:lnSpc>
              <a:spcBef>
                <a:spcPct val="45000"/>
              </a:spcBef>
              <a:buClr>
                <a:srgbClr val="008080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290513">
              <a:lnSpc>
                <a:spcPct val="105000"/>
              </a:lnSpc>
              <a:spcBef>
                <a:spcPct val="20000"/>
              </a:spcBef>
              <a:buClr>
                <a:schemeClr val="folHlink"/>
              </a:buClr>
              <a:buSzPct val="120000"/>
              <a:buFont typeface="Wingdings" panose="05000000000000000000" pitchFamily="2" charset="2"/>
              <a:buChar char="§"/>
              <a:tabLst>
                <a:tab pos="692150" algn="l"/>
              </a:tabLst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05000"/>
              </a:lnSpc>
              <a:spcBef>
                <a:spcPct val="20000"/>
              </a:spcBef>
              <a:buClr>
                <a:srgbClr val="C24F00"/>
              </a:buClr>
              <a:buFont typeface="Wingdings" panose="05000000000000000000" pitchFamily="2" charset="2"/>
              <a:buChar char="§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692150" algn="l"/>
              </a:tabLst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2300">
                <a:sym typeface="Symbol" panose="05050102010706020507" pitchFamily="18" charset="2"/>
              </a:rPr>
              <a:t>…so the </a:t>
            </a:r>
            <a:r>
              <a:rPr lang="en-US" altLang="en-US" sz="2300" i="1">
                <a:sym typeface="Symbol" panose="05050102010706020507" pitchFamily="18" charset="2"/>
              </a:rPr>
              <a:t>IS</a:t>
            </a:r>
            <a:r>
              <a:rPr lang="en-US" altLang="en-US" sz="2300">
                <a:sym typeface="Symbol" panose="05050102010706020507" pitchFamily="18" charset="2"/>
              </a:rPr>
              <a:t> curve shifts to the right.</a:t>
            </a:r>
            <a:endParaRPr lang="en-US" altLang="en-US" sz="2300" b="1" i="1">
              <a:sym typeface="Symbol" panose="05050102010706020507" pitchFamily="18" charset="2"/>
            </a:endParaRPr>
          </a:p>
        </p:txBody>
      </p:sp>
      <p:graphicFrame>
        <p:nvGraphicFramePr>
          <p:cNvPr id="76838" name="Object 38"/>
          <p:cNvGraphicFramePr>
            <a:graphicFrameLocks noChangeAspect="1"/>
          </p:cNvGraphicFramePr>
          <p:nvPr/>
        </p:nvGraphicFramePr>
        <p:xfrm>
          <a:off x="738188" y="4800600"/>
          <a:ext cx="2487612" cy="914400"/>
        </p:xfrm>
        <a:graphic>
          <a:graphicData uri="http://schemas.openxmlformats.org/presentationml/2006/ole">
            <p:oleObj spid="_x0000_s2052" name="Equation" r:id="rId4" imgW="1269449" imgH="431613" progId="">
              <p:embed/>
            </p:oleObj>
          </a:graphicData>
        </a:graphic>
      </p:graphicFrame>
      <p:sp>
        <p:nvSpPr>
          <p:cNvPr id="76839" name="Line 39"/>
          <p:cNvSpPr>
            <a:spLocks noChangeShapeType="1"/>
          </p:cNvSpPr>
          <p:nvPr/>
        </p:nvSpPr>
        <p:spPr bwMode="auto">
          <a:xfrm>
            <a:off x="4724400" y="4343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6840" name="Group 40"/>
          <p:cNvGrpSpPr>
            <a:grpSpLocks/>
          </p:cNvGrpSpPr>
          <p:nvPr/>
        </p:nvGrpSpPr>
        <p:grpSpPr bwMode="auto">
          <a:xfrm>
            <a:off x="4273550" y="1762125"/>
            <a:ext cx="1571625" cy="1081088"/>
            <a:chOff x="2692" y="1110"/>
            <a:chExt cx="990" cy="681"/>
          </a:xfrm>
        </p:grpSpPr>
        <p:sp>
          <p:nvSpPr>
            <p:cNvPr id="76841" name="Line 41"/>
            <p:cNvSpPr>
              <a:spLocks noChangeShapeType="1"/>
            </p:cNvSpPr>
            <p:nvPr/>
          </p:nvSpPr>
          <p:spPr bwMode="auto">
            <a:xfrm flipV="1">
              <a:off x="2692" y="1509"/>
              <a:ext cx="0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  <p:sp>
          <p:nvSpPr>
            <p:cNvPr id="76842" name="Line 42"/>
            <p:cNvSpPr>
              <a:spLocks noChangeShapeType="1"/>
            </p:cNvSpPr>
            <p:nvPr/>
          </p:nvSpPr>
          <p:spPr bwMode="auto">
            <a:xfrm flipV="1">
              <a:off x="3682" y="1110"/>
              <a:ext cx="0" cy="3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endParaRPr lang="en-US"/>
            </a:p>
          </p:txBody>
        </p:sp>
      </p:grpSp>
      <p:grpSp>
        <p:nvGrpSpPr>
          <p:cNvPr id="76843" name="Group 43"/>
          <p:cNvGrpSpPr>
            <a:grpSpLocks/>
          </p:cNvGrpSpPr>
          <p:nvPr/>
        </p:nvGrpSpPr>
        <p:grpSpPr bwMode="auto">
          <a:xfrm>
            <a:off x="4662488" y="4524375"/>
            <a:ext cx="781050" cy="787400"/>
            <a:chOff x="3240" y="3296"/>
            <a:chExt cx="499" cy="496"/>
          </a:xfrm>
        </p:grpSpPr>
        <p:sp>
          <p:nvSpPr>
            <p:cNvPr id="76844" name="Text Box 44"/>
            <p:cNvSpPr txBox="1">
              <a:spLocks noChangeArrowheads="1"/>
            </p:cNvSpPr>
            <p:nvPr/>
          </p:nvSpPr>
          <p:spPr bwMode="auto">
            <a:xfrm>
              <a:off x="3264" y="3504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>
                      <a:alpha val="50000"/>
                    </a:schemeClr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400" b="1">
                  <a:latin typeface="Tahoma" panose="020B0604030504040204" pitchFamily="34" charset="0"/>
                  <a:sym typeface="Symbol" panose="05050102010706020507" pitchFamily="18" charset="2"/>
                </a:rPr>
                <a:t></a:t>
              </a:r>
              <a:r>
                <a:rPr lang="en-US" altLang="en-US" sz="2400" b="1" i="1">
                  <a:latin typeface="Tahoma" panose="020B0604030504040204" pitchFamily="34" charset="0"/>
                  <a:sym typeface="Symbol" panose="05050102010706020507" pitchFamily="18" charset="2"/>
                </a:rPr>
                <a:t>Y</a:t>
              </a:r>
              <a:endParaRPr lang="en-US" altLang="en-US" sz="2400" b="1" i="1">
                <a:latin typeface="Tahoma" panose="020B0604030504040204" pitchFamily="34" charset="0"/>
              </a:endParaRPr>
            </a:p>
          </p:txBody>
        </p:sp>
        <p:sp>
          <p:nvSpPr>
            <p:cNvPr id="76845" name="AutoShape 45"/>
            <p:cNvSpPr>
              <a:spLocks/>
            </p:cNvSpPr>
            <p:nvPr/>
          </p:nvSpPr>
          <p:spPr bwMode="auto">
            <a:xfrm rot="-5407097">
              <a:off x="3379" y="3157"/>
              <a:ext cx="222" cy="499"/>
            </a:xfrm>
            <a:prstGeom prst="leftBrace">
              <a:avLst>
                <a:gd name="adj1" fmla="val 43238"/>
                <a:gd name="adj2" fmla="val 48968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7541638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76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7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76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76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6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6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9" dur="500"/>
                                        <p:tgtEl>
                                          <p:spTgt spid="7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7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7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6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6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7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6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animBg="1"/>
      <p:bldP spid="76803" grpId="0" animBg="1" autoUpdateAnimBg="0"/>
      <p:bldP spid="76804" grpId="0" animBg="1" autoUpdateAnimBg="0"/>
      <p:bldP spid="76805" grpId="0" animBg="1"/>
      <p:bldP spid="76806" grpId="0" animBg="1" autoUpdateAnimBg="0"/>
      <p:bldP spid="76807" grpId="0" animBg="1"/>
      <p:bldP spid="76808" grpId="0" animBg="1" autoUpdateAnimBg="0"/>
      <p:bldP spid="76810" grpId="0" build="p" autoUpdateAnimBg="0"/>
      <p:bldP spid="76823" grpId="0" animBg="1"/>
      <p:bldP spid="76824" grpId="0" animBg="1"/>
      <p:bldP spid="76825" grpId="0" animBg="1"/>
      <p:bldP spid="76826" grpId="0" autoUpdateAnimBg="0"/>
      <p:bldP spid="76827" grpId="0" autoUpdateAnimBg="0"/>
      <p:bldP spid="76828" grpId="0" autoUpdateAnimBg="0"/>
      <p:bldP spid="76829" grpId="0" autoUpdateAnimBg="0"/>
      <p:bldP spid="76830" grpId="0" animBg="1"/>
      <p:bldP spid="76831" grpId="0" animBg="1"/>
      <p:bldP spid="76832" grpId="0" autoUpdateAnimBg="0"/>
      <p:bldP spid="76833" grpId="0"/>
      <p:bldP spid="76834" grpId="0" animBg="1"/>
      <p:bldP spid="76835" grpId="0" animBg="1"/>
      <p:bldP spid="76836" grpId="0" autoUpdateAnimBg="0"/>
      <p:bldP spid="76837" grpId="0"/>
      <p:bldP spid="768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/>
              <a:t>Exercise:  Shifting the IS curve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Use the diagram of the Keynesian Cross or Loanable Funds model to show how an increase in taxes shifts the </a:t>
            </a:r>
            <a:r>
              <a:rPr lang="en-US" altLang="en-US" i="1"/>
              <a:t>IS</a:t>
            </a:r>
            <a:r>
              <a:rPr lang="en-US" altLang="en-US"/>
              <a:t> curve.  </a:t>
            </a:r>
          </a:p>
        </p:txBody>
      </p:sp>
    </p:spTree>
    <p:extLst>
      <p:ext uri="{BB962C8B-B14F-4D97-AF65-F5344CB8AC3E}">
        <p14:creationId xmlns="" xmlns:p14="http://schemas.microsoft.com/office/powerpoint/2010/main" val="1638015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The Theory of Liquidity Preference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due to John Maynard Keynes.</a:t>
            </a:r>
          </a:p>
          <a:p>
            <a:r>
              <a:rPr lang="en-US" altLang="en-US"/>
              <a:t>A simple theory in which the interest rate </a:t>
            </a:r>
            <a:br>
              <a:rPr lang="en-US" altLang="en-US"/>
            </a:br>
            <a:r>
              <a:rPr lang="en-US" altLang="en-US"/>
              <a:t>is determined by money supply and </a:t>
            </a:r>
            <a:br>
              <a:rPr lang="en-US" altLang="en-US"/>
            </a:br>
            <a:r>
              <a:rPr lang="en-US" altLang="en-US"/>
              <a:t>money demand. 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759931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Money Supply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5488" y="1693863"/>
            <a:ext cx="2514600" cy="1905000"/>
          </a:xfrm>
        </p:spPr>
        <p:txBody>
          <a:bodyPr/>
          <a:lstStyle/>
          <a:p>
            <a:pPr marL="0" indent="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600"/>
              <a:t>The supply of </a:t>
            </a:r>
            <a:br>
              <a:rPr lang="en-US" altLang="en-US" sz="2600"/>
            </a:br>
            <a:r>
              <a:rPr lang="en-US" altLang="en-US" sz="2600"/>
              <a:t>real money </a:t>
            </a:r>
            <a:br>
              <a:rPr lang="en-US" altLang="en-US" sz="2600"/>
            </a:br>
            <a:r>
              <a:rPr lang="en-US" altLang="en-US" sz="2600"/>
              <a:t>balances </a:t>
            </a:r>
            <a:br>
              <a:rPr lang="en-US" altLang="en-US" sz="2600"/>
            </a:br>
            <a:r>
              <a:rPr lang="en-US" altLang="en-US" sz="2600"/>
              <a:t>is fixed:</a:t>
            </a:r>
          </a:p>
        </p:txBody>
      </p:sp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779463" y="3511550"/>
          <a:ext cx="2784475" cy="704850"/>
        </p:xfrm>
        <a:graphic>
          <a:graphicData uri="http://schemas.openxmlformats.org/presentationml/2006/ole">
            <p:oleObj spid="_x0000_s3080" name="Equation" r:id="rId4" imgW="1104900" imgH="279400" progId="">
              <p:embed/>
            </p:oleObj>
          </a:graphicData>
        </a:graphic>
      </p:graphicFrame>
      <p:grpSp>
        <p:nvGrpSpPr>
          <p:cNvPr id="82949" name="Group 5"/>
          <p:cNvGrpSpPr>
            <a:grpSpLocks/>
          </p:cNvGrpSpPr>
          <p:nvPr/>
        </p:nvGrpSpPr>
        <p:grpSpPr bwMode="auto">
          <a:xfrm>
            <a:off x="4572000" y="1828800"/>
            <a:ext cx="3505200" cy="3352800"/>
            <a:chOff x="2640" y="1056"/>
            <a:chExt cx="2496" cy="2112"/>
          </a:xfrm>
        </p:grpSpPr>
        <p:sp>
          <p:nvSpPr>
            <p:cNvPr id="82950" name="Line 6"/>
            <p:cNvSpPr>
              <a:spLocks noChangeShapeType="1"/>
            </p:cNvSpPr>
            <p:nvPr/>
          </p:nvSpPr>
          <p:spPr bwMode="auto">
            <a:xfrm>
              <a:off x="2640" y="1056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51" name="Line 7"/>
            <p:cNvSpPr>
              <a:spLocks noChangeShapeType="1"/>
            </p:cNvSpPr>
            <p:nvPr/>
          </p:nvSpPr>
          <p:spPr bwMode="auto">
            <a:xfrm>
              <a:off x="2640" y="3168"/>
              <a:ext cx="24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7162800" y="4978400"/>
            <a:ext cx="1676400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M/P</a:t>
            </a:r>
            <a:r>
              <a:rPr lang="en-US" altLang="en-US" sz="2400"/>
              <a:t> </a:t>
            </a:r>
          </a:p>
          <a:p>
            <a:pPr algn="r">
              <a:spcBef>
                <a:spcPct val="5000"/>
              </a:spcBef>
            </a:pPr>
            <a:r>
              <a:rPr lang="en-US" altLang="en-US" sz="2200"/>
              <a:t>real money   balances</a:t>
            </a:r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3352800" y="1352550"/>
            <a:ext cx="12954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endParaRPr lang="en-US" altLang="en-US" sz="2200"/>
          </a:p>
          <a:p>
            <a:pPr>
              <a:spcBef>
                <a:spcPct val="5000"/>
              </a:spcBef>
            </a:pPr>
            <a:r>
              <a:rPr lang="en-US" altLang="en-US" sz="2200"/>
              <a:t>	interest</a:t>
            </a:r>
          </a:p>
          <a:p>
            <a:pPr>
              <a:spcBef>
                <a:spcPct val="5000"/>
              </a:spcBef>
            </a:pPr>
            <a:r>
              <a:rPr lang="en-US" altLang="en-US" sz="2200"/>
              <a:t>	rate</a:t>
            </a:r>
          </a:p>
        </p:txBody>
      </p:sp>
      <p:sp>
        <p:nvSpPr>
          <p:cNvPr id="82954" name="Line 10"/>
          <p:cNvSpPr>
            <a:spLocks noChangeShapeType="1"/>
          </p:cNvSpPr>
          <p:nvPr/>
        </p:nvSpPr>
        <p:spPr bwMode="auto">
          <a:xfrm flipV="1">
            <a:off x="6400800" y="2162175"/>
            <a:ext cx="0" cy="30194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2955" name="Object 11"/>
          <p:cNvGraphicFramePr>
            <a:graphicFrameLocks noChangeAspect="1"/>
          </p:cNvGraphicFramePr>
          <p:nvPr/>
        </p:nvGraphicFramePr>
        <p:xfrm>
          <a:off x="5867400" y="1676400"/>
          <a:ext cx="1143000" cy="558800"/>
        </p:xfrm>
        <a:graphic>
          <a:graphicData uri="http://schemas.openxmlformats.org/presentationml/2006/ole">
            <p:oleObj spid="_x0000_s3081" name="Equation" r:id="rId5" imgW="571252" imgH="279279" progId="">
              <p:embed/>
            </p:oleObj>
          </a:graphicData>
        </a:graphic>
      </p:graphicFrame>
      <p:graphicFrame>
        <p:nvGraphicFramePr>
          <p:cNvPr id="82956" name="Object 12"/>
          <p:cNvGraphicFramePr>
            <a:graphicFrameLocks noChangeAspect="1"/>
          </p:cNvGraphicFramePr>
          <p:nvPr/>
        </p:nvGraphicFramePr>
        <p:xfrm>
          <a:off x="6019800" y="5181600"/>
          <a:ext cx="762000" cy="468313"/>
        </p:xfrm>
        <a:graphic>
          <a:graphicData uri="http://schemas.openxmlformats.org/presentationml/2006/ole">
            <p:oleObj spid="_x0000_s3082" name="Equation" r:id="rId6" imgW="393529" imgH="241195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1312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2" grpId="0" autoUpdateAnimBg="0"/>
      <p:bldP spid="82953" grpId="0" autoUpdateAnimBg="0"/>
      <p:bldP spid="829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Money Demand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7550" y="1714500"/>
            <a:ext cx="2514600" cy="1524000"/>
          </a:xfrm>
        </p:spPr>
        <p:txBody>
          <a:bodyPr/>
          <a:lstStyle/>
          <a:p>
            <a:pPr marL="0" indent="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600"/>
              <a:t>Demand for</a:t>
            </a:r>
            <a:br>
              <a:rPr lang="en-US" altLang="en-US" sz="2600"/>
            </a:br>
            <a:r>
              <a:rPr lang="en-US" altLang="en-US" sz="2600"/>
              <a:t>real money </a:t>
            </a:r>
            <a:br>
              <a:rPr lang="en-US" altLang="en-US" sz="2600"/>
            </a:br>
            <a:r>
              <a:rPr lang="en-US" altLang="en-US" sz="2600"/>
              <a:t>balances:</a:t>
            </a:r>
          </a:p>
        </p:txBody>
      </p:sp>
      <p:grpSp>
        <p:nvGrpSpPr>
          <p:cNvPr id="84996" name="Group 4"/>
          <p:cNvGrpSpPr>
            <a:grpSpLocks/>
          </p:cNvGrpSpPr>
          <p:nvPr/>
        </p:nvGrpSpPr>
        <p:grpSpPr bwMode="auto">
          <a:xfrm>
            <a:off x="4572000" y="1828800"/>
            <a:ext cx="3505200" cy="3352800"/>
            <a:chOff x="2640" y="1056"/>
            <a:chExt cx="2496" cy="2112"/>
          </a:xfrm>
        </p:grpSpPr>
        <p:sp>
          <p:nvSpPr>
            <p:cNvPr id="84997" name="Line 5"/>
            <p:cNvSpPr>
              <a:spLocks noChangeShapeType="1"/>
            </p:cNvSpPr>
            <p:nvPr/>
          </p:nvSpPr>
          <p:spPr bwMode="auto">
            <a:xfrm>
              <a:off x="2640" y="1056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998" name="Line 6"/>
            <p:cNvSpPr>
              <a:spLocks noChangeShapeType="1"/>
            </p:cNvSpPr>
            <p:nvPr/>
          </p:nvSpPr>
          <p:spPr bwMode="auto">
            <a:xfrm>
              <a:off x="2640" y="3168"/>
              <a:ext cx="24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7162800" y="4978400"/>
            <a:ext cx="1676400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M/P</a:t>
            </a:r>
            <a:r>
              <a:rPr lang="en-US" altLang="en-US" sz="2400"/>
              <a:t> </a:t>
            </a:r>
          </a:p>
          <a:p>
            <a:pPr algn="r">
              <a:spcBef>
                <a:spcPct val="5000"/>
              </a:spcBef>
            </a:pPr>
            <a:r>
              <a:rPr lang="en-US" altLang="en-US" sz="2200"/>
              <a:t>real money   balances</a:t>
            </a:r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3352800" y="1352550"/>
            <a:ext cx="12954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endParaRPr lang="en-US" altLang="en-US" sz="2200"/>
          </a:p>
          <a:p>
            <a:pPr>
              <a:spcBef>
                <a:spcPct val="5000"/>
              </a:spcBef>
            </a:pPr>
            <a:r>
              <a:rPr lang="en-US" altLang="en-US" sz="2200"/>
              <a:t>	interest</a:t>
            </a:r>
          </a:p>
          <a:p>
            <a:pPr>
              <a:spcBef>
                <a:spcPct val="5000"/>
              </a:spcBef>
            </a:pPr>
            <a:r>
              <a:rPr lang="en-US" altLang="en-US" sz="2200"/>
              <a:t>	rate</a:t>
            </a:r>
          </a:p>
        </p:txBody>
      </p:sp>
      <p:sp>
        <p:nvSpPr>
          <p:cNvPr id="85001" name="Line 9"/>
          <p:cNvSpPr>
            <a:spLocks noChangeShapeType="1"/>
          </p:cNvSpPr>
          <p:nvPr/>
        </p:nvSpPr>
        <p:spPr bwMode="auto">
          <a:xfrm flipV="1">
            <a:off x="6400800" y="2162175"/>
            <a:ext cx="0" cy="3019425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5002" name="Object 10"/>
          <p:cNvGraphicFramePr>
            <a:graphicFrameLocks noChangeAspect="1"/>
          </p:cNvGraphicFramePr>
          <p:nvPr/>
        </p:nvGraphicFramePr>
        <p:xfrm>
          <a:off x="5867400" y="1676400"/>
          <a:ext cx="1143000" cy="558800"/>
        </p:xfrm>
        <a:graphic>
          <a:graphicData uri="http://schemas.openxmlformats.org/presentationml/2006/ole">
            <p:oleObj spid="_x0000_s4104" name="Equation" r:id="rId4" imgW="571252" imgH="279279" progId="">
              <p:embed/>
            </p:oleObj>
          </a:graphicData>
        </a:graphic>
      </p:graphicFrame>
      <p:graphicFrame>
        <p:nvGraphicFramePr>
          <p:cNvPr id="85003" name="Object 11"/>
          <p:cNvGraphicFramePr>
            <a:graphicFrameLocks noChangeAspect="1"/>
          </p:cNvGraphicFramePr>
          <p:nvPr/>
        </p:nvGraphicFramePr>
        <p:xfrm>
          <a:off x="6019800" y="5181600"/>
          <a:ext cx="762000" cy="468313"/>
        </p:xfrm>
        <a:graphic>
          <a:graphicData uri="http://schemas.openxmlformats.org/presentationml/2006/ole">
            <p:oleObj spid="_x0000_s4105" name="Equation" r:id="rId5" imgW="393529" imgH="241195" progId="">
              <p:embed/>
            </p:oleObj>
          </a:graphicData>
        </a:graphic>
      </p:graphicFrame>
      <p:graphicFrame>
        <p:nvGraphicFramePr>
          <p:cNvPr id="85004" name="Object 12"/>
          <p:cNvGraphicFramePr>
            <a:graphicFrameLocks noChangeAspect="1"/>
          </p:cNvGraphicFramePr>
          <p:nvPr/>
        </p:nvGraphicFramePr>
        <p:xfrm>
          <a:off x="795338" y="3124200"/>
          <a:ext cx="2638425" cy="631825"/>
        </p:xfrm>
        <a:graphic>
          <a:graphicData uri="http://schemas.openxmlformats.org/presentationml/2006/ole">
            <p:oleObj spid="_x0000_s4106" name="Equation" r:id="rId6" imgW="1168400" imgH="279400" progId="">
              <p:embed/>
            </p:oleObj>
          </a:graphicData>
        </a:graphic>
      </p:graphicFrame>
      <p:sp>
        <p:nvSpPr>
          <p:cNvPr id="85005" name="Arc 13"/>
          <p:cNvSpPr>
            <a:spLocks/>
          </p:cNvSpPr>
          <p:nvPr/>
        </p:nvSpPr>
        <p:spPr bwMode="auto">
          <a:xfrm flipH="1" flipV="1">
            <a:off x="4953000" y="757238"/>
            <a:ext cx="3352800" cy="3738562"/>
          </a:xfrm>
          <a:custGeom>
            <a:avLst/>
            <a:gdLst>
              <a:gd name="G0" fmla="+- 0 0 0"/>
              <a:gd name="G1" fmla="+- 21438 0 0"/>
              <a:gd name="G2" fmla="+- 21600 0 0"/>
              <a:gd name="T0" fmla="*/ 2640 w 19689"/>
              <a:gd name="T1" fmla="*/ 0 h 21438"/>
              <a:gd name="T2" fmla="*/ 19689 w 19689"/>
              <a:gd name="T3" fmla="*/ 12556 h 21438"/>
              <a:gd name="T4" fmla="*/ 0 w 19689"/>
              <a:gd name="T5" fmla="*/ 21438 h 21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89" h="21438" fill="none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</a:path>
              <a:path w="19689" h="21438" stroke="0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  <a:lnTo>
                  <a:pt x="0" y="21438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7772400" y="4235450"/>
            <a:ext cx="990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i="1">
                <a:solidFill>
                  <a:srgbClr val="0000FF"/>
                </a:solidFill>
                <a:latin typeface="Tahoma" panose="020B0604030504040204" pitchFamily="34" charset="0"/>
              </a:rPr>
              <a:t>L</a:t>
            </a:r>
            <a:r>
              <a:rPr lang="en-US" altLang="en-US" sz="1200" b="1" i="1">
                <a:solidFill>
                  <a:srgbClr val="0000FF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600">
                <a:solidFill>
                  <a:srgbClr val="0000FF"/>
                </a:solidFill>
                <a:latin typeface="Tahoma" panose="020B0604030504040204" pitchFamily="34" charset="0"/>
              </a:rPr>
              <a:t>(</a:t>
            </a:r>
            <a:r>
              <a:rPr lang="en-US" altLang="en-US" sz="2600" b="1" i="1">
                <a:solidFill>
                  <a:srgbClr val="0000FF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1200" b="1" i="1">
                <a:solidFill>
                  <a:srgbClr val="0000FF"/>
                </a:solidFill>
                <a:latin typeface="Tahoma" panose="020B0604030504040204" pitchFamily="34" charset="0"/>
              </a:rPr>
              <a:t> </a:t>
            </a:r>
            <a:r>
              <a:rPr lang="en-US" altLang="en-US" sz="2600">
                <a:solidFill>
                  <a:srgbClr val="0000FF"/>
                </a:solidFill>
                <a:latin typeface="Tahoma" panose="020B0604030504040204" pitchFamily="34" charset="0"/>
              </a:rPr>
              <a:t>)</a:t>
            </a:r>
            <a:r>
              <a:rPr lang="en-US" altLang="en-US" sz="2600" b="1" i="1">
                <a:solidFill>
                  <a:srgbClr val="0000FF"/>
                </a:solidFill>
                <a:latin typeface="Tahom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15192650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8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5" grpId="0" animBg="1"/>
      <p:bldP spid="8500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Equilibrium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2163" y="1616075"/>
            <a:ext cx="2362200" cy="2743200"/>
          </a:xfrm>
        </p:spPr>
        <p:txBody>
          <a:bodyPr/>
          <a:lstStyle/>
          <a:p>
            <a:pPr marL="0" indent="0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600"/>
              <a:t>The interest rate adjusts </a:t>
            </a:r>
            <a:br>
              <a:rPr lang="en-US" altLang="en-US" sz="2600"/>
            </a:br>
            <a:r>
              <a:rPr lang="en-US" altLang="en-US" sz="2600"/>
              <a:t>to equate the supply and demand for money:</a:t>
            </a:r>
          </a:p>
        </p:txBody>
      </p:sp>
      <p:grpSp>
        <p:nvGrpSpPr>
          <p:cNvPr id="87044" name="Group 4"/>
          <p:cNvGrpSpPr>
            <a:grpSpLocks/>
          </p:cNvGrpSpPr>
          <p:nvPr/>
        </p:nvGrpSpPr>
        <p:grpSpPr bwMode="auto">
          <a:xfrm>
            <a:off x="4572000" y="1828800"/>
            <a:ext cx="3505200" cy="3352800"/>
            <a:chOff x="2640" y="1056"/>
            <a:chExt cx="2496" cy="2112"/>
          </a:xfrm>
        </p:grpSpPr>
        <p:sp>
          <p:nvSpPr>
            <p:cNvPr id="87045" name="Line 5"/>
            <p:cNvSpPr>
              <a:spLocks noChangeShapeType="1"/>
            </p:cNvSpPr>
            <p:nvPr/>
          </p:nvSpPr>
          <p:spPr bwMode="auto">
            <a:xfrm>
              <a:off x="2640" y="1056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46" name="Line 6"/>
            <p:cNvSpPr>
              <a:spLocks noChangeShapeType="1"/>
            </p:cNvSpPr>
            <p:nvPr/>
          </p:nvSpPr>
          <p:spPr bwMode="auto">
            <a:xfrm>
              <a:off x="2640" y="3168"/>
              <a:ext cx="24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7162800" y="4978400"/>
            <a:ext cx="1676400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M/P</a:t>
            </a:r>
            <a:r>
              <a:rPr lang="en-US" altLang="en-US" sz="2400"/>
              <a:t> </a:t>
            </a:r>
          </a:p>
          <a:p>
            <a:pPr algn="r">
              <a:spcBef>
                <a:spcPct val="5000"/>
              </a:spcBef>
            </a:pPr>
            <a:r>
              <a:rPr lang="en-US" altLang="en-US" sz="2200"/>
              <a:t>real money   balances</a:t>
            </a: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3352800" y="1352550"/>
            <a:ext cx="12954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endParaRPr lang="en-US" altLang="en-US" sz="2200"/>
          </a:p>
          <a:p>
            <a:pPr>
              <a:spcBef>
                <a:spcPct val="5000"/>
              </a:spcBef>
            </a:pPr>
            <a:r>
              <a:rPr lang="en-US" altLang="en-US" sz="2200"/>
              <a:t>	interest</a:t>
            </a:r>
          </a:p>
          <a:p>
            <a:pPr>
              <a:spcBef>
                <a:spcPct val="5000"/>
              </a:spcBef>
            </a:pPr>
            <a:r>
              <a:rPr lang="en-US" altLang="en-US" sz="2200"/>
              <a:t>	rate</a:t>
            </a:r>
          </a:p>
        </p:txBody>
      </p:sp>
      <p:sp>
        <p:nvSpPr>
          <p:cNvPr id="87049" name="Line 9"/>
          <p:cNvSpPr>
            <a:spLocks noChangeShapeType="1"/>
          </p:cNvSpPr>
          <p:nvPr/>
        </p:nvSpPr>
        <p:spPr bwMode="auto">
          <a:xfrm flipV="1">
            <a:off x="6400800" y="2162175"/>
            <a:ext cx="0" cy="3019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7050" name="Object 10"/>
          <p:cNvGraphicFramePr>
            <a:graphicFrameLocks noChangeAspect="1"/>
          </p:cNvGraphicFramePr>
          <p:nvPr/>
        </p:nvGraphicFramePr>
        <p:xfrm>
          <a:off x="5867400" y="1676400"/>
          <a:ext cx="1143000" cy="558800"/>
        </p:xfrm>
        <a:graphic>
          <a:graphicData uri="http://schemas.openxmlformats.org/presentationml/2006/ole">
            <p:oleObj spid="_x0000_s5128" name="Equation" r:id="rId4" imgW="571252" imgH="279279" progId="">
              <p:embed/>
            </p:oleObj>
          </a:graphicData>
        </a:graphic>
      </p:graphicFrame>
      <p:graphicFrame>
        <p:nvGraphicFramePr>
          <p:cNvPr id="87051" name="Object 11"/>
          <p:cNvGraphicFramePr>
            <a:graphicFrameLocks noChangeAspect="1"/>
          </p:cNvGraphicFramePr>
          <p:nvPr/>
        </p:nvGraphicFramePr>
        <p:xfrm>
          <a:off x="6019800" y="5181600"/>
          <a:ext cx="762000" cy="468313"/>
        </p:xfrm>
        <a:graphic>
          <a:graphicData uri="http://schemas.openxmlformats.org/presentationml/2006/ole">
            <p:oleObj spid="_x0000_s5129" name="Equation" r:id="rId5" imgW="393529" imgH="241195" progId="">
              <p:embed/>
            </p:oleObj>
          </a:graphicData>
        </a:graphic>
      </p:graphicFrame>
      <p:graphicFrame>
        <p:nvGraphicFramePr>
          <p:cNvPr id="87052" name="Object 12"/>
          <p:cNvGraphicFramePr>
            <a:graphicFrameLocks noChangeAspect="1"/>
          </p:cNvGraphicFramePr>
          <p:nvPr/>
        </p:nvGraphicFramePr>
        <p:xfrm>
          <a:off x="1087438" y="4281488"/>
          <a:ext cx="2309812" cy="601662"/>
        </p:xfrm>
        <a:graphic>
          <a:graphicData uri="http://schemas.openxmlformats.org/presentationml/2006/ole">
            <p:oleObj spid="_x0000_s5130" name="Equation" r:id="rId6" imgW="977476" imgH="253890" progId="">
              <p:embed/>
            </p:oleObj>
          </a:graphicData>
        </a:graphic>
      </p:graphicFrame>
      <p:sp>
        <p:nvSpPr>
          <p:cNvPr id="87053" name="Arc 13"/>
          <p:cNvSpPr>
            <a:spLocks/>
          </p:cNvSpPr>
          <p:nvPr/>
        </p:nvSpPr>
        <p:spPr bwMode="auto">
          <a:xfrm flipH="1" flipV="1">
            <a:off x="4953000" y="757238"/>
            <a:ext cx="3352800" cy="3738562"/>
          </a:xfrm>
          <a:custGeom>
            <a:avLst/>
            <a:gdLst>
              <a:gd name="G0" fmla="+- 0 0 0"/>
              <a:gd name="G1" fmla="+- 21438 0 0"/>
              <a:gd name="G2" fmla="+- 21600 0 0"/>
              <a:gd name="T0" fmla="*/ 2640 w 19689"/>
              <a:gd name="T1" fmla="*/ 0 h 21438"/>
              <a:gd name="T2" fmla="*/ 19689 w 19689"/>
              <a:gd name="T3" fmla="*/ 12556 h 21438"/>
              <a:gd name="T4" fmla="*/ 0 w 19689"/>
              <a:gd name="T5" fmla="*/ 21438 h 21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89" h="21438" fill="none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</a:path>
              <a:path w="19689" h="21438" stroke="0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  <a:lnTo>
                  <a:pt x="0" y="2143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4" name="Text Box 14"/>
          <p:cNvSpPr txBox="1">
            <a:spLocks noChangeArrowheads="1"/>
          </p:cNvSpPr>
          <p:nvPr/>
        </p:nvSpPr>
        <p:spPr bwMode="auto">
          <a:xfrm>
            <a:off x="7772400" y="4235450"/>
            <a:ext cx="990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i="1">
                <a:latin typeface="Tahoma" panose="020B0604030504040204" pitchFamily="34" charset="0"/>
              </a:rPr>
              <a:t>L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600">
                <a:latin typeface="Tahoma" panose="020B0604030504040204" pitchFamily="34" charset="0"/>
              </a:rPr>
              <a:t>(</a:t>
            </a:r>
            <a:r>
              <a:rPr lang="en-US" altLang="en-US" sz="2600" b="1" i="1">
                <a:latin typeface="Tahoma" panose="020B0604030504040204" pitchFamily="34" charset="0"/>
              </a:rPr>
              <a:t>r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600">
                <a:latin typeface="Tahoma" panose="020B0604030504040204" pitchFamily="34" charset="0"/>
              </a:rPr>
              <a:t>)</a:t>
            </a:r>
            <a:r>
              <a:rPr lang="en-US" altLang="en-US" sz="2600" b="1" i="1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87055" name="Line 15"/>
          <p:cNvSpPr>
            <a:spLocks noChangeShapeType="1"/>
          </p:cNvSpPr>
          <p:nvPr/>
        </p:nvSpPr>
        <p:spPr bwMode="auto">
          <a:xfrm flipH="1">
            <a:off x="4572000" y="3962400"/>
            <a:ext cx="18288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6" name="Text Box 16"/>
          <p:cNvSpPr txBox="1">
            <a:spLocks noChangeArrowheads="1"/>
          </p:cNvSpPr>
          <p:nvPr/>
        </p:nvSpPr>
        <p:spPr bwMode="auto">
          <a:xfrm>
            <a:off x="4114800" y="3687763"/>
            <a:ext cx="5334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9144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"/>
              </a:spcBef>
            </a:pPr>
            <a:r>
              <a:rPr lang="en-US" altLang="en-US" sz="2400" b="1" i="1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1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1</a:t>
            </a:r>
            <a:endParaRPr lang="en-US" altLang="en-US" sz="2100" baseline="-25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987779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7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7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55" grpId="0" animBg="1"/>
      <p:bldP spid="8705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100"/>
              <a:t>How the Fed raises the interest rate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1909763"/>
            <a:ext cx="2514600" cy="1066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CCFFCC"/>
                </a:solidFill>
              </a14:hiddenFill>
            </a:ext>
          </a:extLst>
        </p:spPr>
        <p:txBody>
          <a:bodyPr lIns="137160" tIns="91440" rIns="137160" bIns="91440"/>
          <a:lstStyle/>
          <a:p>
            <a:pPr marL="0" indent="0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/>
              <a:t>To increase </a:t>
            </a:r>
            <a:r>
              <a:rPr lang="en-US" altLang="en-US" sz="2400" b="1" i="1"/>
              <a:t>r</a:t>
            </a:r>
            <a:r>
              <a:rPr lang="en-US" altLang="en-US" sz="2400"/>
              <a:t>, Fed reduces </a:t>
            </a:r>
            <a:r>
              <a:rPr lang="en-US" altLang="en-US" sz="2400" b="1" i="1"/>
              <a:t>M</a:t>
            </a:r>
          </a:p>
        </p:txBody>
      </p:sp>
      <p:grpSp>
        <p:nvGrpSpPr>
          <p:cNvPr id="89092" name="Group 4"/>
          <p:cNvGrpSpPr>
            <a:grpSpLocks/>
          </p:cNvGrpSpPr>
          <p:nvPr/>
        </p:nvGrpSpPr>
        <p:grpSpPr bwMode="auto">
          <a:xfrm>
            <a:off x="4572000" y="1828800"/>
            <a:ext cx="3505200" cy="3352800"/>
            <a:chOff x="2640" y="1056"/>
            <a:chExt cx="2496" cy="2112"/>
          </a:xfrm>
        </p:grpSpPr>
        <p:sp>
          <p:nvSpPr>
            <p:cNvPr id="89093" name="Line 5"/>
            <p:cNvSpPr>
              <a:spLocks noChangeShapeType="1"/>
            </p:cNvSpPr>
            <p:nvPr/>
          </p:nvSpPr>
          <p:spPr bwMode="auto">
            <a:xfrm>
              <a:off x="2640" y="1056"/>
              <a:ext cx="0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4" name="Line 6"/>
            <p:cNvSpPr>
              <a:spLocks noChangeShapeType="1"/>
            </p:cNvSpPr>
            <p:nvPr/>
          </p:nvSpPr>
          <p:spPr bwMode="auto">
            <a:xfrm>
              <a:off x="2640" y="3168"/>
              <a:ext cx="24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7162800" y="4978400"/>
            <a:ext cx="1676400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M/P</a:t>
            </a:r>
            <a:r>
              <a:rPr lang="en-US" altLang="en-US" sz="2400"/>
              <a:t> </a:t>
            </a:r>
          </a:p>
          <a:p>
            <a:pPr algn="r">
              <a:spcBef>
                <a:spcPct val="5000"/>
              </a:spcBef>
            </a:pPr>
            <a:r>
              <a:rPr lang="en-US" altLang="en-US" sz="2200"/>
              <a:t>real money   balances</a:t>
            </a:r>
          </a:p>
        </p:txBody>
      </p:sp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3352800" y="1352550"/>
            <a:ext cx="12954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endParaRPr lang="en-US" altLang="en-US" sz="2200"/>
          </a:p>
          <a:p>
            <a:pPr>
              <a:spcBef>
                <a:spcPct val="5000"/>
              </a:spcBef>
            </a:pPr>
            <a:r>
              <a:rPr lang="en-US" altLang="en-US" sz="2200"/>
              <a:t>	interest</a:t>
            </a:r>
          </a:p>
          <a:p>
            <a:pPr>
              <a:spcBef>
                <a:spcPct val="5000"/>
              </a:spcBef>
            </a:pPr>
            <a:r>
              <a:rPr lang="en-US" altLang="en-US" sz="2200"/>
              <a:t>	rate</a:t>
            </a:r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 flipV="1">
            <a:off x="6400800" y="2162175"/>
            <a:ext cx="0" cy="3019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9098" name="Object 10"/>
          <p:cNvGraphicFramePr>
            <a:graphicFrameLocks noChangeAspect="1"/>
          </p:cNvGraphicFramePr>
          <p:nvPr/>
        </p:nvGraphicFramePr>
        <p:xfrm>
          <a:off x="6172200" y="5181600"/>
          <a:ext cx="515938" cy="860425"/>
        </p:xfrm>
        <a:graphic>
          <a:graphicData uri="http://schemas.openxmlformats.org/presentationml/2006/ole">
            <p:oleObj spid="_x0000_s6150" name="Equation" r:id="rId4" imgW="266469" imgH="444114" progId="">
              <p:embed/>
            </p:oleObj>
          </a:graphicData>
        </a:graphic>
      </p:graphicFrame>
      <p:sp>
        <p:nvSpPr>
          <p:cNvPr id="89099" name="Arc 11"/>
          <p:cNvSpPr>
            <a:spLocks/>
          </p:cNvSpPr>
          <p:nvPr/>
        </p:nvSpPr>
        <p:spPr bwMode="auto">
          <a:xfrm flipH="1" flipV="1">
            <a:off x="4953000" y="757238"/>
            <a:ext cx="3352800" cy="3738562"/>
          </a:xfrm>
          <a:custGeom>
            <a:avLst/>
            <a:gdLst>
              <a:gd name="G0" fmla="+- 0 0 0"/>
              <a:gd name="G1" fmla="+- 21438 0 0"/>
              <a:gd name="G2" fmla="+- 21600 0 0"/>
              <a:gd name="T0" fmla="*/ 2640 w 19689"/>
              <a:gd name="T1" fmla="*/ 0 h 21438"/>
              <a:gd name="T2" fmla="*/ 19689 w 19689"/>
              <a:gd name="T3" fmla="*/ 12556 h 21438"/>
              <a:gd name="T4" fmla="*/ 0 w 19689"/>
              <a:gd name="T5" fmla="*/ 21438 h 21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89" h="21438" fill="none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</a:path>
              <a:path w="19689" h="21438" stroke="0" extrusionOk="0">
                <a:moveTo>
                  <a:pt x="2640" y="-1"/>
                </a:moveTo>
                <a:cubicBezTo>
                  <a:pt x="10125" y="921"/>
                  <a:pt x="16587" y="5681"/>
                  <a:pt x="19689" y="12555"/>
                </a:cubicBezTo>
                <a:lnTo>
                  <a:pt x="0" y="21438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0" name="Text Box 12"/>
          <p:cNvSpPr txBox="1">
            <a:spLocks noChangeArrowheads="1"/>
          </p:cNvSpPr>
          <p:nvPr/>
        </p:nvSpPr>
        <p:spPr bwMode="auto">
          <a:xfrm>
            <a:off x="7772400" y="4235450"/>
            <a:ext cx="990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 i="1">
                <a:latin typeface="Tahoma" panose="020B0604030504040204" pitchFamily="34" charset="0"/>
              </a:rPr>
              <a:t>L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600">
                <a:latin typeface="Tahoma" panose="020B0604030504040204" pitchFamily="34" charset="0"/>
              </a:rPr>
              <a:t>(</a:t>
            </a:r>
            <a:r>
              <a:rPr lang="en-US" altLang="en-US" sz="2600" b="1" i="1">
                <a:latin typeface="Tahoma" panose="020B0604030504040204" pitchFamily="34" charset="0"/>
              </a:rPr>
              <a:t>r</a:t>
            </a:r>
            <a:r>
              <a:rPr lang="en-US" altLang="en-US" sz="1200" b="1" i="1">
                <a:latin typeface="Tahoma" panose="020B0604030504040204" pitchFamily="34" charset="0"/>
              </a:rPr>
              <a:t> </a:t>
            </a:r>
            <a:r>
              <a:rPr lang="en-US" altLang="en-US" sz="2600">
                <a:latin typeface="Tahoma" panose="020B0604030504040204" pitchFamily="34" charset="0"/>
              </a:rPr>
              <a:t>)</a:t>
            </a:r>
            <a:r>
              <a:rPr lang="en-US" altLang="en-US" sz="2600" b="1" i="1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89101" name="Line 13"/>
          <p:cNvSpPr>
            <a:spLocks noChangeShapeType="1"/>
          </p:cNvSpPr>
          <p:nvPr/>
        </p:nvSpPr>
        <p:spPr bwMode="auto">
          <a:xfrm flipH="1">
            <a:off x="4572000" y="3962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2" name="Text Box 14"/>
          <p:cNvSpPr txBox="1">
            <a:spLocks noChangeArrowheads="1"/>
          </p:cNvSpPr>
          <p:nvPr/>
        </p:nvSpPr>
        <p:spPr bwMode="auto">
          <a:xfrm>
            <a:off x="4129088" y="3687763"/>
            <a:ext cx="5334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9144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"/>
              </a:spcBef>
            </a:pPr>
            <a:r>
              <a:rPr lang="en-US" altLang="en-US" sz="2400" b="1" i="1">
                <a:latin typeface="Tahoma" panose="020B0604030504040204" pitchFamily="34" charset="0"/>
              </a:rPr>
              <a:t>r</a:t>
            </a:r>
            <a:r>
              <a:rPr lang="en-US" altLang="en-US" sz="2100" b="1" i="1" baseline="-25000">
                <a:latin typeface="Tahoma" panose="020B0604030504040204" pitchFamily="34" charset="0"/>
              </a:rPr>
              <a:t>1</a:t>
            </a:r>
            <a:endParaRPr lang="en-US" altLang="en-US" sz="2100" baseline="-25000"/>
          </a:p>
        </p:txBody>
      </p:sp>
      <p:sp>
        <p:nvSpPr>
          <p:cNvPr id="89103" name="Line 15"/>
          <p:cNvSpPr>
            <a:spLocks noChangeShapeType="1"/>
          </p:cNvSpPr>
          <p:nvPr/>
        </p:nvSpPr>
        <p:spPr bwMode="auto">
          <a:xfrm flipV="1">
            <a:off x="5492750" y="2154238"/>
            <a:ext cx="0" cy="3019425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4" name="Line 16"/>
          <p:cNvSpPr>
            <a:spLocks noChangeShapeType="1"/>
          </p:cNvSpPr>
          <p:nvPr/>
        </p:nvSpPr>
        <p:spPr bwMode="auto">
          <a:xfrm flipH="1">
            <a:off x="4572000" y="3181350"/>
            <a:ext cx="914400" cy="0"/>
          </a:xfrm>
          <a:prstGeom prst="line">
            <a:avLst/>
          </a:prstGeom>
          <a:noFill/>
          <a:ln w="9525">
            <a:solidFill>
              <a:srgbClr val="CC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5" name="Text Box 17"/>
          <p:cNvSpPr txBox="1">
            <a:spLocks noChangeArrowheads="1"/>
          </p:cNvSpPr>
          <p:nvPr/>
        </p:nvSpPr>
        <p:spPr bwMode="auto">
          <a:xfrm>
            <a:off x="4114800" y="2895600"/>
            <a:ext cx="5334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bIns="91440">
            <a:spAutoFit/>
          </a:bodyPr>
          <a:lstStyle>
            <a:lvl1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082675" algn="r"/>
                <a:tab pos="18303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"/>
              </a:spcBef>
            </a:pPr>
            <a:r>
              <a:rPr lang="en-US" altLang="en-US" sz="2400" b="1" i="1">
                <a:solidFill>
                  <a:srgbClr val="CC0000"/>
                </a:solidFill>
                <a:latin typeface="Tahoma" panose="020B0604030504040204" pitchFamily="34" charset="0"/>
              </a:rPr>
              <a:t>r</a:t>
            </a:r>
            <a:r>
              <a:rPr lang="en-US" altLang="en-US" sz="2100" b="1" i="1" baseline="-25000">
                <a:solidFill>
                  <a:srgbClr val="CC0000"/>
                </a:solidFill>
                <a:latin typeface="Tahoma" panose="020B0604030504040204" pitchFamily="34" charset="0"/>
              </a:rPr>
              <a:t>2</a:t>
            </a:r>
            <a:endParaRPr lang="en-US" altLang="en-US" sz="2100" baseline="-25000">
              <a:solidFill>
                <a:srgbClr val="CC0000"/>
              </a:solidFill>
            </a:endParaRPr>
          </a:p>
        </p:txBody>
      </p:sp>
      <p:sp>
        <p:nvSpPr>
          <p:cNvPr id="89106" name="Line 18"/>
          <p:cNvSpPr>
            <a:spLocks noChangeShapeType="1"/>
          </p:cNvSpPr>
          <p:nvPr/>
        </p:nvSpPr>
        <p:spPr bwMode="auto">
          <a:xfrm flipH="1">
            <a:off x="5486400" y="24384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7" name="Line 19"/>
          <p:cNvSpPr>
            <a:spLocks noChangeShapeType="1"/>
          </p:cNvSpPr>
          <p:nvPr/>
        </p:nvSpPr>
        <p:spPr bwMode="auto">
          <a:xfrm flipV="1">
            <a:off x="4343400" y="3352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9108" name="Object 20"/>
          <p:cNvGraphicFramePr>
            <a:graphicFrameLocks noChangeAspect="1"/>
          </p:cNvGraphicFramePr>
          <p:nvPr/>
        </p:nvGraphicFramePr>
        <p:xfrm>
          <a:off x="5257800" y="5181600"/>
          <a:ext cx="539750" cy="860425"/>
        </p:xfrm>
        <a:graphic>
          <a:graphicData uri="http://schemas.openxmlformats.org/presentationml/2006/ole">
            <p:oleObj spid="_x0000_s6151" name="Equation" r:id="rId5" imgW="279279" imgH="444307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18049330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animBg="1"/>
      <p:bldP spid="89103" grpId="0" animBg="1"/>
      <p:bldP spid="89104" grpId="0" animBg="1"/>
      <p:bldP spid="89105" grpId="0" autoUpdateAnimBg="0"/>
      <p:bldP spid="89106" grpId="0" animBg="1"/>
      <p:bldP spid="8910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Islamic Financial System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incorporates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principal characteristics of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banking outlined earlier in our discussion. 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version of financial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Brainard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(1967), Tobin (1969), and Modigliani and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Papademos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(1980) which are the standard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monetary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model discusses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basic accounting structure of the model,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underlying behavioral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relationships, and finally, the effects of monetary policy.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03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	Structure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Banking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b. Central bank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c.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</a:p>
          <a:p>
            <a:pPr marL="514350" indent="-514350">
              <a:buAutoNum type="arabicPeriod" startAt="2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relationships</a:t>
            </a:r>
          </a:p>
          <a:p>
            <a:pPr marL="514350" indent="-514350">
              <a:buAutoNum type="arabicPeriod" startAt="2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  <a:p>
            <a:pPr marL="514350" indent="-514350">
              <a:buAutoNum type="arabicPeriod" startAt="2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11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the model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side of the economy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banks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bank, and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non-bank public.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contains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commodity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both produced and consumed domestically.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simplicity,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assumed to be closed so that there is no trade or capital movements.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869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banks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offer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investment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which are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guaranteed by the banks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yield a predetermined rate of return.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are assumed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pay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 a rate of return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based on profits from their operations.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profits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shared between the depositor and the bank in some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mutually-agreed proportion determined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to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that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 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depositor's share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as a proportion of his deposit.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688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return received by deposits will thus fluctuate according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variations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profits and/or the stock of deposits. The profit-sharing ratio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remain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fixed for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contract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cannot borrow from the central bank through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rediscounting at a given official discount rate.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borrow from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only on an equity-participation basis.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66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is, the central bank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purchases equity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bank when it wishes to expand reserves in the system, and vice versa.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an additional source of funds for commercial banks becomes the sale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equity shares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on equity shares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 on the overall profit position of banks,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 that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contrast to an official discount rate, it would not be determined directly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07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lending side banks engage in only risk-return sharing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arrangements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public.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case is assumed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subsume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other types of similar arrangements, such as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of investment deposits, the profits earned from the projects financed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are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shared between the bank and the entrepreneur on a prearranged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basis specified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contract between the two before the financing is provided.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362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return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banks receive will be related to the rate they pay on their liabilities, with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spread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essentially covering operating and other costs.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costs are assumed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zero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rate of return on loans will be equal to rate of return on deposits.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banks would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receiving profit-sharing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 in favor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 share of return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would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the demand for loans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20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Banking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also required to hold a certain proportion of their liabilities to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form of reserves with the central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Whether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deposits should be subject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legal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reserve requirements or not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(Debatable)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assumed so far that 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reserves at the central bank without necessarily implying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such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holdings are mandatory.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59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Central Bank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bank's liabilities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commercial banks.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high-powered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in the economy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definition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 to the stock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reserves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asset side the central bank holds equity shares of commercial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rate of return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is market determined.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 of reserves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changed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central bank through variations in its stock of bank equity shares.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794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Public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commercial banks are the only financial intermediaries in the economy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investment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in the banking system represent the financial wealth of the public.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wealth of the public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 to financial wealth and its stock of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has basically two sources of funds: first,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financing,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second, its own savings (S). </a:t>
            </a:r>
            <a:endParaRPr lang="en-US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absence of a debt market,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desired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assets (financial or total) has to be accommodated through one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these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145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Model: Public Sector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attempts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explain this type of economy would have to necessarily ensure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consistency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flow of funds accounts.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941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08125"/>
            <a:ext cx="8229600" cy="521335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monetary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in 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variant of the standard IS-LM model.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 simple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developed is sufficiently general to incorporate the balance sheet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restrictions.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important assumptions:</a:t>
            </a: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income will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reflect variations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real output.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 of economic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agents are fully realized.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real and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sector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assumed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in continuous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981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relationship is derived assuming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investment is a negative function of the rate of return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savings a positive function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wealth at the beginning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period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assumed to affect both investment and savings, with the former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dominating.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17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08124"/>
            <a:ext cx="8229600" cy="51212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financial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 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LM model: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loans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deposits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commercial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public's demand for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specified as a function of the banks' required rate of return, and net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 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beginning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banking sector's supply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 can be specified as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function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rate of return, and a negative function of the cost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borrowing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banks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745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will be effectively the rate of return on the banks equity shares held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 and repurchase of its equity is the only way a bank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assumed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able to augment or reduce its resources.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operation is equivalent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use of a rediscounting mechanism,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quasi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 rate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957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1096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7463</TotalTime>
  <Words>1827</Words>
  <Application>Microsoft Office PowerPoint</Application>
  <PresentationFormat>On-screen Show (4:3)</PresentationFormat>
  <Paragraphs>241</Paragraphs>
  <Slides>33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Equation</vt:lpstr>
      <vt:lpstr>MBF707: Monetary and Fiscal Framework in Islamic Finance </vt:lpstr>
      <vt:lpstr>Lecture 29  The Financial System and Monetary Policy in an Islamic Economy (Theoretical Model)</vt:lpstr>
      <vt:lpstr>Topics Covered</vt:lpstr>
      <vt:lpstr>Topics to Cover</vt:lpstr>
      <vt:lpstr>The IS  curve</vt:lpstr>
      <vt:lpstr>Deriving the IS  curve</vt:lpstr>
      <vt:lpstr>Why the IS  curve is negatively sloped</vt:lpstr>
      <vt:lpstr>The IS  curve and the Loanable Funds model</vt:lpstr>
      <vt:lpstr>Fiscal Policy and the IS  curve</vt:lpstr>
      <vt:lpstr>Shifting the IS  curve:  G</vt:lpstr>
      <vt:lpstr>Exercise:  Shifting the IS curve</vt:lpstr>
      <vt:lpstr>The Theory of Liquidity Preference</vt:lpstr>
      <vt:lpstr>Money Supply</vt:lpstr>
      <vt:lpstr>Money Demand</vt:lpstr>
      <vt:lpstr>Equilibrium</vt:lpstr>
      <vt:lpstr>How the Fed raises the interest rate</vt:lpstr>
      <vt:lpstr>Theoretical Model of the Islamic Financial System</vt:lpstr>
      <vt:lpstr>Theoretical Model</vt:lpstr>
      <vt:lpstr>A Theoretical Model: Structure of the model</vt:lpstr>
      <vt:lpstr>Theoretical Model: Banking Sector</vt:lpstr>
      <vt:lpstr>Theoretical Model: Banking Sector</vt:lpstr>
      <vt:lpstr>Theoretical Model: Banking Sector</vt:lpstr>
      <vt:lpstr>Theoretical Model: Banking Sector</vt:lpstr>
      <vt:lpstr>Theoretical Model: Banking Sector</vt:lpstr>
      <vt:lpstr>Theoretical Model: Banking Sector</vt:lpstr>
      <vt:lpstr>Theoretical Model: Central Bank</vt:lpstr>
      <vt:lpstr>Theoretical Model: Public Sector</vt:lpstr>
      <vt:lpstr>Theoretical Model: Public Sector</vt:lpstr>
      <vt:lpstr>Theoretical Model:  Behavioral relationships</vt:lpstr>
      <vt:lpstr>Theoretical Model: Behavioral relationships</vt:lpstr>
      <vt:lpstr>Theoretical Model: Behavioral relationships</vt:lpstr>
      <vt:lpstr>Theoretical Model: Behavioral relationships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795</cp:revision>
  <cp:lastPrinted>2013-04-30T04:29:25Z</cp:lastPrinted>
  <dcterms:created xsi:type="dcterms:W3CDTF">2012-07-18T13:07:28Z</dcterms:created>
  <dcterms:modified xsi:type="dcterms:W3CDTF">2014-07-21T02:39:11Z</dcterms:modified>
</cp:coreProperties>
</file>