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863" r:id="rId2"/>
    <p:sldId id="864" r:id="rId3"/>
    <p:sldId id="867" r:id="rId4"/>
    <p:sldId id="868" r:id="rId5"/>
    <p:sldId id="855" r:id="rId6"/>
    <p:sldId id="857" r:id="rId7"/>
    <p:sldId id="858" r:id="rId8"/>
    <p:sldId id="859" r:id="rId9"/>
    <p:sldId id="860" r:id="rId10"/>
    <p:sldId id="861" r:id="rId11"/>
    <p:sldId id="862" r:id="rId12"/>
    <p:sldId id="869" r:id="rId13"/>
    <p:sldId id="870" r:id="rId14"/>
    <p:sldId id="871" r:id="rId15"/>
    <p:sldId id="872" r:id="rId16"/>
    <p:sldId id="873" r:id="rId17"/>
    <p:sldId id="874" r:id="rId18"/>
    <p:sldId id="875" r:id="rId19"/>
    <p:sldId id="876" r:id="rId20"/>
    <p:sldId id="877" r:id="rId21"/>
    <p:sldId id="878" r:id="rId22"/>
    <p:sldId id="879" r:id="rId23"/>
    <p:sldId id="880" r:id="rId24"/>
    <p:sldId id="919" r:id="rId25"/>
  </p:sldIdLst>
  <p:sldSz cx="9144000" cy="6858000" type="screen4x3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0852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738" y="0"/>
            <a:ext cx="3055937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F238C2-C916-43C6-B27B-30ABB16FC6B8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738" y="8842375"/>
            <a:ext cx="3055937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14EF9-76CC-49A8-99D9-5933018B89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152076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FD0A2760-F6CB-430A-8378-C2D417958E5B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21823"/>
            <a:ext cx="5642610" cy="4189095"/>
          </a:xfrm>
          <a:prstGeom prst="rect">
            <a:avLst/>
          </a:prstGeom>
        </p:spPr>
        <p:txBody>
          <a:bodyPr vert="horz" lIns="93497" tIns="46749" rIns="93497" bIns="4674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EF78F9B5-3E5E-4396-81E1-4095F4EC52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1338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54FC5-1C7A-455B-9597-6168439276A8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D58D7-2B6D-4608-9D97-029DB51BE4B1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185D6-AEAB-4490-9382-712CECA88439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4BC6-0AB4-4B3C-B671-F36EB52BD02C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00DBF-DEC0-44F1-B730-13BF29858534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104F0-14F8-481D-8C8C-2BCE4F34FD6E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D4A11-7E00-47E4-87ED-5F0FE0C2DD25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95991-1DE8-49B1-8B1C-0E77CF0631E1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0F5A1-032A-4496-AEFE-A212B4DEBFCD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FC4AF-D4DC-4E97-930D-298E191949E8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D4D57-A67C-4A1A-BDAC-1C1A35D14589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A8B16-2F41-424E-AEB3-3569FD4E6C80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1"/>
            <a:ext cx="7772400" cy="1523999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MBF707: Monetary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Fiscal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Framework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Islamic Finance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495800"/>
            <a:ext cx="7086600" cy="14478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COMSATS Institute of Information Technology (Virtual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Campus)</a:t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logo-comsats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2552700"/>
            <a:ext cx="1676401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290417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43000" y="990600"/>
            <a:ext cx="6781800" cy="4648200"/>
          </a:xfrm>
        </p:spPr>
        <p:txBody>
          <a:bodyPr>
            <a:normAutofit/>
          </a:bodyPr>
          <a:lstStyle/>
          <a:p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Lecture 28</a:t>
            </a:r>
            <a:b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System and Monetary Policy in an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Islamic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Economy</a:t>
            </a:r>
            <a:b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(Continued)</a:t>
            </a: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9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Topics Covered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Requirements of MP in Islamic State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Regulatory Framework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Alternatives to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Riba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Sources </a:t>
            </a:r>
            <a:r>
              <a:rPr lang="en-US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funds</a:t>
            </a:r>
          </a:p>
          <a:p>
            <a:pPr marL="742950" indent="-742950">
              <a:buFont typeface="+mj-lt"/>
              <a:buAutoNum type="alphaLcParenR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Transaction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deposits </a:t>
            </a:r>
          </a:p>
          <a:p>
            <a:pPr marL="742950" indent="-742950">
              <a:buFont typeface="+mj-lt"/>
              <a:buAutoNum type="alphaLcParenR"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Investment deposits.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0072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Topics to Cover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an Islamic financial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system.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Actual practice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Islamic banking. 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Theoretical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 of an Islamic economic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system VS standard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IS-LM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Expansionary MP-reducing rates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return.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4445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Characteristics-Lending Operations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2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Mudarabah</a:t>
            </a:r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financing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contrast to the case of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investment deposits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a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Mudarabah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arrangement financial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losses have to be borne exclusively by the lender.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borrower loses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only the time and effort invested in 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venture.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104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Characteristics-Lending Operations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2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Mudarabah</a:t>
            </a:r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financing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respective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capital contribution of 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parties concerned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could be brought to a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common basis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multiplying the amounts by the number of days during which each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particular item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such as the equity capital of the firm, its cash reserves,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financing provided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bank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other sources, were actually employed in 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business.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limiting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case where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bank provides all the capital, it would be the sole owner of the project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831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Characteristics-Lending Operations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2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Mudarabah</a:t>
            </a:r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financing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Banks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either engage in direct lending, or can make loans indirectly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through companies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set up specifically to engage in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Mudarabah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financing.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Risk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capital for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Mudarabah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company is provided by banks in the form of direct equity, or through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loans with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equity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features.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Banks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receive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Mudarabah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certificates with a specific face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value from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company, and these certificates can be traded between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banks.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837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Characteristics-Lending Operations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2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Mudarabah</a:t>
            </a:r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financing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Mudarabah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company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which can either be a specific-purpose company organized to finance a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single project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type of activity, or a multipurpose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company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covering a variety of activities,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required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engage only in financial operations that are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permitted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 Islamic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law.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all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 respects the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Mudarabah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company would be subject to the rules and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regulations applying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nonfinancial enterprises.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6195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Characteristics-Lending Operations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8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r>
              <a:rPr lang="en-US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Includes more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 a single contributor of funds.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parties invest in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varying proportions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the profits and losses are shared strictly in relation to their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respective capital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contributions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financing corresponds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closely to an equity market in which shares can be acquired by the public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banks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even the central bank and 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9758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Characteristics-Lending Operations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8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r>
              <a:rPr lang="en-US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Since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dividends from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claims will not be known in advance,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there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possibility of a loss of the initial financial investment, this form of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financing also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satisfies the rules of Islamic law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against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interest.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Firms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desiring to raise funds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investment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could use this mechanism and offer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certificates in the market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9298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Characteristics-Lending Operations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8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r>
              <a:rPr lang="en-US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Such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certificates would thus be in effect transferable corporate instruments secured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 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assets of 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company.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Their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price, and the implicit rate of return, would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 determined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through market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forces.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099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Characteristics-Lending Operations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 modes of financing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Financing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through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Mudarabah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contracts-most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feasible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large borrowers- investment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clearly identified.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would be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practical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difficulties in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applying the strict profit and loss sharing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approach to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small-scale borrowers or for consumption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loans.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alternative instruments are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available to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banks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follow.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7619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Lending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Operations-</a:t>
            </a:r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Other </a:t>
            </a:r>
            <a:r>
              <a:rPr lang="en-US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modes of financing</a:t>
            </a:r>
            <a:br>
              <a:rPr lang="en-US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 marL="571500" indent="-571500">
              <a:buAutoNum type="romanLcPeriod"/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Deferred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payment sale, or "mark up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".</a:t>
            </a:r>
          </a:p>
          <a:p>
            <a:pPr marL="571500" indent="-571500">
              <a:buAutoNum type="romanLcPeriod"/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Purchase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deferred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delivery</a:t>
            </a:r>
          </a:p>
          <a:p>
            <a:pPr marL="571500" indent="-571500">
              <a:buAutoNum type="romanLcPeriod"/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Leasing</a:t>
            </a:r>
          </a:p>
          <a:p>
            <a:pPr marL="571500" indent="-571500">
              <a:buAutoNum type="romanLcPeriod"/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Service charges</a:t>
            </a:r>
          </a:p>
          <a:p>
            <a:pPr marL="571500" indent="-571500">
              <a:buAutoNum type="romanLcPeriod"/>
            </a:pP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Murabaha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(Already Discussed)</a:t>
            </a:r>
          </a:p>
          <a:p>
            <a:pPr marL="571500" indent="-571500">
              <a:buFont typeface="Arial" pitchFamily="34" charset="0"/>
              <a:buAutoNum type="romanLcPeriod"/>
            </a:pP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Istisna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(Already Discussed)</a:t>
            </a:r>
          </a:p>
          <a:p>
            <a:pPr marL="571500" indent="-571500">
              <a:buAutoNum type="romanLcPeriod"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5852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Modes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financing: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Deferred payment sale</a:t>
            </a:r>
            <a:b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includes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Bai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Muajjal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Murabaha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 has to be negotiated with 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buyer.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most frequently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used mode of financing in Islamic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countries.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is second-best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 in comparison to profit sharing.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transaction must satisfy two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conditions: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AutoNum type="romanL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possession.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AutoNum type="romanL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mark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 should not be tied to the length of 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period.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31318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Modes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financing: Purchase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deferred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delivery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(Bai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'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Salam)-the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buyer pays the seller 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full negotiated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price of a product which the seller agrees to deliver at a specified future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bank enters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into an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agreement with the farmer for the future purchase of agricultural products and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makes 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payment when the contract is determined.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assets of the farmer could be used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collateral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(against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fraud or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negligence)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Any financial losses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incurred in the operation would have to be fully borne by the lending bank.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76375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Modes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financing: Leasing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bank can purchase the product and lease it to the borrower for a specific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sum and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specific period of time.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borrower can also negotiate for lease-purchase of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product.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also has to be shared between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both parties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event of any damage to the leased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item.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Helpful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enterprises in the acquisition of capital equipment,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households purchases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consumer durables.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AutoNum type="romanLcPeriod"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700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Modes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financing: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Service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charges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 the costs of operation over and above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principal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amount from the borrower.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Banks also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serve as trustees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prevent 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commission or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service charge from becoming equivalent to interest, the amount of the service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charge cannot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made proportional to the size of the loan.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maturity of the loans of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type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would necessarily tend to be short and the main beneficiaries of the method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lending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would generally be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consumers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other small-scale borrowers.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Arial" pitchFamily="34" charset="0"/>
              <a:buAutoNum type="romanLcPeriod"/>
            </a:pP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AutoNum type="romanLcPeriod"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192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Islamic banking, and the role of the central bank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Banking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operations will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varied and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complex, as compared to the traditional banking system.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Credit-worthiness has to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changed to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emphasis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viability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profitability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specific project being proposed.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 to a term structure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rates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return, there will be a structure of returns for different economic activities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 banks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have to consider.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619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Islamic banking, and the role of the central bank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Project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evaluation and appraisal, determination of profit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sharing ratios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the establishment of a procedural framework for the processing,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monitoring, supervision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auditing of various projects will create new demands on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commercial banks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liability side, banks would have to attract depositors on the basis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profits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dividends,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instead of interest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rates.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Commercial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banks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will be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transformed into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investment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banks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in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Western financial systems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071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Islamic banking, and the role of the central bank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monetary authorities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would regulate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banking and financial operations in the economy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terms of allocation of resources as per priorities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society,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to direct monetary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policy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pursue specific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goals.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achieve its policy objectives, 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central bank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control over the supply of high-powered money, the reserve ratios on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different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liabilities, and the maximum amounts of assets which the banks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 allocate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their profit sharing activities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3549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Islamic banking, and the role of the central bank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Central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bank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 have further control through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its purchases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equity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shares of banks and other financial intermediaries.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Through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of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its regulatory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supervisory, and control functions,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its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lender-of-last-resort role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central bank can continue to exert substantial influence on the financial system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7581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Islamic banking, and the role of the central bank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central bank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will have opportunity to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 directly in 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real sector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a profit sharing basis, as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take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equity positions in joint ventures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along with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 banks.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ability to buy and sell securities in the financial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market (open-market operations) will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still be available to the central bank as long as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securities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not have par value features and a non-zero coupon rate.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647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Islamic banking, and the role of the central bank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central bank can 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regulate profit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sharing ratios between the banks and 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borrowers;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the 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banks and depositors.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Variations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these ratios will change the rates of return 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could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have 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impact similar to interest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rates on the overall and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sectoral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flows 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financial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resources. </a:t>
            </a:r>
            <a:endParaRPr lang="en-US" sz="2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debate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freedom of contract 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which may cause inequitable distribution.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issue of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inequity would arise if the profit sharing rules imposed by the central bank 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required a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lower return from profits than the share in 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losses.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178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12838"/>
          </a:xfrm>
        </p:spPr>
        <p:txBody>
          <a:bodyPr>
            <a:norm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Thank You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5" name="Picture 2" descr="http://t3.gstatic.com/images?q=tbn:ANd9GcSZSvsBpMw5NpNky3YYniKSbfQ_FyUgbse5iwnzm2eYpxAoTL1SA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1" y="1752600"/>
            <a:ext cx="5486400" cy="37337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50552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7460</TotalTime>
  <Words>1465</Words>
  <Application>Microsoft Office PowerPoint</Application>
  <PresentationFormat>On-screen Show (4:3)</PresentationFormat>
  <Paragraphs>126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MBF707: Monetary and Fiscal Framework in Islamic Finance </vt:lpstr>
      <vt:lpstr>Lecture 28  The Financial System and Monetary Policy in an Islamic Economy (Continued)</vt:lpstr>
      <vt:lpstr>Topics Covered</vt:lpstr>
      <vt:lpstr>Topics to Cover</vt:lpstr>
      <vt:lpstr>Characteristics-Lending Operations</vt:lpstr>
      <vt:lpstr>Characteristics-Lending Operations</vt:lpstr>
      <vt:lpstr>Characteristics-Lending Operations</vt:lpstr>
      <vt:lpstr>Characteristics-Lending Operations</vt:lpstr>
      <vt:lpstr>Characteristics-Lending Operations</vt:lpstr>
      <vt:lpstr>Characteristics-Lending Operations</vt:lpstr>
      <vt:lpstr>Characteristics-Lending Operations</vt:lpstr>
      <vt:lpstr>Characteristics-Lending Operations</vt:lpstr>
      <vt:lpstr>Lending Operations-Other modes of financing </vt:lpstr>
      <vt:lpstr>Modes of financing: Deferred payment sale </vt:lpstr>
      <vt:lpstr>Modes of financing: Purchase with deferred delivery</vt:lpstr>
      <vt:lpstr>Modes of financing: Leasing</vt:lpstr>
      <vt:lpstr>Modes of financing: Service charges</vt:lpstr>
      <vt:lpstr>Islamic banking, and the role of the central bank</vt:lpstr>
      <vt:lpstr>Islamic banking, and the role of the central bank</vt:lpstr>
      <vt:lpstr>Islamic banking, and the role of the central bank</vt:lpstr>
      <vt:lpstr>Islamic banking, and the role of the central bank</vt:lpstr>
      <vt:lpstr>Islamic banking, and the role of the central bank</vt:lpstr>
      <vt:lpstr>Islamic banking, and the role of the central bank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Dynamics Of Dividend Policy, Capital Structure And Agency Cost:  Evidence From Nonfinancial  Sector of Pakistan </dc:title>
  <dc:creator>siddiqui</dc:creator>
  <cp:lastModifiedBy>NTS</cp:lastModifiedBy>
  <cp:revision>791</cp:revision>
  <cp:lastPrinted>2013-04-30T04:29:25Z</cp:lastPrinted>
  <dcterms:created xsi:type="dcterms:W3CDTF">2012-07-18T13:07:28Z</dcterms:created>
  <dcterms:modified xsi:type="dcterms:W3CDTF">2014-07-21T01:21:31Z</dcterms:modified>
</cp:coreProperties>
</file>