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8"/>
  </p:notesMasterIdLst>
  <p:handoutMasterIdLst>
    <p:handoutMasterId r:id="rId29"/>
  </p:handoutMasterIdLst>
  <p:sldIdLst>
    <p:sldId id="813" r:id="rId2"/>
    <p:sldId id="814" r:id="rId3"/>
    <p:sldId id="815" r:id="rId4"/>
    <p:sldId id="816" r:id="rId5"/>
    <p:sldId id="817" r:id="rId6"/>
    <p:sldId id="818" r:id="rId7"/>
    <p:sldId id="819" r:id="rId8"/>
    <p:sldId id="820" r:id="rId9"/>
    <p:sldId id="821" r:id="rId10"/>
    <p:sldId id="822" r:id="rId11"/>
    <p:sldId id="823" r:id="rId12"/>
    <p:sldId id="824" r:id="rId13"/>
    <p:sldId id="825" r:id="rId14"/>
    <p:sldId id="826" r:id="rId15"/>
    <p:sldId id="827" r:id="rId16"/>
    <p:sldId id="828" r:id="rId17"/>
    <p:sldId id="829" r:id="rId18"/>
    <p:sldId id="830" r:id="rId19"/>
    <p:sldId id="831" r:id="rId20"/>
    <p:sldId id="832" r:id="rId21"/>
    <p:sldId id="833" r:id="rId22"/>
    <p:sldId id="809" r:id="rId23"/>
    <p:sldId id="810" r:id="rId24"/>
    <p:sldId id="811" r:id="rId25"/>
    <p:sldId id="812" r:id="rId26"/>
    <p:sldId id="786" r:id="rId27"/>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10852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7/20/2014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 xmlns:p14="http://schemas.microsoft.com/office/powerpoint/2010/main"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7/20/2014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 xmlns:p14="http://schemas.microsoft.com/office/powerpoint/2010/main"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 xmlns:p14="http://schemas.microsoft.com/office/powerpoint/2010/main" val="34691921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a:bodyPr>
          <a:lstStyle/>
          <a:p>
            <a:r>
              <a:rPr lang="en-US" sz="3200" b="1" u="sng" dirty="0" smtClean="0">
                <a:latin typeface="Times New Roman" panose="02020603050405020304" pitchFamily="18" charset="0"/>
                <a:cs typeface="Times New Roman" panose="02020603050405020304" pitchFamily="18" charset="0"/>
              </a:rPr>
              <a:t>Lecture 26</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ZAKAT</a:t>
            </a:r>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TAXES AND OTHER MULTIPLIERS</a:t>
            </a:r>
            <a:r>
              <a:rPr lang="en-US" b="1" dirty="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
            </a:r>
            <a:br>
              <a:rPr lang="en-US" b="1" dirty="0" smtClean="0">
                <a:latin typeface="Times New Roman" panose="02020603050405020304" pitchFamily="18" charset="0"/>
                <a:cs typeface="Times New Roman" panose="02020603050405020304" pitchFamily="18" charset="0"/>
              </a:rPr>
            </a:br>
            <a:r>
              <a:rPr lang="en-US" b="1" dirty="0" smtClean="0">
                <a:latin typeface="Times New Roman" panose="02020603050405020304" pitchFamily="18" charset="0"/>
                <a:cs typeface="Times New Roman" panose="02020603050405020304" pitchFamily="18" charset="0"/>
              </a:rPr>
              <a:t>A Review and Sum-up</a:t>
            </a: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 xmlns:p14="http://schemas.microsoft.com/office/powerpoint/2010/main" val="10088556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Review</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219200"/>
            <a:ext cx="8229600" cy="5257800"/>
          </a:xfrm>
        </p:spPr>
        <p:txBody>
          <a:bodyPr>
            <a:noAutofit/>
          </a:bodyPr>
          <a:lstStyle/>
          <a:p>
            <a:pPr marL="0" indent="0" algn="ctr">
              <a:buNone/>
            </a:pPr>
            <a:r>
              <a:rPr lang="en-US" sz="1900" dirty="0" smtClean="0">
                <a:latin typeface="Times New Roman" panose="02020603050405020304" pitchFamily="18" charset="0"/>
                <a:cs typeface="Times New Roman" panose="02020603050405020304" pitchFamily="18" charset="0"/>
              </a:rPr>
              <a:t>GDP </a:t>
            </a:r>
            <a:r>
              <a:rPr lang="en-US" sz="1900" dirty="0">
                <a:latin typeface="Times New Roman" panose="02020603050405020304" pitchFamily="18" charset="0"/>
                <a:cs typeface="Times New Roman" panose="02020603050405020304" pitchFamily="18" charset="0"/>
              </a:rPr>
              <a:t>= Y = C1+ CZ + I + G + X – </a:t>
            </a:r>
            <a:r>
              <a:rPr lang="en-US" sz="1900" dirty="0" smtClean="0">
                <a:latin typeface="Times New Roman" panose="02020603050405020304" pitchFamily="18" charset="0"/>
                <a:cs typeface="Times New Roman" panose="02020603050405020304" pitchFamily="18" charset="0"/>
              </a:rPr>
              <a:t>M		 </a:t>
            </a:r>
            <a:r>
              <a:rPr lang="en-US" sz="1900" dirty="0">
                <a:latin typeface="Times New Roman" panose="02020603050405020304" pitchFamily="18" charset="0"/>
                <a:cs typeface="Times New Roman" panose="02020603050405020304" pitchFamily="18" charset="0"/>
              </a:rPr>
              <a:t>(1)</a:t>
            </a:r>
          </a:p>
          <a:p>
            <a:pPr marL="0" indent="0">
              <a:buNone/>
            </a:pPr>
            <a:r>
              <a:rPr lang="en-US" sz="1900" dirty="0" smtClean="0">
                <a:latin typeface="Times New Roman" panose="02020603050405020304" pitchFamily="18" charset="0"/>
                <a:cs typeface="Times New Roman" panose="02020603050405020304" pitchFamily="18" charset="0"/>
              </a:rPr>
              <a:t>C </a:t>
            </a:r>
            <a:r>
              <a:rPr lang="en-US" sz="1900" dirty="0">
                <a:latin typeface="Times New Roman" panose="02020603050405020304" pitchFamily="18" charset="0"/>
                <a:cs typeface="Times New Roman" panose="02020603050405020304" pitchFamily="18" charset="0"/>
              </a:rPr>
              <a:t>= C1+ CZ , </a:t>
            </a:r>
            <a:r>
              <a:rPr lang="en-US" sz="1900" dirty="0" smtClean="0">
                <a:latin typeface="Times New Roman" panose="02020603050405020304" pitchFamily="18" charset="0"/>
                <a:cs typeface="Times New Roman" panose="02020603050405020304" pitchFamily="18" charset="0"/>
              </a:rPr>
              <a:t>personal </a:t>
            </a:r>
            <a:r>
              <a:rPr lang="en-US" sz="1900" dirty="0">
                <a:latin typeface="Times New Roman" panose="02020603050405020304" pitchFamily="18" charset="0"/>
                <a:cs typeface="Times New Roman" panose="02020603050405020304" pitchFamily="18" charset="0"/>
              </a:rPr>
              <a:t>consumption expenditure, </a:t>
            </a:r>
          </a:p>
          <a:p>
            <a:pPr>
              <a:buFont typeface="Wingdings" panose="05000000000000000000" pitchFamily="2" charset="2"/>
              <a:buChar char="Ø"/>
            </a:pPr>
            <a:r>
              <a:rPr lang="en-US" sz="1900" dirty="0" smtClean="0">
                <a:latin typeface="Times New Roman" panose="02020603050405020304" pitchFamily="18" charset="0"/>
                <a:cs typeface="Times New Roman" panose="02020603050405020304" pitchFamily="18" charset="0"/>
              </a:rPr>
              <a:t>The </a:t>
            </a:r>
            <a:r>
              <a:rPr lang="en-US" sz="1900" dirty="0">
                <a:latin typeface="Times New Roman" panose="02020603050405020304" pitchFamily="18" charset="0"/>
                <a:cs typeface="Times New Roman" panose="02020603050405020304" pitchFamily="18" charset="0"/>
              </a:rPr>
              <a:t>three sources of income, we obtain the national income as </a:t>
            </a:r>
          </a:p>
          <a:p>
            <a:pPr marL="0" indent="0" algn="ctr">
              <a:buNone/>
            </a:pPr>
            <a:r>
              <a:rPr lang="en-US" sz="1900" dirty="0" smtClean="0">
                <a:latin typeface="Times New Roman" panose="02020603050405020304" pitchFamily="18" charset="0"/>
                <a:cs typeface="Times New Roman" panose="02020603050405020304" pitchFamily="18" charset="0"/>
              </a:rPr>
              <a:t>Y </a:t>
            </a:r>
            <a:r>
              <a:rPr lang="en-US" sz="1900" dirty="0">
                <a:latin typeface="Times New Roman" panose="02020603050405020304" pitchFamily="18" charset="0"/>
                <a:cs typeface="Times New Roman" panose="02020603050405020304" pitchFamily="18" charset="0"/>
              </a:rPr>
              <a:t>= </a:t>
            </a:r>
            <a:r>
              <a:rPr lang="en-US" sz="1900" dirty="0" err="1">
                <a:latin typeface="Times New Roman" panose="02020603050405020304" pitchFamily="18" charset="0"/>
                <a:cs typeface="Times New Roman" panose="02020603050405020304" pitchFamily="18" charset="0"/>
              </a:rPr>
              <a:t>Yw</a:t>
            </a:r>
            <a:r>
              <a:rPr lang="en-US" sz="1900" dirty="0">
                <a:latin typeface="Times New Roman" panose="02020603050405020304" pitchFamily="18" charset="0"/>
                <a:cs typeface="Times New Roman" panose="02020603050405020304" pitchFamily="18" charset="0"/>
              </a:rPr>
              <a:t> + YA + Yπ                        </a:t>
            </a:r>
            <a:r>
              <a:rPr lang="en-US" sz="1900" dirty="0" smtClean="0">
                <a:latin typeface="Times New Roman" panose="02020603050405020304" pitchFamily="18" charset="0"/>
                <a:cs typeface="Times New Roman" panose="02020603050405020304" pitchFamily="18" charset="0"/>
              </a:rPr>
              <a:t>		(</a:t>
            </a:r>
            <a:r>
              <a:rPr lang="en-US" sz="1900" dirty="0">
                <a:latin typeface="Times New Roman" panose="02020603050405020304" pitchFamily="18" charset="0"/>
                <a:cs typeface="Times New Roman" panose="02020603050405020304" pitchFamily="18" charset="0"/>
              </a:rPr>
              <a:t>2)</a:t>
            </a:r>
          </a:p>
          <a:p>
            <a:pPr>
              <a:buFont typeface="Wingdings" panose="05000000000000000000" pitchFamily="2" charset="2"/>
              <a:buChar char="Ø"/>
            </a:pPr>
            <a:r>
              <a:rPr lang="en-US" sz="1900" dirty="0" smtClean="0">
                <a:latin typeface="Times New Roman" panose="02020603050405020304" pitchFamily="18" charset="0"/>
                <a:cs typeface="Times New Roman" panose="02020603050405020304" pitchFamily="18" charset="0"/>
              </a:rPr>
              <a:t>GDP is </a:t>
            </a:r>
            <a:r>
              <a:rPr lang="en-US" sz="1900" dirty="0">
                <a:latin typeface="Times New Roman" panose="02020603050405020304" pitchFamily="18" charset="0"/>
                <a:cs typeface="Times New Roman" panose="02020603050405020304" pitchFamily="18" charset="0"/>
              </a:rPr>
              <a:t>obtained by adding the indirect taxes and depreciation, that is,</a:t>
            </a:r>
          </a:p>
          <a:p>
            <a:pPr marL="0" indent="0" algn="ctr">
              <a:buNone/>
            </a:pPr>
            <a:r>
              <a:rPr lang="en-US" sz="1900" dirty="0">
                <a:latin typeface="Times New Roman" panose="02020603050405020304" pitchFamily="18" charset="0"/>
                <a:cs typeface="Times New Roman" panose="02020603050405020304" pitchFamily="18" charset="0"/>
              </a:rPr>
              <a:t>GDP = </a:t>
            </a:r>
            <a:r>
              <a:rPr lang="en-US" sz="1900" dirty="0" err="1">
                <a:latin typeface="Times New Roman" panose="02020603050405020304" pitchFamily="18" charset="0"/>
                <a:cs typeface="Times New Roman" panose="02020603050405020304" pitchFamily="18" charset="0"/>
              </a:rPr>
              <a:t>Yw</a:t>
            </a:r>
            <a:r>
              <a:rPr lang="en-US" sz="1900" dirty="0">
                <a:latin typeface="Times New Roman" panose="02020603050405020304" pitchFamily="18" charset="0"/>
                <a:cs typeface="Times New Roman" panose="02020603050405020304" pitchFamily="18" charset="0"/>
              </a:rPr>
              <a:t> + YA + Yπ + TIND + δ       </a:t>
            </a:r>
            <a:r>
              <a:rPr lang="en-US" sz="1900" dirty="0" smtClean="0">
                <a:latin typeface="Times New Roman" panose="02020603050405020304" pitchFamily="18" charset="0"/>
                <a:cs typeface="Times New Roman" panose="02020603050405020304" pitchFamily="18" charset="0"/>
              </a:rPr>
              <a:t>	(3)</a:t>
            </a:r>
          </a:p>
          <a:p>
            <a:pPr marL="0" indent="0">
              <a:buNone/>
            </a:pPr>
            <a:r>
              <a:rPr lang="en-US" sz="1900" dirty="0">
                <a:latin typeface="Times New Roman" panose="02020603050405020304" pitchFamily="18" charset="0"/>
                <a:cs typeface="Times New Roman" panose="02020603050405020304" pitchFamily="18" charset="0"/>
              </a:rPr>
              <a:t>U</a:t>
            </a:r>
            <a:r>
              <a:rPr lang="en-US" sz="1900" dirty="0" smtClean="0">
                <a:latin typeface="Times New Roman" panose="02020603050405020304" pitchFamily="18" charset="0"/>
                <a:cs typeface="Times New Roman" panose="02020603050405020304" pitchFamily="18" charset="0"/>
              </a:rPr>
              <a:t>se of national income (GDP) as:</a:t>
            </a:r>
          </a:p>
          <a:p>
            <a:pPr marL="0" indent="0" algn="ctr">
              <a:buNone/>
            </a:pPr>
            <a:r>
              <a:rPr lang="en-US" sz="1900" dirty="0" smtClean="0">
                <a:latin typeface="Times New Roman" panose="02020603050405020304" pitchFamily="18" charset="0"/>
                <a:cs typeface="Times New Roman" panose="02020603050405020304" pitchFamily="18" charset="0"/>
              </a:rPr>
              <a:t>Y = C1 + S + Z + T </a:t>
            </a:r>
            <a:r>
              <a:rPr lang="en-US" sz="1900" dirty="0">
                <a:latin typeface="Times New Roman" panose="02020603050405020304" pitchFamily="18" charset="0"/>
                <a:cs typeface="Times New Roman" panose="02020603050405020304" pitchFamily="18" charset="0"/>
              </a:rPr>
              <a:t>	</a:t>
            </a:r>
            <a:r>
              <a:rPr lang="en-US" sz="1900" dirty="0" smtClean="0">
                <a:latin typeface="Times New Roman" panose="02020603050405020304" pitchFamily="18" charset="0"/>
                <a:cs typeface="Times New Roman" panose="02020603050405020304" pitchFamily="18" charset="0"/>
              </a:rPr>
              <a:t>		(4)</a:t>
            </a:r>
          </a:p>
          <a:p>
            <a:pPr marL="0" indent="0">
              <a:buNone/>
            </a:pPr>
            <a:r>
              <a:rPr lang="en-US" sz="1900" dirty="0">
                <a:latin typeface="Times New Roman" panose="02020603050405020304" pitchFamily="18" charset="0"/>
                <a:cs typeface="Times New Roman" panose="02020603050405020304" pitchFamily="18" charset="0"/>
              </a:rPr>
              <a:t>Consumption of the Zakat Payer, C1, is </a:t>
            </a:r>
          </a:p>
          <a:p>
            <a:pPr marL="0" indent="0" algn="ctr">
              <a:buNone/>
            </a:pPr>
            <a:r>
              <a:rPr lang="en-US" sz="1900" dirty="0">
                <a:latin typeface="Times New Roman" panose="02020603050405020304" pitchFamily="18" charset="0"/>
                <a:cs typeface="Times New Roman" panose="02020603050405020304" pitchFamily="18" charset="0"/>
              </a:rPr>
              <a:t>C1 = C01 + c1( Y – Z - T) , 	0 &lt; c1 &lt; 1 	 (5)</a:t>
            </a:r>
          </a:p>
          <a:p>
            <a:pPr marL="0" indent="0">
              <a:buNone/>
            </a:pPr>
            <a:r>
              <a:rPr lang="en-US" sz="1900" dirty="0">
                <a:latin typeface="Times New Roman" panose="02020603050405020304" pitchFamily="18" charset="0"/>
                <a:cs typeface="Times New Roman" panose="02020603050405020304" pitchFamily="18" charset="0"/>
              </a:rPr>
              <a:t>Consumption of the recipients of Zakat is CZ, </a:t>
            </a:r>
          </a:p>
          <a:p>
            <a:pPr marL="0" indent="0" algn="ctr">
              <a:buNone/>
            </a:pPr>
            <a:r>
              <a:rPr lang="en-US" sz="1900" dirty="0">
                <a:latin typeface="Times New Roman" panose="02020603050405020304" pitchFamily="18" charset="0"/>
                <a:cs typeface="Times New Roman" panose="02020603050405020304" pitchFamily="18" charset="0"/>
              </a:rPr>
              <a:t>CZ = C0z+ </a:t>
            </a:r>
            <a:r>
              <a:rPr lang="en-US" sz="1900" dirty="0" err="1">
                <a:latin typeface="Times New Roman" panose="02020603050405020304" pitchFamily="18" charset="0"/>
                <a:cs typeface="Times New Roman" panose="02020603050405020304" pitchFamily="18" charset="0"/>
              </a:rPr>
              <a:t>cz</a:t>
            </a:r>
            <a:r>
              <a:rPr lang="en-US" sz="1900" dirty="0">
                <a:latin typeface="Times New Roman" panose="02020603050405020304" pitchFamily="18" charset="0"/>
                <a:cs typeface="Times New Roman" panose="02020603050405020304" pitchFamily="18" charset="0"/>
              </a:rPr>
              <a:t> ZE , 	</a:t>
            </a:r>
            <a:r>
              <a:rPr lang="en-US" sz="1900" dirty="0" smtClean="0">
                <a:latin typeface="Times New Roman" panose="02020603050405020304" pitchFamily="18" charset="0"/>
                <a:cs typeface="Times New Roman" panose="02020603050405020304" pitchFamily="18" charset="0"/>
              </a:rPr>
              <a:t>0 </a:t>
            </a:r>
            <a:r>
              <a:rPr lang="en-US" sz="1900" dirty="0">
                <a:latin typeface="Times New Roman" panose="02020603050405020304" pitchFamily="18" charset="0"/>
                <a:cs typeface="Times New Roman" panose="02020603050405020304" pitchFamily="18" charset="0"/>
              </a:rPr>
              <a:t>&lt; </a:t>
            </a:r>
            <a:r>
              <a:rPr lang="en-US" sz="1900" dirty="0" err="1">
                <a:latin typeface="Times New Roman" panose="02020603050405020304" pitchFamily="18" charset="0"/>
                <a:cs typeface="Times New Roman" panose="02020603050405020304" pitchFamily="18" charset="0"/>
              </a:rPr>
              <a:t>cz</a:t>
            </a:r>
            <a:r>
              <a:rPr lang="en-US" sz="1900" dirty="0">
                <a:latin typeface="Times New Roman" panose="02020603050405020304" pitchFamily="18" charset="0"/>
                <a:cs typeface="Times New Roman" panose="02020603050405020304" pitchFamily="18" charset="0"/>
              </a:rPr>
              <a:t> &lt; 1 	  (6)</a:t>
            </a:r>
          </a:p>
          <a:p>
            <a:pPr marL="0" indent="0">
              <a:buNone/>
            </a:pPr>
            <a:r>
              <a:rPr lang="en-US" sz="1900" dirty="0">
                <a:latin typeface="Times New Roman" panose="02020603050405020304" pitchFamily="18" charset="0"/>
                <a:cs typeface="Times New Roman" panose="02020603050405020304" pitchFamily="18" charset="0"/>
              </a:rPr>
              <a:t>ZE = Zakat disbursed by the government. </a:t>
            </a:r>
          </a:p>
          <a:p>
            <a:pPr marL="0" indent="0">
              <a:buNone/>
            </a:pPr>
            <a:r>
              <a:rPr lang="en-US" sz="1900" dirty="0">
                <a:latin typeface="Times New Roman" panose="02020603050405020304" pitchFamily="18" charset="0"/>
                <a:cs typeface="Times New Roman" panose="02020603050405020304" pitchFamily="18" charset="0"/>
              </a:rPr>
              <a:t>When </a:t>
            </a:r>
            <a:r>
              <a:rPr lang="en-US" sz="1900" dirty="0" err="1">
                <a:latin typeface="Times New Roman" panose="02020603050405020304" pitchFamily="18" charset="0"/>
                <a:cs typeface="Times New Roman" panose="02020603050405020304" pitchFamily="18" charset="0"/>
              </a:rPr>
              <a:t>cz</a:t>
            </a:r>
            <a:r>
              <a:rPr lang="en-US" sz="1900" dirty="0">
                <a:latin typeface="Times New Roman" panose="02020603050405020304" pitchFamily="18" charset="0"/>
                <a:cs typeface="Times New Roman" panose="02020603050405020304" pitchFamily="18" charset="0"/>
              </a:rPr>
              <a:t> = 1 (6) becomes </a:t>
            </a:r>
          </a:p>
          <a:p>
            <a:pPr marL="0" indent="0" algn="ctr">
              <a:buNone/>
            </a:pPr>
            <a:r>
              <a:rPr lang="en-US" sz="1900" dirty="0">
                <a:latin typeface="Times New Roman" panose="02020603050405020304" pitchFamily="18" charset="0"/>
                <a:cs typeface="Times New Roman" panose="02020603050405020304" pitchFamily="18" charset="0"/>
              </a:rPr>
              <a:t>CZ = C0z+ ZE 				  (6b)</a:t>
            </a:r>
          </a:p>
          <a:p>
            <a:pPr marL="0" indent="0">
              <a:buNone/>
            </a:pP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 </a:t>
            </a:r>
          </a:p>
        </p:txBody>
      </p:sp>
      <p:sp>
        <p:nvSpPr>
          <p:cNvPr id="3" name="Slide Number Placeholder 2"/>
          <p:cNvSpPr>
            <a:spLocks noGrp="1"/>
          </p:cNvSpPr>
          <p:nvPr>
            <p:ph type="sldNum" sz="quarter" idx="12"/>
          </p:nvPr>
        </p:nvSpPr>
        <p:spPr/>
        <p:txBody>
          <a:bodyPr/>
          <a:lstStyle/>
          <a:p>
            <a:fld id="{52D96158-CDC9-4FF1-A278-9542325BFFE2}" type="slidenum">
              <a:rPr lang="en-US" smtClean="0"/>
              <a:pPr/>
              <a:t>3</a:t>
            </a:fld>
            <a:endParaRPr lang="en-US"/>
          </a:p>
        </p:txBody>
      </p:sp>
    </p:spTree>
    <p:extLst>
      <p:ext uri="{BB962C8B-B14F-4D97-AF65-F5344CB8AC3E}">
        <p14:creationId xmlns="" xmlns:p14="http://schemas.microsoft.com/office/powerpoint/2010/main" val="33194636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a:latin typeface="Times New Roman" panose="02020603050405020304" pitchFamily="18" charset="0"/>
                <a:cs typeface="Times New Roman" panose="02020603050405020304" pitchFamily="18" charset="0"/>
              </a:rPr>
              <a:t>Sum-up</a:t>
            </a:r>
          </a:p>
        </p:txBody>
      </p:sp>
      <p:sp>
        <p:nvSpPr>
          <p:cNvPr id="5" name="Content Placeholder 4"/>
          <p:cNvSpPr>
            <a:spLocks noGrp="1"/>
          </p:cNvSpPr>
          <p:nvPr>
            <p:ph idx="1"/>
          </p:nvPr>
        </p:nvSpPr>
        <p:spPr>
          <a:xfrm>
            <a:off x="457200" y="1417638"/>
            <a:ext cx="8229600" cy="5211762"/>
          </a:xfrm>
        </p:spPr>
        <p:txBody>
          <a:bodyPr>
            <a:noAutofit/>
          </a:bodyPr>
          <a:lstStyle/>
          <a:p>
            <a:pPr marL="0" indent="0">
              <a:buNone/>
            </a:pPr>
            <a:r>
              <a:rPr lang="en-US" sz="2100" dirty="0" smtClean="0">
                <a:latin typeface="Times New Roman" panose="02020603050405020304" pitchFamily="18" charset="0"/>
                <a:cs typeface="Times New Roman" panose="02020603050405020304" pitchFamily="18" charset="0"/>
              </a:rPr>
              <a:t>This </a:t>
            </a:r>
            <a:r>
              <a:rPr lang="en-US" sz="2100" dirty="0">
                <a:latin typeface="Times New Roman" panose="02020603050405020304" pitchFamily="18" charset="0"/>
                <a:cs typeface="Times New Roman" panose="02020603050405020304" pitchFamily="18" charset="0"/>
              </a:rPr>
              <a:t>Zakat identity holds </a:t>
            </a:r>
          </a:p>
          <a:p>
            <a:pPr marL="0" indent="0" algn="ctr">
              <a:buNone/>
            </a:pPr>
            <a:r>
              <a:rPr lang="en-US" sz="2100" dirty="0">
                <a:latin typeface="Times New Roman" panose="02020603050405020304" pitchFamily="18" charset="0"/>
                <a:cs typeface="Times New Roman" panose="02020603050405020304" pitchFamily="18" charset="0"/>
              </a:rPr>
              <a:t>ZE = </a:t>
            </a:r>
            <a:r>
              <a:rPr lang="en-US" sz="2100" dirty="0" err="1">
                <a:latin typeface="Times New Roman" panose="02020603050405020304" pitchFamily="18" charset="0"/>
                <a:cs typeface="Times New Roman" panose="02020603050405020304" pitchFamily="18" charset="0"/>
              </a:rPr>
              <a:t>Cz</a:t>
            </a:r>
            <a:r>
              <a:rPr lang="en-US" sz="2100" dirty="0">
                <a:latin typeface="Times New Roman" panose="02020603050405020304" pitchFamily="18" charset="0"/>
                <a:cs typeface="Times New Roman" panose="02020603050405020304" pitchFamily="18" charset="0"/>
              </a:rPr>
              <a:t> + </a:t>
            </a:r>
            <a:r>
              <a:rPr lang="en-US" sz="2100" dirty="0" err="1">
                <a:latin typeface="Times New Roman" panose="02020603050405020304" pitchFamily="18" charset="0"/>
                <a:cs typeface="Times New Roman" panose="02020603050405020304" pitchFamily="18" charset="0"/>
              </a:rPr>
              <a:t>Sz</a:t>
            </a:r>
            <a:r>
              <a:rPr lang="en-US" sz="2100" dirty="0">
                <a:latin typeface="Times New Roman" panose="02020603050405020304" pitchFamily="18" charset="0"/>
                <a:cs typeface="Times New Roman" panose="02020603050405020304" pitchFamily="18" charset="0"/>
              </a:rPr>
              <a:t> 		</a:t>
            </a:r>
            <a:r>
              <a:rPr lang="en-US" sz="2100" dirty="0" smtClean="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(6c)</a:t>
            </a:r>
          </a:p>
          <a:p>
            <a:pPr marL="0" indent="0">
              <a:buNone/>
            </a:pPr>
            <a:r>
              <a:rPr lang="en-US" sz="2100" dirty="0" smtClean="0">
                <a:latin typeface="Times New Roman" panose="02020603050405020304" pitchFamily="18" charset="0"/>
                <a:cs typeface="Times New Roman" panose="02020603050405020304" pitchFamily="18" charset="0"/>
              </a:rPr>
              <a:t>Thus 		1 </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dCz</a:t>
            </a:r>
            <a:r>
              <a:rPr lang="en-US" sz="2100" dirty="0">
                <a:latin typeface="Times New Roman" panose="02020603050405020304" pitchFamily="18" charset="0"/>
                <a:cs typeface="Times New Roman" panose="02020603050405020304" pitchFamily="18" charset="0"/>
              </a:rPr>
              <a:t>/</a:t>
            </a:r>
            <a:r>
              <a:rPr lang="en-US" sz="2100" dirty="0" err="1">
                <a:latin typeface="Times New Roman" panose="02020603050405020304" pitchFamily="18" charset="0"/>
                <a:cs typeface="Times New Roman" panose="02020603050405020304" pitchFamily="18" charset="0"/>
              </a:rPr>
              <a:t>dZE</a:t>
            </a:r>
            <a:r>
              <a:rPr lang="en-US" sz="2100" dirty="0">
                <a:latin typeface="Times New Roman" panose="02020603050405020304" pitchFamily="18" charset="0"/>
                <a:cs typeface="Times New Roman" panose="02020603050405020304" pitchFamily="18" charset="0"/>
              </a:rPr>
              <a:t>+ </a:t>
            </a:r>
            <a:r>
              <a:rPr lang="en-US" sz="2100" dirty="0" err="1">
                <a:latin typeface="Times New Roman" panose="02020603050405020304" pitchFamily="18" charset="0"/>
                <a:cs typeface="Times New Roman" panose="02020603050405020304" pitchFamily="18" charset="0"/>
              </a:rPr>
              <a:t>dSz</a:t>
            </a:r>
            <a:r>
              <a:rPr lang="en-US" sz="2100" dirty="0">
                <a:latin typeface="Times New Roman" panose="02020603050405020304" pitchFamily="18" charset="0"/>
                <a:cs typeface="Times New Roman" panose="02020603050405020304" pitchFamily="18" charset="0"/>
              </a:rPr>
              <a:t>/</a:t>
            </a:r>
            <a:r>
              <a:rPr lang="en-US" sz="2100" dirty="0" err="1">
                <a:latin typeface="Times New Roman" panose="02020603050405020304" pitchFamily="18" charset="0"/>
                <a:cs typeface="Times New Roman" panose="02020603050405020304" pitchFamily="18" charset="0"/>
              </a:rPr>
              <a:t>dZE</a:t>
            </a:r>
            <a:r>
              <a:rPr lang="en-US" sz="2100" dirty="0">
                <a:latin typeface="Times New Roman" panose="02020603050405020304" pitchFamily="18" charset="0"/>
                <a:cs typeface="Times New Roman" panose="02020603050405020304" pitchFamily="18" charset="0"/>
              </a:rPr>
              <a:t> = </a:t>
            </a:r>
            <a:r>
              <a:rPr lang="en-US" sz="2100" dirty="0" err="1">
                <a:latin typeface="Times New Roman" panose="02020603050405020304" pitchFamily="18" charset="0"/>
                <a:cs typeface="Times New Roman" panose="02020603050405020304" pitchFamily="18" charset="0"/>
              </a:rPr>
              <a:t>MPCz</a:t>
            </a:r>
            <a:r>
              <a:rPr lang="en-US" sz="2100" dirty="0">
                <a:latin typeface="Times New Roman" panose="02020603050405020304" pitchFamily="18" charset="0"/>
                <a:cs typeface="Times New Roman" panose="02020603050405020304" pitchFamily="18" charset="0"/>
              </a:rPr>
              <a:t> + </a:t>
            </a:r>
            <a:r>
              <a:rPr lang="en-US" sz="2100" dirty="0" err="1" smtClean="0">
                <a:latin typeface="Times New Roman" panose="02020603050405020304" pitchFamily="18" charset="0"/>
                <a:cs typeface="Times New Roman" panose="02020603050405020304" pitchFamily="18" charset="0"/>
              </a:rPr>
              <a:t>MPSz</a:t>
            </a:r>
            <a:r>
              <a:rPr lang="en-US" sz="2100" dirty="0" smtClean="0">
                <a:latin typeface="Times New Roman" panose="02020603050405020304" pitchFamily="18" charset="0"/>
                <a:cs typeface="Times New Roman" panose="02020603050405020304" pitchFamily="18" charset="0"/>
              </a:rPr>
              <a:t>.</a:t>
            </a:r>
          </a:p>
          <a:p>
            <a:pPr marL="0" indent="0">
              <a:buNone/>
            </a:pPr>
            <a:r>
              <a:rPr lang="en-US" sz="2100" dirty="0" smtClean="0">
                <a:latin typeface="Times New Roman" panose="02020603050405020304" pitchFamily="18" charset="0"/>
                <a:cs typeface="Times New Roman" panose="02020603050405020304" pitchFamily="18" charset="0"/>
              </a:rPr>
              <a:t>The </a:t>
            </a:r>
            <a:r>
              <a:rPr lang="en-US" sz="2100" dirty="0">
                <a:latin typeface="Times New Roman" panose="02020603050405020304" pitchFamily="18" charset="0"/>
                <a:cs typeface="Times New Roman" panose="02020603050405020304" pitchFamily="18" charset="0"/>
              </a:rPr>
              <a:t>aggregate consumption, C, is 	</a:t>
            </a:r>
          </a:p>
          <a:p>
            <a:pPr marL="0" indent="0">
              <a:buNone/>
            </a:pPr>
            <a:r>
              <a:rPr lang="en-US" sz="2100" dirty="0">
                <a:latin typeface="Times New Roman" panose="02020603050405020304" pitchFamily="18" charset="0"/>
                <a:cs typeface="Times New Roman" panose="02020603050405020304" pitchFamily="18" charset="0"/>
              </a:rPr>
              <a:t>C = C1 + </a:t>
            </a:r>
            <a:r>
              <a:rPr lang="en-US" sz="2100" dirty="0" err="1">
                <a:latin typeface="Times New Roman" panose="02020603050405020304" pitchFamily="18" charset="0"/>
                <a:cs typeface="Times New Roman" panose="02020603050405020304" pitchFamily="18" charset="0"/>
              </a:rPr>
              <a:t>Cz</a:t>
            </a:r>
            <a:r>
              <a:rPr lang="en-US" sz="2100" dirty="0">
                <a:latin typeface="Times New Roman" panose="02020603050405020304" pitchFamily="18" charset="0"/>
                <a:cs typeface="Times New Roman" panose="02020603050405020304" pitchFamily="18" charset="0"/>
              </a:rPr>
              <a:t> = C01 + c1 ( Y – Z - T) + C0z+ </a:t>
            </a:r>
            <a:r>
              <a:rPr lang="en-US" sz="2100" dirty="0" err="1">
                <a:latin typeface="Times New Roman" panose="02020603050405020304" pitchFamily="18" charset="0"/>
                <a:cs typeface="Times New Roman" panose="02020603050405020304" pitchFamily="18" charset="0"/>
              </a:rPr>
              <a:t>cz</a:t>
            </a:r>
            <a:r>
              <a:rPr lang="en-US" sz="2100" dirty="0">
                <a:latin typeface="Times New Roman" panose="02020603050405020304" pitchFamily="18" charset="0"/>
                <a:cs typeface="Times New Roman" panose="02020603050405020304" pitchFamily="18" charset="0"/>
              </a:rPr>
              <a:t> ZE 	(7)</a:t>
            </a:r>
          </a:p>
          <a:p>
            <a:pPr marL="0" indent="0">
              <a:buNone/>
            </a:pPr>
            <a:r>
              <a:rPr lang="en-US" sz="2100" dirty="0">
                <a:latin typeface="Times New Roman" panose="02020603050405020304" pitchFamily="18" charset="0"/>
                <a:cs typeface="Times New Roman" panose="02020603050405020304" pitchFamily="18" charset="0"/>
              </a:rPr>
              <a:t>If </a:t>
            </a:r>
            <a:r>
              <a:rPr lang="en-US" sz="2100" dirty="0" err="1">
                <a:latin typeface="Times New Roman" panose="02020603050405020304" pitchFamily="18" charset="0"/>
                <a:cs typeface="Times New Roman" panose="02020603050405020304" pitchFamily="18" charset="0"/>
              </a:rPr>
              <a:t>cz</a:t>
            </a:r>
            <a:r>
              <a:rPr lang="en-US" sz="2100" dirty="0">
                <a:latin typeface="Times New Roman" panose="02020603050405020304" pitchFamily="18" charset="0"/>
                <a:cs typeface="Times New Roman" panose="02020603050405020304" pitchFamily="18" charset="0"/>
              </a:rPr>
              <a:t> = 1 then C = C01 + c1( Y – Z - T) + C0z+ ZE </a:t>
            </a:r>
            <a:r>
              <a:rPr lang="en-US" sz="2100" dirty="0" smtClean="0">
                <a:latin typeface="Times New Roman" panose="02020603050405020304" pitchFamily="18" charset="0"/>
                <a:cs typeface="Times New Roman" panose="02020603050405020304" pitchFamily="18" charset="0"/>
              </a:rPr>
              <a:t>     </a:t>
            </a:r>
            <a:r>
              <a:rPr lang="en-US" sz="2100" dirty="0">
                <a:latin typeface="Times New Roman" panose="02020603050405020304" pitchFamily="18" charset="0"/>
                <a:cs typeface="Times New Roman" panose="02020603050405020304" pitchFamily="18" charset="0"/>
              </a:rPr>
              <a:t>	(7b)</a:t>
            </a:r>
          </a:p>
          <a:p>
            <a:pPr>
              <a:buFont typeface="Wingdings" panose="05000000000000000000" pitchFamily="2" charset="2"/>
              <a:buChar char="Ø"/>
            </a:pPr>
            <a:r>
              <a:rPr lang="en-US" sz="2100" dirty="0">
                <a:latin typeface="Times New Roman" panose="02020603050405020304" pitchFamily="18" charset="0"/>
                <a:cs typeface="Times New Roman" panose="02020603050405020304" pitchFamily="18" charset="0"/>
              </a:rPr>
              <a:t>We shall use consumption equation (3) in the subsequent analysis.</a:t>
            </a:r>
          </a:p>
          <a:p>
            <a:pPr marL="0" indent="0">
              <a:buNone/>
            </a:pPr>
            <a:r>
              <a:rPr lang="en-US" sz="2400" dirty="0">
                <a:latin typeface="Times New Roman" panose="02020603050405020304" pitchFamily="18" charset="0"/>
                <a:cs typeface="Times New Roman" panose="02020603050405020304" pitchFamily="18" charset="0"/>
              </a:rPr>
              <a:t>The Zakat collection from individuals’ wages and salaries, </a:t>
            </a:r>
            <a:r>
              <a:rPr lang="en-US" sz="2400" dirty="0" err="1">
                <a:latin typeface="Times New Roman" panose="02020603050405020304" pitchFamily="18" charset="0"/>
                <a:cs typeface="Times New Roman" panose="02020603050405020304" pitchFamily="18" charset="0"/>
              </a:rPr>
              <a:t>Zw</a:t>
            </a:r>
            <a:r>
              <a:rPr lang="en-US" sz="2400" dirty="0">
                <a:latin typeface="Times New Roman" panose="02020603050405020304" pitchFamily="18" charset="0"/>
                <a:cs typeface="Times New Roman" panose="02020603050405020304" pitchFamily="18" charset="0"/>
              </a:rPr>
              <a:t>, is</a:t>
            </a:r>
          </a:p>
          <a:p>
            <a:pPr marL="0" indent="0" algn="ctr">
              <a:buNone/>
            </a:pPr>
            <a:r>
              <a:rPr lang="en-US" sz="2400" dirty="0" err="1">
                <a:latin typeface="Times New Roman" panose="02020603050405020304" pitchFamily="18" charset="0"/>
                <a:cs typeface="Times New Roman" panose="02020603050405020304" pitchFamily="18" charset="0"/>
              </a:rPr>
              <a:t>Zw</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zw</a:t>
            </a: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Yw</a:t>
            </a:r>
            <a:r>
              <a:rPr lang="en-US" sz="2400" dirty="0">
                <a:latin typeface="Times New Roman" panose="02020603050405020304" pitchFamily="18" charset="0"/>
                <a:cs typeface="Times New Roman" panose="02020603050405020304" pitchFamily="18" charset="0"/>
              </a:rPr>
              <a:t>- C0w - C0n )		    (8)</a:t>
            </a:r>
          </a:p>
          <a:p>
            <a:pPr marL="0" indent="0">
              <a:buNone/>
            </a:pPr>
            <a:r>
              <a:rPr lang="en-US" sz="2400" dirty="0" smtClean="0">
                <a:latin typeface="Times New Roman" panose="02020603050405020304" pitchFamily="18" charset="0"/>
                <a:cs typeface="Times New Roman" panose="02020603050405020304" pitchFamily="18" charset="0"/>
              </a:rPr>
              <a:t>C0n = </a:t>
            </a:r>
            <a:r>
              <a:rPr lang="en-US" sz="2400" dirty="0" err="1" smtClean="0">
                <a:latin typeface="Times New Roman" panose="02020603050405020304" pitchFamily="18" charset="0"/>
                <a:cs typeface="Times New Roman" panose="02020603050405020304" pitchFamily="18" charset="0"/>
              </a:rPr>
              <a:t>nisab</a:t>
            </a:r>
            <a:r>
              <a:rPr lang="en-US" sz="2400" dirty="0" smtClean="0">
                <a:latin typeface="Times New Roman" panose="02020603050405020304" pitchFamily="18" charset="0"/>
                <a:cs typeface="Times New Roman" panose="02020603050405020304" pitchFamily="18" charset="0"/>
              </a:rPr>
              <a:t> (min consumption determined by Islamic State).  </a:t>
            </a:r>
            <a:r>
              <a:rPr lang="en-US" sz="2400" dirty="0">
                <a:latin typeface="Times New Roman" panose="02020603050405020304" pitchFamily="18" charset="0"/>
                <a:cs typeface="Times New Roman" panose="02020603050405020304" pitchFamily="18" charset="0"/>
              </a:rPr>
              <a:t>C0w </a:t>
            </a:r>
            <a:r>
              <a:rPr lang="en-US" sz="2400" dirty="0" smtClean="0">
                <a:latin typeface="Times New Roman" panose="02020603050405020304" pitchFamily="18" charset="0"/>
                <a:cs typeface="Times New Roman" panose="02020603050405020304" pitchFamily="18" charset="0"/>
              </a:rPr>
              <a:t>= the </a:t>
            </a:r>
            <a:r>
              <a:rPr lang="en-US" sz="2400" dirty="0">
                <a:latin typeface="Times New Roman" panose="02020603050405020304" pitchFamily="18" charset="0"/>
                <a:cs typeface="Times New Roman" panose="02020603050405020304" pitchFamily="18" charset="0"/>
              </a:rPr>
              <a:t>exemption </a:t>
            </a:r>
            <a:r>
              <a:rPr lang="en-US" sz="2400" dirty="0" smtClean="0">
                <a:latin typeface="Times New Roman" panose="02020603050405020304" pitchFamily="18" charset="0"/>
                <a:cs typeface="Times New Roman" panose="02020603050405020304" pitchFamily="18" charset="0"/>
              </a:rPr>
              <a:t>to </a:t>
            </a:r>
            <a:r>
              <a:rPr lang="en-US" sz="2400" dirty="0">
                <a:latin typeface="Times New Roman" panose="02020603050405020304" pitchFamily="18" charset="0"/>
                <a:cs typeface="Times New Roman" panose="02020603050405020304" pitchFamily="18" charset="0"/>
              </a:rPr>
              <a:t>the Zakat payers </a:t>
            </a:r>
            <a:r>
              <a:rPr lang="en-US" sz="2400" dirty="0" smtClean="0">
                <a:latin typeface="Times New Roman" panose="02020603050405020304" pitchFamily="18" charset="0"/>
                <a:cs typeface="Times New Roman" panose="02020603050405020304" pitchFamily="18" charset="0"/>
              </a:rPr>
              <a:t>for basic </a:t>
            </a:r>
            <a:r>
              <a:rPr lang="en-US" sz="2400" dirty="0">
                <a:latin typeface="Times New Roman" panose="02020603050405020304" pitchFamily="18" charset="0"/>
                <a:cs typeface="Times New Roman" panose="02020603050405020304" pitchFamily="18" charset="0"/>
              </a:rPr>
              <a:t>needs,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err="1" smtClean="0">
                <a:latin typeface="Times New Roman" panose="02020603050405020304" pitchFamily="18" charset="0"/>
                <a:cs typeface="Times New Roman" panose="02020603050405020304" pitchFamily="18" charset="0"/>
              </a:rPr>
              <a:t>zw</a:t>
            </a:r>
            <a:r>
              <a:rPr lang="en-US" sz="2400" dirty="0" smtClean="0">
                <a:latin typeface="Times New Roman" panose="02020603050405020304" pitchFamily="18" charset="0"/>
                <a:cs typeface="Times New Roman" panose="02020603050405020304" pitchFamily="18" charset="0"/>
              </a:rPr>
              <a:t>  = Zakat rate.</a:t>
            </a:r>
          </a:p>
          <a:p>
            <a:pPr marL="0" indent="0">
              <a:buNone/>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 xmlns:p14="http://schemas.microsoft.com/office/powerpoint/2010/main" val="12733053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Sum-up</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a:t>
            </a:r>
            <a:r>
              <a:rPr lang="en-US" sz="2400" dirty="0" err="1">
                <a:latin typeface="Times New Roman" panose="02020603050405020304" pitchFamily="18" charset="0"/>
                <a:cs typeface="Times New Roman" panose="02020603050405020304" pitchFamily="18" charset="0"/>
              </a:rPr>
              <a:t>Yw</a:t>
            </a:r>
            <a:r>
              <a:rPr lang="en-US" sz="2400" dirty="0">
                <a:latin typeface="Times New Roman" panose="02020603050405020304" pitchFamily="18" charset="0"/>
                <a:cs typeface="Times New Roman" panose="02020603050405020304" pitchFamily="18" charset="0"/>
              </a:rPr>
              <a:t> – C0w - C0n )  = </a:t>
            </a:r>
            <a:r>
              <a:rPr lang="en-US" sz="2400" dirty="0" err="1">
                <a:latin typeface="Times New Roman" panose="02020603050405020304" pitchFamily="18" charset="0"/>
                <a:cs typeface="Times New Roman" panose="02020603050405020304" pitchFamily="18" charset="0"/>
              </a:rPr>
              <a:t>zakatable</a:t>
            </a:r>
            <a:r>
              <a:rPr lang="en-US" sz="2400" dirty="0">
                <a:latin typeface="Times New Roman" panose="02020603050405020304" pitchFamily="18" charset="0"/>
                <a:cs typeface="Times New Roman" panose="02020603050405020304" pitchFamily="18" charset="0"/>
              </a:rPr>
              <a:t> income. </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A0  = Assets at period 0</a:t>
            </a:r>
          </a:p>
          <a:p>
            <a:pPr>
              <a:buFont typeface="Wingdings" panose="05000000000000000000" pitchFamily="2" charset="2"/>
              <a:buChar char="Ø"/>
            </a:pPr>
            <a:r>
              <a:rPr lang="en-US" sz="2400" dirty="0" err="1" smtClean="0">
                <a:latin typeface="Times New Roman" panose="02020603050405020304" pitchFamily="18" charset="0"/>
                <a:cs typeface="Times New Roman" panose="02020603050405020304" pitchFamily="18" charset="0"/>
              </a:rPr>
              <a:t>r</a:t>
            </a:r>
            <a:r>
              <a:rPr lang="en-US" sz="2400" baseline="-25000" dirty="0" err="1" smtClean="0">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 rate of return on assets (A)</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Asset </a:t>
            </a:r>
            <a:r>
              <a:rPr lang="en-US" sz="2400" dirty="0">
                <a:latin typeface="Times New Roman" panose="02020603050405020304" pitchFamily="18" charset="0"/>
                <a:cs typeface="Times New Roman" panose="02020603050405020304" pitchFamily="18" charset="0"/>
              </a:rPr>
              <a:t>at the end of that year </a:t>
            </a:r>
            <a:r>
              <a:rPr lang="en-US" sz="2400" dirty="0" smtClean="0">
                <a:latin typeface="Times New Roman" panose="02020603050405020304" pitchFamily="18" charset="0"/>
                <a:cs typeface="Times New Roman" panose="02020603050405020304" pitchFamily="18" charset="0"/>
              </a:rPr>
              <a:t>is: A1 </a:t>
            </a:r>
            <a:r>
              <a:rPr lang="en-US" sz="2400" dirty="0">
                <a:latin typeface="Times New Roman" panose="02020603050405020304" pitchFamily="18" charset="0"/>
                <a:cs typeface="Times New Roman" panose="02020603050405020304" pitchFamily="18" charset="0"/>
              </a:rPr>
              <a:t>= A0 ( 1 + </a:t>
            </a:r>
            <a:r>
              <a:rPr lang="en-US" sz="2400" dirty="0" err="1">
                <a:latin typeface="Times New Roman" panose="02020603050405020304" pitchFamily="18" charset="0"/>
                <a:cs typeface="Times New Roman" panose="02020603050405020304" pitchFamily="18" charset="0"/>
              </a:rPr>
              <a:t>r</a:t>
            </a:r>
            <a:r>
              <a:rPr lang="en-US" sz="2400" baseline="-25000" dirty="0" err="1">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dirty="0" err="1" smtClean="0">
                <a:latin typeface="Times New Roman" panose="02020603050405020304" pitchFamily="18" charset="0"/>
                <a:cs typeface="Times New Roman" panose="02020603050405020304" pitchFamily="18" charset="0"/>
              </a:rPr>
              <a:t>z</a:t>
            </a:r>
            <a:r>
              <a:rPr lang="en-US" sz="2400" baseline="-25000" dirty="0" err="1" smtClean="0">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zakat rate</a:t>
            </a:r>
            <a:endParaRPr lang="en-US" sz="2400" dirty="0">
              <a:latin typeface="Times New Roman" panose="02020603050405020304" pitchFamily="18" charset="0"/>
              <a:cs typeface="Times New Roman" panose="02020603050405020304" pitchFamily="18" charset="0"/>
            </a:endParaRPr>
          </a:p>
          <a:p>
            <a:pPr marL="457200" indent="-457200">
              <a:buAutoNum type="alphaLcParenBoth"/>
            </a:pPr>
            <a:r>
              <a:rPr lang="en-US" sz="2400" dirty="0" smtClean="0">
                <a:latin typeface="Times New Roman" panose="02020603050405020304" pitchFamily="18" charset="0"/>
                <a:cs typeface="Times New Roman" panose="02020603050405020304" pitchFamily="18" charset="0"/>
              </a:rPr>
              <a:t>If </a:t>
            </a:r>
            <a:r>
              <a:rPr lang="en-US" sz="2400" dirty="0" err="1">
                <a:latin typeface="Times New Roman" panose="02020603050405020304" pitchFamily="18" charset="0"/>
                <a:cs typeface="Times New Roman" panose="02020603050405020304" pitchFamily="18" charset="0"/>
              </a:rPr>
              <a:t>r</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z</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at </a:t>
            </a:r>
            <a:r>
              <a:rPr lang="en-US" sz="2400" dirty="0">
                <a:latin typeface="Times New Roman" panose="02020603050405020304" pitchFamily="18" charset="0"/>
                <a:cs typeface="Times New Roman" panose="02020603050405020304" pitchFamily="18" charset="0"/>
              </a:rPr>
              <a:t>least sufficient income to pay Zakat</a:t>
            </a:r>
            <a:r>
              <a:rPr lang="en-US" sz="2400" dirty="0" smtClean="0">
                <a:latin typeface="Times New Roman" panose="02020603050405020304" pitchFamily="18" charset="0"/>
                <a:cs typeface="Times New Roman" panose="02020603050405020304" pitchFamily="18" charset="0"/>
              </a:rPr>
              <a:t>. </a:t>
            </a:r>
          </a:p>
          <a:p>
            <a:pPr marL="457200" indent="-457200">
              <a:buAutoNum type="alphaLcParenBoth"/>
            </a:pPr>
            <a:r>
              <a:rPr lang="en-US" sz="2400" dirty="0" smtClean="0">
                <a:latin typeface="Times New Roman" panose="02020603050405020304" pitchFamily="18" charset="0"/>
                <a:cs typeface="Times New Roman" panose="02020603050405020304" pitchFamily="18" charset="0"/>
              </a:rPr>
              <a:t>If </a:t>
            </a:r>
            <a:r>
              <a:rPr lang="en-US" sz="2400" dirty="0" err="1">
                <a:latin typeface="Times New Roman" panose="02020603050405020304" pitchFamily="18" charset="0"/>
                <a:cs typeface="Times New Roman" panose="02020603050405020304" pitchFamily="18" charset="0"/>
              </a:rPr>
              <a:t>r</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&lt; </a:t>
            </a:r>
            <a:r>
              <a:rPr lang="en-US" sz="2400" dirty="0" err="1">
                <a:latin typeface="Times New Roman" panose="02020603050405020304" pitchFamily="18" charset="0"/>
                <a:cs typeface="Times New Roman" panose="02020603050405020304" pitchFamily="18" charset="0"/>
              </a:rPr>
              <a:t>z</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asset’s </a:t>
            </a:r>
            <a:r>
              <a:rPr lang="en-US" sz="2400" dirty="0">
                <a:latin typeface="Times New Roman" panose="02020603050405020304" pitchFamily="18" charset="0"/>
                <a:cs typeface="Times New Roman" panose="02020603050405020304" pitchFamily="18" charset="0"/>
              </a:rPr>
              <a:t>owner has to liquidate </a:t>
            </a:r>
            <a:r>
              <a:rPr lang="en-US" sz="2400" dirty="0" smtClean="0">
                <a:latin typeface="Times New Roman" panose="02020603050405020304" pitchFamily="18" charset="0"/>
                <a:cs typeface="Times New Roman" panose="02020603050405020304" pitchFamily="18" charset="0"/>
              </a:rPr>
              <a:t>asset </a:t>
            </a:r>
            <a:r>
              <a:rPr lang="en-US" sz="2400" dirty="0">
                <a:latin typeface="Times New Roman" panose="02020603050405020304" pitchFamily="18" charset="0"/>
                <a:cs typeface="Times New Roman" panose="02020603050405020304" pitchFamily="18" charset="0"/>
              </a:rPr>
              <a:t>to pay Zakat. </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Zakat </a:t>
            </a:r>
            <a:r>
              <a:rPr lang="en-US" sz="2400" dirty="0">
                <a:latin typeface="Times New Roman" panose="02020603050405020304" pitchFamily="18" charset="0"/>
                <a:cs typeface="Times New Roman" panose="02020603050405020304" pitchFamily="18" charset="0"/>
              </a:rPr>
              <a:t>collection from the asset from all individuals, ZA , is</a:t>
            </a:r>
          </a:p>
          <a:p>
            <a:pPr marL="0" indent="0" algn="ctr">
              <a:buNone/>
            </a:pPr>
            <a:r>
              <a:rPr lang="en-US" sz="2400" dirty="0">
                <a:latin typeface="Times New Roman" panose="02020603050405020304" pitchFamily="18" charset="0"/>
                <a:cs typeface="Times New Roman" panose="02020603050405020304" pitchFamily="18" charset="0"/>
              </a:rPr>
              <a:t>ZA = </a:t>
            </a:r>
            <a:r>
              <a:rPr lang="en-US" sz="2400" dirty="0" err="1">
                <a:latin typeface="Times New Roman" panose="02020603050405020304" pitchFamily="18" charset="0"/>
                <a:cs typeface="Times New Roman" panose="02020603050405020304" pitchFamily="18" charset="0"/>
              </a:rPr>
              <a:t>z</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(A1 – C0A- C0n) 	  (9)</a:t>
            </a:r>
          </a:p>
          <a:p>
            <a:pPr>
              <a:buFont typeface="Wingdings" panose="05000000000000000000" pitchFamily="2" charset="2"/>
              <a:buChar char="Ø"/>
            </a:pP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 xmlns:p14="http://schemas.microsoft.com/office/powerpoint/2010/main" val="14477193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Sum-up (Review)</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marL="0" indent="0">
              <a:buNone/>
            </a:pPr>
            <a:r>
              <a:rPr lang="en-US" sz="2400" dirty="0" smtClean="0">
                <a:latin typeface="Times New Roman" panose="02020603050405020304" pitchFamily="18" charset="0"/>
                <a:cs typeface="Times New Roman" panose="02020603050405020304" pitchFamily="18" charset="0"/>
              </a:rPr>
              <a:t>Substituting </a:t>
            </a:r>
            <a:r>
              <a:rPr lang="en-US" sz="2400" dirty="0">
                <a:latin typeface="Times New Roman" panose="02020603050405020304" pitchFamily="18" charset="0"/>
                <a:cs typeface="Times New Roman" panose="02020603050405020304" pitchFamily="18" charset="0"/>
              </a:rPr>
              <a:t>A1 = A0 ( 1 + </a:t>
            </a:r>
            <a:r>
              <a:rPr lang="en-US" sz="2400" dirty="0" err="1">
                <a:latin typeface="Times New Roman" panose="02020603050405020304" pitchFamily="18" charset="0"/>
                <a:cs typeface="Times New Roman" panose="02020603050405020304" pitchFamily="18" charset="0"/>
              </a:rPr>
              <a:t>r</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and let YA = </a:t>
            </a:r>
            <a:r>
              <a:rPr lang="en-US" sz="2400" dirty="0" err="1">
                <a:latin typeface="Times New Roman" panose="02020603050405020304" pitchFamily="18" charset="0"/>
                <a:cs typeface="Times New Roman" panose="02020603050405020304" pitchFamily="18" charset="0"/>
              </a:rPr>
              <a:t>r</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A0 ,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equation </a:t>
            </a:r>
            <a:r>
              <a:rPr lang="en-US" sz="2400" dirty="0">
                <a:latin typeface="Times New Roman" panose="02020603050405020304" pitchFamily="18" charset="0"/>
                <a:cs typeface="Times New Roman" panose="02020603050405020304" pitchFamily="18" charset="0"/>
              </a:rPr>
              <a:t>(9) can be written </a:t>
            </a:r>
            <a:r>
              <a:rPr lang="en-US" sz="2400" dirty="0" smtClean="0">
                <a:latin typeface="Times New Roman" panose="02020603050405020304" pitchFamily="18" charset="0"/>
                <a:cs typeface="Times New Roman" panose="02020603050405020304" pitchFamily="18" charset="0"/>
              </a:rPr>
              <a:t>as </a:t>
            </a:r>
          </a:p>
          <a:p>
            <a:pPr marL="0" indent="0" algn="ctr">
              <a:buNone/>
            </a:pPr>
            <a:r>
              <a:rPr lang="en-US" sz="2400" dirty="0" smtClean="0">
                <a:latin typeface="Times New Roman" panose="02020603050405020304" pitchFamily="18" charset="0"/>
                <a:cs typeface="Times New Roman" panose="02020603050405020304" pitchFamily="18" charset="0"/>
              </a:rPr>
              <a:t>ZA </a:t>
            </a:r>
            <a:r>
              <a:rPr lang="en-US" sz="2400" dirty="0">
                <a:latin typeface="Times New Roman" panose="02020603050405020304" pitchFamily="18" charset="0"/>
                <a:cs typeface="Times New Roman" panose="02020603050405020304" pitchFamily="18" charset="0"/>
              </a:rPr>
              <a:t>= z</a:t>
            </a:r>
            <a:r>
              <a:rPr lang="en-US" sz="2400" baseline="-25000" dirty="0">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A0+ </a:t>
            </a:r>
            <a:r>
              <a:rPr lang="en-US" sz="2400" dirty="0" err="1">
                <a:latin typeface="Times New Roman" panose="02020603050405020304" pitchFamily="18" charset="0"/>
                <a:cs typeface="Times New Roman" panose="02020603050405020304" pitchFamily="18" charset="0"/>
              </a:rPr>
              <a:t>z</a:t>
            </a:r>
            <a:r>
              <a:rPr lang="en-US" sz="2400" baseline="-25000" dirty="0" err="1">
                <a:latin typeface="Times New Roman" panose="02020603050405020304" pitchFamily="18" charset="0"/>
                <a:cs typeface="Times New Roman" panose="02020603050405020304" pitchFamily="18" charset="0"/>
              </a:rPr>
              <a:t>A</a:t>
            </a:r>
            <a:r>
              <a:rPr lang="en-US" sz="2400" dirty="0" err="1">
                <a:latin typeface="Times New Roman" panose="02020603050405020304" pitchFamily="18" charset="0"/>
                <a:cs typeface="Times New Roman" panose="02020603050405020304" pitchFamily="18" charset="0"/>
              </a:rPr>
              <a:t>YA</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z</a:t>
            </a:r>
            <a:r>
              <a:rPr lang="en-US" sz="2400" baseline="-25000" dirty="0" err="1">
                <a:latin typeface="Times New Roman" panose="02020603050405020304" pitchFamily="18" charset="0"/>
                <a:cs typeface="Times New Roman" panose="02020603050405020304" pitchFamily="18" charset="0"/>
              </a:rPr>
              <a:t>A</a:t>
            </a:r>
            <a:r>
              <a:rPr lang="en-US" sz="2400" dirty="0">
                <a:latin typeface="Times New Roman" panose="02020603050405020304" pitchFamily="18" charset="0"/>
                <a:cs typeface="Times New Roman" panose="02020603050405020304" pitchFamily="18" charset="0"/>
              </a:rPr>
              <a:t> (C0A + C0n )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10)</a:t>
            </a:r>
          </a:p>
          <a:p>
            <a:pPr marL="0" indent="0">
              <a:buNone/>
            </a:pPr>
            <a:r>
              <a:rPr lang="en-US" sz="2400" dirty="0" smtClean="0">
                <a:latin typeface="Times New Roman" panose="02020603050405020304" pitchFamily="18" charset="0"/>
                <a:cs typeface="Times New Roman" panose="02020603050405020304" pitchFamily="18" charset="0"/>
              </a:rPr>
              <a:t>C0A = exemption to </a:t>
            </a:r>
            <a:r>
              <a:rPr lang="en-US" sz="2400" dirty="0">
                <a:latin typeface="Times New Roman" panose="02020603050405020304" pitchFamily="18" charset="0"/>
                <a:cs typeface="Times New Roman" panose="02020603050405020304" pitchFamily="18" charset="0"/>
              </a:rPr>
              <a:t>the individuals </a:t>
            </a:r>
            <a:r>
              <a:rPr lang="en-US" sz="2400" dirty="0" smtClean="0">
                <a:latin typeface="Times New Roman" panose="02020603050405020304" pitchFamily="18" charset="0"/>
                <a:cs typeface="Times New Roman" panose="02020603050405020304" pitchFamily="18" charset="0"/>
              </a:rPr>
              <a:t>earning </a:t>
            </a:r>
            <a:r>
              <a:rPr lang="en-US" sz="2400" dirty="0">
                <a:latin typeface="Times New Roman" panose="02020603050405020304" pitchFamily="18" charset="0"/>
                <a:cs typeface="Times New Roman" panose="02020603050405020304" pitchFamily="18" charset="0"/>
              </a:rPr>
              <a:t>income from </a:t>
            </a:r>
            <a:r>
              <a:rPr lang="en-US" sz="2400" dirty="0" smtClean="0">
                <a:latin typeface="Times New Roman" panose="02020603050405020304" pitchFamily="18" charset="0"/>
                <a:cs typeface="Times New Roman" panose="02020603050405020304" pitchFamily="18" charset="0"/>
              </a:rPr>
              <a:t>the transactions of </a:t>
            </a:r>
            <a:r>
              <a:rPr lang="en-US" sz="2400" dirty="0">
                <a:latin typeface="Times New Roman" panose="02020603050405020304" pitchFamily="18" charset="0"/>
                <a:cs typeface="Times New Roman" panose="02020603050405020304" pitchFamily="18" charset="0"/>
              </a:rPr>
              <a:t>assets.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z</a:t>
            </a:r>
            <a:r>
              <a:rPr lang="en-US" sz="2400" baseline="-25000" dirty="0" smtClean="0">
                <a:latin typeface="Times New Roman" panose="02020603050405020304" pitchFamily="18" charset="0"/>
                <a:cs typeface="Times New Roman" panose="02020603050405020304" pitchFamily="18" charset="0"/>
              </a:rPr>
              <a:t>A</a:t>
            </a:r>
            <a:r>
              <a:rPr lang="en-US" sz="2400" dirty="0" smtClean="0">
                <a:latin typeface="Times New Roman" panose="02020603050405020304" pitchFamily="18" charset="0"/>
                <a:cs typeface="Times New Roman" panose="02020603050405020304" pitchFamily="18" charset="0"/>
              </a:rPr>
              <a:t>A0 = does </a:t>
            </a:r>
            <a:r>
              <a:rPr lang="en-US" sz="2400" dirty="0">
                <a:latin typeface="Times New Roman" panose="02020603050405020304" pitchFamily="18" charset="0"/>
                <a:cs typeface="Times New Roman" panose="02020603050405020304" pitchFamily="18" charset="0"/>
              </a:rPr>
              <a:t>not contribute toward the production of currently produced goods and </a:t>
            </a:r>
            <a:r>
              <a:rPr lang="en-US" sz="2400" dirty="0" smtClean="0">
                <a:latin typeface="Times New Roman" panose="02020603050405020304" pitchFamily="18" charset="0"/>
                <a:cs typeface="Times New Roman" panose="02020603050405020304" pitchFamily="18" charset="0"/>
              </a:rPr>
              <a:t>services and </a:t>
            </a:r>
            <a:r>
              <a:rPr lang="en-US" sz="2400" dirty="0">
                <a:latin typeface="Times New Roman" panose="02020603050405020304" pitchFamily="18" charset="0"/>
                <a:cs typeface="Times New Roman" panose="02020603050405020304" pitchFamily="18" charset="0"/>
              </a:rPr>
              <a:t>therefore excluded from </a:t>
            </a:r>
            <a:r>
              <a:rPr lang="en-US" sz="2400" dirty="0" smtClean="0">
                <a:latin typeface="Times New Roman" panose="02020603050405020304" pitchFamily="18" charset="0"/>
                <a:cs typeface="Times New Roman" panose="02020603050405020304" pitchFamily="18" charset="0"/>
              </a:rPr>
              <a:t>GDP. Income </a:t>
            </a:r>
            <a:r>
              <a:rPr lang="en-US" sz="2400" dirty="0">
                <a:latin typeface="Times New Roman" panose="02020603050405020304" pitchFamily="18" charset="0"/>
                <a:cs typeface="Times New Roman" panose="02020603050405020304" pitchFamily="18" charset="0"/>
              </a:rPr>
              <a:t>generated by the assets</a:t>
            </a:r>
            <a:r>
              <a:rPr lang="en-US" sz="2400" dirty="0" smtClean="0">
                <a:latin typeface="Times New Roman" panose="02020603050405020304" pitchFamily="18" charset="0"/>
                <a:cs typeface="Times New Roman" panose="02020603050405020304" pitchFamily="18" charset="0"/>
              </a:rPr>
              <a:t>, YA ,  is </a:t>
            </a:r>
            <a:r>
              <a:rPr lang="en-US" sz="2400" dirty="0">
                <a:latin typeface="Times New Roman" panose="02020603050405020304" pitchFamily="18" charset="0"/>
                <a:cs typeface="Times New Roman" panose="02020603050405020304" pitchFamily="18" charset="0"/>
              </a:rPr>
              <a:t>included in GDP</a:t>
            </a:r>
            <a:r>
              <a:rPr lang="en-US" sz="2400" dirty="0" smtClean="0">
                <a:latin typeface="Times New Roman" panose="02020603050405020304" pitchFamily="18" charset="0"/>
                <a:cs typeface="Times New Roman" panose="02020603050405020304" pitchFamily="18" charset="0"/>
              </a:rPr>
              <a:t>. </a:t>
            </a:r>
          </a:p>
          <a:p>
            <a:pPr marL="0" indent="0">
              <a:buNone/>
            </a:pPr>
            <a:r>
              <a:rPr lang="en-US" sz="2400" dirty="0">
                <a:latin typeface="Times New Roman" panose="02020603050405020304" pitchFamily="18" charset="0"/>
                <a:cs typeface="Times New Roman" panose="02020603050405020304" pitchFamily="18" charset="0"/>
              </a:rPr>
              <a:t>Zakat collection on </a:t>
            </a:r>
            <a:r>
              <a:rPr lang="en-US" sz="2400" dirty="0" smtClean="0">
                <a:latin typeface="Times New Roman" panose="02020603050405020304" pitchFamily="18" charset="0"/>
                <a:cs typeface="Times New Roman" panose="02020603050405020304" pitchFamily="18" charset="0"/>
              </a:rPr>
              <a:t>profits, </a:t>
            </a:r>
            <a:r>
              <a:rPr lang="en-US" sz="2400" dirty="0">
                <a:latin typeface="Times New Roman" panose="02020603050405020304" pitchFamily="18" charset="0"/>
                <a:cs typeface="Times New Roman" panose="02020603050405020304" pitchFamily="18" charset="0"/>
              </a:rPr>
              <a:t>Zπ , is </a:t>
            </a:r>
          </a:p>
          <a:p>
            <a:pPr marL="0" indent="0" algn="ctr">
              <a:buNone/>
            </a:pPr>
            <a:r>
              <a:rPr lang="en-US" sz="2400" dirty="0">
                <a:latin typeface="Times New Roman" panose="02020603050405020304" pitchFamily="18" charset="0"/>
                <a:cs typeface="Times New Roman" panose="02020603050405020304" pitchFamily="18" charset="0"/>
              </a:rPr>
              <a:t>Zπ =zπ ( Π – C0π - C0n ) 	  (11)</a:t>
            </a:r>
          </a:p>
          <a:p>
            <a:pPr marL="0" indent="0">
              <a:buNone/>
            </a:pPr>
            <a:r>
              <a:rPr lang="en-US" sz="2400" dirty="0" smtClean="0">
                <a:latin typeface="Times New Roman" panose="02020603050405020304" pitchFamily="18" charset="0"/>
                <a:cs typeface="Times New Roman" panose="02020603050405020304" pitchFamily="18" charset="0"/>
              </a:rPr>
              <a:t>C0π  = exemption;				C0n = </a:t>
            </a:r>
            <a:r>
              <a:rPr lang="en-US" sz="2400" dirty="0" err="1" smtClean="0">
                <a:latin typeface="Times New Roman" panose="02020603050405020304" pitchFamily="18" charset="0"/>
                <a:cs typeface="Times New Roman" panose="02020603050405020304" pitchFamily="18" charset="0"/>
              </a:rPr>
              <a:t>nisab</a:t>
            </a:r>
            <a:r>
              <a:rPr lang="en-US" sz="2400" dirty="0" smtClean="0">
                <a:latin typeface="Times New Roman" panose="02020603050405020304" pitchFamily="18" charset="0"/>
                <a:cs typeface="Times New Roman" panose="02020603050405020304" pitchFamily="18" charset="0"/>
              </a:rPr>
              <a:t> level; </a:t>
            </a:r>
          </a:p>
          <a:p>
            <a:pPr marL="0" indent="0">
              <a:buNone/>
            </a:pPr>
            <a:r>
              <a:rPr lang="en-US" sz="2400" dirty="0" smtClean="0">
                <a:latin typeface="Times New Roman" panose="02020603050405020304" pitchFamily="18" charset="0"/>
                <a:cs typeface="Times New Roman" panose="02020603050405020304" pitchFamily="18" charset="0"/>
              </a:rPr>
              <a:t>C0π = exemption for R&amp;D</a:t>
            </a:r>
            <a:r>
              <a:rPr lang="en-US" sz="2400" dirty="0">
                <a:latin typeface="Times New Roman" panose="02020603050405020304" pitchFamily="18" charset="0"/>
                <a:cs typeface="Times New Roman" panose="02020603050405020304" pitchFamily="18" charset="0"/>
              </a:rPr>
              <a:t>, training </a:t>
            </a:r>
            <a:r>
              <a:rPr lang="en-US" sz="2400" dirty="0" smtClean="0">
                <a:latin typeface="Times New Roman" panose="02020603050405020304" pitchFamily="18" charset="0"/>
                <a:cs typeface="Times New Roman" panose="02020603050405020304" pitchFamily="18" charset="0"/>
              </a:rPr>
              <a:t>etc.</a:t>
            </a:r>
          </a:p>
        </p:txBody>
      </p:sp>
      <p:sp>
        <p:nvSpPr>
          <p:cNvPr id="3" name="Slide Number Placeholder 2"/>
          <p:cNvSpPr>
            <a:spLocks noGrp="1"/>
          </p:cNvSpPr>
          <p:nvPr>
            <p:ph type="sldNum" sz="quarter" idx="12"/>
          </p:nvPr>
        </p:nvSpPr>
        <p:spPr/>
        <p:txBody>
          <a:bodyPr/>
          <a:lstStyle/>
          <a:p>
            <a:fld id="{52D96158-CDC9-4FF1-A278-9542325BFFE2}" type="slidenum">
              <a:rPr lang="en-US" smtClean="0"/>
              <a:pPr/>
              <a:t>6</a:t>
            </a:fld>
            <a:endParaRPr lang="en-US"/>
          </a:p>
        </p:txBody>
      </p:sp>
    </p:spTree>
    <p:extLst>
      <p:ext uri="{BB962C8B-B14F-4D97-AF65-F5344CB8AC3E}">
        <p14:creationId xmlns="" xmlns:p14="http://schemas.microsoft.com/office/powerpoint/2010/main" val="22044923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Review (Zakat Collection)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marL="0" indent="0" algn="ctr">
              <a:buNone/>
            </a:pPr>
            <a:r>
              <a:rPr lang="en-US" sz="2000" dirty="0" smtClean="0">
                <a:latin typeface="Times New Roman" panose="02020603050405020304" pitchFamily="18" charset="0"/>
                <a:cs typeface="Times New Roman" panose="02020603050405020304" pitchFamily="18" charset="0"/>
              </a:rPr>
              <a:t>Z </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Zw</a:t>
            </a:r>
            <a:r>
              <a:rPr lang="en-US" sz="2000" dirty="0">
                <a:latin typeface="Times New Roman" panose="02020603050405020304" pitchFamily="18" charset="0"/>
                <a:cs typeface="Times New Roman" panose="02020603050405020304" pitchFamily="18" charset="0"/>
              </a:rPr>
              <a:t> + Z A + Zπ</a:t>
            </a:r>
          </a:p>
          <a:p>
            <a:pPr marL="0" indent="0">
              <a:buNone/>
            </a:pPr>
            <a:r>
              <a:rPr lang="en-US" sz="2000" dirty="0">
                <a:latin typeface="Times New Roman" panose="02020603050405020304" pitchFamily="18" charset="0"/>
                <a:cs typeface="Times New Roman" panose="02020603050405020304" pitchFamily="18" charset="0"/>
              </a:rPr>
              <a:t>Substituting for </a:t>
            </a:r>
            <a:r>
              <a:rPr lang="en-US" sz="2000" dirty="0" err="1">
                <a:latin typeface="Times New Roman" panose="02020603050405020304" pitchFamily="18" charset="0"/>
                <a:cs typeface="Times New Roman" panose="02020603050405020304" pitchFamily="18" charset="0"/>
              </a:rPr>
              <a:t>Zw</a:t>
            </a:r>
            <a:r>
              <a:rPr lang="en-US" sz="2000" dirty="0">
                <a:latin typeface="Times New Roman" panose="02020603050405020304" pitchFamily="18" charset="0"/>
                <a:cs typeface="Times New Roman" panose="02020603050405020304" pitchFamily="18" charset="0"/>
              </a:rPr>
              <a:t> , Z A , and Zπ , we </a:t>
            </a:r>
            <a:r>
              <a:rPr lang="en-US" sz="2000" dirty="0" smtClean="0">
                <a:latin typeface="Times New Roman" panose="02020603050405020304" pitchFamily="18" charset="0"/>
                <a:cs typeface="Times New Roman" panose="02020603050405020304" pitchFamily="18" charset="0"/>
              </a:rPr>
              <a:t>have </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b="1" dirty="0">
                <a:latin typeface="Times New Roman" panose="02020603050405020304" pitchFamily="18" charset="0"/>
                <a:cs typeface="Times New Roman" panose="02020603050405020304" pitchFamily="18" charset="0"/>
              </a:rPr>
              <a:t>Z = </a:t>
            </a:r>
            <a:r>
              <a:rPr lang="en-US" sz="2000" b="1" dirty="0" err="1">
                <a:latin typeface="Times New Roman" panose="02020603050405020304" pitchFamily="18" charset="0"/>
                <a:cs typeface="Times New Roman" panose="02020603050405020304" pitchFamily="18" charset="0"/>
              </a:rPr>
              <a:t>zw</a:t>
            </a:r>
            <a:r>
              <a:rPr lang="en-US" sz="2000" b="1" dirty="0">
                <a:latin typeface="Times New Roman" panose="02020603050405020304" pitchFamily="18" charset="0"/>
                <a:cs typeface="Times New Roman" panose="02020603050405020304" pitchFamily="18" charset="0"/>
              </a:rPr>
              <a:t> (</a:t>
            </a:r>
            <a:r>
              <a:rPr lang="en-US" sz="2000" b="1" dirty="0" err="1">
                <a:latin typeface="Times New Roman" panose="02020603050405020304" pitchFamily="18" charset="0"/>
                <a:cs typeface="Times New Roman" panose="02020603050405020304" pitchFamily="18" charset="0"/>
              </a:rPr>
              <a:t>Yw</a:t>
            </a:r>
            <a:r>
              <a:rPr lang="en-US" sz="2000" b="1" dirty="0">
                <a:latin typeface="Times New Roman" panose="02020603050405020304" pitchFamily="18" charset="0"/>
                <a:cs typeface="Times New Roman" panose="02020603050405020304" pitchFamily="18" charset="0"/>
              </a:rPr>
              <a:t> – C0w - C0n ) + </a:t>
            </a:r>
            <a:r>
              <a:rPr lang="en-US" sz="2000" b="1" dirty="0" err="1">
                <a:latin typeface="Times New Roman" panose="02020603050405020304" pitchFamily="18" charset="0"/>
                <a:cs typeface="Times New Roman" panose="02020603050405020304" pitchFamily="18" charset="0"/>
              </a:rPr>
              <a:t>zA</a:t>
            </a:r>
            <a:r>
              <a:rPr lang="en-US" sz="2000" b="1" dirty="0">
                <a:latin typeface="Times New Roman" panose="02020603050405020304" pitchFamily="18" charset="0"/>
                <a:cs typeface="Times New Roman" panose="02020603050405020304" pitchFamily="18" charset="0"/>
              </a:rPr>
              <a:t>(YA- C0A - C0n </a:t>
            </a:r>
            <a:r>
              <a:rPr lang="en-US" sz="2000" b="1" dirty="0" smtClean="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zπ(Yπ - C0π - C0n ) + zAA0 </a:t>
            </a:r>
            <a:r>
              <a:rPr lang="en-US" sz="2000" b="1" dirty="0" smtClean="0">
                <a:latin typeface="Times New Roman" panose="02020603050405020304" pitchFamily="18" charset="0"/>
                <a:cs typeface="Times New Roman" panose="02020603050405020304" pitchFamily="18" charset="0"/>
              </a:rPr>
              <a:t>						(</a:t>
            </a:r>
            <a:r>
              <a:rPr lang="en-US" sz="2000" b="1" dirty="0">
                <a:latin typeface="Times New Roman" panose="02020603050405020304" pitchFamily="18" charset="0"/>
                <a:cs typeface="Times New Roman" panose="02020603050405020304" pitchFamily="18" charset="0"/>
              </a:rPr>
              <a:t>12)</a:t>
            </a:r>
          </a:p>
          <a:p>
            <a:pPr marL="0" indent="0">
              <a:buNone/>
            </a:pPr>
            <a:r>
              <a:rPr lang="en-US" sz="2000" dirty="0" smtClean="0">
                <a:latin typeface="Times New Roman" panose="02020603050405020304" pitchFamily="18" charset="0"/>
                <a:cs typeface="Times New Roman" panose="02020603050405020304" pitchFamily="18" charset="0"/>
              </a:rPr>
              <a:t>Let </a:t>
            </a:r>
            <a:r>
              <a:rPr lang="en-US" sz="2000" b="1" dirty="0" err="1" smtClean="0">
                <a:latin typeface="Times New Roman" panose="02020603050405020304" pitchFamily="18" charset="0"/>
                <a:cs typeface="Times New Roman" panose="02020603050405020304" pitchFamily="18" charset="0"/>
              </a:rPr>
              <a:t>zw</a:t>
            </a:r>
            <a:r>
              <a:rPr lang="en-US" sz="2000" b="1" dirty="0" smtClean="0">
                <a:latin typeface="Times New Roman" panose="02020603050405020304" pitchFamily="18" charset="0"/>
                <a:cs typeface="Times New Roman" panose="02020603050405020304" pitchFamily="18" charset="0"/>
              </a:rPr>
              <a:t> = </a:t>
            </a:r>
            <a:r>
              <a:rPr lang="en-US" sz="2000" b="1" dirty="0" err="1" smtClean="0">
                <a:latin typeface="Times New Roman" panose="02020603050405020304" pitchFamily="18" charset="0"/>
                <a:cs typeface="Times New Roman" panose="02020603050405020304" pitchFamily="18" charset="0"/>
              </a:rPr>
              <a:t>z</a:t>
            </a:r>
            <a:r>
              <a:rPr lang="en-US" sz="2000" b="1" baseline="-25000" dirty="0" err="1" smtClean="0">
                <a:latin typeface="Times New Roman" panose="02020603050405020304" pitchFamily="18" charset="0"/>
                <a:cs typeface="Times New Roman" panose="02020603050405020304" pitchFamily="18" charset="0"/>
              </a:rPr>
              <a:t>A</a:t>
            </a:r>
            <a:r>
              <a:rPr lang="en-US" sz="2000" b="1" dirty="0" smtClean="0">
                <a:latin typeface="Times New Roman" panose="02020603050405020304" pitchFamily="18" charset="0"/>
                <a:cs typeface="Times New Roman" panose="02020603050405020304" pitchFamily="18" charset="0"/>
              </a:rPr>
              <a:t> = zπ, </a:t>
            </a:r>
            <a:r>
              <a:rPr lang="en-US" sz="2000" dirty="0" smtClean="0">
                <a:latin typeface="Times New Roman" panose="02020603050405020304" pitchFamily="18" charset="0"/>
                <a:cs typeface="Times New Roman" panose="02020603050405020304" pitchFamily="18" charset="0"/>
              </a:rPr>
              <a:t>then </a:t>
            </a:r>
            <a:r>
              <a:rPr lang="en-US" sz="2000" dirty="0">
                <a:latin typeface="Times New Roman" panose="02020603050405020304" pitchFamily="18" charset="0"/>
                <a:cs typeface="Times New Roman" panose="02020603050405020304" pitchFamily="18" charset="0"/>
              </a:rPr>
              <a:t>equation (12) reduces </a:t>
            </a:r>
            <a:r>
              <a:rPr lang="en-US" sz="2000" dirty="0" smtClean="0">
                <a:latin typeface="Times New Roman" panose="02020603050405020304" pitchFamily="18" charset="0"/>
                <a:cs typeface="Times New Roman" panose="02020603050405020304" pitchFamily="18" charset="0"/>
              </a:rPr>
              <a:t>to </a:t>
            </a:r>
          </a:p>
          <a:p>
            <a:pPr marL="0" indent="0" algn="ctr">
              <a:buNone/>
            </a:pPr>
            <a:r>
              <a:rPr lang="en-US" sz="2000" dirty="0" smtClean="0">
                <a:latin typeface="Times New Roman" panose="02020603050405020304" pitchFamily="18" charset="0"/>
                <a:cs typeface="Times New Roman" panose="02020603050405020304" pitchFamily="18" charset="0"/>
              </a:rPr>
              <a:t>Z </a:t>
            </a:r>
            <a:r>
              <a:rPr lang="en-US" sz="2000" dirty="0">
                <a:latin typeface="Times New Roman" panose="02020603050405020304" pitchFamily="18" charset="0"/>
                <a:cs typeface="Times New Roman" panose="02020603050405020304" pitchFamily="18" charset="0"/>
              </a:rPr>
              <a:t>= </a:t>
            </a:r>
            <a:r>
              <a:rPr lang="en-US" sz="2000" dirty="0" smtClean="0">
                <a:latin typeface="Times New Roman" panose="02020603050405020304" pitchFamily="18" charset="0"/>
                <a:cs typeface="Times New Roman" panose="02020603050405020304" pitchFamily="18" charset="0"/>
              </a:rPr>
              <a:t>z(Y </a:t>
            </a:r>
            <a:r>
              <a:rPr lang="en-US" sz="2000" dirty="0">
                <a:latin typeface="Times New Roman" panose="02020603050405020304" pitchFamily="18" charset="0"/>
                <a:cs typeface="Times New Roman" panose="02020603050405020304" pitchFamily="18" charset="0"/>
              </a:rPr>
              <a:t>– C0E - C0N ) + z A0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13)</a:t>
            </a:r>
          </a:p>
          <a:p>
            <a:pPr marL="0" indent="0">
              <a:buNone/>
            </a:pPr>
            <a:r>
              <a:rPr lang="en-US" sz="2000" dirty="0">
                <a:latin typeface="Times New Roman" panose="02020603050405020304" pitchFamily="18" charset="0"/>
                <a:cs typeface="Times New Roman" panose="02020603050405020304" pitchFamily="18" charset="0"/>
              </a:rPr>
              <a:t>where </a:t>
            </a:r>
            <a:r>
              <a:rPr lang="en-US" sz="2000" dirty="0" smtClean="0">
                <a:latin typeface="Times New Roman" panose="02020603050405020304" pitchFamily="18" charset="0"/>
                <a:cs typeface="Times New Roman" panose="02020603050405020304" pitchFamily="18" charset="0"/>
              </a:rPr>
              <a:t>			Y </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Yw</a:t>
            </a:r>
            <a:r>
              <a:rPr lang="en-US" sz="2000" dirty="0">
                <a:latin typeface="Times New Roman" panose="02020603050405020304" pitchFamily="18" charset="0"/>
                <a:cs typeface="Times New Roman" panose="02020603050405020304" pitchFamily="18" charset="0"/>
              </a:rPr>
              <a:t>+ Yπ +YA , </a:t>
            </a:r>
            <a:endParaRPr lang="en-US" sz="2000" dirty="0" smtClean="0">
              <a:latin typeface="Times New Roman" panose="02020603050405020304" pitchFamily="18" charset="0"/>
              <a:cs typeface="Times New Roman" panose="02020603050405020304" pitchFamily="18" charset="0"/>
            </a:endParaRPr>
          </a:p>
          <a:p>
            <a:pPr marL="0" indent="0" algn="ctr">
              <a:buNone/>
            </a:pPr>
            <a:r>
              <a:rPr lang="en-US" sz="2000" dirty="0" smtClean="0">
                <a:latin typeface="Times New Roman" panose="02020603050405020304" pitchFamily="18" charset="0"/>
                <a:cs typeface="Times New Roman" panose="02020603050405020304" pitchFamily="18" charset="0"/>
              </a:rPr>
              <a:t>C0E </a:t>
            </a:r>
            <a:r>
              <a:rPr lang="en-US" sz="2000" dirty="0">
                <a:latin typeface="Times New Roman" panose="02020603050405020304" pitchFamily="18" charset="0"/>
                <a:cs typeface="Times New Roman" panose="02020603050405020304" pitchFamily="18" charset="0"/>
              </a:rPr>
              <a:t>= C0w+C0A + C0π , </a:t>
            </a: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and 			C0N </a:t>
            </a:r>
            <a:r>
              <a:rPr lang="en-US" sz="2000" dirty="0">
                <a:latin typeface="Times New Roman" panose="02020603050405020304" pitchFamily="18" charset="0"/>
                <a:cs typeface="Times New Roman" panose="02020603050405020304" pitchFamily="18" charset="0"/>
              </a:rPr>
              <a:t>= C0n+C0n + C0n </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7</a:t>
            </a:fld>
            <a:endParaRPr lang="en-US"/>
          </a:p>
        </p:txBody>
      </p:sp>
    </p:spTree>
    <p:extLst>
      <p:ext uri="{BB962C8B-B14F-4D97-AF65-F5344CB8AC3E}">
        <p14:creationId xmlns="" xmlns:p14="http://schemas.microsoft.com/office/powerpoint/2010/main" val="41928642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Sum-up</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303836"/>
          </a:xfrm>
        </p:spPr>
        <p:txBody>
          <a:bodyPr>
            <a:noAutofit/>
          </a:bodyPr>
          <a:lstStyle/>
          <a:p>
            <a:pPr marL="0" indent="0">
              <a:buNone/>
            </a:pPr>
            <a:r>
              <a:rPr lang="en-US" sz="2400" b="1" u="sng" dirty="0" smtClean="0">
                <a:latin typeface="Times New Roman" panose="02020603050405020304" pitchFamily="18" charset="0"/>
                <a:cs typeface="Times New Roman" panose="02020603050405020304" pitchFamily="18" charset="0"/>
              </a:rPr>
              <a:t>Tax </a:t>
            </a:r>
            <a:r>
              <a:rPr lang="en-US" sz="2400" b="1" u="sng" dirty="0">
                <a:latin typeface="Times New Roman" panose="02020603050405020304" pitchFamily="18" charset="0"/>
                <a:cs typeface="Times New Roman" panose="02020603050405020304" pitchFamily="18" charset="0"/>
              </a:rPr>
              <a:t>collection</a:t>
            </a:r>
          </a:p>
          <a:p>
            <a:pPr marL="0" indent="0" algn="ctr">
              <a:buNone/>
            </a:pPr>
            <a:r>
              <a:rPr lang="en-US" sz="2400" dirty="0" smtClean="0">
                <a:latin typeface="Times New Roman" panose="02020603050405020304" pitchFamily="18" charset="0"/>
                <a:cs typeface="Times New Roman" panose="02020603050405020304" pitchFamily="18" charset="0"/>
              </a:rPr>
              <a:t>Tw </a:t>
            </a:r>
            <a:r>
              <a:rPr lang="en-US" sz="2400" dirty="0">
                <a:latin typeface="Times New Roman" panose="02020603050405020304" pitchFamily="18" charset="0"/>
                <a:cs typeface="Times New Roman" panose="02020603050405020304" pitchFamily="18" charset="0"/>
              </a:rPr>
              <a:t>= T0w + </a:t>
            </a:r>
            <a:r>
              <a:rPr lang="en-US" sz="2400" dirty="0" err="1">
                <a:latin typeface="Times New Roman" panose="02020603050405020304" pitchFamily="18" charset="0"/>
                <a:cs typeface="Times New Roman" panose="02020603050405020304" pitchFamily="18" charset="0"/>
              </a:rPr>
              <a:t>tw</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Yw</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Zw</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14)</a:t>
            </a:r>
          </a:p>
          <a:p>
            <a:pPr marL="0" indent="0">
              <a:buNone/>
            </a:pPr>
            <a:r>
              <a:rPr lang="en-US" sz="2400" dirty="0">
                <a:latin typeface="Times New Roman" panose="02020603050405020304" pitchFamily="18" charset="0"/>
                <a:cs typeface="Times New Roman" panose="02020603050405020304" pitchFamily="18" charset="0"/>
              </a:rPr>
              <a:t>Net tax collection from profits, TП, is</a:t>
            </a:r>
          </a:p>
          <a:p>
            <a:pPr marL="0" indent="0" algn="ctr">
              <a:buNone/>
            </a:pPr>
            <a:r>
              <a:rPr lang="en-US" sz="2400" dirty="0">
                <a:latin typeface="Times New Roman" panose="02020603050405020304" pitchFamily="18" charset="0"/>
                <a:cs typeface="Times New Roman" panose="02020603050405020304" pitchFamily="18" charset="0"/>
              </a:rPr>
              <a:t>Tπ = Tπ0 + tπ[ Yπ - Zπ]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15)</a:t>
            </a:r>
          </a:p>
          <a:p>
            <a:pPr marL="0" indent="0">
              <a:buNone/>
            </a:pPr>
            <a:r>
              <a:rPr lang="en-US" sz="2400" dirty="0">
                <a:latin typeface="Times New Roman" panose="02020603050405020304" pitchFamily="18" charset="0"/>
                <a:cs typeface="Times New Roman" panose="02020603050405020304" pitchFamily="18" charset="0"/>
              </a:rPr>
              <a:t>Net tax collection from asset income, TA, </a:t>
            </a:r>
            <a:r>
              <a:rPr lang="en-US" sz="2400" dirty="0" smtClean="0">
                <a:latin typeface="Times New Roman" panose="02020603050405020304" pitchFamily="18" charset="0"/>
                <a:cs typeface="Times New Roman" panose="02020603050405020304" pitchFamily="18" charset="0"/>
              </a:rPr>
              <a:t>is </a:t>
            </a:r>
            <a:endParaRPr lang="en-US" sz="2400" dirty="0">
              <a:latin typeface="Times New Roman" panose="02020603050405020304" pitchFamily="18" charset="0"/>
              <a:cs typeface="Times New Roman" panose="02020603050405020304" pitchFamily="18" charset="0"/>
            </a:endParaRPr>
          </a:p>
          <a:p>
            <a:pPr marL="0" indent="0" algn="ctr">
              <a:buNone/>
            </a:pPr>
            <a:r>
              <a:rPr lang="en-US" sz="2400" dirty="0">
                <a:latin typeface="Times New Roman" panose="02020603050405020304" pitchFamily="18" charset="0"/>
                <a:cs typeface="Times New Roman" panose="02020603050405020304" pitchFamily="18" charset="0"/>
              </a:rPr>
              <a:t>TA = TA0 + </a:t>
            </a:r>
            <a:r>
              <a:rPr lang="en-US" sz="2400" dirty="0" err="1">
                <a:latin typeface="Times New Roman" panose="02020603050405020304" pitchFamily="18" charset="0"/>
                <a:cs typeface="Times New Roman" panose="02020603050405020304" pitchFamily="18" charset="0"/>
              </a:rPr>
              <a:t>tA</a:t>
            </a:r>
            <a:r>
              <a:rPr lang="en-US" sz="2400" dirty="0">
                <a:latin typeface="Times New Roman" panose="02020603050405020304" pitchFamily="18" charset="0"/>
                <a:cs typeface="Times New Roman" panose="02020603050405020304" pitchFamily="18" charset="0"/>
              </a:rPr>
              <a:t>( YA – ZA )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16).</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where Tw0, TП0 , and TA0 are the lump-sum </a:t>
            </a:r>
            <a:r>
              <a:rPr lang="en-US" sz="2400" dirty="0" smtClean="0">
                <a:latin typeface="Times New Roman" panose="02020603050405020304" pitchFamily="18" charset="0"/>
                <a:cs typeface="Times New Roman" panose="02020603050405020304" pitchFamily="18" charset="0"/>
              </a:rPr>
              <a:t>taxes.</a:t>
            </a:r>
          </a:p>
        </p:txBody>
      </p:sp>
      <p:sp>
        <p:nvSpPr>
          <p:cNvPr id="3" name="Slide Number Placeholder 2"/>
          <p:cNvSpPr>
            <a:spLocks noGrp="1"/>
          </p:cNvSpPr>
          <p:nvPr>
            <p:ph type="sldNum" sz="quarter" idx="12"/>
          </p:nvPr>
        </p:nvSpPr>
        <p:spPr/>
        <p:txBody>
          <a:bodyPr/>
          <a:lstStyle/>
          <a:p>
            <a:fld id="{52D96158-CDC9-4FF1-A278-9542325BFFE2}" type="slidenum">
              <a:rPr lang="en-US" smtClean="0"/>
              <a:pPr/>
              <a:t>8</a:t>
            </a:fld>
            <a:endParaRPr lang="en-US"/>
          </a:p>
        </p:txBody>
      </p:sp>
    </p:spTree>
    <p:extLst>
      <p:ext uri="{BB962C8B-B14F-4D97-AF65-F5344CB8AC3E}">
        <p14:creationId xmlns="" xmlns:p14="http://schemas.microsoft.com/office/powerpoint/2010/main" val="16503648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Review (Zakat &amp; </a:t>
            </a:r>
            <a:r>
              <a:rPr lang="en-US" sz="3600" b="1" dirty="0" err="1" smtClean="0">
                <a:latin typeface="Times New Roman" panose="02020603050405020304" pitchFamily="18" charset="0"/>
                <a:cs typeface="Times New Roman" panose="02020603050405020304" pitchFamily="18" charset="0"/>
              </a:rPr>
              <a:t>TaxCollection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marL="0" indent="0">
              <a:buNone/>
            </a:pPr>
            <a:r>
              <a:rPr lang="en-US" sz="2000" b="1" u="sng" dirty="0" smtClean="0">
                <a:latin typeface="Times New Roman" panose="02020603050405020304" pitchFamily="18" charset="0"/>
                <a:cs typeface="Times New Roman" panose="02020603050405020304" pitchFamily="18" charset="0"/>
              </a:rPr>
              <a:t>Tax </a:t>
            </a:r>
            <a:r>
              <a:rPr lang="en-US" sz="2000" b="1" u="sng" dirty="0">
                <a:latin typeface="Times New Roman" panose="02020603050405020304" pitchFamily="18" charset="0"/>
                <a:cs typeface="Times New Roman" panose="02020603050405020304" pitchFamily="18" charset="0"/>
              </a:rPr>
              <a:t>collection</a:t>
            </a:r>
          </a:p>
          <a:p>
            <a:pPr marL="0" indent="0" algn="ctr">
              <a:buNone/>
            </a:pPr>
            <a:r>
              <a:rPr lang="en-US" sz="2000" dirty="0" smtClean="0">
                <a:latin typeface="Times New Roman" panose="02020603050405020304" pitchFamily="18" charset="0"/>
                <a:cs typeface="Times New Roman" panose="02020603050405020304" pitchFamily="18" charset="0"/>
              </a:rPr>
              <a:t>T </a:t>
            </a:r>
            <a:r>
              <a:rPr lang="en-US" sz="2000" dirty="0">
                <a:latin typeface="Times New Roman" panose="02020603050405020304" pitchFamily="18" charset="0"/>
                <a:cs typeface="Times New Roman" panose="02020603050405020304" pitchFamily="18" charset="0"/>
              </a:rPr>
              <a:t>= Tw+ Tπ+ TA</a:t>
            </a:r>
          </a:p>
          <a:p>
            <a:pPr marL="0" indent="0">
              <a:buNone/>
            </a:pPr>
            <a:r>
              <a:rPr lang="en-US" sz="2000" dirty="0">
                <a:latin typeface="Times New Roman" panose="02020603050405020304" pitchFamily="18" charset="0"/>
                <a:cs typeface="Times New Roman" panose="02020603050405020304" pitchFamily="18" charset="0"/>
              </a:rPr>
              <a:t>Substituting for Tw , Tπ and TA, we </a:t>
            </a:r>
            <a:r>
              <a:rPr lang="en-US" sz="2000" dirty="0" smtClean="0">
                <a:latin typeface="Times New Roman" panose="02020603050405020304" pitchFamily="18" charset="0"/>
                <a:cs typeface="Times New Roman" panose="02020603050405020304" pitchFamily="18" charset="0"/>
              </a:rPr>
              <a:t>have </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T = T0 + </a:t>
            </a:r>
            <a:r>
              <a:rPr lang="en-US" sz="2000" dirty="0" err="1">
                <a:latin typeface="Times New Roman" panose="02020603050405020304" pitchFamily="18" charset="0"/>
                <a:cs typeface="Times New Roman" panose="02020603050405020304" pitchFamily="18" charset="0"/>
              </a:rPr>
              <a:t>t</a:t>
            </a:r>
            <a:r>
              <a:rPr lang="en-US" sz="2000" baseline="-25000" dirty="0" err="1">
                <a:latin typeface="Times New Roman" panose="02020603050405020304" pitchFamily="18" charset="0"/>
                <a:cs typeface="Times New Roman" panose="02020603050405020304" pitchFamily="18" charset="0"/>
              </a:rPr>
              <a:t>w</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Yw</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Zw</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t</a:t>
            </a:r>
            <a:r>
              <a:rPr lang="en-US" sz="2000" baseline="-25000" dirty="0" err="1">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 YA – ZA] + t</a:t>
            </a:r>
            <a:r>
              <a:rPr lang="en-US" sz="2000" baseline="-25000" dirty="0">
                <a:latin typeface="Times New Roman" panose="02020603050405020304" pitchFamily="18" charset="0"/>
                <a:cs typeface="Times New Roman" panose="02020603050405020304" pitchFamily="18" charset="0"/>
              </a:rPr>
              <a:t>π</a:t>
            </a:r>
            <a:r>
              <a:rPr lang="en-US" sz="2000" dirty="0">
                <a:latin typeface="Times New Roman" panose="02020603050405020304" pitchFamily="18" charset="0"/>
                <a:cs typeface="Times New Roman" panose="02020603050405020304" pitchFamily="18" charset="0"/>
              </a:rPr>
              <a:t>[ Yπ - Zπ]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17</a:t>
            </a:r>
            <a:r>
              <a:rPr lang="en-US" sz="2000" dirty="0" smtClean="0">
                <a:latin typeface="Times New Roman" panose="02020603050405020304" pitchFamily="18" charset="0"/>
                <a:cs typeface="Times New Roman" panose="02020603050405020304" pitchFamily="18" charset="0"/>
              </a:rPr>
              <a:t>)</a:t>
            </a:r>
          </a:p>
          <a:p>
            <a:pPr marL="0" indent="0">
              <a:buNone/>
            </a:pPr>
            <a:r>
              <a:rPr lang="en-US" sz="2000" dirty="0">
                <a:latin typeface="Times New Roman" panose="02020603050405020304" pitchFamily="18" charset="0"/>
                <a:cs typeface="Times New Roman" panose="02020603050405020304" pitchFamily="18" charset="0"/>
              </a:rPr>
              <a:t>whereT0 = Tw0+ T</a:t>
            </a:r>
            <a:r>
              <a:rPr lang="az-Cyrl-AZ" sz="2000" dirty="0">
                <a:latin typeface="Times New Roman" panose="02020603050405020304" pitchFamily="18" charset="0"/>
                <a:cs typeface="Times New Roman" panose="02020603050405020304" pitchFamily="18" charset="0"/>
              </a:rPr>
              <a:t>П0 + </a:t>
            </a:r>
            <a:r>
              <a:rPr lang="en-US" sz="2000" dirty="0">
                <a:latin typeface="Times New Roman" panose="02020603050405020304" pitchFamily="18" charset="0"/>
                <a:cs typeface="Times New Roman" panose="02020603050405020304" pitchFamily="18" charset="0"/>
              </a:rPr>
              <a:t>TA0. </a:t>
            </a:r>
            <a:endParaRPr lang="en-US" sz="2000" dirty="0" smtClean="0">
              <a:latin typeface="Times New Roman" panose="02020603050405020304" pitchFamily="18" charset="0"/>
              <a:cs typeface="Times New Roman" panose="02020603050405020304" pitchFamily="18" charset="0"/>
            </a:endParaRPr>
          </a:p>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terms in the brackets are the taxable income </a:t>
            </a:r>
            <a:r>
              <a:rPr lang="en-US" sz="2000" dirty="0" smtClean="0">
                <a:latin typeface="Times New Roman" panose="02020603050405020304" pitchFamily="18" charset="0"/>
                <a:cs typeface="Times New Roman" panose="02020603050405020304" pitchFamily="18" charset="0"/>
              </a:rPr>
              <a:t>which are </a:t>
            </a:r>
            <a:r>
              <a:rPr lang="en-US" sz="2000" dirty="0">
                <a:latin typeface="Times New Roman" panose="02020603050405020304" pitchFamily="18" charset="0"/>
                <a:cs typeface="Times New Roman" panose="02020603050405020304" pitchFamily="18" charset="0"/>
              </a:rPr>
              <a:t>the income after Zakat from wages and salaries, asset income, and </a:t>
            </a:r>
            <a:r>
              <a:rPr lang="en-US" sz="2000" dirty="0" smtClean="0">
                <a:latin typeface="Times New Roman" panose="02020603050405020304" pitchFamily="18" charset="0"/>
                <a:cs typeface="Times New Roman" panose="02020603050405020304" pitchFamily="18" charset="0"/>
              </a:rPr>
              <a:t>profits respectively</a:t>
            </a:r>
            <a:r>
              <a:rPr lang="en-US" sz="2000" dirty="0">
                <a:latin typeface="Times New Roman" panose="02020603050405020304" pitchFamily="18" charset="0"/>
                <a:cs typeface="Times New Roman" panose="02020603050405020304" pitchFamily="18" charset="0"/>
              </a:rPr>
              <a:t>.</a:t>
            </a:r>
          </a:p>
          <a:p>
            <a:pPr marL="0" indent="0">
              <a:buNone/>
            </a:pPr>
            <a:r>
              <a:rPr lang="en-US" sz="2000" dirty="0" smtClean="0">
                <a:latin typeface="Times New Roman" panose="02020603050405020304" pitchFamily="18" charset="0"/>
                <a:cs typeface="Times New Roman" panose="02020603050405020304" pitchFamily="18" charset="0"/>
              </a:rPr>
              <a:t>Substituting </a:t>
            </a:r>
            <a:r>
              <a:rPr lang="en-US" sz="2000" dirty="0">
                <a:latin typeface="Times New Roman" panose="02020603050405020304" pitchFamily="18" charset="0"/>
                <a:cs typeface="Times New Roman" panose="02020603050405020304" pitchFamily="18" charset="0"/>
              </a:rPr>
              <a:t>equation (17) for </a:t>
            </a:r>
            <a:r>
              <a:rPr lang="en-US" sz="2000" dirty="0" err="1">
                <a:latin typeface="Times New Roman" panose="02020603050405020304" pitchFamily="18" charset="0"/>
                <a:cs typeface="Times New Roman" panose="02020603050405020304" pitchFamily="18" charset="0"/>
              </a:rPr>
              <a:t>Zw</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ZA, and Z</a:t>
            </a:r>
            <a:r>
              <a:rPr lang="el-GR" sz="2000" dirty="0">
                <a:latin typeface="Times New Roman" panose="02020603050405020304" pitchFamily="18" charset="0"/>
                <a:cs typeface="Times New Roman" panose="02020603050405020304" pitchFamily="18" charset="0"/>
              </a:rPr>
              <a:t>π , </a:t>
            </a:r>
            <a:r>
              <a:rPr lang="en-US" sz="2000" dirty="0">
                <a:latin typeface="Times New Roman" panose="02020603050405020304" pitchFamily="18" charset="0"/>
                <a:cs typeface="Times New Roman" panose="02020603050405020304" pitchFamily="18" charset="0"/>
              </a:rPr>
              <a:t>we obtain</a:t>
            </a:r>
          </a:p>
          <a:p>
            <a:pPr marL="0" indent="0" algn="ctr">
              <a:buNone/>
            </a:pPr>
            <a:endParaRPr lang="en-US" sz="2000" dirty="0" smtClean="0">
              <a:latin typeface="Times New Roman" panose="02020603050405020304" pitchFamily="18" charset="0"/>
              <a:cs typeface="Times New Roman" panose="02020603050405020304" pitchFamily="18" charset="0"/>
            </a:endParaRPr>
          </a:p>
          <a:p>
            <a:pPr marL="0" indent="0" algn="ctr">
              <a:buNone/>
            </a:pPr>
            <a:r>
              <a:rPr lang="en-US" sz="2000" dirty="0" smtClean="0">
                <a:latin typeface="Times New Roman" panose="02020603050405020304" pitchFamily="18" charset="0"/>
                <a:cs typeface="Times New Roman" panose="02020603050405020304" pitchFamily="18" charset="0"/>
              </a:rPr>
              <a:t>T </a:t>
            </a:r>
            <a:r>
              <a:rPr lang="en-US" sz="2000" dirty="0">
                <a:latin typeface="Times New Roman" panose="02020603050405020304" pitchFamily="18" charset="0"/>
                <a:cs typeface="Times New Roman" panose="02020603050405020304" pitchFamily="18" charset="0"/>
              </a:rPr>
              <a:t>=T0 + </a:t>
            </a:r>
            <a:r>
              <a:rPr lang="en-US" sz="2000" dirty="0" err="1">
                <a:latin typeface="Times New Roman" panose="02020603050405020304" pitchFamily="18" charset="0"/>
                <a:cs typeface="Times New Roman" panose="02020603050405020304" pitchFamily="18" charset="0"/>
              </a:rPr>
              <a:t>t</a:t>
            </a:r>
            <a:r>
              <a:rPr lang="en-US" sz="2000" baseline="-25000" dirty="0" err="1">
                <a:latin typeface="Times New Roman" panose="02020603050405020304" pitchFamily="18" charset="0"/>
                <a:cs typeface="Times New Roman" panose="02020603050405020304" pitchFamily="18" charset="0"/>
              </a:rPr>
              <a:t>w</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Yw</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zw</a:t>
            </a:r>
            <a:r>
              <a:rPr lang="en-US" sz="2000" dirty="0">
                <a:latin typeface="Times New Roman" panose="02020603050405020304" pitchFamily="18" charset="0"/>
                <a:cs typeface="Times New Roman" panose="02020603050405020304" pitchFamily="18" charset="0"/>
              </a:rPr>
              <a:t> ( </a:t>
            </a:r>
            <a:r>
              <a:rPr lang="en-US" sz="2000" dirty="0" err="1">
                <a:latin typeface="Times New Roman" panose="02020603050405020304" pitchFamily="18" charset="0"/>
                <a:cs typeface="Times New Roman" panose="02020603050405020304" pitchFamily="18" charset="0"/>
              </a:rPr>
              <a:t>Yw</a:t>
            </a:r>
            <a:r>
              <a:rPr lang="en-US" sz="2000" dirty="0">
                <a:latin typeface="Times New Roman" panose="02020603050405020304" pitchFamily="18" charset="0"/>
                <a:cs typeface="Times New Roman" panose="02020603050405020304" pitchFamily="18" charset="0"/>
              </a:rPr>
              <a:t> – C0w - C0n )] + </a:t>
            </a:r>
            <a:r>
              <a:rPr lang="en-US" sz="2000" dirty="0" err="1">
                <a:latin typeface="Times New Roman" panose="02020603050405020304" pitchFamily="18" charset="0"/>
                <a:cs typeface="Times New Roman" panose="02020603050405020304" pitchFamily="18" charset="0"/>
              </a:rPr>
              <a:t>t</a:t>
            </a:r>
            <a:r>
              <a:rPr lang="en-US" sz="2000" baseline="-25000" dirty="0" err="1">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 [YA - </a:t>
            </a:r>
            <a:r>
              <a:rPr lang="en-US" sz="2000" dirty="0" err="1">
                <a:latin typeface="Times New Roman" panose="02020603050405020304" pitchFamily="18" charset="0"/>
                <a:cs typeface="Times New Roman" panose="02020603050405020304" pitchFamily="18" charset="0"/>
              </a:rPr>
              <a:t>z</a:t>
            </a:r>
            <a:r>
              <a:rPr lang="en-US" sz="2000" baseline="-25000" dirty="0" err="1">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(YA </a:t>
            </a:r>
            <a:r>
              <a:rPr lang="en-US" sz="2000" dirty="0" smtClean="0">
                <a:latin typeface="Times New Roman" panose="02020603050405020304" pitchFamily="18" charset="0"/>
                <a:cs typeface="Times New Roman" panose="02020603050405020304" pitchFamily="18" charset="0"/>
              </a:rPr>
              <a:t>- C0A </a:t>
            </a:r>
            <a:r>
              <a:rPr lang="en-US" sz="2000" dirty="0">
                <a:latin typeface="Times New Roman" panose="02020603050405020304" pitchFamily="18" charset="0"/>
                <a:cs typeface="Times New Roman" panose="02020603050405020304" pitchFamily="18" charset="0"/>
              </a:rPr>
              <a:t>- C0n ) ] - </a:t>
            </a:r>
            <a:r>
              <a:rPr lang="en-US" sz="2000" dirty="0" err="1">
                <a:latin typeface="Times New Roman" panose="02020603050405020304" pitchFamily="18" charset="0"/>
                <a:cs typeface="Times New Roman" panose="02020603050405020304" pitchFamily="18" charset="0"/>
              </a:rPr>
              <a:t>t</a:t>
            </a:r>
            <a:r>
              <a:rPr lang="en-US" sz="2000" baseline="-25000" dirty="0" err="1">
                <a:latin typeface="Times New Roman" panose="02020603050405020304" pitchFamily="18" charset="0"/>
                <a:cs typeface="Times New Roman" panose="02020603050405020304" pitchFamily="18" charset="0"/>
              </a:rPr>
              <a:t>A</a:t>
            </a:r>
            <a:r>
              <a:rPr lang="en-US" sz="2000" dirty="0">
                <a:latin typeface="Times New Roman" panose="02020603050405020304" pitchFamily="18" charset="0"/>
                <a:cs typeface="Times New Roman" panose="02020603050405020304" pitchFamily="18" charset="0"/>
              </a:rPr>
              <a:t> z </a:t>
            </a:r>
            <a:r>
              <a:rPr lang="en-US" sz="2000" dirty="0" smtClean="0">
                <a:latin typeface="Times New Roman" panose="02020603050405020304" pitchFamily="18" charset="0"/>
                <a:cs typeface="Times New Roman" panose="02020603050405020304" pitchFamily="18" charset="0"/>
              </a:rPr>
              <a:t>A0 + </a:t>
            </a:r>
            <a:r>
              <a:rPr lang="en-US" sz="2000" dirty="0">
                <a:latin typeface="Times New Roman" panose="02020603050405020304" pitchFamily="18" charset="0"/>
                <a:cs typeface="Times New Roman" panose="02020603050405020304" pitchFamily="18" charset="0"/>
              </a:rPr>
              <a:t>t</a:t>
            </a:r>
            <a:r>
              <a:rPr lang="el-GR" sz="2000" dirty="0">
                <a:latin typeface="Times New Roman" panose="02020603050405020304" pitchFamily="18" charset="0"/>
                <a:cs typeface="Times New Roman" panose="02020603050405020304" pitchFamily="18" charset="0"/>
              </a:rPr>
              <a:t>π [</a:t>
            </a:r>
            <a:r>
              <a:rPr lang="en-US" sz="2000" dirty="0">
                <a:latin typeface="Times New Roman" panose="02020603050405020304" pitchFamily="18" charset="0"/>
                <a:cs typeface="Times New Roman" panose="02020603050405020304" pitchFamily="18" charset="0"/>
              </a:rPr>
              <a:t>Y</a:t>
            </a:r>
            <a:r>
              <a:rPr lang="el-GR" sz="2000" dirty="0">
                <a:latin typeface="Times New Roman" panose="02020603050405020304" pitchFamily="18" charset="0"/>
                <a:cs typeface="Times New Roman" panose="02020603050405020304" pitchFamily="18" charset="0"/>
              </a:rPr>
              <a:t>π - </a:t>
            </a:r>
            <a:r>
              <a:rPr lang="en-US" sz="2000" dirty="0">
                <a:latin typeface="Times New Roman" panose="02020603050405020304" pitchFamily="18" charset="0"/>
                <a:cs typeface="Times New Roman" panose="02020603050405020304" pitchFamily="18" charset="0"/>
              </a:rPr>
              <a:t>z</a:t>
            </a:r>
            <a:r>
              <a:rPr lang="el-GR" sz="2000" dirty="0">
                <a:latin typeface="Times New Roman" panose="02020603050405020304" pitchFamily="18" charset="0"/>
                <a:cs typeface="Times New Roman" panose="02020603050405020304" pitchFamily="18" charset="0"/>
              </a:rPr>
              <a:t>π(</a:t>
            </a:r>
            <a:r>
              <a:rPr lang="en-US" sz="2000" dirty="0">
                <a:latin typeface="Times New Roman" panose="02020603050405020304" pitchFamily="18" charset="0"/>
                <a:cs typeface="Times New Roman" panose="02020603050405020304" pitchFamily="18" charset="0"/>
              </a:rPr>
              <a:t>Y</a:t>
            </a:r>
            <a:r>
              <a:rPr lang="el-GR" sz="2000" dirty="0">
                <a:latin typeface="Times New Roman" panose="02020603050405020304" pitchFamily="18" charset="0"/>
                <a:cs typeface="Times New Roman" panose="02020603050405020304" pitchFamily="18" charset="0"/>
              </a:rPr>
              <a:t>π - </a:t>
            </a:r>
            <a:r>
              <a:rPr lang="en-US" sz="2000" dirty="0">
                <a:latin typeface="Times New Roman" panose="02020603050405020304" pitchFamily="18" charset="0"/>
                <a:cs typeface="Times New Roman" panose="02020603050405020304" pitchFamily="18" charset="0"/>
              </a:rPr>
              <a:t>C0</a:t>
            </a:r>
            <a:r>
              <a:rPr lang="el-GR" sz="2000" dirty="0">
                <a:latin typeface="Times New Roman" panose="02020603050405020304" pitchFamily="18" charset="0"/>
                <a:cs typeface="Times New Roman" panose="02020603050405020304" pitchFamily="18" charset="0"/>
              </a:rPr>
              <a:t>π - </a:t>
            </a:r>
            <a:r>
              <a:rPr lang="en-US" sz="2000" dirty="0">
                <a:latin typeface="Times New Roman" panose="02020603050405020304" pitchFamily="18" charset="0"/>
                <a:cs typeface="Times New Roman" panose="02020603050405020304" pitchFamily="18" charset="0"/>
              </a:rPr>
              <a:t>C0n)] </a:t>
            </a:r>
            <a:r>
              <a:rPr lang="en-US" sz="2000" dirty="0" smtClean="0">
                <a:latin typeface="Times New Roman" panose="02020603050405020304" pitchFamily="18" charset="0"/>
                <a:cs typeface="Times New Roman" panose="02020603050405020304" pitchFamily="18" charset="0"/>
              </a:rPr>
              <a:t>		</a:t>
            </a:r>
            <a:r>
              <a:rPr lang="en-US" sz="2000" b="1" dirty="0" smtClean="0">
                <a:latin typeface="Times New Roman" panose="02020603050405020304" pitchFamily="18" charset="0"/>
                <a:cs typeface="Times New Roman" panose="02020603050405020304" pitchFamily="18" charset="0"/>
              </a:rPr>
              <a:t>(</a:t>
            </a:r>
            <a:r>
              <a:rPr lang="en-US" sz="2000" b="1" dirty="0">
                <a:latin typeface="Times New Roman" panose="02020603050405020304" pitchFamily="18" charset="0"/>
                <a:cs typeface="Times New Roman" panose="02020603050405020304" pitchFamily="18" charset="0"/>
              </a:rPr>
              <a:t>17b)</a:t>
            </a:r>
            <a:endParaRPr lang="en-US" sz="2000" b="1"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9</a:t>
            </a:fld>
            <a:endParaRPr lang="en-US"/>
          </a:p>
        </p:txBody>
      </p:sp>
    </p:spTree>
    <p:extLst>
      <p:ext uri="{BB962C8B-B14F-4D97-AF65-F5344CB8AC3E}">
        <p14:creationId xmlns="" xmlns:p14="http://schemas.microsoft.com/office/powerpoint/2010/main" val="1206106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06475"/>
          </a:xfrm>
        </p:spPr>
        <p:txBody>
          <a:bodyPr>
            <a:noAutofit/>
          </a:bodyPr>
          <a:lstStyle/>
          <a:p>
            <a:r>
              <a:rPr lang="en-US" sz="3600" b="1" dirty="0" smtClean="0">
                <a:latin typeface="Times New Roman" panose="02020603050405020304" pitchFamily="18" charset="0"/>
                <a:cs typeface="Times New Roman" panose="02020603050405020304" pitchFamily="18" charset="0"/>
              </a:rPr>
              <a:t>Sum-up (Total </a:t>
            </a:r>
            <a:r>
              <a:rPr lang="en-US" sz="3600" b="1" dirty="0">
                <a:latin typeface="Times New Roman" panose="02020603050405020304" pitchFamily="18" charset="0"/>
                <a:cs typeface="Times New Roman" panose="02020603050405020304" pitchFamily="18" charset="0"/>
              </a:rPr>
              <a:t>Zakat </a:t>
            </a:r>
            <a:r>
              <a:rPr lang="en-US" sz="3600" b="1" dirty="0" smtClean="0">
                <a:latin typeface="Times New Roman" panose="02020603050405020304" pitchFamily="18" charset="0"/>
                <a:cs typeface="Times New Roman" panose="02020603050405020304" pitchFamily="18" charset="0"/>
              </a:rPr>
              <a:t>Collection)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281113"/>
            <a:ext cx="8305800" cy="5576887"/>
          </a:xfrm>
        </p:spPr>
        <p:txBody>
          <a:bodyPr>
            <a:noAutofit/>
          </a:bodyPr>
          <a:lstStyle/>
          <a:p>
            <a:pPr marL="0" indent="0">
              <a:buNone/>
            </a:pPr>
            <a:r>
              <a:rPr lang="en-US" sz="2400" b="1" u="sng" dirty="0" smtClean="0">
                <a:latin typeface="Times New Roman" panose="02020603050405020304" pitchFamily="18" charset="0"/>
                <a:cs typeface="Times New Roman" panose="02020603050405020304" pitchFamily="18" charset="0"/>
              </a:rPr>
              <a:t>Tax </a:t>
            </a:r>
            <a:r>
              <a:rPr lang="en-US" sz="2400" b="1" u="sng" dirty="0">
                <a:latin typeface="Times New Roman" panose="02020603050405020304" pitchFamily="18" charset="0"/>
                <a:cs typeface="Times New Roman" panose="02020603050405020304" pitchFamily="18" charset="0"/>
              </a:rPr>
              <a:t>collection</a:t>
            </a:r>
          </a:p>
          <a:p>
            <a:pPr marL="0" indent="0" algn="ctr">
              <a:buNone/>
            </a:pPr>
            <a:r>
              <a:rPr lang="en-US" sz="2400" dirty="0" err="1" smtClean="0">
                <a:latin typeface="Times New Roman" panose="02020603050405020304" pitchFamily="18" charset="0"/>
                <a:cs typeface="Times New Roman" panose="02020603050405020304" pitchFamily="18" charset="0"/>
              </a:rPr>
              <a:t>tw</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tA</a:t>
            </a:r>
            <a:r>
              <a:rPr lang="en-US" sz="2400" dirty="0">
                <a:latin typeface="Times New Roman" panose="02020603050405020304" pitchFamily="18" charset="0"/>
                <a:cs typeface="Times New Roman" panose="02020603050405020304" pitchFamily="18" charset="0"/>
              </a:rPr>
              <a:t> = tπ = t </a:t>
            </a:r>
            <a:r>
              <a:rPr lang="en-US" sz="2400" dirty="0" smtClean="0">
                <a:latin typeface="Times New Roman" panose="02020603050405020304" pitchFamily="18" charset="0"/>
                <a:cs typeface="Times New Roman" panose="02020603050405020304" pitchFamily="18" charset="0"/>
              </a:rPr>
              <a:t>	</a:t>
            </a:r>
          </a:p>
          <a:p>
            <a:pPr marL="0" indent="0">
              <a:buNone/>
            </a:pPr>
            <a:r>
              <a:rPr lang="en-US" sz="2400" dirty="0" smtClean="0">
                <a:latin typeface="Times New Roman" panose="02020603050405020304" pitchFamily="18" charset="0"/>
                <a:cs typeface="Times New Roman" panose="02020603050405020304" pitchFamily="18" charset="0"/>
              </a:rPr>
              <a:t>and </a:t>
            </a:r>
            <a:r>
              <a:rPr lang="en-US" sz="2400" dirty="0">
                <a:latin typeface="Times New Roman" panose="02020603050405020304" pitchFamily="18" charset="0"/>
                <a:cs typeface="Times New Roman" panose="02020603050405020304" pitchFamily="18" charset="0"/>
              </a:rPr>
              <a:t>that </a:t>
            </a:r>
            <a:r>
              <a:rPr lang="en-US" sz="2400" dirty="0" smtClean="0">
                <a:latin typeface="Times New Roman" panose="02020603050405020304" pitchFamily="18" charset="0"/>
                <a:cs typeface="Times New Roman" panose="02020603050405020304" pitchFamily="18" charset="0"/>
              </a:rPr>
              <a:t> the </a:t>
            </a:r>
            <a:r>
              <a:rPr lang="en-US" sz="2400" dirty="0">
                <a:latin typeface="Times New Roman" panose="02020603050405020304" pitchFamily="18" charset="0"/>
                <a:cs typeface="Times New Roman" panose="02020603050405020304" pitchFamily="18" charset="0"/>
              </a:rPr>
              <a:t>Zakat rates are also equal to </a:t>
            </a:r>
            <a:r>
              <a:rPr lang="en-US" sz="2400" dirty="0" smtClean="0">
                <a:latin typeface="Times New Roman" panose="02020603050405020304" pitchFamily="18" charset="0"/>
                <a:cs typeface="Times New Roman" panose="02020603050405020304" pitchFamily="18" charset="0"/>
              </a:rPr>
              <a:t>	</a:t>
            </a:r>
          </a:p>
          <a:p>
            <a:pPr marL="0" indent="0" algn="ctr">
              <a:buNone/>
            </a:pPr>
            <a:r>
              <a:rPr lang="en-US" sz="2400" dirty="0" err="1" smtClean="0">
                <a:latin typeface="Times New Roman" panose="02020603050405020304" pitchFamily="18" charset="0"/>
                <a:cs typeface="Times New Roman" panose="02020603050405020304" pitchFamily="18" charset="0"/>
              </a:rPr>
              <a:t>zw</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zA</a:t>
            </a:r>
            <a:r>
              <a:rPr lang="en-US" sz="2400" dirty="0">
                <a:latin typeface="Times New Roman" panose="02020603050405020304" pitchFamily="18" charset="0"/>
                <a:cs typeface="Times New Roman" panose="02020603050405020304" pitchFamily="18" charset="0"/>
              </a:rPr>
              <a:t> = zπ = z. </a:t>
            </a:r>
            <a:endParaRPr lang="en-US" sz="2400" dirty="0" smtClean="0">
              <a:latin typeface="Times New Roman" panose="02020603050405020304" pitchFamily="18" charset="0"/>
              <a:cs typeface="Times New Roman" panose="02020603050405020304" pitchFamily="18" charset="0"/>
            </a:endParaRPr>
          </a:p>
          <a:p>
            <a:pPr marL="0" indent="0" algn="ctr">
              <a:buNone/>
            </a:pPr>
            <a:r>
              <a:rPr lang="en-US" sz="2400" dirty="0" smtClean="0">
                <a:latin typeface="Times New Roman" panose="02020603050405020304" pitchFamily="18" charset="0"/>
                <a:cs typeface="Times New Roman" panose="02020603050405020304" pitchFamily="18" charset="0"/>
              </a:rPr>
              <a:t>Y </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Yw</a:t>
            </a:r>
            <a:r>
              <a:rPr lang="en-US" sz="2400" dirty="0">
                <a:latin typeface="Times New Roman" panose="02020603050405020304" pitchFamily="18" charset="0"/>
                <a:cs typeface="Times New Roman" panose="02020603050405020304" pitchFamily="18" charset="0"/>
              </a:rPr>
              <a:t>+ Yπ +YA.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Thus </a:t>
            </a:r>
            <a:r>
              <a:rPr lang="en-US" sz="2400" dirty="0">
                <a:latin typeface="Times New Roman" panose="02020603050405020304" pitchFamily="18" charset="0"/>
                <a:cs typeface="Times New Roman" panose="02020603050405020304" pitchFamily="18" charset="0"/>
              </a:rPr>
              <a:t>(17b) can be simplified </a:t>
            </a:r>
            <a:r>
              <a:rPr lang="en-US" sz="2400" dirty="0" smtClean="0">
                <a:latin typeface="Times New Roman" panose="02020603050405020304" pitchFamily="18" charset="0"/>
                <a:cs typeface="Times New Roman" panose="02020603050405020304" pitchFamily="18" charset="0"/>
              </a:rPr>
              <a:t>to </a:t>
            </a:r>
            <a:endParaRPr lang="en-US" sz="2400" dirty="0">
              <a:latin typeface="Times New Roman" panose="02020603050405020304" pitchFamily="18" charset="0"/>
              <a:cs typeface="Times New Roman" panose="02020603050405020304" pitchFamily="18" charset="0"/>
            </a:endParaRPr>
          </a:p>
          <a:p>
            <a:pPr marL="0" indent="0" algn="ctr">
              <a:buNone/>
            </a:pPr>
            <a:r>
              <a:rPr lang="en-US" sz="2400" dirty="0" smtClean="0">
                <a:latin typeface="Times New Roman" panose="02020603050405020304" pitchFamily="18" charset="0"/>
                <a:cs typeface="Times New Roman" panose="02020603050405020304" pitchFamily="18" charset="0"/>
              </a:rPr>
              <a:t>T </a:t>
            </a:r>
            <a:r>
              <a:rPr lang="en-US" sz="2400" dirty="0">
                <a:latin typeface="Times New Roman" panose="02020603050405020304" pitchFamily="18" charset="0"/>
                <a:cs typeface="Times New Roman" panose="02020603050405020304" pitchFamily="18" charset="0"/>
              </a:rPr>
              <a:t>=T0 + </a:t>
            </a:r>
            <a:r>
              <a:rPr lang="en-US" sz="2400" dirty="0" err="1">
                <a:latin typeface="Times New Roman" panose="02020603050405020304" pitchFamily="18" charset="0"/>
                <a:cs typeface="Times New Roman" panose="02020603050405020304" pitchFamily="18" charset="0"/>
              </a:rPr>
              <a:t>tY</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tzY</a:t>
            </a:r>
            <a:r>
              <a:rPr lang="en-US" sz="2400" dirty="0">
                <a:latin typeface="Times New Roman" panose="02020603050405020304" pitchFamily="18" charset="0"/>
                <a:cs typeface="Times New Roman" panose="02020603050405020304" pitchFamily="18" charset="0"/>
              </a:rPr>
              <a:t> + </a:t>
            </a:r>
            <a:r>
              <a:rPr lang="en-US" sz="2400" dirty="0" err="1">
                <a:latin typeface="Times New Roman" panose="02020603050405020304" pitchFamily="18" charset="0"/>
                <a:cs typeface="Times New Roman" panose="02020603050405020304" pitchFamily="18" charset="0"/>
              </a:rPr>
              <a:t>tz</a:t>
            </a:r>
            <a:r>
              <a:rPr lang="en-US" sz="2400" dirty="0">
                <a:latin typeface="Times New Roman" panose="02020603050405020304" pitchFamily="18" charset="0"/>
                <a:cs typeface="Times New Roman" panose="02020603050405020304" pitchFamily="18" charset="0"/>
              </a:rPr>
              <a:t> C0N + </a:t>
            </a:r>
            <a:r>
              <a:rPr lang="en-US" sz="2400" dirty="0" err="1">
                <a:latin typeface="Times New Roman" panose="02020603050405020304" pitchFamily="18" charset="0"/>
                <a:cs typeface="Times New Roman" panose="02020603050405020304" pitchFamily="18" charset="0"/>
              </a:rPr>
              <a:t>tz</a:t>
            </a:r>
            <a:r>
              <a:rPr lang="en-US" sz="2400" dirty="0">
                <a:latin typeface="Times New Roman" panose="02020603050405020304" pitchFamily="18" charset="0"/>
                <a:cs typeface="Times New Roman" panose="02020603050405020304" pitchFamily="18" charset="0"/>
              </a:rPr>
              <a:t> C0E - t zA0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18)</a:t>
            </a:r>
          </a:p>
          <a:p>
            <a:pPr marL="0" indent="0">
              <a:buNone/>
            </a:pPr>
            <a:endParaRPr lang="en-US" sz="20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10</a:t>
            </a:fld>
            <a:endParaRPr lang="en-US"/>
          </a:p>
        </p:txBody>
      </p:sp>
    </p:spTree>
    <p:extLst>
      <p:ext uri="{BB962C8B-B14F-4D97-AF65-F5344CB8AC3E}">
        <p14:creationId xmlns="" xmlns:p14="http://schemas.microsoft.com/office/powerpoint/2010/main" val="29095872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Sum-up (Total </a:t>
            </a:r>
            <a:r>
              <a:rPr lang="en-US" sz="3600" b="1" dirty="0">
                <a:latin typeface="Times New Roman" panose="02020603050405020304" pitchFamily="18" charset="0"/>
                <a:cs typeface="Times New Roman" panose="02020603050405020304" pitchFamily="18" charset="0"/>
              </a:rPr>
              <a:t>Zakat </a:t>
            </a:r>
            <a:r>
              <a:rPr lang="en-US" sz="3600" b="1" dirty="0" smtClean="0">
                <a:latin typeface="Times New Roman" panose="02020603050405020304" pitchFamily="18" charset="0"/>
                <a:cs typeface="Times New Roman" panose="02020603050405020304" pitchFamily="18" charset="0"/>
              </a:rPr>
              <a:t>Collection)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marL="0" indent="0">
              <a:buNone/>
            </a:pPr>
            <a:r>
              <a:rPr lang="en-US" sz="2400" b="1" u="sng" dirty="0" smtClean="0">
                <a:latin typeface="Times New Roman" panose="02020603050405020304" pitchFamily="18" charset="0"/>
                <a:cs typeface="Times New Roman" panose="02020603050405020304" pitchFamily="18" charset="0"/>
              </a:rPr>
              <a:t>Tax </a:t>
            </a:r>
            <a:r>
              <a:rPr lang="en-US" sz="2400" b="1" u="sng" dirty="0">
                <a:latin typeface="Times New Roman" panose="02020603050405020304" pitchFamily="18" charset="0"/>
                <a:cs typeface="Times New Roman" panose="02020603050405020304" pitchFamily="18" charset="0"/>
              </a:rPr>
              <a:t>collection</a:t>
            </a:r>
          </a:p>
          <a:p>
            <a:pPr marL="0" indent="0">
              <a:buNone/>
            </a:pPr>
            <a:r>
              <a:rPr lang="en-US" sz="2400" dirty="0">
                <a:latin typeface="Times New Roman" panose="02020603050405020304" pitchFamily="18" charset="0"/>
                <a:cs typeface="Times New Roman" panose="02020603050405020304" pitchFamily="18" charset="0"/>
              </a:rPr>
              <a:t>Substituting the tax equation (18) into the consumption equation (7) we obtain,</a:t>
            </a:r>
          </a:p>
          <a:p>
            <a:pPr marL="0" indent="0" algn="ctr">
              <a:buNone/>
            </a:pPr>
            <a:r>
              <a:rPr lang="en-US" sz="2400" dirty="0">
                <a:latin typeface="Times New Roman" panose="02020603050405020304" pitchFamily="18" charset="0"/>
                <a:cs typeface="Times New Roman" panose="02020603050405020304" pitchFamily="18" charset="0"/>
              </a:rPr>
              <a:t>C = C01+ C0z + c1Y– c1Z – c1T0 - c1tz C0E - c1tz C0N - c1t Y + c1z t Y + </a:t>
            </a:r>
            <a:r>
              <a:rPr lang="en-US" sz="2400" dirty="0" err="1">
                <a:latin typeface="Times New Roman" panose="02020603050405020304" pitchFamily="18" charset="0"/>
                <a:cs typeface="Times New Roman" panose="02020603050405020304" pitchFamily="18" charset="0"/>
              </a:rPr>
              <a:t>czZE</a:t>
            </a:r>
            <a:r>
              <a:rPr lang="en-US" sz="2400" dirty="0">
                <a:latin typeface="Times New Roman" panose="02020603050405020304" pitchFamily="18" charset="0"/>
                <a:cs typeface="Times New Roman" panose="02020603050405020304" pitchFamily="18" charset="0"/>
              </a:rPr>
              <a:t> + c1 t z A0 					(19)</a:t>
            </a:r>
          </a:p>
          <a:p>
            <a:pPr marL="0" indent="0">
              <a:buNone/>
            </a:pPr>
            <a:r>
              <a:rPr lang="en-US" sz="2400" dirty="0" smtClean="0">
                <a:latin typeface="Times New Roman" panose="02020603050405020304" pitchFamily="18" charset="0"/>
                <a:cs typeface="Times New Roman" panose="02020603050405020304" pitchFamily="18" charset="0"/>
              </a:rPr>
              <a:t>Substituting </a:t>
            </a:r>
            <a:r>
              <a:rPr lang="en-US" sz="2400" dirty="0">
                <a:latin typeface="Times New Roman" panose="02020603050405020304" pitchFamily="18" charset="0"/>
                <a:cs typeface="Times New Roman" panose="02020603050405020304" pitchFamily="18" charset="0"/>
              </a:rPr>
              <a:t>Z = z(Y - C0E - C0N) into (19</a:t>
            </a:r>
            <a:r>
              <a:rPr lang="en-US" sz="2400" dirty="0" smtClean="0">
                <a:latin typeface="Times New Roman" panose="02020603050405020304" pitchFamily="18" charset="0"/>
                <a:cs typeface="Times New Roman" panose="02020603050405020304" pitchFamily="18" charset="0"/>
              </a:rPr>
              <a:t>), aggregate consumption </a:t>
            </a:r>
            <a:r>
              <a:rPr lang="en-US" sz="2400" dirty="0">
                <a:latin typeface="Times New Roman" panose="02020603050405020304" pitchFamily="18" charset="0"/>
                <a:cs typeface="Times New Roman" panose="02020603050405020304" pitchFamily="18" charset="0"/>
              </a:rPr>
              <a:t>function in reduced form </a:t>
            </a:r>
            <a:r>
              <a:rPr lang="en-US" sz="2400" dirty="0" smtClean="0">
                <a:latin typeface="Times New Roman" panose="02020603050405020304" pitchFamily="18" charset="0"/>
                <a:cs typeface="Times New Roman" panose="02020603050405020304" pitchFamily="18" charset="0"/>
              </a:rPr>
              <a:t>is</a:t>
            </a:r>
          </a:p>
          <a:p>
            <a:pPr marL="0" indent="0" algn="ctr">
              <a:buNone/>
            </a:pPr>
            <a:r>
              <a:rPr lang="en-US" sz="2400" dirty="0" smtClean="0">
                <a:latin typeface="Times New Roman" panose="02020603050405020304" pitchFamily="18" charset="0"/>
                <a:cs typeface="Times New Roman" panose="02020603050405020304" pitchFamily="18" charset="0"/>
              </a:rPr>
              <a:t>C </a:t>
            </a:r>
            <a:r>
              <a:rPr lang="en-US" sz="2400" dirty="0">
                <a:latin typeface="Times New Roman" panose="02020603050405020304" pitchFamily="18" charset="0"/>
                <a:cs typeface="Times New Roman" panose="02020603050405020304" pitchFamily="18" charset="0"/>
              </a:rPr>
              <a:t>= C01+C0z + (c1– c1z - c1t + c1z t)Y + (c1z - c1tz)C0E + (c1z - </a:t>
            </a:r>
            <a:r>
              <a:rPr lang="en-US" sz="2400" dirty="0" smtClean="0">
                <a:latin typeface="Times New Roman" panose="02020603050405020304" pitchFamily="18" charset="0"/>
                <a:cs typeface="Times New Roman" panose="02020603050405020304" pitchFamily="18" charset="0"/>
              </a:rPr>
              <a:t>c1tz)C0N – </a:t>
            </a:r>
            <a:r>
              <a:rPr lang="en-US" sz="2400" dirty="0">
                <a:latin typeface="Times New Roman" panose="02020603050405020304" pitchFamily="18" charset="0"/>
                <a:cs typeface="Times New Roman" panose="02020603050405020304" pitchFamily="18" charset="0"/>
              </a:rPr>
              <a:t>c1T0 + </a:t>
            </a:r>
            <a:r>
              <a:rPr lang="en-US" sz="2400" dirty="0" err="1">
                <a:latin typeface="Times New Roman" panose="02020603050405020304" pitchFamily="18" charset="0"/>
                <a:cs typeface="Times New Roman" panose="02020603050405020304" pitchFamily="18" charset="0"/>
              </a:rPr>
              <a:t>czZE</a:t>
            </a:r>
            <a:r>
              <a:rPr lang="en-US" sz="2400" dirty="0">
                <a:latin typeface="Times New Roman" panose="02020603050405020304" pitchFamily="18" charset="0"/>
                <a:cs typeface="Times New Roman" panose="02020603050405020304" pitchFamily="18" charset="0"/>
              </a:rPr>
              <a:t> + c1 t z A0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20)</a:t>
            </a:r>
            <a:endParaRPr lang="en-US" sz="24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11</a:t>
            </a:fld>
            <a:endParaRPr lang="en-US"/>
          </a:p>
        </p:txBody>
      </p:sp>
    </p:spTree>
    <p:extLst>
      <p:ext uri="{BB962C8B-B14F-4D97-AF65-F5344CB8AC3E}">
        <p14:creationId xmlns="" xmlns:p14="http://schemas.microsoft.com/office/powerpoint/2010/main" val="9040687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Sum-up (Total </a:t>
            </a:r>
            <a:r>
              <a:rPr lang="en-US" sz="3600" b="1" dirty="0">
                <a:latin typeface="Times New Roman" panose="02020603050405020304" pitchFamily="18" charset="0"/>
                <a:cs typeface="Times New Roman" panose="02020603050405020304" pitchFamily="18" charset="0"/>
              </a:rPr>
              <a:t>Zakat </a:t>
            </a:r>
            <a:r>
              <a:rPr lang="en-US" sz="3600" b="1" dirty="0" smtClean="0">
                <a:latin typeface="Times New Roman" panose="02020603050405020304" pitchFamily="18" charset="0"/>
                <a:cs typeface="Times New Roman" panose="02020603050405020304" pitchFamily="18" charset="0"/>
              </a:rPr>
              <a:t>Collection)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8"/>
            <a:ext cx="8229600" cy="5211762"/>
          </a:xfrm>
        </p:spPr>
        <p:txBody>
          <a:bodyPr>
            <a:noAutofit/>
          </a:bodyPr>
          <a:lstStyle/>
          <a:p>
            <a:pPr marL="0" indent="0">
              <a:buNone/>
            </a:pPr>
            <a:r>
              <a:rPr lang="en-US" sz="2800" dirty="0" smtClean="0">
                <a:latin typeface="Times New Roman" panose="02020603050405020304" pitchFamily="18" charset="0"/>
                <a:cs typeface="Times New Roman" panose="02020603050405020304" pitchFamily="18" charset="0"/>
              </a:rPr>
              <a:t>From 20 aggregate </a:t>
            </a:r>
            <a:r>
              <a:rPr lang="en-US" sz="2800" dirty="0">
                <a:latin typeface="Times New Roman" panose="02020603050405020304" pitchFamily="18" charset="0"/>
                <a:cs typeface="Times New Roman" panose="02020603050405020304" pitchFamily="18" charset="0"/>
              </a:rPr>
              <a:t>consumption </a:t>
            </a:r>
            <a:r>
              <a:rPr lang="en-US" sz="2800" dirty="0" smtClean="0">
                <a:latin typeface="Times New Roman" panose="02020603050405020304" pitchFamily="18" charset="0"/>
                <a:cs typeface="Times New Roman" panose="02020603050405020304" pitchFamily="18" charset="0"/>
              </a:rPr>
              <a:t>in </a:t>
            </a:r>
            <a:r>
              <a:rPr lang="en-US" sz="2800" dirty="0">
                <a:latin typeface="Times New Roman" panose="02020603050405020304" pitchFamily="18" charset="0"/>
                <a:cs typeface="Times New Roman" panose="02020603050405020304" pitchFamily="18" charset="0"/>
              </a:rPr>
              <a:t>an </a:t>
            </a:r>
            <a:r>
              <a:rPr lang="en-US" sz="2800" dirty="0" smtClean="0">
                <a:latin typeface="Times New Roman" panose="02020603050405020304" pitchFamily="18" charset="0"/>
                <a:cs typeface="Times New Roman" panose="02020603050405020304" pitchFamily="18" charset="0"/>
              </a:rPr>
              <a:t>Islamic economy </a:t>
            </a:r>
            <a:r>
              <a:rPr lang="en-US" sz="2800" dirty="0">
                <a:latin typeface="Times New Roman" panose="02020603050405020304" pitchFamily="18" charset="0"/>
                <a:cs typeface="Times New Roman" panose="02020603050405020304" pitchFamily="18" charset="0"/>
              </a:rPr>
              <a:t>depends </a:t>
            </a:r>
            <a:r>
              <a:rPr lang="en-US" sz="2800" dirty="0" smtClean="0">
                <a:latin typeface="Times New Roman" panose="02020603050405020304" pitchFamily="18" charset="0"/>
                <a:cs typeface="Times New Roman" panose="02020603050405020304" pitchFamily="18" charset="0"/>
              </a:rPr>
              <a:t>on:</a:t>
            </a: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Income</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Exemption </a:t>
            </a:r>
            <a:r>
              <a:rPr lang="en-US" sz="2800" dirty="0">
                <a:latin typeface="Times New Roman" panose="02020603050405020304" pitchFamily="18" charset="0"/>
                <a:cs typeface="Times New Roman" panose="02020603050405020304" pitchFamily="18" charset="0"/>
              </a:rPr>
              <a:t>levels, </a:t>
            </a:r>
            <a:endParaRPr lang="en-US" sz="28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Taxes</a:t>
            </a:r>
            <a:r>
              <a:rPr lang="en-US" sz="2800" dirty="0">
                <a:latin typeface="Times New Roman" panose="02020603050405020304" pitchFamily="18" charset="0"/>
                <a:cs typeface="Times New Roman" panose="02020603050405020304" pitchFamily="18" charset="0"/>
              </a:rPr>
              <a:t>, </a:t>
            </a:r>
            <a:endParaRPr lang="en-US" sz="28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Zakat </a:t>
            </a:r>
            <a:r>
              <a:rPr lang="en-US" sz="2800" dirty="0">
                <a:latin typeface="Times New Roman" panose="02020603050405020304" pitchFamily="18" charset="0"/>
                <a:cs typeface="Times New Roman" panose="02020603050405020304" pitchFamily="18" charset="0"/>
              </a:rPr>
              <a:t>expenditure, </a:t>
            </a:r>
            <a:endParaRPr lang="en-US" sz="2800"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2800" dirty="0" smtClean="0">
                <a:latin typeface="Times New Roman" panose="02020603050405020304" pitchFamily="18" charset="0"/>
                <a:cs typeface="Times New Roman" panose="02020603050405020304" pitchFamily="18" charset="0"/>
              </a:rPr>
              <a:t>Asset </a:t>
            </a:r>
            <a:r>
              <a:rPr lang="en-US" sz="2800" dirty="0">
                <a:latin typeface="Times New Roman" panose="02020603050405020304" pitchFamily="18" charset="0"/>
                <a:cs typeface="Times New Roman" panose="02020603050405020304" pitchFamily="18" charset="0"/>
              </a:rPr>
              <a:t>holdings of individuals.</a:t>
            </a:r>
          </a:p>
          <a:p>
            <a:pPr marL="0" indent="0">
              <a:buNone/>
            </a:pPr>
            <a:r>
              <a:rPr lang="en-US" sz="2800" dirty="0">
                <a:latin typeface="Times New Roman" panose="02020603050405020304" pitchFamily="18" charset="0"/>
                <a:cs typeface="Times New Roman" panose="02020603050405020304" pitchFamily="18" charset="0"/>
              </a:rPr>
              <a:t>Taking total differential of (20), </a:t>
            </a:r>
          </a:p>
          <a:p>
            <a:pPr marL="0" indent="0" algn="ctr">
              <a:buNone/>
            </a:pPr>
            <a:r>
              <a:rPr lang="en-US" sz="2400" dirty="0" err="1">
                <a:latin typeface="Times New Roman" panose="02020603050405020304" pitchFamily="18" charset="0"/>
                <a:cs typeface="Times New Roman" panose="02020603050405020304" pitchFamily="18" charset="0"/>
              </a:rPr>
              <a:t>dC</a:t>
            </a:r>
            <a:r>
              <a:rPr lang="en-US" sz="2400" dirty="0">
                <a:latin typeface="Times New Roman" panose="02020603050405020304" pitchFamily="18" charset="0"/>
                <a:cs typeface="Times New Roman" panose="02020603050405020304" pitchFamily="18" charset="0"/>
              </a:rPr>
              <a:t> = dC01+ dC0z + (c1– c1z - c1t + c1z t)</a:t>
            </a:r>
            <a:r>
              <a:rPr lang="en-US" sz="2400" dirty="0" err="1">
                <a:latin typeface="Times New Roman" panose="02020603050405020304" pitchFamily="18" charset="0"/>
                <a:cs typeface="Times New Roman" panose="02020603050405020304" pitchFamily="18" charset="0"/>
              </a:rPr>
              <a:t>dY</a:t>
            </a:r>
            <a:r>
              <a:rPr lang="en-US" sz="2400" dirty="0">
                <a:latin typeface="Times New Roman" panose="02020603050405020304" pitchFamily="18" charset="0"/>
                <a:cs typeface="Times New Roman" panose="02020603050405020304" pitchFamily="18" charset="0"/>
              </a:rPr>
              <a:t> + (c1z - </a:t>
            </a:r>
            <a:r>
              <a:rPr lang="en-US" sz="2400" dirty="0" smtClean="0">
                <a:latin typeface="Times New Roman" panose="02020603050405020304" pitchFamily="18" charset="0"/>
                <a:cs typeface="Times New Roman" panose="02020603050405020304" pitchFamily="18" charset="0"/>
              </a:rPr>
              <a:t>c1tz)dC0E + (</a:t>
            </a:r>
            <a:r>
              <a:rPr lang="en-US" sz="2400" dirty="0">
                <a:latin typeface="Times New Roman" panose="02020603050405020304" pitchFamily="18" charset="0"/>
                <a:cs typeface="Times New Roman" panose="02020603050405020304" pitchFamily="18" charset="0"/>
              </a:rPr>
              <a:t>c1z-c1tz)dC0N–c1dT0 + </a:t>
            </a:r>
            <a:r>
              <a:rPr lang="en-US" sz="2400" dirty="0" err="1">
                <a:latin typeface="Times New Roman" panose="02020603050405020304" pitchFamily="18" charset="0"/>
                <a:cs typeface="Times New Roman" panose="02020603050405020304" pitchFamily="18" charset="0"/>
              </a:rPr>
              <a:t>czdZE</a:t>
            </a:r>
            <a:r>
              <a:rPr lang="en-US" sz="2400" dirty="0">
                <a:latin typeface="Times New Roman" panose="02020603050405020304" pitchFamily="18" charset="0"/>
                <a:cs typeface="Times New Roman" panose="02020603050405020304" pitchFamily="18" charset="0"/>
              </a:rPr>
              <a:t> + c1tzdA0 </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20a</a:t>
            </a:r>
            <a:r>
              <a:rPr lang="en-US" sz="2800" dirty="0" smtClean="0">
                <a:latin typeface="Times New Roman" panose="02020603050405020304" pitchFamily="18" charset="0"/>
                <a:cs typeface="Times New Roman" panose="02020603050405020304" pitchFamily="18" charset="0"/>
              </a:rPr>
              <a:t>)</a:t>
            </a:r>
          </a:p>
        </p:txBody>
      </p:sp>
      <p:sp>
        <p:nvSpPr>
          <p:cNvPr id="3" name="Slide Number Placeholder 2"/>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 xmlns:p14="http://schemas.microsoft.com/office/powerpoint/2010/main" val="22235429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b="1" dirty="0" smtClean="0">
                <a:latin typeface="Times New Roman" panose="02020603050405020304" pitchFamily="18" charset="0"/>
                <a:cs typeface="Times New Roman" panose="02020603050405020304" pitchFamily="18" charset="0"/>
              </a:rPr>
              <a:t>Sum-up (Total </a:t>
            </a:r>
            <a:r>
              <a:rPr lang="en-US" sz="3600" b="1" dirty="0">
                <a:latin typeface="Times New Roman" panose="02020603050405020304" pitchFamily="18" charset="0"/>
                <a:cs typeface="Times New Roman" panose="02020603050405020304" pitchFamily="18" charset="0"/>
              </a:rPr>
              <a:t>Zakat </a:t>
            </a:r>
            <a:r>
              <a:rPr lang="en-US" sz="3600" b="1" dirty="0" smtClean="0">
                <a:latin typeface="Times New Roman" panose="02020603050405020304" pitchFamily="18" charset="0"/>
                <a:cs typeface="Times New Roman" panose="02020603050405020304" pitchFamily="18" charset="0"/>
              </a:rPr>
              <a:t>Collection)</a:t>
            </a:r>
            <a:endParaRPr lang="en-US" sz="36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417637"/>
            <a:ext cx="8229600" cy="5303837"/>
          </a:xfrm>
        </p:spPr>
        <p:txBody>
          <a:bodyPr>
            <a:noAutofit/>
          </a:bodyPr>
          <a:lstStyle/>
          <a:p>
            <a:pPr marL="0" indent="0">
              <a:buNone/>
            </a:pPr>
            <a:r>
              <a:rPr lang="en-US" sz="2400" dirty="0" smtClean="0">
                <a:latin typeface="Times New Roman" panose="02020603050405020304" pitchFamily="18" charset="0"/>
                <a:cs typeface="Times New Roman" panose="02020603050405020304" pitchFamily="18" charset="0"/>
              </a:rPr>
              <a:t>Determinants of consumption </a:t>
            </a:r>
            <a:r>
              <a:rPr lang="en-US" sz="2400" dirty="0">
                <a:latin typeface="Times New Roman" panose="02020603050405020304" pitchFamily="18" charset="0"/>
                <a:cs typeface="Times New Roman" panose="02020603050405020304" pitchFamily="18" charset="0"/>
              </a:rPr>
              <a:t>are as follows</a:t>
            </a:r>
            <a:r>
              <a:rPr lang="en-US" sz="2400" dirty="0" smtClean="0">
                <a:latin typeface="Times New Roman" panose="02020603050405020304" pitchFamily="18" charset="0"/>
                <a:cs typeface="Times New Roman" panose="02020603050405020304" pitchFamily="18" charset="0"/>
              </a:rPr>
              <a:t>:</a:t>
            </a:r>
          </a:p>
          <a:p>
            <a:pPr marL="0" indent="0">
              <a:buNone/>
            </a:pPr>
            <a:r>
              <a:rPr lang="en-US" sz="2400" b="1" u="sng" dirty="0" smtClean="0">
                <a:latin typeface="Times New Roman" panose="02020603050405020304" pitchFamily="18" charset="0"/>
                <a:cs typeface="Times New Roman" panose="02020603050405020304" pitchFamily="18" charset="0"/>
              </a:rPr>
              <a:t>Effect of Income:</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lgn="ctr">
              <a:buNone/>
            </a:pPr>
            <a:r>
              <a:rPr lang="en-US" sz="2400" dirty="0">
                <a:latin typeface="Times New Roman" panose="02020603050405020304" pitchFamily="18" charset="0"/>
                <a:cs typeface="Times New Roman" panose="02020603050405020304" pitchFamily="18" charset="0"/>
              </a:rPr>
              <a:t>∂C/∂Y = [c1– (c1z + c1t )+ c1z t] &gt; 0</a:t>
            </a:r>
          </a:p>
          <a:p>
            <a:pPr marL="0" indent="0">
              <a:buNone/>
            </a:pPr>
            <a:r>
              <a:rPr lang="en-US" sz="2400" dirty="0">
                <a:latin typeface="Times New Roman" panose="02020603050405020304" pitchFamily="18" charset="0"/>
                <a:cs typeface="Times New Roman" panose="02020603050405020304" pitchFamily="18" charset="0"/>
              </a:rPr>
              <a:t>Since c1 &gt; 0; 	0 &lt; c1 &lt; 1, 	0 &lt; z &lt; 1, 	0 &lt; t &lt; 1 and therefore the term (c1t +c1z) is expected to be smaller than c1.</a:t>
            </a:r>
          </a:p>
          <a:p>
            <a:pPr marL="0" indent="0">
              <a:buNone/>
            </a:pPr>
            <a:r>
              <a:rPr lang="en-US" sz="2400" b="1" u="sng" dirty="0" smtClean="0">
                <a:latin typeface="Times New Roman" panose="02020603050405020304" pitchFamily="18" charset="0"/>
                <a:cs typeface="Times New Roman" panose="02020603050405020304" pitchFamily="18" charset="0"/>
              </a:rPr>
              <a:t>Effect of Exemption:</a:t>
            </a:r>
          </a:p>
          <a:p>
            <a:pPr marL="0" indent="0" algn="ctr">
              <a:buNone/>
            </a:pP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C/∂C0E = (c1z - c1tz) &gt; 0</a:t>
            </a:r>
          </a:p>
          <a:p>
            <a:pPr marL="0" indent="0">
              <a:buNone/>
            </a:pPr>
            <a:r>
              <a:rPr lang="en-US" sz="2400" dirty="0">
                <a:latin typeface="Times New Roman" panose="02020603050405020304" pitchFamily="18" charset="0"/>
                <a:cs typeface="Times New Roman" panose="02020603050405020304" pitchFamily="18" charset="0"/>
              </a:rPr>
              <a:t>Since </a:t>
            </a:r>
            <a:r>
              <a:rPr lang="en-US" sz="2400" dirty="0" smtClean="0">
                <a:latin typeface="Times New Roman" panose="02020603050405020304" pitchFamily="18" charset="0"/>
                <a:cs typeface="Times New Roman" panose="02020603050405020304" pitchFamily="18" charset="0"/>
              </a:rPr>
              <a:t>	0 </a:t>
            </a:r>
            <a:r>
              <a:rPr lang="en-US" sz="2400" dirty="0">
                <a:latin typeface="Times New Roman" panose="02020603050405020304" pitchFamily="18" charset="0"/>
                <a:cs typeface="Times New Roman" panose="02020603050405020304" pitchFamily="18" charset="0"/>
              </a:rPr>
              <a:t>&lt; c1 &lt; 1 </a:t>
            </a: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0</a:t>
            </a:r>
            <a:r>
              <a:rPr lang="en-US" sz="2400" dirty="0">
                <a:latin typeface="Times New Roman" panose="02020603050405020304" pitchFamily="18" charset="0"/>
                <a:cs typeface="Times New Roman" panose="02020603050405020304" pitchFamily="18" charset="0"/>
              </a:rPr>
              <a:t>&lt; z &lt; </a:t>
            </a:r>
            <a:r>
              <a:rPr lang="en-US" sz="2400" dirty="0" smtClean="0">
                <a:latin typeface="Times New Roman" panose="02020603050405020304" pitchFamily="18" charset="0"/>
                <a:cs typeface="Times New Roman" panose="02020603050405020304" pitchFamily="18" charset="0"/>
              </a:rPr>
              <a:t>1; 	0 </a:t>
            </a:r>
            <a:r>
              <a:rPr lang="en-US" sz="2400" dirty="0">
                <a:latin typeface="Times New Roman" panose="02020603050405020304" pitchFamily="18" charset="0"/>
                <a:cs typeface="Times New Roman" panose="02020603050405020304" pitchFamily="18" charset="0"/>
              </a:rPr>
              <a:t>&lt; t &lt; 1, </a:t>
            </a:r>
            <a:endParaRPr lang="en-US" sz="2400" dirty="0" smtClean="0">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therefore 	(</a:t>
            </a:r>
            <a:r>
              <a:rPr lang="en-US" sz="2400" dirty="0">
                <a:latin typeface="Times New Roman" panose="02020603050405020304" pitchFamily="18" charset="0"/>
                <a:cs typeface="Times New Roman" panose="02020603050405020304" pitchFamily="18" charset="0"/>
              </a:rPr>
              <a:t>c1z &gt; c1tz</a:t>
            </a:r>
            <a:r>
              <a:rPr lang="en-US" sz="2400" dirty="0" smtClean="0">
                <a:latin typeface="Times New Roman" panose="02020603050405020304" pitchFamily="18" charset="0"/>
                <a:cs typeface="Times New Roman" panose="02020603050405020304" pitchFamily="18" charset="0"/>
              </a:rPr>
              <a:t>)</a:t>
            </a:r>
          </a:p>
        </p:txBody>
      </p:sp>
      <p:sp>
        <p:nvSpPr>
          <p:cNvPr id="3" name="Slide Number Placeholder 2"/>
          <p:cNvSpPr>
            <a:spLocks noGrp="1"/>
          </p:cNvSpPr>
          <p:nvPr>
            <p:ph type="sldNum" sz="quarter" idx="12"/>
          </p:nvPr>
        </p:nvSpPr>
        <p:spPr/>
        <p:txBody>
          <a:bodyPr/>
          <a:lstStyle/>
          <a:p>
            <a:fld id="{52D96158-CDC9-4FF1-A278-9542325BFFE2}" type="slidenum">
              <a:rPr lang="en-US" smtClean="0"/>
              <a:pPr/>
              <a:t>13</a:t>
            </a:fld>
            <a:endParaRPr lang="en-US"/>
          </a:p>
        </p:txBody>
      </p:sp>
    </p:spTree>
    <p:extLst>
      <p:ext uri="{BB962C8B-B14F-4D97-AF65-F5344CB8AC3E}">
        <p14:creationId xmlns="" xmlns:p14="http://schemas.microsoft.com/office/powerpoint/2010/main" val="8822488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Sum-up (Total </a:t>
            </a:r>
            <a:r>
              <a:rPr lang="en-US" b="1" dirty="0">
                <a:latin typeface="Times New Roman" panose="02020603050405020304" pitchFamily="18" charset="0"/>
                <a:cs typeface="Times New Roman" panose="02020603050405020304" pitchFamily="18" charset="0"/>
              </a:rPr>
              <a:t>Zakat </a:t>
            </a:r>
            <a:r>
              <a:rPr lang="en-US" b="1" dirty="0" smtClean="0">
                <a:latin typeface="Times New Roman" panose="02020603050405020304" pitchFamily="18" charset="0"/>
                <a:cs typeface="Times New Roman" panose="02020603050405020304" pitchFamily="18" charset="0"/>
              </a:rPr>
              <a:t>Collection)</a:t>
            </a:r>
            <a:endParaRPr lang="en-US" dirty="0"/>
          </a:p>
        </p:txBody>
      </p:sp>
      <p:sp>
        <p:nvSpPr>
          <p:cNvPr id="3" name="Content Placeholder 2"/>
          <p:cNvSpPr>
            <a:spLocks noGrp="1"/>
          </p:cNvSpPr>
          <p:nvPr>
            <p:ph idx="1"/>
          </p:nvPr>
        </p:nvSpPr>
        <p:spPr/>
        <p:txBody>
          <a:bodyPr>
            <a:normAutofit/>
          </a:bodyPr>
          <a:lstStyle/>
          <a:p>
            <a:pPr marL="0" indent="0">
              <a:buNone/>
            </a:pPr>
            <a:r>
              <a:rPr lang="en-US" b="1" u="sng" dirty="0" smtClean="0">
                <a:latin typeface="Times New Roman" panose="02020603050405020304" pitchFamily="18" charset="0"/>
                <a:cs typeface="Times New Roman" panose="02020603050405020304" pitchFamily="18" charset="0"/>
              </a:rPr>
              <a:t>Effect of </a:t>
            </a:r>
            <a:r>
              <a:rPr lang="en-US" b="1" u="sng" dirty="0">
                <a:latin typeface="Times New Roman" panose="02020603050405020304" pitchFamily="18" charset="0"/>
                <a:cs typeface="Times New Roman" panose="02020603050405020304" pitchFamily="18" charset="0"/>
              </a:rPr>
              <a:t>taxes</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marL="0" indent="0" algn="ctr">
              <a:buNone/>
            </a:pP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C/∂T0 = – c1&lt; </a:t>
            </a:r>
            <a:r>
              <a:rPr lang="en-US" dirty="0" smtClean="0">
                <a:latin typeface="Times New Roman" panose="02020603050405020304" pitchFamily="18" charset="0"/>
                <a:cs typeface="Times New Roman" panose="02020603050405020304" pitchFamily="18" charset="0"/>
              </a:rPr>
              <a:t>0</a:t>
            </a:r>
          </a:p>
          <a:p>
            <a:pPr marL="0" indent="0">
              <a:buNone/>
            </a:pPr>
            <a:r>
              <a:rPr lang="en-US" b="1" u="sng" dirty="0">
                <a:latin typeface="Times New Roman" panose="02020603050405020304" pitchFamily="18" charset="0"/>
                <a:cs typeface="Times New Roman" panose="02020603050405020304" pitchFamily="18" charset="0"/>
              </a:rPr>
              <a:t>Zakat expenditure</a:t>
            </a:r>
          </a:p>
          <a:p>
            <a:pPr marL="0" indent="0" algn="ctr">
              <a:buNone/>
            </a:pPr>
            <a:r>
              <a:rPr lang="en-US" dirty="0">
                <a:latin typeface="Times New Roman" panose="02020603050405020304" pitchFamily="18" charset="0"/>
                <a:cs typeface="Times New Roman" panose="02020603050405020304" pitchFamily="18" charset="0"/>
              </a:rPr>
              <a:t>∂C/∂ZE = </a:t>
            </a:r>
            <a:r>
              <a:rPr lang="en-US" dirty="0" err="1">
                <a:latin typeface="Times New Roman" panose="02020603050405020304" pitchFamily="18" charset="0"/>
                <a:cs typeface="Times New Roman" panose="02020603050405020304" pitchFamily="18" charset="0"/>
              </a:rPr>
              <a:t>cz</a:t>
            </a:r>
            <a:r>
              <a:rPr lang="en-US" dirty="0">
                <a:latin typeface="Times New Roman" panose="02020603050405020304" pitchFamily="18" charset="0"/>
                <a:cs typeface="Times New Roman" panose="02020603050405020304" pitchFamily="18" charset="0"/>
              </a:rPr>
              <a:t> &gt; 0</a:t>
            </a:r>
          </a:p>
          <a:p>
            <a:pPr marL="0" indent="0">
              <a:buNone/>
            </a:pPr>
            <a:r>
              <a:rPr lang="en-US" b="1" u="sng" dirty="0" smtClean="0">
                <a:latin typeface="Times New Roman" panose="02020603050405020304" pitchFamily="18" charset="0"/>
                <a:cs typeface="Times New Roman" panose="02020603050405020304" pitchFamily="18" charset="0"/>
              </a:rPr>
              <a:t>Effect of wealth</a:t>
            </a:r>
            <a:endParaRPr lang="en-US" b="1" u="sng" dirty="0">
              <a:latin typeface="Times New Roman" panose="02020603050405020304" pitchFamily="18" charset="0"/>
              <a:cs typeface="Times New Roman" panose="02020603050405020304" pitchFamily="18" charset="0"/>
            </a:endParaRPr>
          </a:p>
          <a:p>
            <a:pPr marL="0" indent="0" algn="ctr">
              <a:buNone/>
            </a:pP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C/∂A0 = c1 t z &gt; </a:t>
            </a:r>
            <a:r>
              <a:rPr lang="en-US" dirty="0" smtClean="0">
                <a:latin typeface="Times New Roman" panose="02020603050405020304" pitchFamily="18" charset="0"/>
                <a:cs typeface="Times New Roman" panose="02020603050405020304" pitchFamily="18" charset="0"/>
              </a:rPr>
              <a:t>0</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 xmlns:p14="http://schemas.microsoft.com/office/powerpoint/2010/main" val="3616609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(MULTIPLIERS)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lgn="ctr">
              <a:buNone/>
            </a:pPr>
            <a:r>
              <a:rPr lang="en-US" sz="2400" dirty="0" smtClean="0">
                <a:latin typeface="Times New Roman" panose="02020603050405020304" pitchFamily="18" charset="0"/>
                <a:cs typeface="Times New Roman" panose="02020603050405020304" pitchFamily="18" charset="0"/>
              </a:rPr>
              <a:t>Y </a:t>
            </a:r>
            <a:r>
              <a:rPr lang="en-US" sz="2400" dirty="0">
                <a:latin typeface="Times New Roman" panose="02020603050405020304" pitchFamily="18" charset="0"/>
                <a:cs typeface="Times New Roman" panose="02020603050405020304" pitchFamily="18" charset="0"/>
              </a:rPr>
              <a:t>= C + I + G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21)</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G </a:t>
            </a:r>
            <a:r>
              <a:rPr lang="en-US" sz="2400" dirty="0">
                <a:latin typeface="Times New Roman" panose="02020603050405020304" pitchFamily="18" charset="0"/>
                <a:cs typeface="Times New Roman" panose="02020603050405020304" pitchFamily="18" charset="0"/>
              </a:rPr>
              <a:t>= G</a:t>
            </a:r>
            <a:r>
              <a:rPr lang="en-US" sz="2400" baseline="-25000" dirty="0">
                <a:latin typeface="Times New Roman" panose="02020603050405020304" pitchFamily="18" charset="0"/>
                <a:cs typeface="Times New Roman" panose="02020603050405020304" pitchFamily="18" charset="0"/>
              </a:rPr>
              <a:t>0</a:t>
            </a:r>
            <a:r>
              <a:rPr lang="en-US" sz="2400" dirty="0">
                <a:latin typeface="Times New Roman" panose="02020603050405020304" pitchFamily="18" charset="0"/>
                <a:cs typeface="Times New Roman" panose="02020603050405020304" pitchFamily="18" charset="0"/>
              </a:rPr>
              <a:t> is the government spending from </a:t>
            </a:r>
            <a:r>
              <a:rPr lang="en-US" sz="2400" dirty="0" smtClean="0">
                <a:latin typeface="Times New Roman" panose="02020603050405020304" pitchFamily="18" charset="0"/>
                <a:cs typeface="Times New Roman" panose="02020603050405020304" pitchFamily="18" charset="0"/>
              </a:rPr>
              <a:t>taxes, </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 </a:t>
            </a:r>
            <a:r>
              <a:rPr lang="en-US" sz="2400" dirty="0">
                <a:latin typeface="Times New Roman" panose="02020603050405020304" pitchFamily="18" charset="0"/>
                <a:cs typeface="Times New Roman" panose="02020603050405020304" pitchFamily="18" charset="0"/>
              </a:rPr>
              <a:t>= I</a:t>
            </a:r>
            <a:r>
              <a:rPr lang="en-US" sz="2400" baseline="-25000" dirty="0">
                <a:latin typeface="Times New Roman" panose="02020603050405020304" pitchFamily="18" charset="0"/>
                <a:cs typeface="Times New Roman" panose="02020603050405020304" pitchFamily="18" charset="0"/>
              </a:rPr>
              <a:t>0</a:t>
            </a:r>
            <a:r>
              <a:rPr lang="en-US" sz="2400" dirty="0">
                <a:latin typeface="Times New Roman" panose="02020603050405020304" pitchFamily="18" charset="0"/>
                <a:cs typeface="Times New Roman" panose="02020603050405020304" pitchFamily="18" charset="0"/>
              </a:rPr>
              <a:t> is the gross </a:t>
            </a:r>
            <a:r>
              <a:rPr lang="en-US" sz="2400" dirty="0" smtClean="0">
                <a:latin typeface="Times New Roman" panose="02020603050405020304" pitchFamily="18" charset="0"/>
                <a:cs typeface="Times New Roman" panose="02020603050405020304" pitchFamily="18" charset="0"/>
              </a:rPr>
              <a:t>private investment (exogenous). </a:t>
            </a:r>
          </a:p>
          <a:p>
            <a:pPr marL="0" indent="0">
              <a:buNone/>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Zakat, taxes, investment, and government </a:t>
            </a:r>
            <a:r>
              <a:rPr lang="en-US" sz="2400" dirty="0" smtClean="0">
                <a:latin typeface="Times New Roman" panose="02020603050405020304" pitchFamily="18" charset="0"/>
                <a:cs typeface="Times New Roman" panose="02020603050405020304" pitchFamily="18" charset="0"/>
              </a:rPr>
              <a:t>spending multipliers </a:t>
            </a:r>
            <a:r>
              <a:rPr lang="en-US" sz="2400" dirty="0">
                <a:latin typeface="Times New Roman" panose="02020603050405020304" pitchFamily="18" charset="0"/>
                <a:cs typeface="Times New Roman" panose="02020603050405020304" pitchFamily="18" charset="0"/>
              </a:rPr>
              <a:t>is derived by substituting the </a:t>
            </a:r>
            <a:r>
              <a:rPr lang="en-US" sz="2400" dirty="0" smtClean="0">
                <a:latin typeface="Times New Roman" panose="02020603050405020304" pitchFamily="18" charset="0"/>
                <a:cs typeface="Times New Roman" panose="02020603050405020304" pitchFamily="18" charset="0"/>
              </a:rPr>
              <a:t>consumption </a:t>
            </a:r>
            <a:r>
              <a:rPr lang="en-US" sz="2400" dirty="0">
                <a:latin typeface="Times New Roman" panose="02020603050405020304" pitchFamily="18" charset="0"/>
                <a:cs typeface="Times New Roman" panose="02020603050405020304" pitchFamily="18" charset="0"/>
              </a:rPr>
              <a:t>(20) </a:t>
            </a:r>
            <a:r>
              <a:rPr lang="en-US" sz="2400" dirty="0" smtClean="0">
                <a:latin typeface="Times New Roman" panose="02020603050405020304" pitchFamily="18" charset="0"/>
                <a:cs typeface="Times New Roman" panose="02020603050405020304" pitchFamily="18" charset="0"/>
              </a:rPr>
              <a:t>into the </a:t>
            </a:r>
            <a:r>
              <a:rPr lang="en-US" sz="2400" dirty="0">
                <a:latin typeface="Times New Roman" panose="02020603050405020304" pitchFamily="18" charset="0"/>
                <a:cs typeface="Times New Roman" panose="02020603050405020304" pitchFamily="18" charset="0"/>
              </a:rPr>
              <a:t>national income identity (21) to </a:t>
            </a:r>
            <a:r>
              <a:rPr lang="en-US" sz="2400" dirty="0" smtClean="0">
                <a:latin typeface="Times New Roman" panose="02020603050405020304" pitchFamily="18" charset="0"/>
                <a:cs typeface="Times New Roman" panose="02020603050405020304" pitchFamily="18" charset="0"/>
              </a:rPr>
              <a:t>obtain </a:t>
            </a:r>
            <a:endParaRPr lang="en-US" sz="2400" dirty="0">
              <a:latin typeface="Times New Roman" panose="02020603050405020304" pitchFamily="18" charset="0"/>
              <a:cs typeface="Times New Roman" panose="02020603050405020304" pitchFamily="18" charset="0"/>
            </a:endParaRPr>
          </a:p>
          <a:p>
            <a:pPr marL="0" indent="0" algn="ctr">
              <a:buNone/>
            </a:pPr>
            <a:r>
              <a:rPr lang="en-US" sz="2000" b="1" dirty="0">
                <a:latin typeface="Times New Roman" panose="02020603050405020304" pitchFamily="18" charset="0"/>
                <a:cs typeface="Times New Roman" panose="02020603050405020304" pitchFamily="18" charset="0"/>
              </a:rPr>
              <a:t>Y = C01+C0z + (c1– c1z - c1t + c1z t)Y + (c1z - c1tz)C0E + (c1z - </a:t>
            </a:r>
            <a:r>
              <a:rPr lang="en-US" sz="2000" b="1" dirty="0" smtClean="0">
                <a:latin typeface="Times New Roman" panose="02020603050405020304" pitchFamily="18" charset="0"/>
                <a:cs typeface="Times New Roman" panose="02020603050405020304" pitchFamily="18" charset="0"/>
              </a:rPr>
              <a:t>c1tz)C0N – </a:t>
            </a:r>
            <a:r>
              <a:rPr lang="en-US" sz="2000" b="1" dirty="0">
                <a:latin typeface="Times New Roman" panose="02020603050405020304" pitchFamily="18" charset="0"/>
                <a:cs typeface="Times New Roman" panose="02020603050405020304" pitchFamily="18" charset="0"/>
              </a:rPr>
              <a:t>c1T0 + </a:t>
            </a:r>
            <a:r>
              <a:rPr lang="en-US" sz="2000" b="1" dirty="0" err="1">
                <a:latin typeface="Times New Roman" panose="02020603050405020304" pitchFamily="18" charset="0"/>
                <a:cs typeface="Times New Roman" panose="02020603050405020304" pitchFamily="18" charset="0"/>
              </a:rPr>
              <a:t>cz</a:t>
            </a:r>
            <a:r>
              <a:rPr lang="en-US" sz="2000" b="1" dirty="0">
                <a:latin typeface="Times New Roman" panose="02020603050405020304" pitchFamily="18" charset="0"/>
                <a:cs typeface="Times New Roman" panose="02020603050405020304" pitchFamily="18" charset="0"/>
              </a:rPr>
              <a:t> ZE + c1tz A0 + I0 + </a:t>
            </a:r>
            <a:r>
              <a:rPr lang="en-US" sz="2000" b="1" dirty="0" smtClean="0">
                <a:latin typeface="Times New Roman" panose="02020603050405020304" pitchFamily="18" charset="0"/>
                <a:cs typeface="Times New Roman" panose="02020603050405020304" pitchFamily="18" charset="0"/>
              </a:rPr>
              <a:t>G0</a:t>
            </a:r>
          </a:p>
        </p:txBody>
      </p:sp>
      <p:sp>
        <p:nvSpPr>
          <p:cNvPr id="3" name="Slide Number Placeholder 2"/>
          <p:cNvSpPr>
            <a:spLocks noGrp="1"/>
          </p:cNvSpPr>
          <p:nvPr>
            <p:ph type="sldNum" sz="quarter" idx="12"/>
          </p:nvPr>
        </p:nvSpPr>
        <p:spPr/>
        <p:txBody>
          <a:bodyPr/>
          <a:lstStyle/>
          <a:p>
            <a:fld id="{52D96158-CDC9-4FF1-A278-9542325BFFE2}" type="slidenum">
              <a:rPr lang="en-US" smtClean="0"/>
              <a:pPr/>
              <a:t>15</a:t>
            </a:fld>
            <a:endParaRPr lang="en-US"/>
          </a:p>
        </p:txBody>
      </p:sp>
    </p:spTree>
    <p:extLst>
      <p:ext uri="{BB962C8B-B14F-4D97-AF65-F5344CB8AC3E}">
        <p14:creationId xmlns="" xmlns:p14="http://schemas.microsoft.com/office/powerpoint/2010/main" val="39720337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(Multipliers)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buNone/>
            </a:pPr>
            <a:r>
              <a:rPr lang="en-US" sz="2300" dirty="0" smtClean="0">
                <a:latin typeface="Times New Roman" panose="02020603050405020304" pitchFamily="18" charset="0"/>
                <a:cs typeface="Times New Roman" panose="02020603050405020304" pitchFamily="18" charset="0"/>
              </a:rPr>
              <a:t>Rearranging and </a:t>
            </a:r>
            <a:r>
              <a:rPr lang="en-US" sz="2300" dirty="0">
                <a:latin typeface="Times New Roman" panose="02020603050405020304" pitchFamily="18" charset="0"/>
                <a:cs typeface="Times New Roman" panose="02020603050405020304" pitchFamily="18" charset="0"/>
              </a:rPr>
              <a:t>simplifying, </a:t>
            </a:r>
            <a:endParaRPr lang="en-US" sz="2300" dirty="0" smtClean="0">
              <a:latin typeface="Times New Roman" panose="02020603050405020304" pitchFamily="18" charset="0"/>
              <a:cs typeface="Times New Roman" panose="02020603050405020304" pitchFamily="18" charset="0"/>
            </a:endParaRPr>
          </a:p>
          <a:p>
            <a:pPr marL="0" indent="0" algn="ctr">
              <a:buNone/>
            </a:pPr>
            <a:r>
              <a:rPr lang="en-US" sz="2300" dirty="0" smtClean="0">
                <a:latin typeface="Times New Roman" panose="02020603050405020304" pitchFamily="18" charset="0"/>
                <a:cs typeface="Times New Roman" panose="02020603050405020304" pitchFamily="18" charset="0"/>
              </a:rPr>
              <a:t>Y </a:t>
            </a:r>
            <a:r>
              <a:rPr lang="en-US" sz="2300" dirty="0">
                <a:latin typeface="Times New Roman" panose="02020603050405020304" pitchFamily="18" charset="0"/>
                <a:cs typeface="Times New Roman" panose="02020603050405020304" pitchFamily="18" charset="0"/>
              </a:rPr>
              <a:t>= [1/(1- c1+ c1t - c1tz + c1z)] [C01+ C0z + (c1z - c1tz)C0E + (c1z - </a:t>
            </a:r>
            <a:r>
              <a:rPr lang="en-US" sz="2300" dirty="0" smtClean="0">
                <a:latin typeface="Times New Roman" panose="02020603050405020304" pitchFamily="18" charset="0"/>
                <a:cs typeface="Times New Roman" panose="02020603050405020304" pitchFamily="18" charset="0"/>
              </a:rPr>
              <a:t>c1tz)C0N – c1T0+czZE+c1tzA0+I0+G0 ]	(</a:t>
            </a:r>
            <a:r>
              <a:rPr lang="en-US" sz="2300" dirty="0">
                <a:latin typeface="Times New Roman" panose="02020603050405020304" pitchFamily="18" charset="0"/>
                <a:cs typeface="Times New Roman" panose="02020603050405020304" pitchFamily="18" charset="0"/>
              </a:rPr>
              <a:t>22)</a:t>
            </a:r>
          </a:p>
          <a:p>
            <a:pPr marL="0" indent="0">
              <a:buNone/>
            </a:pPr>
            <a:endParaRPr lang="en-US" sz="2300" dirty="0" smtClean="0">
              <a:latin typeface="Times New Roman" panose="02020603050405020304" pitchFamily="18" charset="0"/>
              <a:cs typeface="Times New Roman" panose="02020603050405020304" pitchFamily="18" charset="0"/>
            </a:endParaRPr>
          </a:p>
          <a:p>
            <a:pPr marL="0" indent="0">
              <a:buNone/>
            </a:pPr>
            <a:r>
              <a:rPr lang="en-US" sz="2300" dirty="0" smtClean="0">
                <a:latin typeface="Times New Roman" panose="02020603050405020304" pitchFamily="18" charset="0"/>
                <a:cs typeface="Times New Roman" panose="02020603050405020304" pitchFamily="18" charset="0"/>
              </a:rPr>
              <a:t>The </a:t>
            </a:r>
            <a:r>
              <a:rPr lang="en-US" sz="2300" dirty="0">
                <a:latin typeface="Times New Roman" panose="02020603050405020304" pitchFamily="18" charset="0"/>
                <a:cs typeface="Times New Roman" panose="02020603050405020304" pitchFamily="18" charset="0"/>
              </a:rPr>
              <a:t>total differential of (22) </a:t>
            </a:r>
            <a:r>
              <a:rPr lang="en-US" sz="2300" dirty="0" smtClean="0">
                <a:latin typeface="Times New Roman" panose="02020603050405020304" pitchFamily="18" charset="0"/>
                <a:cs typeface="Times New Roman" panose="02020603050405020304" pitchFamily="18" charset="0"/>
              </a:rPr>
              <a:t>is </a:t>
            </a:r>
          </a:p>
          <a:p>
            <a:pPr marL="0" indent="0" algn="ctr">
              <a:buNone/>
            </a:pPr>
            <a:r>
              <a:rPr lang="en-US" sz="2300" dirty="0" err="1" smtClean="0">
                <a:latin typeface="Times New Roman" panose="02020603050405020304" pitchFamily="18" charset="0"/>
                <a:cs typeface="Times New Roman" panose="02020603050405020304" pitchFamily="18" charset="0"/>
              </a:rPr>
              <a:t>dY</a:t>
            </a:r>
            <a:r>
              <a:rPr lang="en-US" sz="2300" dirty="0" smtClean="0">
                <a:latin typeface="Times New Roman" panose="02020603050405020304" pitchFamily="18" charset="0"/>
                <a:cs typeface="Times New Roman" panose="02020603050405020304" pitchFamily="18" charset="0"/>
              </a:rPr>
              <a:t> = [1/(1- c1+ c1t - c1tz + c1z)] [dC01+ dC0z + (c1z - c1tz)dC0E + (c1z - c1tz) dC0N – c1 </a:t>
            </a:r>
            <a:r>
              <a:rPr lang="en-US" sz="2300" dirty="0">
                <a:latin typeface="Times New Roman" panose="02020603050405020304" pitchFamily="18" charset="0"/>
                <a:cs typeface="Times New Roman" panose="02020603050405020304" pitchFamily="18" charset="0"/>
              </a:rPr>
              <a:t>dT0 + </a:t>
            </a:r>
            <a:r>
              <a:rPr lang="en-US" sz="2300" dirty="0" err="1">
                <a:latin typeface="Times New Roman" panose="02020603050405020304" pitchFamily="18" charset="0"/>
                <a:cs typeface="Times New Roman" panose="02020603050405020304" pitchFamily="18" charset="0"/>
              </a:rPr>
              <a:t>cz</a:t>
            </a:r>
            <a:r>
              <a:rPr lang="en-US" sz="2300" dirty="0">
                <a:latin typeface="Times New Roman" panose="02020603050405020304" pitchFamily="18" charset="0"/>
                <a:cs typeface="Times New Roman" panose="02020603050405020304" pitchFamily="18" charset="0"/>
              </a:rPr>
              <a:t> dZE+c1tz dA0 + dI0 + dG0 </a:t>
            </a:r>
            <a:r>
              <a:rPr lang="en-US" sz="2300" dirty="0" smtClean="0">
                <a:latin typeface="Times New Roman" panose="02020603050405020304" pitchFamily="18" charset="0"/>
                <a:cs typeface="Times New Roman" panose="02020603050405020304" pitchFamily="18" charset="0"/>
              </a:rPr>
              <a:t>							(</a:t>
            </a:r>
            <a:r>
              <a:rPr lang="en-US" sz="2300" dirty="0">
                <a:latin typeface="Times New Roman" panose="02020603050405020304" pitchFamily="18" charset="0"/>
                <a:cs typeface="Times New Roman" panose="02020603050405020304" pitchFamily="18" charset="0"/>
              </a:rPr>
              <a:t>23)</a:t>
            </a:r>
          </a:p>
          <a:p>
            <a:pPr marL="0" indent="0">
              <a:buNone/>
            </a:pPr>
            <a:r>
              <a:rPr lang="en-US" sz="2300" dirty="0" smtClean="0">
                <a:latin typeface="Times New Roman" panose="02020603050405020304" pitchFamily="18" charset="0"/>
                <a:cs typeface="Times New Roman" panose="02020603050405020304" pitchFamily="18" charset="0"/>
              </a:rPr>
              <a:t>Since </a:t>
            </a:r>
            <a:r>
              <a:rPr lang="en-US" sz="2300" dirty="0">
                <a:latin typeface="Times New Roman" panose="02020603050405020304" pitchFamily="18" charset="0"/>
                <a:cs typeface="Times New Roman" panose="02020603050405020304" pitchFamily="18" charset="0"/>
              </a:rPr>
              <a:t>C0N is fixed therefore dC0N = </a:t>
            </a:r>
            <a:r>
              <a:rPr lang="en-US" sz="2300" dirty="0" smtClean="0">
                <a:latin typeface="Times New Roman" panose="02020603050405020304" pitchFamily="18" charset="0"/>
                <a:cs typeface="Times New Roman" panose="02020603050405020304" pitchFamily="18" charset="0"/>
              </a:rPr>
              <a:t>0.</a:t>
            </a:r>
          </a:p>
          <a:p>
            <a:pPr marL="0" indent="0">
              <a:buNone/>
            </a:pPr>
            <a:r>
              <a:rPr lang="en-US" sz="2300" dirty="0" smtClean="0">
                <a:latin typeface="Times New Roman" panose="02020603050405020304" pitchFamily="18" charset="0"/>
                <a:cs typeface="Times New Roman" panose="02020603050405020304" pitchFamily="18" charset="0"/>
              </a:rPr>
              <a:t>The multipliers </a:t>
            </a:r>
            <a:r>
              <a:rPr lang="en-US" sz="2300" dirty="0">
                <a:latin typeface="Times New Roman" panose="02020603050405020304" pitchFamily="18" charset="0"/>
                <a:cs typeface="Times New Roman" panose="02020603050405020304" pitchFamily="18" charset="0"/>
              </a:rPr>
              <a:t>for C01 , C0z , T0, I0, G0 and ZE are obtained by taking partial </a:t>
            </a:r>
            <a:r>
              <a:rPr lang="en-US" sz="2300" dirty="0" smtClean="0">
                <a:latin typeface="Times New Roman" panose="02020603050405020304" pitchFamily="18" charset="0"/>
                <a:cs typeface="Times New Roman" panose="02020603050405020304" pitchFamily="18" charset="0"/>
              </a:rPr>
              <a:t>derivatives of </a:t>
            </a:r>
            <a:r>
              <a:rPr lang="en-US" sz="2300" dirty="0">
                <a:latin typeface="Times New Roman" panose="02020603050405020304" pitchFamily="18" charset="0"/>
                <a:cs typeface="Times New Roman" panose="02020603050405020304" pitchFamily="18" charset="0"/>
              </a:rPr>
              <a:t>(23) with respect to each of </a:t>
            </a:r>
            <a:r>
              <a:rPr lang="en-US" sz="2300" dirty="0" smtClean="0">
                <a:latin typeface="Times New Roman" panose="02020603050405020304" pitchFamily="18" charset="0"/>
                <a:cs typeface="Times New Roman" panose="02020603050405020304" pitchFamily="18" charset="0"/>
              </a:rPr>
              <a:t>the variables</a:t>
            </a:r>
            <a:r>
              <a:rPr lang="en-US" sz="2300" dirty="0">
                <a:latin typeface="Times New Roman" panose="02020603050405020304" pitchFamily="18" charset="0"/>
                <a:cs typeface="Times New Roman" panose="02020603050405020304" pitchFamily="18" charset="0"/>
              </a:rPr>
              <a:t>.</a:t>
            </a:r>
            <a:endParaRPr lang="en-US" sz="23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16</a:t>
            </a:fld>
            <a:endParaRPr lang="en-US"/>
          </a:p>
        </p:txBody>
      </p:sp>
    </p:spTree>
    <p:extLst>
      <p:ext uri="{BB962C8B-B14F-4D97-AF65-F5344CB8AC3E}">
        <p14:creationId xmlns="" xmlns:p14="http://schemas.microsoft.com/office/powerpoint/2010/main" val="38778175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(MULTIPLIERS)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buNone/>
            </a:pPr>
            <a:r>
              <a:rPr lang="en-US" sz="2300" b="1" u="sng" dirty="0" smtClean="0">
                <a:latin typeface="Times New Roman" panose="02020603050405020304" pitchFamily="18" charset="0"/>
                <a:cs typeface="Times New Roman" panose="02020603050405020304" pitchFamily="18" charset="0"/>
              </a:rPr>
              <a:t>Autonomous consumption (Zakat Payer):</a:t>
            </a:r>
            <a:endParaRPr lang="en-US" sz="2300" dirty="0">
              <a:latin typeface="Times New Roman" panose="02020603050405020304" pitchFamily="18" charset="0"/>
              <a:cs typeface="Times New Roman" panose="02020603050405020304" pitchFamily="18" charset="0"/>
            </a:endParaRPr>
          </a:p>
          <a:p>
            <a:pPr marL="0" indent="0" algn="ctr">
              <a:buNone/>
            </a:pPr>
            <a:r>
              <a:rPr lang="en-US" sz="2300" dirty="0">
                <a:latin typeface="Times New Roman" panose="02020603050405020304" pitchFamily="18" charset="0"/>
                <a:cs typeface="Times New Roman" panose="02020603050405020304" pitchFamily="18" charset="0"/>
              </a:rPr>
              <a:t>∂Y/∂C01 = [1/(1- c1 + c1t + c1z - c1t z)] &gt; </a:t>
            </a:r>
            <a:r>
              <a:rPr lang="en-US" sz="2300" dirty="0" smtClean="0">
                <a:latin typeface="Times New Roman" panose="02020603050405020304" pitchFamily="18" charset="0"/>
                <a:cs typeface="Times New Roman" panose="02020603050405020304" pitchFamily="18" charset="0"/>
              </a:rPr>
              <a:t>0	(23b</a:t>
            </a:r>
            <a:r>
              <a:rPr lang="en-US" sz="2300" dirty="0">
                <a:latin typeface="Times New Roman" panose="02020603050405020304" pitchFamily="18" charset="0"/>
                <a:cs typeface="Times New Roman" panose="02020603050405020304" pitchFamily="18" charset="0"/>
              </a:rPr>
              <a:t>)</a:t>
            </a:r>
          </a:p>
          <a:p>
            <a:pPr marL="0" indent="0">
              <a:buNone/>
            </a:pPr>
            <a:r>
              <a:rPr lang="en-US" sz="2300" b="1" u="sng" dirty="0">
                <a:latin typeface="Times New Roman" panose="02020603050405020304" pitchFamily="18" charset="0"/>
                <a:cs typeface="Times New Roman" panose="02020603050405020304" pitchFamily="18" charset="0"/>
              </a:rPr>
              <a:t>Autonomous consumption (Zakat </a:t>
            </a:r>
            <a:r>
              <a:rPr lang="en-US" sz="2300" b="1" u="sng" dirty="0" smtClean="0">
                <a:latin typeface="Times New Roman" panose="02020603050405020304" pitchFamily="18" charset="0"/>
                <a:cs typeface="Times New Roman" panose="02020603050405020304" pitchFamily="18" charset="0"/>
              </a:rPr>
              <a:t>recipient):</a:t>
            </a:r>
            <a:endParaRPr lang="en-US" sz="2300" dirty="0">
              <a:latin typeface="Times New Roman" panose="02020603050405020304" pitchFamily="18" charset="0"/>
              <a:cs typeface="Times New Roman" panose="02020603050405020304" pitchFamily="18" charset="0"/>
            </a:endParaRPr>
          </a:p>
          <a:p>
            <a:pPr marL="0" indent="0" algn="ctr">
              <a:buNone/>
            </a:pPr>
            <a:r>
              <a:rPr lang="en-US" sz="2300" dirty="0" smtClean="0">
                <a:latin typeface="Times New Roman" panose="02020603050405020304" pitchFamily="18" charset="0"/>
                <a:cs typeface="Times New Roman" panose="02020603050405020304" pitchFamily="18" charset="0"/>
              </a:rPr>
              <a:t>∂</a:t>
            </a:r>
            <a:r>
              <a:rPr lang="en-US" sz="2300" dirty="0">
                <a:latin typeface="Times New Roman" panose="02020603050405020304" pitchFamily="18" charset="0"/>
                <a:cs typeface="Times New Roman" panose="02020603050405020304" pitchFamily="18" charset="0"/>
              </a:rPr>
              <a:t>Y/∂C0z = [1/(1- c1 +c1t + c1z - c1t z)] &gt; 0 </a:t>
            </a:r>
            <a:r>
              <a:rPr lang="en-US" sz="2300" dirty="0" smtClean="0">
                <a:latin typeface="Times New Roman" panose="02020603050405020304" pitchFamily="18" charset="0"/>
                <a:cs typeface="Times New Roman" panose="02020603050405020304" pitchFamily="18" charset="0"/>
              </a:rPr>
              <a:t>	(</a:t>
            </a:r>
            <a:r>
              <a:rPr lang="en-US" sz="2300" dirty="0">
                <a:latin typeface="Times New Roman" panose="02020603050405020304" pitchFamily="18" charset="0"/>
                <a:cs typeface="Times New Roman" panose="02020603050405020304" pitchFamily="18" charset="0"/>
              </a:rPr>
              <a:t>23C)</a:t>
            </a:r>
          </a:p>
          <a:p>
            <a:pPr marL="0" indent="0">
              <a:buNone/>
            </a:pPr>
            <a:r>
              <a:rPr lang="en-US" sz="2300" b="1" u="sng" dirty="0" smtClean="0">
                <a:latin typeface="Times New Roman" panose="02020603050405020304" pitchFamily="18" charset="0"/>
                <a:cs typeface="Times New Roman" panose="02020603050405020304" pitchFamily="18" charset="0"/>
              </a:rPr>
              <a:t>Exemption Level:</a:t>
            </a:r>
            <a:endParaRPr lang="en-US" sz="2300" dirty="0">
              <a:latin typeface="Times New Roman" panose="02020603050405020304" pitchFamily="18" charset="0"/>
              <a:cs typeface="Times New Roman" panose="02020603050405020304" pitchFamily="18" charset="0"/>
            </a:endParaRPr>
          </a:p>
          <a:p>
            <a:pPr marL="0" indent="0" algn="ctr">
              <a:buNone/>
            </a:pPr>
            <a:r>
              <a:rPr lang="en-US" sz="2300" dirty="0" smtClean="0">
                <a:latin typeface="Times New Roman" panose="02020603050405020304" pitchFamily="18" charset="0"/>
                <a:cs typeface="Times New Roman" panose="02020603050405020304" pitchFamily="18" charset="0"/>
              </a:rPr>
              <a:t>∂</a:t>
            </a:r>
            <a:r>
              <a:rPr lang="en-US" sz="2300" dirty="0">
                <a:latin typeface="Times New Roman" panose="02020603050405020304" pitchFamily="18" charset="0"/>
                <a:cs typeface="Times New Roman" panose="02020603050405020304" pitchFamily="18" charset="0"/>
              </a:rPr>
              <a:t>Y/∂C0E = [1/(1- c1 +c1t + c1 z - c1 t z)] [c1z -c1tz ] &gt; </a:t>
            </a:r>
            <a:r>
              <a:rPr lang="en-US" sz="2300" dirty="0" smtClean="0">
                <a:latin typeface="Times New Roman" panose="02020603050405020304" pitchFamily="18" charset="0"/>
                <a:cs typeface="Times New Roman" panose="02020603050405020304" pitchFamily="18" charset="0"/>
              </a:rPr>
              <a:t>0	(24)</a:t>
            </a:r>
          </a:p>
          <a:p>
            <a:pPr marL="0" indent="0">
              <a:buNone/>
            </a:pPr>
            <a:r>
              <a:rPr lang="en-US" sz="2400" b="1" u="sng" dirty="0">
                <a:latin typeface="Times New Roman" panose="02020603050405020304" pitchFamily="18" charset="0"/>
                <a:cs typeface="Times New Roman" panose="02020603050405020304" pitchFamily="18" charset="0"/>
              </a:rPr>
              <a:t>The tax multiplier:</a:t>
            </a:r>
          </a:p>
          <a:p>
            <a:pPr marL="0" indent="0" algn="ctr">
              <a:buNone/>
            </a:pPr>
            <a:r>
              <a:rPr lang="en-US" sz="2300" dirty="0">
                <a:latin typeface="Times New Roman" panose="02020603050405020304" pitchFamily="18" charset="0"/>
                <a:cs typeface="Times New Roman" panose="02020603050405020304" pitchFamily="18" charset="0"/>
              </a:rPr>
              <a:t>∂Y/∂T0 = [- c1 /(1- c1 +c1t + c1 z - c1t z)] &lt; 0	          (25)</a:t>
            </a:r>
          </a:p>
          <a:p>
            <a:pPr marL="0" indent="0">
              <a:buNone/>
            </a:pPr>
            <a:r>
              <a:rPr lang="en-US" sz="2400" b="1" u="sng" dirty="0">
                <a:latin typeface="Times New Roman" panose="02020603050405020304" pitchFamily="18" charset="0"/>
                <a:cs typeface="Times New Roman" panose="02020603050405020304" pitchFamily="18" charset="0"/>
              </a:rPr>
              <a:t>Autonomous investment multiplier:</a:t>
            </a:r>
            <a:endParaRPr lang="en-US" sz="2300" dirty="0">
              <a:latin typeface="Times New Roman" panose="02020603050405020304" pitchFamily="18" charset="0"/>
              <a:cs typeface="Times New Roman" panose="02020603050405020304" pitchFamily="18" charset="0"/>
            </a:endParaRPr>
          </a:p>
          <a:p>
            <a:pPr marL="0" indent="0" algn="ctr">
              <a:buNone/>
            </a:pPr>
            <a:r>
              <a:rPr lang="en-US" sz="2300" dirty="0">
                <a:latin typeface="Times New Roman" panose="02020603050405020304" pitchFamily="18" charset="0"/>
                <a:cs typeface="Times New Roman" panose="02020603050405020304" pitchFamily="18" charset="0"/>
              </a:rPr>
              <a:t>∂Y/∂I0 = [1/(1- c1 +c1t + c1 z - c1 t z)] &gt; 0	     (26)</a:t>
            </a:r>
          </a:p>
          <a:p>
            <a:pPr marL="0" indent="0">
              <a:buNone/>
            </a:pPr>
            <a:endParaRPr lang="en-US" sz="2300" dirty="0" smtClean="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17</a:t>
            </a:fld>
            <a:endParaRPr lang="en-US"/>
          </a:p>
        </p:txBody>
      </p:sp>
    </p:spTree>
    <p:extLst>
      <p:ext uri="{BB962C8B-B14F-4D97-AF65-F5344CB8AC3E}">
        <p14:creationId xmlns="" xmlns:p14="http://schemas.microsoft.com/office/powerpoint/2010/main" val="13498006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(MULTIPLIERS)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buNone/>
            </a:pPr>
            <a:r>
              <a:rPr lang="en-US" sz="2400" b="1" u="sng" dirty="0" smtClean="0">
                <a:latin typeface="Times New Roman" panose="02020603050405020304" pitchFamily="18" charset="0"/>
                <a:cs typeface="Times New Roman" panose="02020603050405020304" pitchFamily="18" charset="0"/>
              </a:rPr>
              <a:t>Government Spending Multiplier:</a:t>
            </a:r>
            <a:endParaRPr lang="en-US" sz="24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∂Y/∂G0 = [1/(1- c1 +c1t + c1 z - c1 t z)] &gt; </a:t>
            </a:r>
            <a:r>
              <a:rPr lang="en-US" sz="2000" dirty="0" smtClean="0">
                <a:latin typeface="Times New Roman" panose="02020603050405020304" pitchFamily="18" charset="0"/>
                <a:cs typeface="Times New Roman" panose="02020603050405020304" pitchFamily="18" charset="0"/>
              </a:rPr>
              <a:t>0	  (27</a:t>
            </a:r>
            <a:r>
              <a:rPr lang="en-US" sz="2000" dirty="0">
                <a:latin typeface="Times New Roman" panose="02020603050405020304" pitchFamily="18" charset="0"/>
                <a:cs typeface="Times New Roman" panose="02020603050405020304" pitchFamily="18" charset="0"/>
              </a:rPr>
              <a:t>)</a:t>
            </a:r>
          </a:p>
          <a:p>
            <a:pPr marL="0" indent="0">
              <a:buNone/>
            </a:pPr>
            <a:r>
              <a:rPr lang="en-US" sz="2400" b="1" u="sng" dirty="0" smtClean="0">
                <a:latin typeface="Times New Roman" panose="02020603050405020304" pitchFamily="18" charset="0"/>
                <a:cs typeface="Times New Roman" panose="02020603050405020304" pitchFamily="18" charset="0"/>
              </a:rPr>
              <a:t>Multiplier </a:t>
            </a:r>
            <a:r>
              <a:rPr lang="en-US" sz="2400" b="1" u="sng" dirty="0">
                <a:latin typeface="Times New Roman" panose="02020603050405020304" pitchFamily="18" charset="0"/>
                <a:cs typeface="Times New Roman" panose="02020603050405020304" pitchFamily="18" charset="0"/>
              </a:rPr>
              <a:t>for </a:t>
            </a:r>
            <a:r>
              <a:rPr lang="en-US" sz="2400" b="1" u="sng" dirty="0" smtClean="0">
                <a:latin typeface="Times New Roman" panose="02020603050405020304" pitchFamily="18" charset="0"/>
                <a:cs typeface="Times New Roman" panose="02020603050405020304" pitchFamily="18" charset="0"/>
              </a:rPr>
              <a:t>assets</a:t>
            </a:r>
            <a:r>
              <a:rPr lang="en-US" sz="2000" dirty="0">
                <a:latin typeface="Times New Roman" panose="02020603050405020304" pitchFamily="18" charset="0"/>
                <a:cs typeface="Times New Roman" panose="02020603050405020304" pitchFamily="18" charset="0"/>
              </a:rPr>
              <a:t>:</a:t>
            </a:r>
            <a:r>
              <a:rPr lang="en-US" sz="2000" dirty="0" smtClean="0">
                <a:latin typeface="Times New Roman" panose="02020603050405020304" pitchFamily="18" charset="0"/>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∂Y/∂A0 = [1/(1- c1+c1t + c1 z - c1t z)] &gt; </a:t>
            </a:r>
            <a:r>
              <a:rPr lang="en-US" sz="2000" dirty="0" smtClean="0">
                <a:latin typeface="Times New Roman" panose="02020603050405020304" pitchFamily="18" charset="0"/>
                <a:cs typeface="Times New Roman" panose="02020603050405020304" pitchFamily="18" charset="0"/>
              </a:rPr>
              <a:t>0	 (27b)</a:t>
            </a:r>
          </a:p>
          <a:p>
            <a:pPr marL="0" indent="0">
              <a:buNone/>
            </a:pPr>
            <a:r>
              <a:rPr lang="en-US" sz="2800" b="1" u="sng" dirty="0">
                <a:latin typeface="Times New Roman" panose="02020603050405020304" pitchFamily="18" charset="0"/>
                <a:cs typeface="Times New Roman" panose="02020603050405020304" pitchFamily="18" charset="0"/>
              </a:rPr>
              <a:t>Zakat multiplier (</a:t>
            </a:r>
            <a:r>
              <a:rPr lang="en-US" sz="2800" b="1" u="sng" dirty="0" err="1">
                <a:latin typeface="Times New Roman" panose="02020603050405020304" pitchFamily="18" charset="0"/>
                <a:cs typeface="Times New Roman" panose="02020603050405020304" pitchFamily="18" charset="0"/>
              </a:rPr>
              <a:t>cz</a:t>
            </a:r>
            <a:r>
              <a:rPr lang="en-US" sz="2800" b="1" u="sng" dirty="0">
                <a:latin typeface="Times New Roman" panose="02020603050405020304" pitchFamily="18" charset="0"/>
                <a:cs typeface="Times New Roman" panose="02020603050405020304" pitchFamily="18" charset="0"/>
              </a:rPr>
              <a:t> &lt; 1 ):</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∂Y/∂ZE = [</a:t>
            </a:r>
            <a:r>
              <a:rPr lang="en-US" sz="2000" dirty="0" err="1">
                <a:latin typeface="Times New Roman" panose="02020603050405020304" pitchFamily="18" charset="0"/>
                <a:cs typeface="Times New Roman" panose="02020603050405020304" pitchFamily="18" charset="0"/>
              </a:rPr>
              <a:t>cz</a:t>
            </a:r>
            <a:r>
              <a:rPr lang="en-US" sz="2000" dirty="0">
                <a:latin typeface="Times New Roman" panose="02020603050405020304" pitchFamily="18" charset="0"/>
                <a:cs typeface="Times New Roman" panose="02020603050405020304" pitchFamily="18" charset="0"/>
              </a:rPr>
              <a:t> /(1- c1 +c1t + c1 z - c1 t z)] &gt; 0	(28)</a:t>
            </a:r>
          </a:p>
          <a:p>
            <a:pPr>
              <a:buFont typeface="Wingdings" panose="05000000000000000000" pitchFamily="2" charset="2"/>
              <a:buChar char="Ø"/>
            </a:pPr>
            <a:endParaRPr lang="en-US" sz="2000" dirty="0">
              <a:latin typeface="Times New Roman" panose="02020603050405020304" pitchFamily="18" charset="0"/>
              <a:cs typeface="Times New Roman" panose="02020603050405020304" pitchFamily="18" charset="0"/>
            </a:endParaRPr>
          </a:p>
          <a:p>
            <a:pPr marL="0" indent="0">
              <a:buNone/>
            </a:pPr>
            <a:r>
              <a:rPr lang="en-US" sz="2000" b="1" u="sng" dirty="0">
                <a:latin typeface="Times New Roman" panose="02020603050405020304" pitchFamily="18" charset="0"/>
                <a:cs typeface="Times New Roman" panose="02020603050405020304" pitchFamily="18" charset="0"/>
              </a:rPr>
              <a:t>Zakat multiplier (</a:t>
            </a:r>
            <a:r>
              <a:rPr lang="en-US" sz="2000" b="1" u="sng" dirty="0" err="1">
                <a:latin typeface="Times New Roman" panose="02020603050405020304" pitchFamily="18" charset="0"/>
                <a:cs typeface="Times New Roman" panose="02020603050405020304" pitchFamily="18" charset="0"/>
              </a:rPr>
              <a:t>cz</a:t>
            </a:r>
            <a:r>
              <a:rPr lang="en-US" sz="2000" b="1" u="sng" dirty="0">
                <a:latin typeface="Times New Roman" panose="02020603050405020304" pitchFamily="18" charset="0"/>
                <a:cs typeface="Times New Roman" panose="02020603050405020304" pitchFamily="18" charset="0"/>
              </a:rPr>
              <a:t> = 1 ):</a:t>
            </a:r>
            <a:endParaRPr lang="en-US" sz="16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∂Y/∂ZE = [1 /(1- c1 +c1t + c1 z - c1tz)] &gt; 0		(29)</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18</a:t>
            </a:fld>
            <a:endParaRPr lang="en-US"/>
          </a:p>
        </p:txBody>
      </p:sp>
    </p:spTree>
    <p:extLst>
      <p:ext uri="{BB962C8B-B14F-4D97-AF65-F5344CB8AC3E}">
        <p14:creationId xmlns="" xmlns:p14="http://schemas.microsoft.com/office/powerpoint/2010/main" val="28189235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(Aggregate Consumption)</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buNone/>
            </a:pPr>
            <a:r>
              <a:rPr lang="en-US" sz="2000" b="1" u="sng" dirty="0" smtClean="0">
                <a:latin typeface="Times New Roman" panose="02020603050405020304" pitchFamily="18" charset="0"/>
                <a:cs typeface="Times New Roman" panose="02020603050405020304" pitchFamily="18" charset="0"/>
              </a:rPr>
              <a:t>When Zakat collection </a:t>
            </a:r>
            <a:r>
              <a:rPr lang="en-US" sz="2000" b="1" u="sng" dirty="0">
                <a:latin typeface="Times New Roman" panose="02020603050405020304" pitchFamily="18" charset="0"/>
                <a:cs typeface="Times New Roman" panose="02020603050405020304" pitchFamily="18" charset="0"/>
              </a:rPr>
              <a:t>is not equal to Zakat </a:t>
            </a:r>
            <a:r>
              <a:rPr lang="en-US" sz="2000" b="1" u="sng" dirty="0" smtClean="0">
                <a:latin typeface="Times New Roman" panose="02020603050405020304" pitchFamily="18" charset="0"/>
                <a:cs typeface="Times New Roman" panose="02020603050405020304" pitchFamily="18" charset="0"/>
              </a:rPr>
              <a:t>disbursement:</a:t>
            </a:r>
            <a:endParaRPr lang="en-US" sz="2000" dirty="0" smtClean="0">
              <a:latin typeface="Times New Roman" panose="02020603050405020304" pitchFamily="18" charset="0"/>
              <a:cs typeface="Times New Roman" panose="02020603050405020304" pitchFamily="18" charset="0"/>
            </a:endParaRPr>
          </a:p>
          <a:p>
            <a:pPr marL="0" indent="0" algn="ctr">
              <a:buNone/>
            </a:pPr>
            <a:r>
              <a:rPr lang="en-US" sz="2000" dirty="0" smtClean="0">
                <a:latin typeface="Times New Roman" panose="02020603050405020304" pitchFamily="18" charset="0"/>
                <a:cs typeface="Times New Roman" panose="02020603050405020304" pitchFamily="18" charset="0"/>
              </a:rPr>
              <a:t>C </a:t>
            </a:r>
            <a:r>
              <a:rPr lang="en-US" sz="2000" dirty="0">
                <a:latin typeface="Times New Roman" panose="02020603050405020304" pitchFamily="18" charset="0"/>
                <a:cs typeface="Times New Roman" panose="02020603050405020304" pitchFamily="18" charset="0"/>
              </a:rPr>
              <a:t>= C01+ C0z + c1Y– c1Z – c1T0 - c1tz C0E - c1tz C0N - c1t Y </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c1z t Y + </a:t>
            </a:r>
            <a:r>
              <a:rPr lang="en-US" sz="2000" dirty="0" err="1">
                <a:latin typeface="Times New Roman" panose="02020603050405020304" pitchFamily="18" charset="0"/>
                <a:cs typeface="Times New Roman" panose="02020603050405020304" pitchFamily="18" charset="0"/>
              </a:rPr>
              <a:t>czZE</a:t>
            </a:r>
            <a:r>
              <a:rPr lang="en-US" sz="2000" dirty="0">
                <a:latin typeface="Times New Roman" panose="02020603050405020304" pitchFamily="18" charset="0"/>
                <a:cs typeface="Times New Roman" panose="02020603050405020304" pitchFamily="18" charset="0"/>
              </a:rPr>
              <a:t> + c1 t z </a:t>
            </a:r>
            <a:r>
              <a:rPr lang="en-US" sz="2000" dirty="0" smtClean="0">
                <a:latin typeface="Times New Roman" panose="02020603050405020304" pitchFamily="18" charset="0"/>
                <a:cs typeface="Times New Roman" panose="02020603050405020304" pitchFamily="18" charset="0"/>
              </a:rPr>
              <a:t>A0						(19)</a:t>
            </a:r>
            <a:endParaRPr lang="en-US" sz="2000" dirty="0">
              <a:latin typeface="Times New Roman" panose="02020603050405020304" pitchFamily="18" charset="0"/>
              <a:cs typeface="Times New Roman" panose="02020603050405020304" pitchFamily="18" charset="0"/>
            </a:endParaRPr>
          </a:p>
          <a:p>
            <a:pPr marL="0" indent="0">
              <a:buNone/>
            </a:pPr>
            <a:r>
              <a:rPr lang="en-US" sz="2000" b="1" u="sng" dirty="0" smtClean="0">
                <a:latin typeface="Times New Roman" panose="02020603050405020304" pitchFamily="18" charset="0"/>
                <a:cs typeface="Times New Roman" panose="02020603050405020304" pitchFamily="18" charset="0"/>
              </a:rPr>
              <a:t>When Zakat </a:t>
            </a:r>
            <a:r>
              <a:rPr lang="en-US" sz="2000" b="1" u="sng" dirty="0">
                <a:latin typeface="Times New Roman" panose="02020603050405020304" pitchFamily="18" charset="0"/>
                <a:cs typeface="Times New Roman" panose="02020603050405020304" pitchFamily="18" charset="0"/>
              </a:rPr>
              <a:t>fund is spent then Z = </a:t>
            </a:r>
            <a:r>
              <a:rPr lang="en-US" sz="2000" b="1" u="sng" dirty="0" smtClean="0">
                <a:latin typeface="Times New Roman" panose="02020603050405020304" pitchFamily="18" charset="0"/>
                <a:cs typeface="Times New Roman" panose="02020603050405020304" pitchFamily="18" charset="0"/>
              </a:rPr>
              <a:t>ZE</a:t>
            </a:r>
            <a:r>
              <a:rPr lang="en-US" sz="2000" dirty="0" smtClean="0">
                <a:latin typeface="Times New Roman" panose="02020603050405020304" pitchFamily="18" charset="0"/>
                <a:cs typeface="Times New Roman" panose="02020603050405020304" pitchFamily="18" charset="0"/>
              </a:rPr>
              <a:t>:</a:t>
            </a:r>
          </a:p>
          <a:p>
            <a:pPr marL="0" indent="0" algn="ctr">
              <a:buNone/>
            </a:pPr>
            <a:r>
              <a:rPr lang="en-US" sz="2000" dirty="0" smtClean="0">
                <a:latin typeface="Times New Roman" panose="02020603050405020304" pitchFamily="18" charset="0"/>
                <a:cs typeface="Times New Roman" panose="02020603050405020304" pitchFamily="18" charset="0"/>
              </a:rPr>
              <a:t>C </a:t>
            </a:r>
            <a:r>
              <a:rPr lang="en-US" sz="2000" dirty="0">
                <a:latin typeface="Times New Roman" panose="02020603050405020304" pitchFamily="18" charset="0"/>
                <a:cs typeface="Times New Roman" panose="02020603050405020304" pitchFamily="18" charset="0"/>
              </a:rPr>
              <a:t>= C01+ C0z + c1Y– c1ZE – c1T0 - c1tz C0E - c1tz C0N - c1t </a:t>
            </a:r>
            <a:r>
              <a:rPr lang="en-US" sz="2000" dirty="0" smtClean="0">
                <a:latin typeface="Times New Roman" panose="02020603050405020304" pitchFamily="18" charset="0"/>
                <a:cs typeface="Times New Roman" panose="02020603050405020304" pitchFamily="18" charset="0"/>
              </a:rPr>
              <a:t>Y + </a:t>
            </a:r>
            <a:r>
              <a:rPr lang="en-US" sz="2000" dirty="0">
                <a:latin typeface="Times New Roman" panose="02020603050405020304" pitchFamily="18" charset="0"/>
                <a:cs typeface="Times New Roman" panose="02020603050405020304" pitchFamily="18" charset="0"/>
              </a:rPr>
              <a:t>c1z t Y + </a:t>
            </a:r>
            <a:r>
              <a:rPr lang="en-US" sz="2000" dirty="0" err="1">
                <a:latin typeface="Times New Roman" panose="02020603050405020304" pitchFamily="18" charset="0"/>
                <a:cs typeface="Times New Roman" panose="02020603050405020304" pitchFamily="18" charset="0"/>
              </a:rPr>
              <a:t>czZE</a:t>
            </a:r>
            <a:r>
              <a:rPr lang="en-US" sz="2000" dirty="0">
                <a:latin typeface="Times New Roman" panose="02020603050405020304" pitchFamily="18" charset="0"/>
                <a:cs typeface="Times New Roman" panose="02020603050405020304" pitchFamily="18" charset="0"/>
              </a:rPr>
              <a:t> + c1 t z </a:t>
            </a:r>
            <a:r>
              <a:rPr lang="en-US" sz="2000" dirty="0" smtClean="0">
                <a:latin typeface="Times New Roman" panose="02020603050405020304" pitchFamily="18" charset="0"/>
                <a:cs typeface="Times New Roman" panose="02020603050405020304" pitchFamily="18" charset="0"/>
              </a:rPr>
              <a:t>A0 </a:t>
            </a: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000" dirty="0">
                <a:latin typeface="Times New Roman" panose="02020603050405020304" pitchFamily="18" charset="0"/>
                <a:cs typeface="Times New Roman" panose="02020603050405020304" pitchFamily="18" charset="0"/>
              </a:rPr>
              <a:t>Simplifying, we </a:t>
            </a:r>
            <a:r>
              <a:rPr lang="en-US" sz="2000" dirty="0" smtClean="0">
                <a:latin typeface="Times New Roman" panose="02020603050405020304" pitchFamily="18" charset="0"/>
                <a:cs typeface="Times New Roman" panose="02020603050405020304" pitchFamily="18" charset="0"/>
              </a:rPr>
              <a:t>obtain </a:t>
            </a:r>
          </a:p>
          <a:p>
            <a:pPr marL="0" indent="0" algn="ctr">
              <a:buNone/>
            </a:pPr>
            <a:r>
              <a:rPr lang="en-US" sz="2000" dirty="0" smtClean="0">
                <a:latin typeface="Times New Roman" panose="02020603050405020304" pitchFamily="18" charset="0"/>
                <a:cs typeface="Times New Roman" panose="02020603050405020304" pitchFamily="18" charset="0"/>
              </a:rPr>
              <a:t>C </a:t>
            </a:r>
            <a:r>
              <a:rPr lang="en-US" sz="2000" dirty="0">
                <a:latin typeface="Times New Roman" panose="02020603050405020304" pitchFamily="18" charset="0"/>
                <a:cs typeface="Times New Roman" panose="02020603050405020304" pitchFamily="18" charset="0"/>
              </a:rPr>
              <a:t>= C01+ C0z + (c1- c1t + c1z t) Y + (</a:t>
            </a:r>
            <a:r>
              <a:rPr lang="en-US" sz="2000" dirty="0" err="1">
                <a:latin typeface="Times New Roman" panose="02020603050405020304" pitchFamily="18" charset="0"/>
                <a:cs typeface="Times New Roman" panose="02020603050405020304" pitchFamily="18" charset="0"/>
              </a:rPr>
              <a:t>cz</a:t>
            </a:r>
            <a:r>
              <a:rPr lang="en-US" sz="2000" dirty="0">
                <a:latin typeface="Times New Roman" panose="02020603050405020304" pitchFamily="18" charset="0"/>
                <a:cs typeface="Times New Roman" panose="02020603050405020304" pitchFamily="18" charset="0"/>
              </a:rPr>
              <a:t> – c1)ZE – </a:t>
            </a:r>
            <a:r>
              <a:rPr lang="en-US" sz="2000" dirty="0" smtClean="0">
                <a:latin typeface="Times New Roman" panose="02020603050405020304" pitchFamily="18" charset="0"/>
                <a:cs typeface="Times New Roman" panose="02020603050405020304" pitchFamily="18" charset="0"/>
              </a:rPr>
              <a:t>c1T0 - </a:t>
            </a:r>
            <a:r>
              <a:rPr lang="en-US" sz="2000" dirty="0">
                <a:latin typeface="Times New Roman" panose="02020603050405020304" pitchFamily="18" charset="0"/>
                <a:cs typeface="Times New Roman" panose="02020603050405020304" pitchFamily="18" charset="0"/>
              </a:rPr>
              <a:t>c1tz C0E - c1tz C0N + c1t z </a:t>
            </a:r>
            <a:r>
              <a:rPr lang="en-US" sz="2000" dirty="0" smtClean="0">
                <a:latin typeface="Times New Roman" panose="02020603050405020304" pitchFamily="18" charset="0"/>
                <a:cs typeface="Times New Roman" panose="02020603050405020304" pitchFamily="18" charset="0"/>
              </a:rPr>
              <a:t>A0						(19b)</a:t>
            </a:r>
          </a:p>
          <a:p>
            <a:pPr marL="0" indent="0">
              <a:buNone/>
            </a:pPr>
            <a:endParaRPr lang="en-US" sz="20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19</a:t>
            </a:fld>
            <a:endParaRPr lang="en-US"/>
          </a:p>
        </p:txBody>
      </p:sp>
    </p:spTree>
    <p:extLst>
      <p:ext uri="{BB962C8B-B14F-4D97-AF65-F5344CB8AC3E}">
        <p14:creationId xmlns="" xmlns:p14="http://schemas.microsoft.com/office/powerpoint/2010/main" val="206984204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(Multipliers)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Substituting for C of (19b) in national income identity (21) and taking the total</a:t>
            </a:r>
          </a:p>
          <a:p>
            <a:pPr marL="0" indent="0">
              <a:buNone/>
            </a:pPr>
            <a:r>
              <a:rPr lang="en-US" sz="2000" dirty="0">
                <a:latin typeface="Times New Roman" panose="02020603050405020304" pitchFamily="18" charset="0"/>
                <a:cs typeface="Times New Roman" panose="02020603050405020304" pitchFamily="18" charset="0"/>
              </a:rPr>
              <a:t>differential, we </a:t>
            </a:r>
            <a:r>
              <a:rPr lang="en-US" sz="2000" dirty="0" smtClean="0">
                <a:latin typeface="Times New Roman" panose="02020603050405020304" pitchFamily="18" charset="0"/>
                <a:cs typeface="Times New Roman" panose="02020603050405020304" pitchFamily="18" charset="0"/>
              </a:rPr>
              <a:t>obtain </a:t>
            </a:r>
          </a:p>
          <a:p>
            <a:pPr marL="0" indent="0" algn="ctr">
              <a:buNone/>
            </a:pPr>
            <a:r>
              <a:rPr lang="en-US" sz="2000" dirty="0" err="1" smtClean="0">
                <a:latin typeface="Times New Roman" panose="02020603050405020304" pitchFamily="18" charset="0"/>
                <a:cs typeface="Times New Roman" panose="02020603050405020304" pitchFamily="18" charset="0"/>
              </a:rPr>
              <a:t>dY</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[1/(1- c1 +c1t -c1t z)] [dC01+ c1tz </a:t>
            </a:r>
            <a:r>
              <a:rPr lang="en-US" sz="2000" dirty="0" smtClean="0">
                <a:latin typeface="Times New Roman" panose="02020603050405020304" pitchFamily="18" charset="0"/>
                <a:cs typeface="Times New Roman" panose="02020603050405020304" pitchFamily="18" charset="0"/>
              </a:rPr>
              <a:t>dC0E + dC0z – c1dT0 + (</a:t>
            </a:r>
            <a:r>
              <a:rPr lang="en-US" sz="2000" dirty="0" err="1">
                <a:latin typeface="Times New Roman" panose="02020603050405020304" pitchFamily="18" charset="0"/>
                <a:cs typeface="Times New Roman" panose="02020603050405020304" pitchFamily="18" charset="0"/>
              </a:rPr>
              <a:t>cz</a:t>
            </a:r>
            <a:r>
              <a:rPr lang="en-US" sz="2000" dirty="0">
                <a:latin typeface="Times New Roman" panose="02020603050405020304" pitchFamily="18" charset="0"/>
                <a:cs typeface="Times New Roman" panose="02020603050405020304" pitchFamily="18" charset="0"/>
              </a:rPr>
              <a:t> - </a:t>
            </a:r>
            <a:r>
              <a:rPr lang="en-US" sz="2000" dirty="0" smtClean="0">
                <a:latin typeface="Times New Roman" panose="02020603050405020304" pitchFamily="18" charset="0"/>
                <a:cs typeface="Times New Roman" panose="02020603050405020304" pitchFamily="18" charset="0"/>
              </a:rPr>
              <a:t>c1)</a:t>
            </a:r>
            <a:r>
              <a:rPr lang="en-US" sz="2000" dirty="0" err="1" smtClean="0">
                <a:latin typeface="Times New Roman" panose="02020603050405020304" pitchFamily="18" charset="0"/>
                <a:cs typeface="Times New Roman" panose="02020603050405020304" pitchFamily="18" charset="0"/>
              </a:rPr>
              <a:t>dZE</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 dI0 +dG0</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30)</a:t>
            </a:r>
          </a:p>
          <a:p>
            <a:pPr marL="0" indent="0">
              <a:buNone/>
            </a:pPr>
            <a:r>
              <a:rPr lang="en-US" sz="2000" b="1" u="sng" dirty="0" smtClean="0">
                <a:latin typeface="Times New Roman" panose="02020603050405020304" pitchFamily="18" charset="0"/>
                <a:cs typeface="Times New Roman" panose="02020603050405020304" pitchFamily="18" charset="0"/>
              </a:rPr>
              <a:t>Multiplier </a:t>
            </a:r>
            <a:r>
              <a:rPr lang="en-US" sz="2000" b="1" u="sng" dirty="0">
                <a:latin typeface="Times New Roman" panose="02020603050405020304" pitchFamily="18" charset="0"/>
                <a:cs typeface="Times New Roman" panose="02020603050405020304" pitchFamily="18" charset="0"/>
              </a:rPr>
              <a:t>for the autonomous consumption for the Zakat </a:t>
            </a:r>
            <a:r>
              <a:rPr lang="en-US" sz="2000" b="1" u="sng" dirty="0" smtClean="0">
                <a:latin typeface="Times New Roman" panose="02020603050405020304" pitchFamily="18" charset="0"/>
                <a:cs typeface="Times New Roman" panose="02020603050405020304" pitchFamily="18" charset="0"/>
              </a:rPr>
              <a:t>payers</a:t>
            </a:r>
            <a:r>
              <a:rPr lang="en-US" sz="2000" dirty="0">
                <a:latin typeface="Times New Roman" panose="02020603050405020304" pitchFamily="18" charset="0"/>
                <a:cs typeface="Times New Roman" panose="02020603050405020304" pitchFamily="18" charset="0"/>
              </a:rPr>
              <a:t>:</a:t>
            </a:r>
          </a:p>
          <a:p>
            <a:pPr marL="0" indent="0" algn="ctr">
              <a:buNone/>
            </a:pPr>
            <a:r>
              <a:rPr lang="en-US" sz="2000" dirty="0">
                <a:latin typeface="Times New Roman" panose="02020603050405020304" pitchFamily="18" charset="0"/>
                <a:cs typeface="Times New Roman" panose="02020603050405020304" pitchFamily="18" charset="0"/>
              </a:rPr>
              <a:t>∂Y/∂C01 = [1/(1- c1 +c1t - c1 t z)] &gt; </a:t>
            </a:r>
            <a:r>
              <a:rPr lang="en-US" sz="2000" dirty="0" smtClean="0">
                <a:latin typeface="Times New Roman" panose="02020603050405020304" pitchFamily="18" charset="0"/>
                <a:cs typeface="Times New Roman" panose="02020603050405020304" pitchFamily="18" charset="0"/>
              </a:rPr>
              <a:t>0		(31</a:t>
            </a:r>
            <a:r>
              <a:rPr lang="en-US" sz="2000" dirty="0">
                <a:latin typeface="Times New Roman" panose="02020603050405020304" pitchFamily="18" charset="0"/>
                <a:cs typeface="Times New Roman" panose="02020603050405020304" pitchFamily="18" charset="0"/>
              </a:rPr>
              <a:t>)</a:t>
            </a:r>
          </a:p>
          <a:p>
            <a:pPr marL="0" indent="0">
              <a:buNone/>
            </a:pPr>
            <a:r>
              <a:rPr lang="en-US" sz="2000" b="1" u="sng" dirty="0">
                <a:latin typeface="Times New Roman" panose="02020603050405020304" pitchFamily="18" charset="0"/>
                <a:cs typeface="Times New Roman" panose="02020603050405020304" pitchFamily="18" charset="0"/>
              </a:rPr>
              <a:t>Multiplier for the autonomous consumption for the Zakat </a:t>
            </a:r>
            <a:r>
              <a:rPr lang="en-US" sz="2000" b="1" u="sng" dirty="0" smtClean="0">
                <a:latin typeface="Times New Roman" panose="02020603050405020304" pitchFamily="18" charset="0"/>
                <a:cs typeface="Times New Roman" panose="02020603050405020304" pitchFamily="18" charset="0"/>
              </a:rPr>
              <a:t>recipients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Y/∂C0z = [1/(1- c1 +c1t - c1 t z)] &gt; </a:t>
            </a:r>
            <a:r>
              <a:rPr lang="en-US" sz="2000" dirty="0" smtClean="0">
                <a:latin typeface="Times New Roman" panose="02020603050405020304" pitchFamily="18" charset="0"/>
                <a:cs typeface="Times New Roman" panose="02020603050405020304" pitchFamily="18" charset="0"/>
              </a:rPr>
              <a:t>0		(32</a:t>
            </a:r>
            <a:r>
              <a:rPr lang="en-US" sz="2000" dirty="0">
                <a:latin typeface="Times New Roman" panose="02020603050405020304" pitchFamily="18" charset="0"/>
                <a:cs typeface="Times New Roman" panose="02020603050405020304" pitchFamily="18" charset="0"/>
              </a:rPr>
              <a:t>)</a:t>
            </a:r>
          </a:p>
          <a:p>
            <a:pPr marL="0" indent="0">
              <a:buNone/>
            </a:pPr>
            <a:r>
              <a:rPr lang="en-US" sz="2000" b="1" u="sng" dirty="0">
                <a:latin typeface="Times New Roman" panose="02020603050405020304" pitchFamily="18" charset="0"/>
                <a:cs typeface="Times New Roman" panose="02020603050405020304" pitchFamily="18" charset="0"/>
              </a:rPr>
              <a:t>Multiplier for </a:t>
            </a:r>
            <a:r>
              <a:rPr lang="en-US" sz="2000" b="1" u="sng" dirty="0" smtClean="0">
                <a:latin typeface="Times New Roman" panose="02020603050405020304" pitchFamily="18" charset="0"/>
                <a:cs typeface="Times New Roman" panose="02020603050405020304" pitchFamily="18" charset="0"/>
              </a:rPr>
              <a:t>exemption</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smtClean="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Y/∂C0E = [1/(1- c1 +c1t - c1 t z)] [c1t z ] &gt; </a:t>
            </a:r>
            <a:r>
              <a:rPr lang="en-US" sz="2000" dirty="0" smtClean="0">
                <a:latin typeface="Times New Roman" panose="02020603050405020304" pitchFamily="18" charset="0"/>
                <a:cs typeface="Times New Roman" panose="02020603050405020304" pitchFamily="18" charset="0"/>
              </a:rPr>
              <a:t>0	(33)</a:t>
            </a:r>
          </a:p>
          <a:p>
            <a:pPr marL="0" indent="0">
              <a:buNone/>
            </a:pPr>
            <a:r>
              <a:rPr lang="en-US" sz="2000" b="1" u="sng" dirty="0">
                <a:latin typeface="Times New Roman" panose="02020603050405020304" pitchFamily="18" charset="0"/>
                <a:cs typeface="Times New Roman" panose="02020603050405020304" pitchFamily="18" charset="0"/>
              </a:rPr>
              <a:t>The tax </a:t>
            </a:r>
            <a:r>
              <a:rPr lang="en-US" sz="2000" b="1" u="sng" dirty="0" smtClean="0">
                <a:latin typeface="Times New Roman" panose="02020603050405020304" pitchFamily="18" charset="0"/>
                <a:cs typeface="Times New Roman" panose="02020603050405020304" pitchFamily="18" charset="0"/>
              </a:rPr>
              <a:t>multiplier</a:t>
            </a:r>
            <a:endParaRPr lang="en-US" sz="2000" dirty="0">
              <a:latin typeface="Times New Roman" panose="02020603050405020304" pitchFamily="18" charset="0"/>
              <a:cs typeface="Times New Roman" panose="02020603050405020304" pitchFamily="18" charset="0"/>
            </a:endParaRPr>
          </a:p>
          <a:p>
            <a:pPr marL="0" indent="0" algn="ctr">
              <a:buNone/>
            </a:pPr>
            <a:r>
              <a:rPr lang="en-US" sz="2000" dirty="0">
                <a:latin typeface="Times New Roman" panose="02020603050405020304" pitchFamily="18" charset="0"/>
                <a:cs typeface="Times New Roman" panose="02020603050405020304" pitchFamily="18" charset="0"/>
              </a:rPr>
              <a:t>∂Y/∂T0 = [- c1 /(1- c1 +c1t - c1t z)] &lt; </a:t>
            </a:r>
            <a:r>
              <a:rPr lang="en-US" sz="2000" dirty="0" smtClean="0">
                <a:latin typeface="Times New Roman" panose="02020603050405020304" pitchFamily="18" charset="0"/>
                <a:cs typeface="Times New Roman" panose="02020603050405020304" pitchFamily="18" charset="0"/>
              </a:rPr>
              <a:t>0		(34</a:t>
            </a:r>
            <a:r>
              <a:rPr lang="en-US" sz="2000" dirty="0">
                <a:latin typeface="Times New Roman" panose="02020603050405020304" pitchFamily="18" charset="0"/>
                <a:cs typeface="Times New Roman" panose="02020603050405020304" pitchFamily="18" charset="0"/>
              </a:rPr>
              <a:t>)</a:t>
            </a:r>
          </a:p>
        </p:txBody>
      </p:sp>
      <p:sp>
        <p:nvSpPr>
          <p:cNvPr id="3" name="Slide Number Placeholder 2"/>
          <p:cNvSpPr>
            <a:spLocks noGrp="1"/>
          </p:cNvSpPr>
          <p:nvPr>
            <p:ph type="sldNum" sz="quarter" idx="12"/>
          </p:nvPr>
        </p:nvSpPr>
        <p:spPr/>
        <p:txBody>
          <a:bodyPr/>
          <a:lstStyle/>
          <a:p>
            <a:fld id="{52D96158-CDC9-4FF1-A278-9542325BFFE2}" type="slidenum">
              <a:rPr lang="en-US" smtClean="0"/>
              <a:pPr/>
              <a:t>20</a:t>
            </a:fld>
            <a:endParaRPr lang="en-US"/>
          </a:p>
        </p:txBody>
      </p:sp>
    </p:spTree>
    <p:extLst>
      <p:ext uri="{BB962C8B-B14F-4D97-AF65-F5344CB8AC3E}">
        <p14:creationId xmlns="" xmlns:p14="http://schemas.microsoft.com/office/powerpoint/2010/main" val="156073464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Sum-up-Review (Multipliers)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marL="0" indent="0">
              <a:buNone/>
            </a:pPr>
            <a:r>
              <a:rPr lang="en-US" sz="2400" b="1" u="sng" dirty="0" smtClean="0">
                <a:latin typeface="Times New Roman" panose="02020603050405020304" pitchFamily="18" charset="0"/>
                <a:cs typeface="Times New Roman" panose="02020603050405020304" pitchFamily="18" charset="0"/>
              </a:rPr>
              <a:t>Investment multiplier:</a:t>
            </a:r>
            <a:endParaRPr lang="en-US" sz="2400" dirty="0" smtClean="0">
              <a:latin typeface="Times New Roman" panose="02020603050405020304" pitchFamily="18" charset="0"/>
              <a:cs typeface="Times New Roman" panose="02020603050405020304" pitchFamily="18" charset="0"/>
            </a:endParaRPr>
          </a:p>
          <a:p>
            <a:pPr marL="0" indent="0" algn="ctr">
              <a:buNone/>
            </a:pP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Y/∂I0 = [1/(1- c1 +c1t - c1 t z)] &gt; </a:t>
            </a:r>
            <a:r>
              <a:rPr lang="en-US" sz="2400" dirty="0" smtClean="0">
                <a:latin typeface="Times New Roman" panose="02020603050405020304" pitchFamily="18" charset="0"/>
                <a:cs typeface="Times New Roman" panose="02020603050405020304" pitchFamily="18" charset="0"/>
              </a:rPr>
              <a:t>0		(35</a:t>
            </a:r>
            <a:r>
              <a:rPr lang="en-US" sz="2400" dirty="0">
                <a:latin typeface="Times New Roman" panose="02020603050405020304" pitchFamily="18" charset="0"/>
                <a:cs typeface="Times New Roman" panose="02020603050405020304" pitchFamily="18" charset="0"/>
              </a:rPr>
              <a:t>)</a:t>
            </a:r>
          </a:p>
          <a:p>
            <a:pPr marL="0" indent="0">
              <a:buNone/>
            </a:pPr>
            <a:r>
              <a:rPr lang="en-US" sz="2400" b="1" u="sng" dirty="0" smtClean="0">
                <a:latin typeface="Times New Roman" panose="02020603050405020304" pitchFamily="18" charset="0"/>
                <a:cs typeface="Times New Roman" panose="02020603050405020304" pitchFamily="18" charset="0"/>
              </a:rPr>
              <a:t>Multiplier </a:t>
            </a:r>
            <a:r>
              <a:rPr lang="en-US" sz="2400" b="1" u="sng" dirty="0">
                <a:latin typeface="Times New Roman" panose="02020603050405020304" pitchFamily="18" charset="0"/>
                <a:cs typeface="Times New Roman" panose="02020603050405020304" pitchFamily="18" charset="0"/>
              </a:rPr>
              <a:t>for government </a:t>
            </a:r>
            <a:r>
              <a:rPr lang="en-US" sz="2400" b="1" u="sng" dirty="0" smtClean="0">
                <a:latin typeface="Times New Roman" panose="02020603050405020304" pitchFamily="18" charset="0"/>
                <a:cs typeface="Times New Roman" panose="02020603050405020304" pitchFamily="18" charset="0"/>
              </a:rPr>
              <a:t>spending:</a:t>
            </a:r>
            <a:endParaRPr lang="en-US" sz="2400" dirty="0">
              <a:latin typeface="Times New Roman" panose="02020603050405020304" pitchFamily="18" charset="0"/>
              <a:cs typeface="Times New Roman" panose="02020603050405020304" pitchFamily="18" charset="0"/>
            </a:endParaRPr>
          </a:p>
          <a:p>
            <a:pPr marL="0" indent="0" algn="ctr">
              <a:buNone/>
            </a:pPr>
            <a:r>
              <a:rPr lang="en-US" sz="2400" dirty="0">
                <a:latin typeface="Times New Roman" panose="02020603050405020304" pitchFamily="18" charset="0"/>
                <a:cs typeface="Times New Roman" panose="02020603050405020304" pitchFamily="18" charset="0"/>
              </a:rPr>
              <a:t>∂Y/∂G0 = [1/(1- c1 +c1t - c1 t z)] &gt; </a:t>
            </a:r>
            <a:r>
              <a:rPr lang="en-US" sz="2400" dirty="0" smtClean="0">
                <a:latin typeface="Times New Roman" panose="02020603050405020304" pitchFamily="18" charset="0"/>
                <a:cs typeface="Times New Roman" panose="02020603050405020304" pitchFamily="18" charset="0"/>
              </a:rPr>
              <a:t>0		(36</a:t>
            </a:r>
            <a:r>
              <a:rPr lang="en-US" sz="2400" dirty="0">
                <a:latin typeface="Times New Roman" panose="02020603050405020304" pitchFamily="18" charset="0"/>
                <a:cs typeface="Times New Roman" panose="02020603050405020304" pitchFamily="18" charset="0"/>
              </a:rPr>
              <a:t>)</a:t>
            </a:r>
          </a:p>
          <a:p>
            <a:pPr marL="0" indent="0">
              <a:buNone/>
            </a:pPr>
            <a:r>
              <a:rPr lang="en-US" sz="2400" b="1" u="sng" dirty="0" smtClean="0">
                <a:latin typeface="Times New Roman" panose="02020603050405020304" pitchFamily="18" charset="0"/>
                <a:cs typeface="Times New Roman" panose="02020603050405020304" pitchFamily="18" charset="0"/>
              </a:rPr>
              <a:t>Balanced </a:t>
            </a:r>
            <a:r>
              <a:rPr lang="en-US" sz="2400" b="1" u="sng" dirty="0">
                <a:latin typeface="Times New Roman" panose="02020603050405020304" pitchFamily="18" charset="0"/>
                <a:cs typeface="Times New Roman" panose="02020603050405020304" pitchFamily="18" charset="0"/>
              </a:rPr>
              <a:t>Zakat </a:t>
            </a:r>
            <a:r>
              <a:rPr lang="en-US" sz="2400" b="1" u="sng" dirty="0" smtClean="0">
                <a:latin typeface="Times New Roman" panose="02020603050405020304" pitchFamily="18" charset="0"/>
                <a:cs typeface="Times New Roman" panose="02020603050405020304" pitchFamily="18" charset="0"/>
              </a:rPr>
              <a:t>multiplier</a:t>
            </a:r>
            <a:endParaRPr lang="en-US" sz="2400" dirty="0">
              <a:latin typeface="Times New Roman" panose="02020603050405020304" pitchFamily="18" charset="0"/>
              <a:cs typeface="Times New Roman" panose="02020603050405020304" pitchFamily="18" charset="0"/>
            </a:endParaRPr>
          </a:p>
          <a:p>
            <a:pPr marL="0" indent="0" algn="ctr">
              <a:buNone/>
            </a:pPr>
            <a:r>
              <a:rPr lang="en-US" sz="2400" dirty="0">
                <a:latin typeface="Times New Roman" panose="02020603050405020304" pitchFamily="18" charset="0"/>
                <a:cs typeface="Times New Roman" panose="02020603050405020304" pitchFamily="18" charset="0"/>
              </a:rPr>
              <a:t>∂Y/∂ZE = [(</a:t>
            </a:r>
            <a:r>
              <a:rPr lang="en-US" sz="2400" dirty="0" err="1">
                <a:latin typeface="Times New Roman" panose="02020603050405020304" pitchFamily="18" charset="0"/>
                <a:cs typeface="Times New Roman" panose="02020603050405020304" pitchFamily="18" charset="0"/>
              </a:rPr>
              <a:t>cz</a:t>
            </a:r>
            <a:r>
              <a:rPr lang="en-US" sz="2400" dirty="0">
                <a:latin typeface="Times New Roman" panose="02020603050405020304" pitchFamily="18" charset="0"/>
                <a:cs typeface="Times New Roman" panose="02020603050405020304" pitchFamily="18" charset="0"/>
              </a:rPr>
              <a:t> – c1) /(1- c1 +c1t - c1 t z)] &gt; </a:t>
            </a:r>
            <a:r>
              <a:rPr lang="en-US" sz="2400" dirty="0" smtClean="0">
                <a:latin typeface="Times New Roman" panose="02020603050405020304" pitchFamily="18" charset="0"/>
                <a:cs typeface="Times New Roman" panose="02020603050405020304" pitchFamily="18" charset="0"/>
              </a:rPr>
              <a:t>0	(37)</a:t>
            </a:r>
          </a:p>
          <a:p>
            <a:pPr marL="0" indent="0">
              <a:buNone/>
            </a:pPr>
            <a:r>
              <a:rPr lang="en-US" sz="2400" b="1" u="sng" dirty="0" smtClean="0">
                <a:latin typeface="Times New Roman" panose="02020603050405020304" pitchFamily="18" charset="0"/>
                <a:cs typeface="Times New Roman" panose="02020603050405020304" pitchFamily="18" charset="0"/>
              </a:rPr>
              <a:t>Zakat multiplier (when </a:t>
            </a:r>
            <a:r>
              <a:rPr lang="en-US" sz="2400" b="1" u="sng" dirty="0" err="1">
                <a:latin typeface="Times New Roman" panose="02020603050405020304" pitchFamily="18" charset="0"/>
                <a:cs typeface="Times New Roman" panose="02020603050405020304" pitchFamily="18" charset="0"/>
              </a:rPr>
              <a:t>cz</a:t>
            </a:r>
            <a:r>
              <a:rPr lang="en-US" sz="2400" b="1" u="sng" dirty="0">
                <a:latin typeface="Times New Roman" panose="02020603050405020304" pitchFamily="18" charset="0"/>
                <a:cs typeface="Times New Roman" panose="02020603050405020304" pitchFamily="18" charset="0"/>
              </a:rPr>
              <a:t> = </a:t>
            </a:r>
            <a:r>
              <a:rPr lang="en-US" sz="2400" b="1" u="sng" dirty="0" smtClean="0">
                <a:latin typeface="Times New Roman" panose="02020603050405020304" pitchFamily="18" charset="0"/>
                <a:cs typeface="Times New Roman" panose="02020603050405020304" pitchFamily="18" charset="0"/>
              </a:rPr>
              <a:t>1)</a:t>
            </a:r>
            <a:endParaRPr lang="en-US" sz="2400" b="1" u="sng" dirty="0">
              <a:latin typeface="Times New Roman" panose="02020603050405020304" pitchFamily="18" charset="0"/>
              <a:cs typeface="Times New Roman" panose="02020603050405020304" pitchFamily="18" charset="0"/>
            </a:endParaRPr>
          </a:p>
          <a:p>
            <a:pPr marL="0" indent="0" algn="ctr">
              <a:buNone/>
            </a:pPr>
            <a:r>
              <a:rPr lang="en-US" sz="2400" dirty="0" smtClean="0">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Y/∂ZE = [(1 – c1) /(1- c1 +c1t - c1t z)] &gt; 0		(38)</a:t>
            </a:r>
          </a:p>
          <a:p>
            <a:pPr marL="0" indent="0">
              <a:buNone/>
            </a:pPr>
            <a:r>
              <a:rPr lang="en-US" sz="2400" dirty="0">
                <a:latin typeface="Times New Roman" panose="02020603050405020304" pitchFamily="18" charset="0"/>
                <a:cs typeface="Times New Roman" panose="02020603050405020304" pitchFamily="18" charset="0"/>
              </a:rPr>
              <a:t>Since 0 &lt; c1&lt; 1, the Zakat multiplier for this special case is </a:t>
            </a:r>
            <a:r>
              <a:rPr lang="en-US" sz="2400" dirty="0" smtClean="0">
                <a:latin typeface="Times New Roman" panose="02020603050405020304" pitchFamily="18" charset="0"/>
                <a:cs typeface="Times New Roman" panose="02020603050405020304" pitchFamily="18" charset="0"/>
              </a:rPr>
              <a:t>positive</a:t>
            </a:r>
            <a:r>
              <a:rPr lang="en-US" sz="2400" dirty="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21</a:t>
            </a:fld>
            <a:endParaRPr lang="en-US"/>
          </a:p>
        </p:txBody>
      </p:sp>
    </p:spTree>
    <p:extLst>
      <p:ext uri="{BB962C8B-B14F-4D97-AF65-F5344CB8AC3E}">
        <p14:creationId xmlns="" xmlns:p14="http://schemas.microsoft.com/office/powerpoint/2010/main" val="32495171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CONCLUSIONS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In these lectures we incorporate Zakat </a:t>
            </a:r>
            <a:r>
              <a:rPr lang="en-US" sz="2800" dirty="0">
                <a:latin typeface="Times New Roman" panose="02020603050405020304" pitchFamily="18" charset="0"/>
                <a:cs typeface="Times New Roman" panose="02020603050405020304" pitchFamily="18" charset="0"/>
              </a:rPr>
              <a:t>into a simple macroeconomic model of an </a:t>
            </a:r>
            <a:r>
              <a:rPr lang="en-US" sz="2800" dirty="0" smtClean="0">
                <a:latin typeface="Times New Roman" panose="02020603050405020304" pitchFamily="18" charset="0"/>
                <a:cs typeface="Times New Roman" panose="02020603050405020304" pitchFamily="18" charset="0"/>
              </a:rPr>
              <a:t>Islamic economy </a:t>
            </a:r>
            <a:r>
              <a:rPr lang="en-US" sz="2800" dirty="0">
                <a:latin typeface="Times New Roman" panose="02020603050405020304" pitchFamily="18" charset="0"/>
                <a:cs typeface="Times New Roman" panose="02020603050405020304" pitchFamily="18" charset="0"/>
              </a:rPr>
              <a:t>to analyze the impact of Zakat on the determination of </a:t>
            </a:r>
            <a:r>
              <a:rPr lang="en-US" sz="2800" dirty="0" smtClean="0">
                <a:latin typeface="Times New Roman" panose="02020603050405020304" pitchFamily="18" charset="0"/>
                <a:cs typeface="Times New Roman" panose="02020603050405020304" pitchFamily="18" charset="0"/>
              </a:rPr>
              <a:t>equilibrium income </a:t>
            </a:r>
            <a:r>
              <a:rPr lang="en-US" sz="2800" dirty="0">
                <a:latin typeface="Times New Roman" panose="02020603050405020304" pitchFamily="18" charset="0"/>
                <a:cs typeface="Times New Roman" panose="02020603050405020304" pitchFamily="18" charset="0"/>
              </a:rPr>
              <a:t>and see how Zakat plays its role in the demand management policy.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We derive </a:t>
            </a:r>
            <a:r>
              <a:rPr lang="en-US" sz="2800" dirty="0">
                <a:latin typeface="Times New Roman" panose="02020603050405020304" pitchFamily="18" charset="0"/>
                <a:cs typeface="Times New Roman" panose="02020603050405020304" pitchFamily="18" charset="0"/>
              </a:rPr>
              <a:t>the aggregate consumption function in reduced form and found that </a:t>
            </a:r>
            <a:r>
              <a:rPr lang="en-US" sz="2800" dirty="0" smtClean="0">
                <a:latin typeface="Times New Roman" panose="02020603050405020304" pitchFamily="18" charset="0"/>
                <a:cs typeface="Times New Roman" panose="02020603050405020304" pitchFamily="18" charset="0"/>
              </a:rPr>
              <a:t>the determinants </a:t>
            </a:r>
            <a:r>
              <a:rPr lang="en-US" sz="2800" dirty="0">
                <a:latin typeface="Times New Roman" panose="02020603050405020304" pitchFamily="18" charset="0"/>
                <a:cs typeface="Times New Roman" panose="02020603050405020304" pitchFamily="18" charset="0"/>
              </a:rPr>
              <a:t>of consumption are: Zakat expenditure, taxes, income, and </a:t>
            </a:r>
            <a:r>
              <a:rPr lang="en-US" sz="2800" dirty="0" smtClean="0">
                <a:latin typeface="Times New Roman" panose="02020603050405020304" pitchFamily="18" charset="0"/>
                <a:cs typeface="Times New Roman" panose="02020603050405020304" pitchFamily="18" charset="0"/>
              </a:rPr>
              <a:t>asset holdings </a:t>
            </a:r>
            <a:r>
              <a:rPr lang="en-US" sz="2800" dirty="0">
                <a:latin typeface="Times New Roman" panose="02020603050405020304" pitchFamily="18" charset="0"/>
                <a:cs typeface="Times New Roman" panose="02020603050405020304" pitchFamily="18" charset="0"/>
              </a:rPr>
              <a:t>of </a:t>
            </a:r>
            <a:r>
              <a:rPr lang="en-US" sz="2800" dirty="0" smtClean="0">
                <a:latin typeface="Times New Roman" panose="02020603050405020304" pitchFamily="18" charset="0"/>
                <a:cs typeface="Times New Roman" panose="02020603050405020304" pitchFamily="18" charset="0"/>
              </a:rPr>
              <a:t>individuals.</a:t>
            </a:r>
          </a:p>
          <a:p>
            <a:pPr>
              <a:buFont typeface="Wingdings" panose="05000000000000000000" pitchFamily="2" charset="2"/>
              <a:buChar char="Ø"/>
            </a:pPr>
            <a:r>
              <a:rPr lang="en-US" sz="2800" dirty="0" smtClean="0">
                <a:latin typeface="Times New Roman" panose="02020603050405020304" pitchFamily="18" charset="0"/>
                <a:cs typeface="Times New Roman" panose="02020603050405020304" pitchFamily="18" charset="0"/>
              </a:rPr>
              <a:t>We cannot </a:t>
            </a:r>
            <a:r>
              <a:rPr lang="en-US" sz="2800" dirty="0">
                <a:latin typeface="Times New Roman" panose="02020603050405020304" pitchFamily="18" charset="0"/>
                <a:cs typeface="Times New Roman" panose="02020603050405020304" pitchFamily="18" charset="0"/>
              </a:rPr>
              <a:t>change the Zakat rate to dampen </a:t>
            </a:r>
            <a:r>
              <a:rPr lang="en-US" sz="2800" dirty="0" smtClean="0">
                <a:latin typeface="Times New Roman" panose="02020603050405020304" pitchFamily="18" charset="0"/>
                <a:cs typeface="Times New Roman" panose="02020603050405020304" pitchFamily="18" charset="0"/>
              </a:rPr>
              <a:t>the macroeconomic </a:t>
            </a:r>
            <a:r>
              <a:rPr lang="en-US" sz="2800" dirty="0">
                <a:latin typeface="Times New Roman" panose="02020603050405020304" pitchFamily="18" charset="0"/>
                <a:cs typeface="Times New Roman" panose="02020603050405020304" pitchFamily="18" charset="0"/>
              </a:rPr>
              <a:t>fluctuations. </a:t>
            </a:r>
            <a:endParaRPr lang="en-US" sz="28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1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22</a:t>
            </a:fld>
            <a:endParaRPr lang="en-US"/>
          </a:p>
        </p:txBody>
      </p:sp>
    </p:spTree>
    <p:extLst>
      <p:ext uri="{BB962C8B-B14F-4D97-AF65-F5344CB8AC3E}">
        <p14:creationId xmlns="" xmlns:p14="http://schemas.microsoft.com/office/powerpoint/2010/main" val="18455250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CONCLUSIONS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role of Zakat in the demand management </a:t>
            </a:r>
            <a:r>
              <a:rPr lang="en-US" sz="2400" dirty="0" smtClean="0">
                <a:latin typeface="Times New Roman" panose="02020603050405020304" pitchFamily="18" charset="0"/>
                <a:cs typeface="Times New Roman" panose="02020603050405020304" pitchFamily="18" charset="0"/>
              </a:rPr>
              <a:t>policy is </a:t>
            </a:r>
            <a:r>
              <a:rPr lang="en-US" sz="2400" dirty="0">
                <a:latin typeface="Times New Roman" panose="02020603050405020304" pitchFamily="18" charset="0"/>
                <a:cs typeface="Times New Roman" panose="02020603050405020304" pitchFamily="18" charset="0"/>
              </a:rPr>
              <a:t>through the non-discretionary (built-in stabilizer) and discretionary policy.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The built-in stabilizer mechanism occurs when Zakat collection is automatically reduced during recession giving more money to people to spend which tends stimulate the economy;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During the boom period more Zakat is collected, reducing the ability of the people to spend which tends to dampen economic activities. These reduce macroeconomic fluctuations. </a:t>
            </a:r>
          </a:p>
          <a:p>
            <a:pPr>
              <a:buFont typeface="Wingdings" panose="05000000000000000000" pitchFamily="2" charset="2"/>
              <a:buChar char="Ø"/>
            </a:pPr>
            <a:endParaRPr lang="en-US" sz="21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23</a:t>
            </a:fld>
            <a:endParaRPr lang="en-US"/>
          </a:p>
        </p:txBody>
      </p:sp>
    </p:spTree>
    <p:extLst>
      <p:ext uri="{BB962C8B-B14F-4D97-AF65-F5344CB8AC3E}">
        <p14:creationId xmlns="" xmlns:p14="http://schemas.microsoft.com/office/powerpoint/2010/main" val="414570806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CONCLUSIONS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the case of discretionary fiscal policy, the government varies the disbursement of Zakat to the recipients and the exemption levels to the Zakat payers whenever necessary during the phases of the business cycle. </a:t>
            </a: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During the expansion phase of a business cycle the government may want to decrease Zakat disbursement and exemption levels to reduce aggregate spending of Zakat payers and thus prevent the economy from overheating.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This action coupled with the fall in the number of eligible Zakat recipients will help increase the Zakat surplus in the </a:t>
            </a:r>
            <a:r>
              <a:rPr lang="en-US" sz="2400" dirty="0" err="1">
                <a:latin typeface="Times New Roman" panose="02020603050405020304" pitchFamily="18" charset="0"/>
                <a:cs typeface="Times New Roman" panose="02020603050405020304" pitchFamily="18" charset="0"/>
              </a:rPr>
              <a:t>Baitul</a:t>
            </a:r>
            <a:r>
              <a:rPr lang="en-US" sz="2400" dirty="0">
                <a:latin typeface="Times New Roman" panose="02020603050405020304" pitchFamily="18" charset="0"/>
                <a:cs typeface="Times New Roman" panose="02020603050405020304" pitchFamily="18" charset="0"/>
              </a:rPr>
              <a:t>-Mal. </a:t>
            </a:r>
          </a:p>
          <a:p>
            <a:pPr>
              <a:buFont typeface="Wingdings" panose="05000000000000000000" pitchFamily="2" charset="2"/>
              <a:buChar char="Ø"/>
            </a:pPr>
            <a:endParaRPr lang="en-US" sz="2200"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sz="21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24</a:t>
            </a:fld>
            <a:endParaRPr lang="en-US"/>
          </a:p>
        </p:txBody>
      </p:sp>
    </p:spTree>
    <p:extLst>
      <p:ext uri="{BB962C8B-B14F-4D97-AF65-F5344CB8AC3E}">
        <p14:creationId xmlns="" xmlns:p14="http://schemas.microsoft.com/office/powerpoint/2010/main" val="286867601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28599"/>
            <a:ext cx="8229600" cy="1279525"/>
          </a:xfrm>
        </p:spPr>
        <p:txBody>
          <a:bodyPr>
            <a:noAutofit/>
          </a:bodyPr>
          <a:lstStyle/>
          <a:p>
            <a:r>
              <a:rPr lang="en-US" sz="3200" b="1" dirty="0" smtClean="0">
                <a:latin typeface="Times New Roman" panose="02020603050405020304" pitchFamily="18" charset="0"/>
                <a:cs typeface="Times New Roman" panose="02020603050405020304" pitchFamily="18" charset="0"/>
              </a:rPr>
              <a:t>CONCLUSIONS</a:t>
            </a:r>
            <a:endParaRPr lang="en-US" sz="3200"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457200" y="1600200"/>
            <a:ext cx="8229600" cy="5029200"/>
          </a:xfrm>
        </p:spPr>
        <p:txBody>
          <a:bodyPr>
            <a:noAutofit/>
          </a:bodyPr>
          <a:lstStyle/>
          <a:p>
            <a:pPr>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Zakat disbursement and exemption levels could be increased when the economy is in the downswing to spur aggregate spending and economic activities. </a:t>
            </a: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Since </a:t>
            </a:r>
            <a:r>
              <a:rPr lang="en-US" sz="2400" dirty="0">
                <a:latin typeface="Times New Roman" panose="02020603050405020304" pitchFamily="18" charset="0"/>
                <a:cs typeface="Times New Roman" panose="02020603050405020304" pitchFamily="18" charset="0"/>
              </a:rPr>
              <a:t>the number of eligible Zakat recipients increases during recession, </a:t>
            </a:r>
            <a:r>
              <a:rPr lang="en-US" sz="2400" dirty="0" smtClean="0">
                <a:latin typeface="Times New Roman" panose="02020603050405020304" pitchFamily="18" charset="0"/>
                <a:cs typeface="Times New Roman" panose="02020603050405020304" pitchFamily="18" charset="0"/>
              </a:rPr>
              <a:t>the government </a:t>
            </a:r>
            <a:r>
              <a:rPr lang="en-US" sz="2400" dirty="0">
                <a:latin typeface="Times New Roman" panose="02020603050405020304" pitchFamily="18" charset="0"/>
                <a:cs typeface="Times New Roman" panose="02020603050405020304" pitchFamily="18" charset="0"/>
              </a:rPr>
              <a:t>could disburse more Zakat by using the Zakat surplus </a:t>
            </a:r>
            <a:r>
              <a:rPr lang="en-US" sz="2400" dirty="0" smtClean="0">
                <a:latin typeface="Times New Roman" panose="02020603050405020304" pitchFamily="18" charset="0"/>
                <a:cs typeface="Times New Roman" panose="02020603050405020304" pitchFamily="18" charset="0"/>
              </a:rPr>
              <a:t>accumulated from </a:t>
            </a:r>
            <a:r>
              <a:rPr lang="en-US" sz="2400" dirty="0">
                <a:latin typeface="Times New Roman" panose="02020603050405020304" pitchFamily="18" charset="0"/>
                <a:cs typeface="Times New Roman" panose="02020603050405020304" pitchFamily="18" charset="0"/>
              </a:rPr>
              <a:t>the boom periods.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 </a:t>
            </a:r>
            <a:r>
              <a:rPr lang="en-US" sz="2400" dirty="0" err="1">
                <a:latin typeface="Times New Roman" panose="02020603050405020304" pitchFamily="18" charset="0"/>
                <a:cs typeface="Times New Roman" panose="02020603050405020304" pitchFamily="18" charset="0"/>
              </a:rPr>
              <a:t>ulama</a:t>
            </a:r>
            <a:r>
              <a:rPr lang="en-US" sz="2400" dirty="0">
                <a:latin typeface="Times New Roman" panose="02020603050405020304" pitchFamily="18" charset="0"/>
                <a:cs typeface="Times New Roman" panose="02020603050405020304" pitchFamily="18" charset="0"/>
              </a:rPr>
              <a:t>’ have unanimously agreed that an Islamic </a:t>
            </a:r>
            <a:r>
              <a:rPr lang="en-US" sz="2400" dirty="0" smtClean="0">
                <a:latin typeface="Times New Roman" panose="02020603050405020304" pitchFamily="18" charset="0"/>
                <a:cs typeface="Times New Roman" panose="02020603050405020304" pitchFamily="18" charset="0"/>
              </a:rPr>
              <a:t>State may </a:t>
            </a:r>
            <a:r>
              <a:rPr lang="en-US" sz="2400" dirty="0">
                <a:latin typeface="Times New Roman" panose="02020603050405020304" pitchFamily="18" charset="0"/>
                <a:cs typeface="Times New Roman" panose="02020603050405020304" pitchFamily="18" charset="0"/>
              </a:rPr>
              <a:t>impose taxes when its revenues are insufficient to cover its spending </a:t>
            </a:r>
            <a:r>
              <a:rPr lang="en-US" sz="2400" dirty="0" smtClean="0">
                <a:latin typeface="Times New Roman" panose="02020603050405020304" pitchFamily="18" charset="0"/>
                <a:cs typeface="Times New Roman" panose="02020603050405020304" pitchFamily="18" charset="0"/>
              </a:rPr>
              <a:t>implying that </a:t>
            </a:r>
            <a:r>
              <a:rPr lang="en-US" sz="2400" dirty="0">
                <a:latin typeface="Times New Roman" panose="02020603050405020304" pitchFamily="18" charset="0"/>
                <a:cs typeface="Times New Roman" panose="02020603050405020304" pitchFamily="18" charset="0"/>
              </a:rPr>
              <a:t>taxation and government spending are compatible with Islam. </a:t>
            </a:r>
            <a:endParaRPr lang="en-US" sz="2400"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sz="2400" dirty="0" smtClean="0">
                <a:latin typeface="Times New Roman" panose="02020603050405020304" pitchFamily="18" charset="0"/>
                <a:cs typeface="Times New Roman" panose="02020603050405020304" pitchFamily="18" charset="0"/>
              </a:rPr>
              <a:t>Therefore </a:t>
            </a:r>
            <a:r>
              <a:rPr lang="en-US" sz="2400" dirty="0">
                <a:latin typeface="Times New Roman" panose="02020603050405020304" pitchFamily="18" charset="0"/>
                <a:cs typeface="Times New Roman" panose="02020603050405020304" pitchFamily="18" charset="0"/>
              </a:rPr>
              <a:t>Zakat</a:t>
            </a:r>
            <a:r>
              <a:rPr lang="en-US" sz="2400" dirty="0" smtClean="0">
                <a:latin typeface="Times New Roman" panose="02020603050405020304" pitchFamily="18" charset="0"/>
                <a:cs typeface="Times New Roman" panose="02020603050405020304" pitchFamily="18" charset="0"/>
              </a:rPr>
              <a:t>, government </a:t>
            </a:r>
            <a:r>
              <a:rPr lang="en-US" sz="2400" dirty="0">
                <a:latin typeface="Times New Roman" panose="02020603050405020304" pitchFamily="18" charset="0"/>
                <a:cs typeface="Times New Roman" panose="02020603050405020304" pitchFamily="18" charset="0"/>
              </a:rPr>
              <a:t>spending, and </a:t>
            </a:r>
            <a:r>
              <a:rPr lang="en-US" sz="2400" dirty="0" smtClean="0">
                <a:latin typeface="Times New Roman" panose="02020603050405020304" pitchFamily="18" charset="0"/>
                <a:cs typeface="Times New Roman" panose="02020603050405020304" pitchFamily="18" charset="0"/>
              </a:rPr>
              <a:t> taxation </a:t>
            </a:r>
            <a:r>
              <a:rPr lang="en-US" sz="2400" dirty="0">
                <a:latin typeface="Times New Roman" panose="02020603050405020304" pitchFamily="18" charset="0"/>
                <a:cs typeface="Times New Roman" panose="02020603050405020304" pitchFamily="18" charset="0"/>
              </a:rPr>
              <a:t>complement each other as stabilization policy</a:t>
            </a:r>
            <a:r>
              <a:rPr lang="en-US" sz="2400" dirty="0" smtClean="0">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25</a:t>
            </a:fld>
            <a:endParaRPr lang="en-US"/>
          </a:p>
        </p:txBody>
      </p:sp>
    </p:spTree>
    <p:extLst>
      <p:ext uri="{BB962C8B-B14F-4D97-AF65-F5344CB8AC3E}">
        <p14:creationId xmlns="" xmlns:p14="http://schemas.microsoft.com/office/powerpoint/2010/main" val="348305958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rmAutofit/>
          </a:bodyPr>
          <a:lstStyle/>
          <a:p>
            <a:r>
              <a:rPr lang="en-US" b="1" dirty="0">
                <a:latin typeface="Times New Roman" pitchFamily="18" charset="0"/>
                <a:cs typeface="Times New Roman" pitchFamily="18" charset="0"/>
              </a:rPr>
              <a:t>Thank You</a:t>
            </a:r>
          </a:p>
        </p:txBody>
      </p:sp>
      <p:sp>
        <p:nvSpPr>
          <p:cNvPr id="4" name="Slide Number Placeholder 3"/>
          <p:cNvSpPr>
            <a:spLocks noGrp="1"/>
          </p:cNvSpPr>
          <p:nvPr>
            <p:ph type="sldNum" sz="quarter" idx="12"/>
          </p:nvPr>
        </p:nvSpPr>
        <p:spPr/>
        <p:txBody>
          <a:bodyPr/>
          <a:lstStyle/>
          <a:p>
            <a:fld id="{52D96158-CDC9-4FF1-A278-9542325BFFE2}" type="slidenum">
              <a:rPr lang="en-US" smtClean="0"/>
              <a:pPr/>
              <a:t>26</a:t>
            </a:fld>
            <a:endParaRPr lang="en-US"/>
          </a:p>
        </p:txBody>
      </p:sp>
      <p:pic>
        <p:nvPicPr>
          <p:cNvPr id="5" name="Picture 2" descr="http://t3.gstatic.com/images?q=tbn:ANd9GcSZSvsBpMw5NpNky3YYniKSbfQ_FyUgbse5iwnzm2eYpxAoTL1SAg"/>
          <p:cNvPicPr>
            <a:picLocks noGrp="1" noChangeAspect="1" noChangeArrowheads="1"/>
          </p:cNvPicPr>
          <p:nvPr>
            <p:ph idx="1"/>
          </p:nvPr>
        </p:nvPicPr>
        <p:blipFill>
          <a:blip r:embed="rId2" cstate="print"/>
          <a:srcRect/>
          <a:stretch>
            <a:fillRect/>
          </a:stretch>
        </p:blipFill>
        <p:spPr bwMode="auto">
          <a:xfrm>
            <a:off x="1752601" y="1752600"/>
            <a:ext cx="5486400" cy="3733799"/>
          </a:xfrm>
          <a:prstGeom prst="rect">
            <a:avLst/>
          </a:prstGeom>
          <a:noFill/>
        </p:spPr>
      </p:pic>
    </p:spTree>
    <p:extLst>
      <p:ext uri="{BB962C8B-B14F-4D97-AF65-F5344CB8AC3E}">
        <p14:creationId xmlns="" xmlns:p14="http://schemas.microsoft.com/office/powerpoint/2010/main" val="26301572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7200</TotalTime>
  <Words>1139</Words>
  <Application>Microsoft Office PowerPoint</Application>
  <PresentationFormat>On-screen Show (4:3)</PresentationFormat>
  <Paragraphs>228</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MBF707: Monetary and Fiscal Framework in Islamic Finance </vt:lpstr>
      <vt:lpstr>Lecture 26  ZAKAT, TAXES AND OTHER MULTIPLIERS:  A Review and Sum-up</vt:lpstr>
      <vt:lpstr>Review</vt:lpstr>
      <vt:lpstr>Sum-up</vt:lpstr>
      <vt:lpstr>Sum-up</vt:lpstr>
      <vt:lpstr>Sum-up (Review)</vt:lpstr>
      <vt:lpstr>Review (Zakat Collection)</vt:lpstr>
      <vt:lpstr>Sum-up</vt:lpstr>
      <vt:lpstr>Review (Zakat &amp; TaxCollection</vt:lpstr>
      <vt:lpstr>Sum-up (Total Zakat Collection)</vt:lpstr>
      <vt:lpstr>Sum-up (Total Zakat Collection)</vt:lpstr>
      <vt:lpstr>Sum-up (Total Zakat Collection)</vt:lpstr>
      <vt:lpstr>Sum-up (Total Zakat Collection)</vt:lpstr>
      <vt:lpstr>Sum-up (Total Zakat Collection)</vt:lpstr>
      <vt:lpstr>Sum-up-Review (MULTIPLIERS)</vt:lpstr>
      <vt:lpstr>Sum-up-Review (Multipliers)</vt:lpstr>
      <vt:lpstr>Sum-up-Review (MULTIPLIERS)</vt:lpstr>
      <vt:lpstr>Sum-up-Review (MULTIPLIERS)</vt:lpstr>
      <vt:lpstr>Sum-up-Review (Aggregate Consumption)</vt:lpstr>
      <vt:lpstr>Sum-up-Review (Multipliers)</vt:lpstr>
      <vt:lpstr>Sum-up-Review (Multipliers)</vt:lpstr>
      <vt:lpstr>CONCLUSIONS</vt:lpstr>
      <vt:lpstr>CONCLUSIONS</vt:lpstr>
      <vt:lpstr>CONCLUSIONS</vt:lpstr>
      <vt:lpstr>CONCLUSIONS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 </dc:title>
  <dc:creator>siddiqui</dc:creator>
  <cp:lastModifiedBy>NTS</cp:lastModifiedBy>
  <cp:revision>710</cp:revision>
  <cp:lastPrinted>2013-04-30T04:29:25Z</cp:lastPrinted>
  <dcterms:created xsi:type="dcterms:W3CDTF">2012-07-18T13:07:28Z</dcterms:created>
  <dcterms:modified xsi:type="dcterms:W3CDTF">2014-07-20T02:13:51Z</dcterms:modified>
</cp:coreProperties>
</file>