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752" r:id="rId2"/>
    <p:sldId id="753" r:id="rId3"/>
    <p:sldId id="754" r:id="rId4"/>
    <p:sldId id="758" r:id="rId5"/>
    <p:sldId id="759" r:id="rId6"/>
    <p:sldId id="756" r:id="rId7"/>
    <p:sldId id="755" r:id="rId8"/>
    <p:sldId id="757" r:id="rId9"/>
    <p:sldId id="704" r:id="rId10"/>
    <p:sldId id="705" r:id="rId11"/>
    <p:sldId id="706" r:id="rId12"/>
    <p:sldId id="707" r:id="rId13"/>
    <p:sldId id="708" r:id="rId14"/>
    <p:sldId id="709" r:id="rId15"/>
    <p:sldId id="710" r:id="rId16"/>
    <p:sldId id="711" r:id="rId17"/>
    <p:sldId id="712" r:id="rId18"/>
    <p:sldId id="713" r:id="rId19"/>
    <p:sldId id="714" r:id="rId20"/>
    <p:sldId id="715" r:id="rId21"/>
    <p:sldId id="716" r:id="rId22"/>
    <p:sldId id="717" r:id="rId23"/>
    <p:sldId id="660" r:id="rId24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0852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738" y="0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238C2-C916-43C6-B27B-30ABB16FC6B8}" type="datetimeFigureOut">
              <a:rPr lang="en-US" smtClean="0"/>
              <a:pPr/>
              <a:t>19/07/2014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738" y="8842375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14EF9-76CC-49A8-99D9-5933018B89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5207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FD0A2760-F6CB-430A-8378-C2D417958E5B}" type="datetimeFigureOut">
              <a:rPr lang="en-US" smtClean="0"/>
              <a:pPr/>
              <a:t>19/07/2014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21823"/>
            <a:ext cx="5642610" cy="4189095"/>
          </a:xfrm>
          <a:prstGeom prst="rect">
            <a:avLst/>
          </a:prstGeom>
        </p:spPr>
        <p:txBody>
          <a:bodyPr vert="horz" lIns="93497" tIns="46749" rIns="93497" bIns="467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EF78F9B5-3E5E-4396-81E1-4095F4EC52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21338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54FC5-1C7A-455B-9597-6168439276A8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D58D7-2B6D-4608-9D97-029DB51BE4B1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185D6-AEAB-4490-9382-712CECA88439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4BC6-0AB4-4B3C-B671-F36EB52BD02C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00DBF-DEC0-44F1-B730-13BF29858534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104F0-14F8-481D-8C8C-2BCE4F34FD6E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D4A11-7E00-47E4-87ED-5F0FE0C2DD25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95991-1DE8-49B1-8B1C-0E77CF0631E1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0F5A1-032A-4496-AEFE-A212B4DEBFCD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FC4AF-D4DC-4E97-930D-298E191949E8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4D57-A67C-4A1A-BDAC-1C1A35D14589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A8B16-2F41-424E-AEB3-3569FD4E6C80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523999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MBF707: Monetary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Fiscal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Framework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Islamic Finance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495800"/>
            <a:ext cx="7086600" cy="14478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COMSATS Institute of Information Technology (Virtual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Campus)</a:t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logo-comsat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2552700"/>
            <a:ext cx="1676401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81232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43000" y="990600"/>
            <a:ext cx="6781800" cy="4648200"/>
          </a:xfrm>
        </p:spPr>
        <p:txBody>
          <a:bodyPr>
            <a:normAutofit fontScale="90000"/>
          </a:bodyPr>
          <a:lstStyle/>
          <a:p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Lecture 25</a:t>
            </a:r>
            <a:b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ZAKAT, TAXES, INVESTMENT AND GOVERNMENT SPENDING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MULTIPLIERS: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Empirical Approach</a:t>
            </a:r>
            <a:b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(IIUM-Continued)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666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981200"/>
            <a:ext cx="6705600" cy="2590800"/>
          </a:xfrm>
        </p:spPr>
        <p:txBody>
          <a:bodyPr/>
          <a:lstStyle/>
          <a:p>
            <a:pPr marL="0" indent="0"/>
            <a:r>
              <a:rPr lang="en-US" b="1" dirty="0">
                <a:latin typeface="Times New Roman" pitchFamily="18" charset="0"/>
                <a:cs typeface="Times New Roman" pitchFamily="18" charset="0"/>
              </a:rPr>
              <a:t>Review of the Last Lecture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9735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Review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17637"/>
            <a:ext cx="8229600" cy="53038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Tax collection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impacts of each of the determinants on consumption are as follows:</a:t>
            </a:r>
          </a:p>
          <a:p>
            <a:pPr marL="0" indent="0" algn="ctr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∂C/∂Y = [c1– (c1z + c1t )+ c1z t] &gt; 0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c1 &gt; 0; 	0 &lt; c1 &lt; 1, 	0 &lt; z &lt; 1, 	0 &lt; t &lt; 1 and therefore the term (c1t +c1z) is expected to be smaller than c1.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 an increase in income will increase consumption.</a:t>
            </a: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∂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C/∂C0E = (c1z - c1tz) &gt; 0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0 &lt; c1 &lt; 1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	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0&lt; z &lt; 1,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0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t &lt; 1, therefore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c1z &gt; c1tz);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in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exemption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 will increase consumption.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4922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Tax collection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similar manner we obtain the impact of taxes, Zakat expenditure, and wealth on consumption as follows:</a:t>
            </a:r>
          </a:p>
          <a:p>
            <a:pPr marL="0" indent="0" algn="ctr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∂C/∂T0 = – c1&lt; 0</a:t>
            </a:r>
          </a:p>
          <a:p>
            <a:pPr marL="0" indent="0" algn="ctr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∂C/∂ZE =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0</a:t>
            </a:r>
          </a:p>
          <a:p>
            <a:pPr marL="0" indent="0" algn="ctr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∂C/∂A0 = c1 t z &gt; 0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above analysis indicates that taxes have negative effect on consumption, an increase in taxes will reduce consumption expenditure.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1127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Topics  Covered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Zakat Collection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Tax Collection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Tax &amp; Zakat Calculation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2816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Review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GDP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Y = C1+ CZ + I + G + X –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	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</a:p>
          <a:p>
            <a:pPr marL="0" indent="0">
              <a:buNone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C1+ CZ ,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personal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consumption expenditure,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Sources of income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 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Yw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YA + Yπ          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		(2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ctr">
              <a:buNone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GDP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Yw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YA + Yπ + TIND + δ      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	   (3)</a:t>
            </a:r>
          </a:p>
          <a:p>
            <a:pPr marL="0" indent="0">
              <a:buNone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Y = C1 + S + Z + T 		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(4)</a:t>
            </a:r>
          </a:p>
          <a:p>
            <a:pPr marL="0" indent="0" algn="ctr">
              <a:buNone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C1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C01 + c1( Y – Z - T) , 	0 &lt; c1 &lt; 1 	 (5)</a:t>
            </a:r>
          </a:p>
          <a:p>
            <a:pPr marL="0" indent="0" algn="ctr">
              <a:buNone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CZ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C0z+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ZE , 		0 &lt;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1 	  (6)</a:t>
            </a: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 = Zakat disbursed by the government. </a:t>
            </a:r>
          </a:p>
          <a:p>
            <a:pPr marL="0" indent="0" algn="ctr">
              <a:buNone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CZ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C0z+ ZE 		 		  (6b)</a:t>
            </a: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Zakat identity holds </a:t>
            </a:r>
          </a:p>
          <a:p>
            <a:pPr marL="0" indent="0" algn="ctr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 =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			 (6c)</a:t>
            </a:r>
          </a:p>
          <a:p>
            <a:pPr marL="0" indent="0">
              <a:buNone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dCz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dZE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dSz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dZE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MPCz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MPSz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C1 +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C01 + c1 ( Y – Z - T) + C0z+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ZE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(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7)</a:t>
            </a: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then C = C01 + c1( Y – Z - T) + C0z+ ZE     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(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7b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1788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Topics  to Cover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Calculation of Different Multipliers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Very Important Findings of the Empirical Analysis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6544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ZAKAT, TAXES, INVESTMENT AND GOVERNMENT SPENDING</a:t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MULTIPLIERS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simplicity, </a:t>
            </a:r>
            <a:r>
              <a:rPr 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assume a closed economy</a:t>
            </a:r>
            <a:r>
              <a:rPr lang="en-US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income identity is written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= C + I + G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G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government spending from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taxes,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gross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private investment (exogenous).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Equation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(21) says that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equilibrium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 is determined when the aggregate supply , Y, equals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aggregate demand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 + I + G.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Zakat, taxes, investment, and government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spending multipliers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derived by substituting the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consumption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(20)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into the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income identity (21) to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obtain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= C01+C0z + (c1– c1z - c1t + c1z t)Y + (c1z - c1tz)C0E + (c1z -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c1tz)C0N –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c1T0 +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ZE + c1tz A0 + I0 +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G0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1882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ZAKAT, TAXES, INVESTMENT AND GOVERNMENT SPENDING</a:t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MULTIPLIERS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Rearranging and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simplifying, we have the reduced form </a:t>
            </a:r>
            <a:endParaRPr lang="en-US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[1/(1- c1+ c1t - c1tz + c1z)] [C01+ C0z + (c1z - c1tz)C0E + (c1z -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c1tz)C0N – c1T0+czZE+c1tzA0+I0+G0 ]	(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22)</a:t>
            </a:r>
          </a:p>
          <a:p>
            <a:pPr marL="0" indent="0">
              <a:buNone/>
            </a:pPr>
            <a:endParaRPr lang="en-US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differential of (22)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</a:p>
          <a:p>
            <a:pPr marL="0" indent="0" algn="ctr">
              <a:buNone/>
            </a:pPr>
            <a:r>
              <a:rPr lang="en-US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[1/(1- c1+ c1t - c1tz + c1z)] [dC01+ dC0z + (c1z - c1tz)dC0E + (c1z - c1tz) dC0N – c1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dT0 +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dZE+c1tz dA0 + dI0 + dG0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		(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23)</a:t>
            </a:r>
          </a:p>
          <a:p>
            <a:pPr marL="0" indent="0">
              <a:buNone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Equation (23) shows the effects of the changes in each of the exogenous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variables on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endogenous variable, Y. </a:t>
            </a:r>
            <a:endParaRPr lang="en-US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Since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C0N is fixed therefore dC0N =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0.The multipliers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C01 , C0z , T0, I0, G0 and ZE are obtained by taking partial derivatives</a:t>
            </a:r>
          </a:p>
          <a:p>
            <a:pPr marL="0" indent="0">
              <a:buNone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(23) with respect to each of the variables.</a:t>
            </a:r>
            <a:endParaRPr lang="en-US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3232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ZAKAT, TAXES, INVESTMENT AND GOVERNMENT SPENDING</a:t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MULTIPLIERS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multiplier for the autonomous consumption for the Zakat payers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∂Y/∂C01 = [1/(1- c1 + c1t + c1z - c1t z)] &gt;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	(23b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multiplier for the autonomous consumption for the Zakat recipients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∂Y/∂C0z = [1/(1- c1 +c1t + c1z - c1t z)] &gt; 0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(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23C)</a:t>
            </a:r>
          </a:p>
          <a:p>
            <a:pPr marL="0" indent="0">
              <a:buNone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implying that an increase in the autonomous consumption from the Zakat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payers and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Zakat recipients will increase national income and economic activities.</a:t>
            </a:r>
          </a:p>
          <a:p>
            <a:pPr marL="0" indent="0">
              <a:buNone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multipliers for the exemption levels of wage earners, assets owners, and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firms are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same given respectively as follows</a:t>
            </a:r>
          </a:p>
          <a:p>
            <a:pPr marL="0" indent="0" algn="ctr">
              <a:buNone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∂Y/∂C0E = [1/(1- c1 +c1t + c1 z - c1 t z)] [c1z -c1tz ] &gt;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	(24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1704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ZAKAT, TAXES, INVESTMENT AND GOVERNMENT SPENDING</a:t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MULTIPLIERS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these multipliers are positive and therefore economic activities could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 increased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raising the exemption levels. </a:t>
            </a:r>
            <a:endParaRPr lang="en-US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During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recession the government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may want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increase the exemption levels to encourage private spending </a:t>
            </a:r>
            <a:endParaRPr lang="en-US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whereas during the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boom period the government may want to reduce the exemption levels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discourage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spending by the household and the business sectors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tax multiplier is</a:t>
            </a:r>
          </a:p>
          <a:p>
            <a:pPr marL="0" indent="0" algn="ctr">
              <a:buNone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∂Y/∂T0 = [- c1 /(1- c1 +c1t + c1 z - c1t z)] &lt;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	          (25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indicating that a reduction in taxes will increase national income and vice-versa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autonomous investment multiplier is</a:t>
            </a:r>
          </a:p>
          <a:p>
            <a:pPr marL="0" indent="0" algn="ctr">
              <a:buNone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∂Y/∂I0 = [1/(1- c1 +c1t + c1 z - c1 t z)] &gt;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3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(26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225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ZAKAT, TAXES, INVESTMENT AND GOVERNMENT SPENDING</a:t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MULTIPLIERS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Implying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national income can be increased through increasing domestic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private investment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multiplier for government spending, G0 ,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∂Y/∂G0 = [1/(1- c1 +c1t + c1 z - c1 t z)] &gt;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	  (27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meaning that economic activities could also be increased by raising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spending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multiplier for assets, A0,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∂Y/∂A0 = [1/(1- c1+c1t + c1 z - c1t z)] &gt;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	 (27b)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suggesting that an increase in asset holdings will increase income.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occurs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firstly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through the fact that assets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themselves generate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 as discussed earlier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Secondly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 increase in asset holdings will increase the individual capacity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borrow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money for consumption purposes which generate more economic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activities and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0393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ZAKAT, TAXES, INVESTMENT AND GOVERNMENT SPENDING</a:t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MULTIPLIERS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 particular interest is the multiplier for Zakat, ZE, which is obtained as</a:t>
            </a:r>
          </a:p>
          <a:p>
            <a:pPr marL="0" indent="0" algn="ctr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∂Y/∂ZE = [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/(1- c1 +c1t + c1 z - c1 t z)] &gt;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	(28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Zakat multiplier depends on the marginal propensity to consume of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Zakat recipients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Since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0, therefore the Zakat multiplier is positive, implying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an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in Zakat expenditure will increase economic activities, wages,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employment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Zakat expenditure, ZE , is at the disposal of the government or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Zakat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authority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 special case where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1, the Zakat multiplier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</a:p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∂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Y/∂ZE = [1 /(1- c1 +c1t + c1 z - c1tz)] &gt;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		(29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showing that, in this special case, the Zakat multiplier is the same as the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 multipliers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other exogenous variables in the model, such as I, G, and C0E, but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its impact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income is higher than the case where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2592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CASE OF BALANCED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ZAKAT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following section we shall analyze the case where Zakat collection is equal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Zakat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disbursement, that is when ZE = Z, here termed as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balanced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Zakat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Aggregate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Consumption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Multipliers for Zakat, Taxes, and Government Spending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7720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Aggregate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Consumption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Recall equation (19) which is the aggregate consumption function when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Zakat collection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not equal to Zakat disbursement given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</a:p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C01+ C0z + c1Y– c1Z – c1T0 - c1tz C0E - c1tz C0N - c1t Y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c1z t Y +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czZE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c1 t z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A0						(19)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all the Zakat fund is spent then Z = ZE, we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have </a:t>
            </a:r>
          </a:p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C01+ C0z + c1Y– c1ZE – c1T0 - c1tz C0E - c1tz C0N - c1t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 +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c1z t Y +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czZE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c1 t z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A0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Simplifying, we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obtain </a:t>
            </a:r>
          </a:p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C01+ C0z + (c1- c1t + c1z t) Y +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c1)ZE –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c1T0 -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c1tz C0E - c1tz C0N + c1t z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A0						(19b)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9954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Multipliers for Zakat, Taxes, and Government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Spending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Substituting for C of (19b) in national income identity (21) and taking the total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differential, we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obtain </a:t>
            </a:r>
          </a:p>
          <a:p>
            <a:pPr marL="0" indent="0" algn="ctr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[1/(1- c1 +c1t -c1t z)] [dC01+ c1tz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dC0E + dC0z – c1dT0 +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c1)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dZE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dI0 +dG0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					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30)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multiplier for the autonomous consumption for the Zakat payers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∂Y/∂C01 = [1/(1- c1 +c1t - c1 t z)] &gt;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		(31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multiplier for the autonomous consumption for the Zakat recipients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∂Y/∂C0z = [1/(1- c1 +c1t - c1 t z)] &gt;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		(32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multipliers of exemption levels for wage earners, assets owners, and firms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the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same, given respectively as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follows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∂Y/∂C0E = [1/(1- c1 +c1t - c1 t z)] [c1t z ] &gt;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	(33)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tax multiplier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∂Y/∂T0 = [- c1 /(1- c1 +c1t - c1t z)] &lt;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		(34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6263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Multipliers for Zakat, Taxes, and Government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Spending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investment multiplier is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∂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Y/∂I0 = [1/(1- c1 +c1t - c1 t z)] &gt;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		(35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multiplier for government spending, G0 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∂Y/∂G0 = [1/(1- c1 +c1t - c1 t z)] &gt;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		(36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balanced Zakat multiplier is given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∂Y/∂ZE = [(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c1) /(1- c1 +c1t - c1 t z)] &gt;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	(37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balanced Zakat multiplier is more sophisticated where its magnitude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depends on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values of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c1. If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&gt;c1 then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c1) &gt; 0, therefore the Zakat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multiplier is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positive, implying that an increase in Zakat collection and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subsequent disbursement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spending by the recipients will increase economic activities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wages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employment.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012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Multipliers for Zakat, Taxes, and Government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Spending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very clear from the above equation that the effect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an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in Zakat depends crucially on the differential between the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marginal propensity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consume by the Zakat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payers, c1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the Zakat recipients, </a:t>
            </a:r>
            <a:r>
              <a:rPr 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higher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value of </a:t>
            </a:r>
            <a:r>
              <a:rPr 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the lower the value of c1 the higher the value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multiplier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therefore the more effective is the effect of Zakat on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activities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Notice that the balanced Zakat multiplier is smaller than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endogenous Zakat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multiplier. It is also smaller than the investment and the government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spending multipliers. </a:t>
            </a:r>
          </a:p>
          <a:p>
            <a:pPr marL="0" indent="0">
              <a:buNone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 special case where </a:t>
            </a:r>
            <a:r>
              <a:rPr 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1, the Zakat multiplier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</a:p>
          <a:p>
            <a:pPr marL="0" indent="0" algn="ctr">
              <a:buNone/>
            </a:pPr>
            <a:endParaRPr lang="en-US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∂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Y/∂ZE = [(1 – c1) /(1- c1 +c1t - c1t z)] &gt;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		(38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Since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&lt; c1&lt; 1, the Zakat multiplier for this special case is positive; an increase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Zakat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spending will be unambiguously raising the economic activities.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multiplier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larger than the case of </a:t>
            </a:r>
            <a:r>
              <a:rPr 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1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3985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FISCAL POLICY AND ZAKAT AS STABILIZATION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POLICY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discussed the relationship of Zakat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government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spending and taxes with national income or economic activities. </a:t>
            </a:r>
            <a:endParaRPr lang="en-US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shall explain the discretionary and non-discretionary (automatic)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aspects of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fiscal policy and see how the policy helps improve the performance of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economy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Zakat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could play an important role in the determination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equilibrium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income and employment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Discretionary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fiscal policy means the government will make decision whether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change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not to change the Zakat expenditure as argued by </a:t>
            </a:r>
            <a:r>
              <a:rPr 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Faridi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(1983), taxes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spending. </a:t>
            </a:r>
            <a:endParaRPr lang="en-US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During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expansion phase of the business cycle,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economy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 face inflationary pressure due to the increase in aggregate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demand</a:t>
            </a:r>
            <a:endParaRPr 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469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FISCAL POLICY AND ZAKAT AS STABILIZATION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POLICY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inflationary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 can be reduced by decreasing government spending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disbursement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Zakat; decreasing exemption levels and increasing taxes. 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high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 of unemployment during the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contractionary phase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business cycle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could reduce this recessionary gap by increasing government spending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disbursement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Zakat, the exemption levels and decreasing taxes. 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discretionary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fiscal policy will help to dampen the macroeconomic fluctuations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may also increase the expected rate of profits by giving tax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credit to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business sector to spur private investment and increase economic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activities when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economy is experiencing a down-turn.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7180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FISCAL POLICY AND ZAKAT AS STABILIZATION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POLICY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non-discretionary fiscal stabilizing process occurs automatically during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phases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 business cycle.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Zakat and tax collections increase during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phase of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expansion and fall during an economic down-turn.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expansionary phase of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cycle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unemployment rate falls, wages and salaries increase, rental income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profits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and therefore raising the Zakat and tax collections.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Zakat and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taxes are collected by the government,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household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business sectors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will have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 fund to spend; this reduces the aggregate demand which will then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dampen 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extent of the expansionary phase preventing the economy from overheating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068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12838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Thank 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5" name="Picture 2" descr="http://t3.gstatic.com/images?q=tbn:ANd9GcSZSvsBpMw5NpNky3YYniKSbfQ_FyUgbse5iwnzm2eYpxAoTL1SA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1" y="1752600"/>
            <a:ext cx="5486400" cy="37337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7612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7341</TotalTime>
  <Words>1213</Words>
  <Application>Microsoft Office PowerPoint</Application>
  <PresentationFormat>On-screen Show (4:3)</PresentationFormat>
  <Paragraphs>178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MBF707: Monetary and Fiscal Framework in Islamic Finance </vt:lpstr>
      <vt:lpstr>Lecture 25  THE ZAKAT, TAXES, INVESTMENT AND GOVERNMENT SPENDING MULTIPLIERS:  Empirical Approach (IIUM-Continued)</vt:lpstr>
      <vt:lpstr>Review of the Last Lecture</vt:lpstr>
      <vt:lpstr>Review</vt:lpstr>
      <vt:lpstr>Review</vt:lpstr>
      <vt:lpstr>Topics  Covered</vt:lpstr>
      <vt:lpstr>Review</vt:lpstr>
      <vt:lpstr>Topics  to Cover</vt:lpstr>
      <vt:lpstr>THE ZAKAT, TAXES, INVESTMENT AND GOVERNMENT SPENDING MULTIPLIERS</vt:lpstr>
      <vt:lpstr>THE ZAKAT, TAXES, INVESTMENT AND GOVERNMENT SPENDING MULTIPLIERS</vt:lpstr>
      <vt:lpstr>THE ZAKAT, TAXES, INVESTMENT AND GOVERNMENT SPENDING MULTIPLIERS</vt:lpstr>
      <vt:lpstr>THE ZAKAT, TAXES, INVESTMENT AND GOVERNMENT SPENDING MULTIPLIERS</vt:lpstr>
      <vt:lpstr>THE ZAKAT, TAXES, INVESTMENT AND GOVERNMENT SPENDING MULTIPLIERS</vt:lpstr>
      <vt:lpstr>THE ZAKAT, TAXES, INVESTMENT AND GOVERNMENT SPENDING MULTIPLIERS</vt:lpstr>
      <vt:lpstr>THE CASE OF BALANCED ZAKAT</vt:lpstr>
      <vt:lpstr>Aggregate Consumption</vt:lpstr>
      <vt:lpstr>Multipliers for Zakat, Taxes, and Government Spending</vt:lpstr>
      <vt:lpstr>Multipliers for Zakat, Taxes, and Government Spending</vt:lpstr>
      <vt:lpstr>Multipliers for Zakat, Taxes, and Government Spending</vt:lpstr>
      <vt:lpstr>FISCAL POLICY AND ZAKAT AS STABILIZATION POLICY</vt:lpstr>
      <vt:lpstr>FISCAL POLICY AND ZAKAT AS STABILIZATION POLICY</vt:lpstr>
      <vt:lpstr>FISCAL POLICY AND ZAKAT AS STABILIZATION POLICY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Dynamics Of Dividend Policy, Capital Structure And Agency Cost:  Evidence From Nonfinancial  Sector of Pakistan </dc:title>
  <dc:creator>siddiqui</dc:creator>
  <cp:lastModifiedBy>NTS</cp:lastModifiedBy>
  <cp:revision>728</cp:revision>
  <cp:lastPrinted>2013-04-30T04:29:25Z</cp:lastPrinted>
  <dcterms:created xsi:type="dcterms:W3CDTF">2012-07-18T13:07:28Z</dcterms:created>
  <dcterms:modified xsi:type="dcterms:W3CDTF">2014-07-19T03:23:42Z</dcterms:modified>
</cp:coreProperties>
</file>