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739" r:id="rId2"/>
    <p:sldId id="740" r:id="rId3"/>
    <p:sldId id="741" r:id="rId4"/>
    <p:sldId id="744" r:id="rId5"/>
    <p:sldId id="747" r:id="rId6"/>
    <p:sldId id="742" r:id="rId7"/>
    <p:sldId id="748" r:id="rId8"/>
    <p:sldId id="743" r:id="rId9"/>
    <p:sldId id="690" r:id="rId10"/>
    <p:sldId id="691" r:id="rId11"/>
    <p:sldId id="692" r:id="rId12"/>
    <p:sldId id="693" r:id="rId13"/>
    <p:sldId id="694" r:id="rId14"/>
    <p:sldId id="695" r:id="rId15"/>
    <p:sldId id="696" r:id="rId16"/>
    <p:sldId id="697" r:id="rId17"/>
    <p:sldId id="698" r:id="rId18"/>
    <p:sldId id="699" r:id="rId19"/>
    <p:sldId id="700" r:id="rId20"/>
    <p:sldId id="701" r:id="rId21"/>
    <p:sldId id="702" r:id="rId22"/>
    <p:sldId id="749" r:id="rId23"/>
    <p:sldId id="703" r:id="rId24"/>
    <p:sldId id="750" r:id="rId25"/>
    <p:sldId id="751" r:id="rId2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0852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34867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43000" y="990600"/>
            <a:ext cx="6781800" cy="4648200"/>
          </a:xfrm>
        </p:spPr>
        <p:txBody>
          <a:bodyPr>
            <a:normAutofit/>
          </a:bodyPr>
          <a:lstStyle/>
          <a:p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Lecture 24</a:t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AND TAX COLLECTION IN FISCAL POLICY: 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Empirical Approach</a:t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(IIUM-Continued)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544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981200"/>
            <a:ext cx="6705600" cy="2590800"/>
          </a:xfrm>
        </p:spPr>
        <p:txBody>
          <a:bodyPr/>
          <a:lstStyle/>
          <a:p>
            <a:pPr marL="0" indent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Review of the Last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113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Y = C1+ CZ + I + G + X –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		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Y is the total production or output produced in the economy,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C1+ CZ 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expenditure,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sources of income, we obtain the national income as          Y 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YA + Yπ                        (2)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GDP 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obtained by adding the indirect taxes and depreciation, that is,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GDP 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YA + Yπ + TIND + δ      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Breakdown of GDP according to the use of national income as:		Y = C1 + S + Z + T 			(4)</a:t>
            </a:r>
          </a:p>
          <a:p>
            <a:pPr marL="0" indent="0" algn="ctr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43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Payer,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 =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C01 + c1( Y – Z - T)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0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c1 &lt; 1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recipients of Zakat is 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 = C0z+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0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 = Zakat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disbursed by the government.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becomes </a:t>
            </a:r>
          </a:p>
          <a:p>
            <a:pPr marL="0" indent="0" algn="ctr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CZ = C0z+ ZE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 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(6b)</a:t>
            </a:r>
          </a:p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identity holds </a:t>
            </a:r>
          </a:p>
          <a:p>
            <a:pPr marL="0" indent="0" algn="ctr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 =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(6c)</a:t>
            </a:r>
          </a:p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		1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dSz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dZE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MPSz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consumption, C, is 	</a:t>
            </a:r>
          </a:p>
          <a:p>
            <a:pPr marL="0" indent="0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= C1 +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C01 + c1 ( Y – Z - T) + C0z+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 	(7)</a:t>
            </a:r>
          </a:p>
          <a:p>
            <a:pPr marL="0" indent="0">
              <a:buNone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then C = C01 + c1( Y – Z - T) + C0z+ ZE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(7b)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shall use consumption equation (3) in the subsequent analysis.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263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Covered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accounting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Approach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Approach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Approach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Output Expenditure Analysis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182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Review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income accounting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Approach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Approach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Conventional Approach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20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Topics  to Cover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&amp; Zakat Calculation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36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95399"/>
            <a:ext cx="8229600" cy="54260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payable on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income,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(assets)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 of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 firms.</a:t>
            </a:r>
          </a:p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from wages and salaries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from individuals’ wages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salaries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</a:t>
            </a:r>
          </a:p>
          <a:p>
            <a:pPr marL="0" indent="0" algn="ctr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C0w - C0n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		  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C0n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is fixed and it is the minimum amount of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 must have in an Islamic State.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C0w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exemption given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payers to cover the basic needs, while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Zakat rate which is also fixed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586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(1997: 20) suggests that these basic needs include food, shelter, clothing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medicine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(health-care), furniture, tools of craftsman, transportation, and books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students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scholar.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term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C0w - C0n )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zakatable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income.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certain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extent, the State can vary the Zakat collection by changing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exemption level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C0w, when the need arises.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cost of living is high due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inflation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during recession the State may decide to increase the exemption level.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income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wages and salaries.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125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from assets (wealth)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Zakatable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wealth or assets consist of saving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institutions, properties, equities, Islamic bonds, gold, and silver.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stock variable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therefore its value is measured at a point in time.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simplify our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argument, let us assume 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owning an asset(wealth) A. The value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asset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beginning of the year is A0 and this value grows at a rate of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of the asset at the end of that year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A1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A0 ( 1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the rate of return from asset and r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A0 is the income generated by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asset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a year has elapsed.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61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rate be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≥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the asset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generated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 sufficient income to pay Zakat.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then conceptually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asset’s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 has to liquidate some of the asset to pay Zakat.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implies 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avoid the wealth from eroding, as a result of Zakat payments,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individuals who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zakatable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assets should obtain a return of at least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annum from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their wealth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implying that wealth in an Islamic society should not be left idle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collection from the asset from all individuals, ZA , is</a:t>
            </a: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(A1 – C0A- C0n)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7529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A1 = A0 ( 1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and let YA 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A0 , equation (9) can be written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z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A0+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(C0A + C0n 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C0A is the exemption given to the individuals who earn income from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buying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selling of assets.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Notice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the term z</a:t>
            </a:r>
            <a:r>
              <a:rPr lang="en-US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A0 is written separately as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does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contribute toward the production of currently produced goods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services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excluded from GDP whereas the income generated by the assets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YA ,  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included in GDP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143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from profits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 on profits of all firms, Zπ 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Zπ =zπ ( Π – C0π - C0n 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Π is the profits before taxes, C0π , is the exemption and C0n is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nisab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level.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exemptions given to firms (C0π) include their expenditures on R&amp;D,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re-training, and trade exhibition overseas.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07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Zakat collection, Z, is the sum of the Zakat collected from wages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salaries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income from assets, and business profits written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Z A + Zπ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Z A , and Zπ 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C0w - C0n ) +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(YA- C0A - C0n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)+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zπ(Yπ - C0π - C0n ) + zAA0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12)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simplicity let the Zakat rates be equal,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is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="1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zπ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(12) reduces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z(Y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C0E - C0N ) + z A0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Yπ +YA ,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C0E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C0w+C0A + C0π 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</a:p>
          <a:p>
            <a:pPr marL="0" indent="0" algn="ctr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C0N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C0n+C0n + C0n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955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3038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collects taxes from wages and salaries of private individuals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income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properties owners and profits of firms. The net tax collection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 wages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salaries, Tw, is written as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 = T0w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tax collection from profits, TП, is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Tπ = Tπ0 + tπ[ Yπ - Zπ]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15)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tax collection from asset income, TA,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 = TA0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YA – ZA )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16).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Tw0, TП0 , and TA0 are the lump-sum taxes which are taxes that do not depend on income;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and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tax rates imposed on income, profits, and income from assets respectively. 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346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</a:t>
            </a:r>
            <a:r>
              <a:rPr lang="en-US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net tax collection, T, is the sum of the net taxes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collected from wages and salaries, income from assets, and profits after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deducting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domestic transfer payments and subsidies which is written as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Tw+ Tπ+ TA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for Tw , Tπ and TA, we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 T0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YA – ZA] + t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 Yπ - Zπ]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whereT0 = Tw0+ T</a:t>
            </a:r>
            <a:r>
              <a:rPr lang="az-Cyrl-A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П0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TA0. The terms in the brackets are the taxable income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which are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income after Zakat from wages and salaries, asset income, and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profits respectively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(17) for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ZA, and Z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 ,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obtain</a:t>
            </a:r>
          </a:p>
          <a:p>
            <a:pPr marL="0" indent="0" algn="ctr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=T0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C0w - C0n )] +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[YA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(YA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C0A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C0n ) ] -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0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A0 +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 [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 -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C0n)]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17b)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94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647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81113"/>
            <a:ext cx="8305800" cy="55768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Assuming now that the tax rates on income, profits and assets income are equal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		</a:t>
            </a:r>
          </a:p>
          <a:p>
            <a:pPr marL="0" indent="0" algn="ctr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tw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tπ = 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Zakat rates are also equal to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None/>
            </a:pP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zw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zπ = z.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 that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total national income, Y, is the sum of total wages and salaries,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income from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assets, and profits, that is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Yπ +YA.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(17b) can be simplified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=T0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C0N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C0E - t zA0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   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18)</a:t>
            </a:r>
          </a:p>
          <a:p>
            <a:pPr marL="0" indent="0">
              <a:buNone/>
            </a:pP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62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the tax equation (18) into the consumption equation (7) we obtain,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= C01+ C0z + c1Y– c1Z – c1T0 - c1tz C0E - c1tz C0N - c1t Y + c1z t Y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c1 t z A0 					(19)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Substituting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= z(Y - C0E - C0N) into (19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obtain the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consumption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 in reduced form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C01+C0z + (c1– c1z - c1t + c1z t)Y + (c1z - c1tz)C0E + (c1z 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c1tz)C0N –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c1T0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c1 t z A0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20)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36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117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</a:t>
            </a:r>
            <a:r>
              <a:rPr 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(20) suggests that the aggregate consumption function in an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depends on income, the exemption levels, taxes, Zakat expenditure,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asset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holdings of individuals.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Taking total differential of (20), we have</a:t>
            </a:r>
          </a:p>
          <a:p>
            <a:pPr marL="0" indent="0" algn="ctr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dC01+ dC0z + (c1– c1z - c1t + c1z t)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(c1z -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c1tz)dC0E +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c1z-c1tz)dC0N–c1dT0 +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czdZE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c1tzdA0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		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20a)</a:t>
            </a:r>
          </a:p>
          <a:p>
            <a:pPr marL="0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(20a) shows the change in the consumption as a result of the changes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all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its determinants.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2904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3038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impacts of each of the determinants on consumption are as follows: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∂C/∂Y = [c1– (c1z + c1t )+ c1z t] &gt; 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c1 &gt; 0; 	0 &lt; c1 &lt; 1, 	0 &lt; z &lt; 1, 	0 &lt; t &lt; 1 and therefore the term (c1t +c1z) is expected to be smaller than c1.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an increase in income will increase consumption.</a:t>
            </a: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C/∂C0E = (c1z - c1tz) &gt; 0</a:t>
            </a:r>
          </a:p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0 &lt; c1 &lt; 1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	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0&lt; z &lt; 1,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0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t &lt; 1, therefore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c1z &gt; c1tz);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in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exemption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will increase consumption.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4922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 collection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similar manner we obtain the impact of taxes, Zakat expenditure, and wealth on consumption as follows: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∂C/∂T0 = – c1&lt; 0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∂C/∂ZE =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&gt; 0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∂C/∂A0 = c1 t z &gt; 0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analysis indicates that taxes have negative effect on consumption, an increase in taxes will reduce consumption expenditure.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12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5092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expenditure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asset holdings have positive impact on consumption;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increase in Zakat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expenditure and asset holdings by households will encourage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consumption spending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taxes and Zakat expenditure on consumption are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quite straight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forward but in the case of asset holdings, they are not as direct.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438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50925"/>
          </a:xfrm>
        </p:spPr>
        <p:txBody>
          <a:bodyPr>
            <a:no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Zakat Collection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increase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asset holdings by the Zakat payers implies that they will feel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wealthier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 they will spend more at every level of income because they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always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liquidate these assets when they face liquidity problems or borrow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money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the assets as collateral.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Furthermore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as the asset holdings increase,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Zakat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payers have to pay more Zakat affording the Zakat authority to increase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Zakat disbursement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will then increase consumption spending by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Zakat recipients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812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1586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7266</TotalTime>
  <Words>1219</Words>
  <Application>Microsoft Office PowerPoint</Application>
  <PresentationFormat>On-screen Show (4:3)</PresentationFormat>
  <Paragraphs>202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MBF707: Monetary and Fiscal Framework in Islamic Finance </vt:lpstr>
      <vt:lpstr>Lecture 24  ZAKAT AND TAX COLLECTION IN FISCAL POLICY: Empirical Approach (IIUM-Continued)</vt:lpstr>
      <vt:lpstr>Review of the Last Lecture</vt:lpstr>
      <vt:lpstr>Review</vt:lpstr>
      <vt:lpstr>Review</vt:lpstr>
      <vt:lpstr>Topics Covered</vt:lpstr>
      <vt:lpstr>Review</vt:lpstr>
      <vt:lpstr>Topics  to Cover</vt:lpstr>
      <vt:lpstr>Aggregate Consumption</vt:lpstr>
      <vt:lpstr>Aggregate Consumption</vt:lpstr>
      <vt:lpstr>Aggregate Consumption</vt:lpstr>
      <vt:lpstr>Aggregate Consumption</vt:lpstr>
      <vt:lpstr>Aggregate Consumption</vt:lpstr>
      <vt:lpstr>Aggregate Consumption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Total Zakat Collection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726</cp:revision>
  <cp:lastPrinted>2013-04-30T04:29:25Z</cp:lastPrinted>
  <dcterms:created xsi:type="dcterms:W3CDTF">2012-07-18T13:07:28Z</dcterms:created>
  <dcterms:modified xsi:type="dcterms:W3CDTF">2014-07-19T02:11:42Z</dcterms:modified>
</cp:coreProperties>
</file>