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bin" ContentType="application/vnd.openxmlformats-officedocument.oleObject"/>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4"/>
  </p:notesMasterIdLst>
  <p:handoutMasterIdLst>
    <p:handoutMasterId r:id="rId25"/>
  </p:handoutMasterIdLst>
  <p:sldIdLst>
    <p:sldId id="621" r:id="rId2"/>
    <p:sldId id="720" r:id="rId3"/>
    <p:sldId id="623" r:id="rId4"/>
    <p:sldId id="624" r:id="rId5"/>
    <p:sldId id="663" r:id="rId6"/>
    <p:sldId id="666" r:id="rId7"/>
    <p:sldId id="676" r:id="rId8"/>
    <p:sldId id="677" r:id="rId9"/>
    <p:sldId id="721" r:id="rId10"/>
    <p:sldId id="722" r:id="rId11"/>
    <p:sldId id="723" r:id="rId12"/>
    <p:sldId id="724" r:id="rId13"/>
    <p:sldId id="725" r:id="rId14"/>
    <p:sldId id="726" r:id="rId15"/>
    <p:sldId id="727" r:id="rId16"/>
    <p:sldId id="678" r:id="rId17"/>
    <p:sldId id="679" r:id="rId18"/>
    <p:sldId id="680" r:id="rId19"/>
    <p:sldId id="681" r:id="rId20"/>
    <p:sldId id="682" r:id="rId21"/>
    <p:sldId id="737" r:id="rId22"/>
    <p:sldId id="734" r:id="rId23"/>
  </p:sldIdLst>
  <p:sldSz cx="9144000" cy="6858000" type="screen4x3"/>
  <p:notesSz cx="7053263"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00" d="100"/>
        <a:sy n="100" d="100"/>
      </p:scale>
      <p:origin x="0" y="0"/>
    </p:cViewPr>
  </p:notesTextViewPr>
  <p:sorterViewPr>
    <p:cViewPr varScale="1">
      <p:scale>
        <a:sx n="100" d="100"/>
        <a:sy n="100" d="100"/>
      </p:scale>
      <p:origin x="0" y="-108528"/>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image" Target="../media/image3.wmf"/><Relationship Id="rId1" Type="http://schemas.openxmlformats.org/officeDocument/2006/relationships/image" Target="../media/image2.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55938"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95738" y="0"/>
            <a:ext cx="3055937" cy="465138"/>
          </a:xfrm>
          <a:prstGeom prst="rect">
            <a:avLst/>
          </a:prstGeom>
        </p:spPr>
        <p:txBody>
          <a:bodyPr vert="horz" lIns="91440" tIns="45720" rIns="91440" bIns="45720" rtlCol="0"/>
          <a:lstStyle>
            <a:lvl1pPr algn="r">
              <a:defRPr sz="1200"/>
            </a:lvl1pPr>
          </a:lstStyle>
          <a:p>
            <a:fld id="{B9F238C2-C916-43C6-B27B-30ABB16FC6B8}" type="datetimeFigureOut">
              <a:rPr lang="en-US" smtClean="0"/>
              <a:pPr/>
              <a:t>7/18/2014</a:t>
            </a:fld>
            <a:endParaRPr lang="en-US"/>
          </a:p>
        </p:txBody>
      </p:sp>
      <p:sp>
        <p:nvSpPr>
          <p:cNvPr id="4" name="Footer Placeholder 3"/>
          <p:cNvSpPr>
            <a:spLocks noGrp="1"/>
          </p:cNvSpPr>
          <p:nvPr>
            <p:ph type="ftr" sz="quarter" idx="2"/>
          </p:nvPr>
        </p:nvSpPr>
        <p:spPr>
          <a:xfrm>
            <a:off x="0" y="8842375"/>
            <a:ext cx="3055938" cy="465138"/>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95738" y="8842375"/>
            <a:ext cx="3055937" cy="465138"/>
          </a:xfrm>
          <a:prstGeom prst="rect">
            <a:avLst/>
          </a:prstGeom>
        </p:spPr>
        <p:txBody>
          <a:bodyPr vert="horz" lIns="91440" tIns="45720" rIns="91440" bIns="45720" rtlCol="0" anchor="b"/>
          <a:lstStyle>
            <a:lvl1pPr algn="r">
              <a:defRPr sz="1200"/>
            </a:lvl1pPr>
          </a:lstStyle>
          <a:p>
            <a:fld id="{6AF14EF9-76CC-49A8-99D9-5933018B8924}" type="slidenum">
              <a:rPr lang="en-US" smtClean="0"/>
              <a:pPr/>
              <a:t>‹#›</a:t>
            </a:fld>
            <a:endParaRPr lang="en-US"/>
          </a:p>
        </p:txBody>
      </p:sp>
    </p:spTree>
    <p:extLst>
      <p:ext uri="{BB962C8B-B14F-4D97-AF65-F5344CB8AC3E}">
        <p14:creationId xmlns="" xmlns:p14="http://schemas.microsoft.com/office/powerpoint/2010/main" val="331520765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56414" cy="465455"/>
          </a:xfrm>
          <a:prstGeom prst="rect">
            <a:avLst/>
          </a:prstGeom>
        </p:spPr>
        <p:txBody>
          <a:bodyPr vert="horz" lIns="93497" tIns="46749" rIns="93497" bIns="46749" rtlCol="0"/>
          <a:lstStyle>
            <a:lvl1pPr algn="l">
              <a:defRPr sz="1200"/>
            </a:lvl1pPr>
          </a:lstStyle>
          <a:p>
            <a:endParaRPr lang="en-US"/>
          </a:p>
        </p:txBody>
      </p:sp>
      <p:sp>
        <p:nvSpPr>
          <p:cNvPr id="3" name="Date Placeholder 2"/>
          <p:cNvSpPr>
            <a:spLocks noGrp="1"/>
          </p:cNvSpPr>
          <p:nvPr>
            <p:ph type="dt" idx="1"/>
          </p:nvPr>
        </p:nvSpPr>
        <p:spPr>
          <a:xfrm>
            <a:off x="3995217" y="0"/>
            <a:ext cx="3056414" cy="465455"/>
          </a:xfrm>
          <a:prstGeom prst="rect">
            <a:avLst/>
          </a:prstGeom>
        </p:spPr>
        <p:txBody>
          <a:bodyPr vert="horz" lIns="93497" tIns="46749" rIns="93497" bIns="46749" rtlCol="0"/>
          <a:lstStyle>
            <a:lvl1pPr algn="r">
              <a:defRPr sz="1200"/>
            </a:lvl1pPr>
          </a:lstStyle>
          <a:p>
            <a:fld id="{FD0A2760-F6CB-430A-8378-C2D417958E5B}" type="datetimeFigureOut">
              <a:rPr lang="en-US" smtClean="0"/>
              <a:pPr/>
              <a:t>7/18/2014</a:t>
            </a:fld>
            <a:endParaRPr lang="en-US"/>
          </a:p>
        </p:txBody>
      </p:sp>
      <p:sp>
        <p:nvSpPr>
          <p:cNvPr id="4" name="Slide Image Placeholder 3"/>
          <p:cNvSpPr>
            <a:spLocks noGrp="1" noRot="1" noChangeAspect="1"/>
          </p:cNvSpPr>
          <p:nvPr>
            <p:ph type="sldImg" idx="2"/>
          </p:nvPr>
        </p:nvSpPr>
        <p:spPr>
          <a:xfrm>
            <a:off x="1200150" y="698500"/>
            <a:ext cx="4654550" cy="3490913"/>
          </a:xfrm>
          <a:prstGeom prst="rect">
            <a:avLst/>
          </a:prstGeom>
          <a:noFill/>
          <a:ln w="12700">
            <a:solidFill>
              <a:prstClr val="black"/>
            </a:solidFill>
          </a:ln>
        </p:spPr>
        <p:txBody>
          <a:bodyPr vert="horz" lIns="93497" tIns="46749" rIns="93497" bIns="46749" rtlCol="0" anchor="ctr"/>
          <a:lstStyle/>
          <a:p>
            <a:endParaRPr lang="en-US"/>
          </a:p>
        </p:txBody>
      </p:sp>
      <p:sp>
        <p:nvSpPr>
          <p:cNvPr id="5" name="Notes Placeholder 4"/>
          <p:cNvSpPr>
            <a:spLocks noGrp="1"/>
          </p:cNvSpPr>
          <p:nvPr>
            <p:ph type="body" sz="quarter" idx="3"/>
          </p:nvPr>
        </p:nvSpPr>
        <p:spPr>
          <a:xfrm>
            <a:off x="705327" y="4421823"/>
            <a:ext cx="5642610" cy="4189095"/>
          </a:xfrm>
          <a:prstGeom prst="rect">
            <a:avLst/>
          </a:prstGeom>
        </p:spPr>
        <p:txBody>
          <a:bodyPr vert="horz" lIns="93497" tIns="46749" rIns="93497" bIns="46749"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42029"/>
            <a:ext cx="3056414" cy="465455"/>
          </a:xfrm>
          <a:prstGeom prst="rect">
            <a:avLst/>
          </a:prstGeom>
        </p:spPr>
        <p:txBody>
          <a:bodyPr vert="horz" lIns="93497" tIns="46749" rIns="93497" bIns="46749" rtlCol="0" anchor="b"/>
          <a:lstStyle>
            <a:lvl1pPr algn="l">
              <a:defRPr sz="1200"/>
            </a:lvl1pPr>
          </a:lstStyle>
          <a:p>
            <a:endParaRPr lang="en-US"/>
          </a:p>
        </p:txBody>
      </p:sp>
      <p:sp>
        <p:nvSpPr>
          <p:cNvPr id="7" name="Slide Number Placeholder 6"/>
          <p:cNvSpPr>
            <a:spLocks noGrp="1"/>
          </p:cNvSpPr>
          <p:nvPr>
            <p:ph type="sldNum" sz="quarter" idx="5"/>
          </p:nvPr>
        </p:nvSpPr>
        <p:spPr>
          <a:xfrm>
            <a:off x="3995217" y="8842029"/>
            <a:ext cx="3056414" cy="465455"/>
          </a:xfrm>
          <a:prstGeom prst="rect">
            <a:avLst/>
          </a:prstGeom>
        </p:spPr>
        <p:txBody>
          <a:bodyPr vert="horz" lIns="93497" tIns="46749" rIns="93497" bIns="46749" rtlCol="0" anchor="b"/>
          <a:lstStyle>
            <a:lvl1pPr algn="r">
              <a:defRPr sz="1200"/>
            </a:lvl1pPr>
          </a:lstStyle>
          <a:p>
            <a:fld id="{EF78F9B5-3E5E-4396-81E1-4095F4EC520D}" type="slidenum">
              <a:rPr lang="en-US" smtClean="0"/>
              <a:pPr/>
              <a:t>‹#›</a:t>
            </a:fld>
            <a:endParaRPr lang="en-US"/>
          </a:p>
        </p:txBody>
      </p:sp>
    </p:spTree>
    <p:extLst>
      <p:ext uri="{BB962C8B-B14F-4D97-AF65-F5344CB8AC3E}">
        <p14:creationId xmlns="" xmlns:p14="http://schemas.microsoft.com/office/powerpoint/2010/main" val="37213385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545AE42-6E46-44E9-BC12-9E87D10487ED}" type="slidenum">
              <a:rPr lang="en-US" altLang="en-US"/>
              <a:pPr/>
              <a:t>9</a:t>
            </a:fld>
            <a:endParaRPr lang="en-US" altLang="en-US"/>
          </a:p>
        </p:txBody>
      </p:sp>
      <p:sp>
        <p:nvSpPr>
          <p:cNvPr id="91138" name="Rectangle 2"/>
          <p:cNvSpPr>
            <a:spLocks noGrp="1" noRot="1" noChangeAspect="1" noChangeArrowheads="1" noTextEdit="1"/>
          </p:cNvSpPr>
          <p:nvPr>
            <p:ph type="sldImg"/>
          </p:nvPr>
        </p:nvSpPr>
        <p:spPr>
          <a:xfrm>
            <a:off x="1319213" y="685800"/>
            <a:ext cx="4064000" cy="3048000"/>
          </a:xfrm>
          <a:ln/>
        </p:spPr>
      </p:sp>
      <p:sp>
        <p:nvSpPr>
          <p:cNvPr id="91139" name="Rectangle 3"/>
          <p:cNvSpPr>
            <a:spLocks noGrp="1" noChangeArrowheads="1"/>
          </p:cNvSpPr>
          <p:nvPr>
            <p:ph type="body" idx="1"/>
          </p:nvPr>
        </p:nvSpPr>
        <p:spPr>
          <a:xfrm>
            <a:off x="914400" y="3886200"/>
            <a:ext cx="5029200" cy="4572000"/>
          </a:xfrm>
        </p:spPr>
        <p:txBody>
          <a:bodyPr/>
          <a:lstStyle/>
          <a:p>
            <a:r>
              <a:rPr lang="en-US" altLang="en-US"/>
              <a:t>Note the only variable in the equilibrium condition that doesn’t have a “bar” over it is the real interest rate.  </a:t>
            </a:r>
          </a:p>
          <a:p>
            <a:endParaRPr lang="en-US" altLang="en-US"/>
          </a:p>
          <a:p>
            <a:r>
              <a:rPr lang="en-US" altLang="en-US"/>
              <a:t>When the full slide is showing, before you advance to the next one, you might want to note that the interest rate is important in financial markets as well, so we will next develop a simple model of the financial system.  </a:t>
            </a:r>
          </a:p>
          <a:p>
            <a:endParaRPr lang="en-US" altLang="en-US"/>
          </a:p>
        </p:txBody>
      </p:sp>
    </p:spTree>
    <p:extLst>
      <p:ext uri="{BB962C8B-B14F-4D97-AF65-F5344CB8AC3E}">
        <p14:creationId xmlns="" xmlns:p14="http://schemas.microsoft.com/office/powerpoint/2010/main" val="35523712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442FF13-D7A4-4F23-84E1-A59364E0E214}" type="slidenum">
              <a:rPr lang="en-US" altLang="en-US"/>
              <a:pPr/>
              <a:t>10</a:t>
            </a:fld>
            <a:endParaRPr lang="en-US" altLang="en-US"/>
          </a:p>
        </p:txBody>
      </p:sp>
      <p:sp>
        <p:nvSpPr>
          <p:cNvPr id="93186" name="Rectangle 2"/>
          <p:cNvSpPr>
            <a:spLocks noGrp="1" noRot="1" noChangeAspect="1" noChangeArrowheads="1" noTextEdit="1"/>
          </p:cNvSpPr>
          <p:nvPr>
            <p:ph type="sldImg"/>
          </p:nvPr>
        </p:nvSpPr>
        <p:spPr>
          <a:xfrm>
            <a:off x="1320800" y="685800"/>
            <a:ext cx="4064000" cy="3048000"/>
          </a:xfrm>
          <a:ln/>
        </p:spPr>
      </p:sp>
      <p:sp>
        <p:nvSpPr>
          <p:cNvPr id="93187" name="Rectangle 3"/>
          <p:cNvSpPr>
            <a:spLocks noGrp="1" noChangeArrowheads="1"/>
          </p:cNvSpPr>
          <p:nvPr>
            <p:ph type="body" idx="1"/>
          </p:nvPr>
        </p:nvSpPr>
        <p:spPr>
          <a:xfrm>
            <a:off x="914400" y="3886200"/>
            <a:ext cx="5029200" cy="4572000"/>
          </a:xfrm>
        </p:spPr>
        <p:txBody>
          <a:bodyPr/>
          <a:lstStyle/>
          <a:p>
            <a:endParaRPr lang="en-US" altLang="en-US"/>
          </a:p>
        </p:txBody>
      </p:sp>
    </p:spTree>
    <p:extLst>
      <p:ext uri="{BB962C8B-B14F-4D97-AF65-F5344CB8AC3E}">
        <p14:creationId xmlns="" xmlns:p14="http://schemas.microsoft.com/office/powerpoint/2010/main" val="28984835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B3099A8-E163-4361-B418-92B1FE4292D4}" type="slidenum">
              <a:rPr lang="en-US" altLang="en-US"/>
              <a:pPr/>
              <a:t>11</a:t>
            </a:fld>
            <a:endParaRPr lang="en-US" altLang="en-US"/>
          </a:p>
        </p:txBody>
      </p:sp>
      <p:sp>
        <p:nvSpPr>
          <p:cNvPr id="95234" name="Rectangle 2"/>
          <p:cNvSpPr>
            <a:spLocks noGrp="1" noRot="1" noChangeAspect="1" noChangeArrowheads="1" noTextEdit="1"/>
          </p:cNvSpPr>
          <p:nvPr>
            <p:ph type="sldImg"/>
          </p:nvPr>
        </p:nvSpPr>
        <p:spPr>
          <a:xfrm>
            <a:off x="1320800" y="685800"/>
            <a:ext cx="4064000" cy="3048000"/>
          </a:xfrm>
          <a:ln/>
        </p:spPr>
      </p:sp>
      <p:sp>
        <p:nvSpPr>
          <p:cNvPr id="95235" name="Rectangle 3"/>
          <p:cNvSpPr>
            <a:spLocks noGrp="1" noChangeArrowheads="1"/>
          </p:cNvSpPr>
          <p:nvPr>
            <p:ph type="body" idx="1"/>
          </p:nvPr>
        </p:nvSpPr>
        <p:spPr>
          <a:xfrm>
            <a:off x="914400" y="3886200"/>
            <a:ext cx="5029200" cy="4572000"/>
          </a:xfrm>
        </p:spPr>
        <p:txBody>
          <a:bodyPr/>
          <a:lstStyle/>
          <a:p>
            <a:endParaRPr lang="en-US" altLang="en-US"/>
          </a:p>
        </p:txBody>
      </p:sp>
    </p:spTree>
    <p:extLst>
      <p:ext uri="{BB962C8B-B14F-4D97-AF65-F5344CB8AC3E}">
        <p14:creationId xmlns="" xmlns:p14="http://schemas.microsoft.com/office/powerpoint/2010/main" val="19225025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A43BAF1-1E52-43D4-9F48-521E70AAA121}" type="slidenum">
              <a:rPr lang="en-US" altLang="en-US"/>
              <a:pPr/>
              <a:t>12</a:t>
            </a:fld>
            <a:endParaRPr lang="en-US" altLang="en-US"/>
          </a:p>
        </p:txBody>
      </p:sp>
      <p:sp>
        <p:nvSpPr>
          <p:cNvPr id="97282" name="Rectangle 2"/>
          <p:cNvSpPr>
            <a:spLocks noGrp="1" noRot="1" noChangeAspect="1" noChangeArrowheads="1" noTextEdit="1"/>
          </p:cNvSpPr>
          <p:nvPr>
            <p:ph type="sldImg"/>
          </p:nvPr>
        </p:nvSpPr>
        <p:spPr>
          <a:xfrm>
            <a:off x="1320800" y="685800"/>
            <a:ext cx="4064000" cy="3048000"/>
          </a:xfrm>
          <a:ln/>
        </p:spPr>
      </p:sp>
      <p:sp>
        <p:nvSpPr>
          <p:cNvPr id="97283" name="Rectangle 3"/>
          <p:cNvSpPr>
            <a:spLocks noGrp="1" noChangeArrowheads="1"/>
          </p:cNvSpPr>
          <p:nvPr>
            <p:ph type="body" idx="1"/>
          </p:nvPr>
        </p:nvSpPr>
        <p:spPr>
          <a:xfrm>
            <a:off x="914400" y="3886200"/>
            <a:ext cx="5029200" cy="4572000"/>
          </a:xfrm>
        </p:spPr>
        <p:txBody>
          <a:bodyPr/>
          <a:lstStyle/>
          <a:p>
            <a:endParaRPr lang="en-US" altLang="en-US"/>
          </a:p>
        </p:txBody>
      </p:sp>
    </p:spTree>
    <p:extLst>
      <p:ext uri="{BB962C8B-B14F-4D97-AF65-F5344CB8AC3E}">
        <p14:creationId xmlns="" xmlns:p14="http://schemas.microsoft.com/office/powerpoint/2010/main" val="1432765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7720750-9095-4E5E-8DD4-AAFA4A4CA759}" type="slidenum">
              <a:rPr lang="en-US" altLang="en-US"/>
              <a:pPr/>
              <a:t>13</a:t>
            </a:fld>
            <a:endParaRPr lang="en-US" altLang="en-US"/>
          </a:p>
        </p:txBody>
      </p:sp>
      <p:sp>
        <p:nvSpPr>
          <p:cNvPr id="99330" name="Rectangle 2"/>
          <p:cNvSpPr>
            <a:spLocks noGrp="1" noRot="1" noChangeAspect="1" noChangeArrowheads="1" noTextEdit="1"/>
          </p:cNvSpPr>
          <p:nvPr>
            <p:ph type="sldImg"/>
          </p:nvPr>
        </p:nvSpPr>
        <p:spPr>
          <a:xfrm>
            <a:off x="1320800" y="685800"/>
            <a:ext cx="4064000" cy="3048000"/>
          </a:xfrm>
          <a:ln/>
        </p:spPr>
      </p:sp>
      <p:sp>
        <p:nvSpPr>
          <p:cNvPr id="99331" name="Rectangle 3"/>
          <p:cNvSpPr>
            <a:spLocks noGrp="1" noChangeArrowheads="1"/>
          </p:cNvSpPr>
          <p:nvPr>
            <p:ph type="body" idx="1"/>
          </p:nvPr>
        </p:nvSpPr>
        <p:spPr>
          <a:xfrm>
            <a:off x="914400" y="3886200"/>
            <a:ext cx="5029200" cy="4572000"/>
          </a:xfrm>
        </p:spPr>
        <p:txBody>
          <a:bodyPr/>
          <a:lstStyle/>
          <a:p>
            <a:endParaRPr lang="en-US" altLang="en-US"/>
          </a:p>
        </p:txBody>
      </p:sp>
    </p:spTree>
    <p:extLst>
      <p:ext uri="{BB962C8B-B14F-4D97-AF65-F5344CB8AC3E}">
        <p14:creationId xmlns="" xmlns:p14="http://schemas.microsoft.com/office/powerpoint/2010/main" val="36399923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0EB7CA3-388B-49FD-A7A3-650A2EC6E0FC}" type="slidenum">
              <a:rPr lang="en-US" altLang="en-US"/>
              <a:pPr/>
              <a:t>14</a:t>
            </a:fld>
            <a:endParaRPr lang="en-US" altLang="en-US"/>
          </a:p>
        </p:txBody>
      </p:sp>
      <p:sp>
        <p:nvSpPr>
          <p:cNvPr id="101378" name="Rectangle 2"/>
          <p:cNvSpPr>
            <a:spLocks noGrp="1" noRot="1" noChangeAspect="1" noChangeArrowheads="1" noTextEdit="1"/>
          </p:cNvSpPr>
          <p:nvPr>
            <p:ph type="sldImg"/>
          </p:nvPr>
        </p:nvSpPr>
        <p:spPr>
          <a:xfrm>
            <a:off x="1319213" y="685800"/>
            <a:ext cx="4064000" cy="3048000"/>
          </a:xfrm>
          <a:ln/>
        </p:spPr>
      </p:sp>
      <p:sp>
        <p:nvSpPr>
          <p:cNvPr id="101379" name="Rectangle 3"/>
          <p:cNvSpPr>
            <a:spLocks noGrp="1" noChangeArrowheads="1"/>
          </p:cNvSpPr>
          <p:nvPr>
            <p:ph type="body" idx="1"/>
          </p:nvPr>
        </p:nvSpPr>
        <p:spPr>
          <a:xfrm>
            <a:off x="914400" y="3886200"/>
            <a:ext cx="5029200" cy="4572000"/>
          </a:xfrm>
        </p:spPr>
        <p:txBody>
          <a:bodyPr/>
          <a:lstStyle/>
          <a:p>
            <a:r>
              <a:rPr lang="en-US" altLang="en-US"/>
              <a:t>After showing definition of private saving, </a:t>
            </a:r>
          </a:p>
          <a:p>
            <a:r>
              <a:rPr lang="en-US" altLang="en-US"/>
              <a:t>  - give the interpretation of the equation:  private saving is disposable income minus consumption spending</a:t>
            </a:r>
          </a:p>
          <a:p>
            <a:r>
              <a:rPr lang="en-US" altLang="en-US"/>
              <a:t>  - explain why private saving is part of the supply of loanable funds:  </a:t>
            </a:r>
          </a:p>
          <a:p>
            <a:r>
              <a:rPr lang="en-US" altLang="en-US"/>
              <a:t>     Suppose a person earns $50,000/year, pays $10,000 in taxes, and spends $35,000 on goods and services.  There’s $5000 remaining.  What happens to that $5000?  The person might use it to buy stocks or bonds, or she might put it in her savings account or money market deposit account.  In all of these cases, this $5000 becomes part of the supply of loanable funds in the financial system.  </a:t>
            </a:r>
          </a:p>
          <a:p>
            <a:endParaRPr lang="en-US" altLang="en-US"/>
          </a:p>
          <a:p>
            <a:r>
              <a:rPr lang="en-US" altLang="en-US"/>
              <a:t>After displaying public saving, explain the equation’s interpretation:  public saving is tax revenue minus government spending.  </a:t>
            </a:r>
          </a:p>
          <a:p>
            <a:r>
              <a:rPr lang="en-US" altLang="en-US"/>
              <a:t>Notice the analogy to private saving – both concepts represent income less spending: for the private household, income is (</a:t>
            </a:r>
            <a:r>
              <a:rPr lang="en-US" altLang="en-US" b="1" i="1"/>
              <a:t>Y</a:t>
            </a:r>
            <a:r>
              <a:rPr lang="en-US" altLang="en-US" b="1"/>
              <a:t>-</a:t>
            </a:r>
            <a:r>
              <a:rPr lang="en-US" altLang="en-US" b="1" i="1"/>
              <a:t>T</a:t>
            </a:r>
            <a:r>
              <a:rPr lang="en-US" altLang="en-US"/>
              <a:t>) and spending is </a:t>
            </a:r>
            <a:r>
              <a:rPr lang="en-US" altLang="en-US" b="1" i="1"/>
              <a:t>C</a:t>
            </a:r>
            <a:r>
              <a:rPr lang="en-US" altLang="en-US"/>
              <a:t>.  For the government, income is </a:t>
            </a:r>
            <a:r>
              <a:rPr lang="en-US" altLang="en-US" b="1" i="1"/>
              <a:t>T</a:t>
            </a:r>
            <a:r>
              <a:rPr lang="en-US" altLang="en-US"/>
              <a:t> and spending is </a:t>
            </a:r>
            <a:r>
              <a:rPr lang="en-US" altLang="en-US" b="1" i="1"/>
              <a:t>G</a:t>
            </a:r>
            <a:r>
              <a:rPr lang="en-US" altLang="en-US"/>
              <a:t>.   </a:t>
            </a:r>
          </a:p>
          <a:p>
            <a:endParaRPr lang="en-US" altLang="en-US"/>
          </a:p>
        </p:txBody>
      </p:sp>
    </p:spTree>
    <p:extLst>
      <p:ext uri="{BB962C8B-B14F-4D97-AF65-F5344CB8AC3E}">
        <p14:creationId xmlns="" xmlns:p14="http://schemas.microsoft.com/office/powerpoint/2010/main" val="5258425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3E2C150-F923-4364-A175-FAC4522B5CF6}" type="slidenum">
              <a:rPr lang="en-US" altLang="en-US"/>
              <a:pPr/>
              <a:t>15</a:t>
            </a:fld>
            <a:endParaRPr lang="en-US" altLang="en-US"/>
          </a:p>
        </p:txBody>
      </p:sp>
      <p:sp>
        <p:nvSpPr>
          <p:cNvPr id="103426" name="Rectangle 2"/>
          <p:cNvSpPr>
            <a:spLocks noGrp="1" noRot="1" noChangeAspect="1" noChangeArrowheads="1" noTextEdit="1"/>
          </p:cNvSpPr>
          <p:nvPr>
            <p:ph type="sldImg"/>
          </p:nvPr>
        </p:nvSpPr>
        <p:spPr>
          <a:xfrm>
            <a:off x="1320800" y="685800"/>
            <a:ext cx="4064000" cy="3048000"/>
          </a:xfrm>
          <a:ln/>
        </p:spPr>
      </p:sp>
      <p:sp>
        <p:nvSpPr>
          <p:cNvPr id="103427" name="Rectangle 3"/>
          <p:cNvSpPr>
            <a:spLocks noGrp="1" noChangeArrowheads="1"/>
          </p:cNvSpPr>
          <p:nvPr>
            <p:ph type="body" idx="1"/>
          </p:nvPr>
        </p:nvSpPr>
        <p:spPr>
          <a:xfrm>
            <a:off x="914400" y="3886200"/>
            <a:ext cx="5029200" cy="4572000"/>
          </a:xfrm>
        </p:spPr>
        <p:txBody>
          <a:bodyPr/>
          <a:lstStyle/>
          <a:p>
            <a:r>
              <a:rPr lang="en-US" altLang="en-US"/>
              <a:t>The Delta notation will be used throughout the text, so it would be very helpful if your students started getting accustomed to it now.  </a:t>
            </a:r>
          </a:p>
          <a:p>
            <a:endParaRPr lang="en-US" altLang="en-US"/>
          </a:p>
          <a:p>
            <a:r>
              <a:rPr lang="en-US" altLang="en-US"/>
              <a:t>If your students have taken a semester of calculus, tell them that </a:t>
            </a:r>
            <a:r>
              <a:rPr lang="en-US" altLang="en-US">
                <a:sym typeface="Symbol" panose="05050102010706020507" pitchFamily="18" charset="2"/>
              </a:rPr>
              <a:t>X is (practically) the same thing as dX (if X is small).  Furthermore, some basic rules from calculus apply here with s:</a:t>
            </a:r>
          </a:p>
          <a:p>
            <a:pPr marL="282575" lvl="1" indent="-168275">
              <a:buFontTx/>
              <a:buChar char="•"/>
            </a:pPr>
            <a:r>
              <a:rPr lang="en-US" altLang="en-US">
                <a:sym typeface="Symbol" panose="05050102010706020507" pitchFamily="18" charset="2"/>
              </a:rPr>
              <a:t>The derivative of a sum is the sum of the derivatives:  </a:t>
            </a:r>
            <a:br>
              <a:rPr lang="en-US" altLang="en-US">
                <a:sym typeface="Symbol" panose="05050102010706020507" pitchFamily="18" charset="2"/>
              </a:rPr>
            </a:br>
            <a:r>
              <a:rPr lang="en-US" altLang="en-US">
                <a:sym typeface="Symbol" panose="05050102010706020507" pitchFamily="18" charset="2"/>
              </a:rPr>
              <a:t>(X+Y) = X + Y</a:t>
            </a:r>
          </a:p>
          <a:p>
            <a:pPr marL="282575" lvl="1" indent="-168275">
              <a:buFontTx/>
              <a:buChar char="•"/>
            </a:pPr>
            <a:r>
              <a:rPr lang="en-US" altLang="en-US">
                <a:sym typeface="Symbol" panose="05050102010706020507" pitchFamily="18" charset="2"/>
              </a:rPr>
              <a:t>The product rule:  </a:t>
            </a:r>
            <a:br>
              <a:rPr lang="en-US" altLang="en-US">
                <a:sym typeface="Symbol" panose="05050102010706020507" pitchFamily="18" charset="2"/>
              </a:rPr>
            </a:br>
            <a:r>
              <a:rPr lang="en-US" altLang="en-US">
                <a:sym typeface="Symbol" panose="05050102010706020507" pitchFamily="18" charset="2"/>
              </a:rPr>
              <a:t>XY = (X)(Y) + (X)(Y)</a:t>
            </a:r>
          </a:p>
          <a:p>
            <a:endParaRPr lang="en-US" altLang="en-US">
              <a:sym typeface="Symbol" panose="05050102010706020507" pitchFamily="18" charset="2"/>
            </a:endParaRPr>
          </a:p>
          <a:p>
            <a:r>
              <a:rPr lang="en-US" altLang="en-US">
                <a:sym typeface="Symbol" panose="05050102010706020507" pitchFamily="18" charset="2"/>
              </a:rPr>
              <a:t>In fact, you can derive the two arithmetic tricks for working with percentage changes presented in chapter 2.</a:t>
            </a:r>
          </a:p>
          <a:p>
            <a:r>
              <a:rPr lang="en-US" altLang="en-US">
                <a:sym typeface="Symbol" panose="05050102010706020507" pitchFamily="18" charset="2"/>
              </a:rPr>
              <a:t>Just take the preceding expression for the product rule and divide through by XY to get (XY)/XY = X/X  + Y/Y, the first of the two arithmetic tricks.  </a:t>
            </a:r>
          </a:p>
        </p:txBody>
      </p:sp>
    </p:spTree>
    <p:extLst>
      <p:ext uri="{BB962C8B-B14F-4D97-AF65-F5344CB8AC3E}">
        <p14:creationId xmlns="" xmlns:p14="http://schemas.microsoft.com/office/powerpoint/2010/main" val="28245992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2754FC5-1C7A-455B-9597-6168439276A8}" type="datetime1">
              <a:rPr lang="en-US" smtClean="0"/>
              <a:pPr/>
              <a:t>7/18/2014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D96158-CDC9-4FF1-A278-9542325BFFE2}"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9ED58D7-2B6D-4608-9D97-029DB51BE4B1}" type="datetime1">
              <a:rPr lang="en-US" smtClean="0"/>
              <a:pPr/>
              <a:t>7/18/2014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D96158-CDC9-4FF1-A278-9542325BFFE2}"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DF185D6-AEAB-4490-9382-712CECA88439}" type="datetime1">
              <a:rPr lang="en-US" smtClean="0"/>
              <a:pPr/>
              <a:t>7/18/2014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D96158-CDC9-4FF1-A278-9542325BFFE2}"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F524BC6-0AB4-4B3C-B671-F36EB52BD02C}" type="datetime1">
              <a:rPr lang="en-US" smtClean="0"/>
              <a:pPr/>
              <a:t>7/18/2014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D96158-CDC9-4FF1-A278-9542325BFFE2}"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B300DBF-DEC0-44F1-B730-13BF29858534}" type="datetime1">
              <a:rPr lang="en-US" smtClean="0"/>
              <a:pPr/>
              <a:t>7/18/2014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2D96158-CDC9-4FF1-A278-9542325BFFE2}"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FC104F0-14F8-481D-8C8C-2BCE4F34FD6E}" type="datetime1">
              <a:rPr lang="en-US" smtClean="0"/>
              <a:pPr/>
              <a:t>7/18/2014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2D96158-CDC9-4FF1-A278-9542325BFFE2}"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35D4A11-7E00-47E4-87ED-5F0FE0C2DD25}" type="datetime1">
              <a:rPr lang="en-US" smtClean="0"/>
              <a:pPr/>
              <a:t>7/18/2014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2D96158-CDC9-4FF1-A278-9542325BFFE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E195991-1DE8-49B1-8B1C-0E77CF0631E1}" type="datetime1">
              <a:rPr lang="en-US" smtClean="0"/>
              <a:pPr/>
              <a:t>7/18/2014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D96158-CDC9-4FF1-A278-9542325BFFE2}"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5D0F5A1-032A-4496-AEFE-A212B4DEBFCD}" type="datetime1">
              <a:rPr lang="en-US" smtClean="0"/>
              <a:pPr/>
              <a:t>7/18/2014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D96158-CDC9-4FF1-A278-9542325BFFE2}"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A8FC4AF-D4DC-4E97-930D-298E191949E8}" type="datetime1">
              <a:rPr lang="en-US" smtClean="0"/>
              <a:pPr/>
              <a:t>7/18/2014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D96158-CDC9-4FF1-A278-9542325BFFE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17D4D57-A67C-4A1A-BDAC-1C1A35D14589}" type="datetime1">
              <a:rPr lang="en-US" smtClean="0"/>
              <a:pPr/>
              <a:t>7/18/2014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D96158-CDC9-4FF1-A278-9542325BFFE2}"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BDA8B16-2F41-424E-AEB3-3569FD4E6C80}" type="datetime1">
              <a:rPr lang="en-US" smtClean="0"/>
              <a:pPr/>
              <a:t>7/18/2014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2D96158-CDC9-4FF1-A278-9542325BFFE2}"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oleObject" Target="../embeddings/oleObject3.bin"/><Relationship Id="rId5" Type="http://schemas.openxmlformats.org/officeDocument/2006/relationships/oleObject" Target="../embeddings/oleObject2.bin"/><Relationship Id="rId4" Type="http://schemas.openxmlformats.org/officeDocument/2006/relationships/oleObject" Target="../embeddings/oleObject1.bin"/></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oleObject" Target="../embeddings/oleObject4.bin"/></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762001"/>
            <a:ext cx="7772400" cy="1523999"/>
          </a:xfrm>
        </p:spPr>
        <p:txBody>
          <a:bodyPr>
            <a:noAutofit/>
          </a:bodyPr>
          <a:lstStyle/>
          <a:p>
            <a:r>
              <a:rPr lang="en-US" sz="3600" b="1" dirty="0" smtClean="0">
                <a:latin typeface="Times New Roman" panose="02020603050405020304" pitchFamily="18" charset="0"/>
                <a:cs typeface="Times New Roman" panose="02020603050405020304" pitchFamily="18" charset="0"/>
              </a:rPr>
              <a:t>MBF707: Monetary </a:t>
            </a:r>
            <a:r>
              <a:rPr lang="en-US" sz="3600" b="1" dirty="0">
                <a:latin typeface="Times New Roman" panose="02020603050405020304" pitchFamily="18" charset="0"/>
                <a:cs typeface="Times New Roman" panose="02020603050405020304" pitchFamily="18" charset="0"/>
              </a:rPr>
              <a:t>and Fiscal </a:t>
            </a:r>
            <a:r>
              <a:rPr lang="en-US" sz="3600" b="1" dirty="0" smtClean="0">
                <a:latin typeface="Times New Roman" panose="02020603050405020304" pitchFamily="18" charset="0"/>
                <a:cs typeface="Times New Roman" panose="02020603050405020304" pitchFamily="18" charset="0"/>
              </a:rPr>
              <a:t>Framework </a:t>
            </a:r>
            <a:r>
              <a:rPr lang="en-US" sz="3600" b="1" dirty="0">
                <a:latin typeface="Times New Roman" panose="02020603050405020304" pitchFamily="18" charset="0"/>
                <a:cs typeface="Times New Roman" panose="02020603050405020304" pitchFamily="18" charset="0"/>
              </a:rPr>
              <a:t>in Islamic Finance</a:t>
            </a:r>
            <a:r>
              <a:rPr lang="en-US" sz="3600" dirty="0" smtClean="0">
                <a:latin typeface="Times New Roman" pitchFamily="18" charset="0"/>
                <a:cs typeface="Times New Roman" pitchFamily="18" charset="0"/>
              </a:rPr>
              <a:t/>
            </a:r>
            <a:br>
              <a:rPr lang="en-US" sz="3600" dirty="0" smtClean="0">
                <a:latin typeface="Times New Roman" pitchFamily="18" charset="0"/>
                <a:cs typeface="Times New Roman" pitchFamily="18" charset="0"/>
              </a:rPr>
            </a:br>
            <a:endParaRPr lang="en-US" sz="3600" dirty="0">
              <a:latin typeface="Times New Roman" pitchFamily="18" charset="0"/>
              <a:cs typeface="Times New Roman" pitchFamily="18" charset="0"/>
            </a:endParaRPr>
          </a:p>
        </p:txBody>
      </p:sp>
      <p:sp>
        <p:nvSpPr>
          <p:cNvPr id="3" name="Subtitle 2"/>
          <p:cNvSpPr>
            <a:spLocks noGrp="1"/>
          </p:cNvSpPr>
          <p:nvPr>
            <p:ph type="subTitle" idx="1"/>
          </p:nvPr>
        </p:nvSpPr>
        <p:spPr>
          <a:xfrm>
            <a:off x="1143000" y="4495800"/>
            <a:ext cx="7086600" cy="1447800"/>
          </a:xfrm>
        </p:spPr>
        <p:txBody>
          <a:bodyPr>
            <a:normAutofit fontScale="92500" lnSpcReduction="10000"/>
          </a:bodyPr>
          <a:lstStyle/>
          <a:p>
            <a:r>
              <a:rPr lang="en-US" b="1" dirty="0">
                <a:latin typeface="Times New Roman" pitchFamily="18" charset="0"/>
                <a:cs typeface="Times New Roman" pitchFamily="18" charset="0"/>
              </a:rPr>
              <a:t>COMSATS Institute of Information Technology (Virtual </a:t>
            </a:r>
            <a:r>
              <a:rPr lang="en-US" b="1" dirty="0" smtClean="0">
                <a:latin typeface="Times New Roman" pitchFamily="18" charset="0"/>
                <a:cs typeface="Times New Roman" pitchFamily="18" charset="0"/>
              </a:rPr>
              <a:t>Campus)</a:t>
            </a:r>
            <a:br>
              <a:rPr lang="en-US" b="1" dirty="0" smtClean="0">
                <a:latin typeface="Times New Roman" pitchFamily="18" charset="0"/>
                <a:cs typeface="Times New Roman" pitchFamily="18" charset="0"/>
              </a:rPr>
            </a:br>
            <a:endParaRPr lang="en-US" b="1" dirty="0">
              <a:latin typeface="Times New Roman" pitchFamily="18" charset="0"/>
              <a:cs typeface="Times New Roman" pitchFamily="18" charset="0"/>
            </a:endParaRPr>
          </a:p>
        </p:txBody>
      </p:sp>
      <p:pic>
        <p:nvPicPr>
          <p:cNvPr id="4" name="Picture 3" descr="logo-comsats"/>
          <p:cNvPicPr/>
          <p:nvPr/>
        </p:nvPicPr>
        <p:blipFill>
          <a:blip r:embed="rId2" cstate="print"/>
          <a:srcRect/>
          <a:stretch>
            <a:fillRect/>
          </a:stretch>
        </p:blipFill>
        <p:spPr bwMode="auto">
          <a:xfrm>
            <a:off x="3429000" y="2552700"/>
            <a:ext cx="1676401" cy="1524000"/>
          </a:xfrm>
          <a:prstGeom prst="rect">
            <a:avLst/>
          </a:prstGeom>
          <a:noFill/>
          <a:ln w="9525">
            <a:noFill/>
            <a:miter lim="800000"/>
            <a:headEnd/>
            <a:tailEnd/>
          </a:ln>
        </p:spPr>
      </p:pic>
    </p:spTree>
    <p:extLst>
      <p:ext uri="{BB962C8B-B14F-4D97-AF65-F5344CB8AC3E}">
        <p14:creationId xmlns="" xmlns:p14="http://schemas.microsoft.com/office/powerpoint/2010/main" val="35636132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143000" y="990600"/>
            <a:ext cx="6781800" cy="4648200"/>
          </a:xfrm>
        </p:spPr>
        <p:txBody>
          <a:bodyPr>
            <a:normAutofit/>
          </a:bodyPr>
          <a:lstStyle/>
          <a:p>
            <a:r>
              <a:rPr lang="en-US" sz="3200" b="1" u="sng" dirty="0" smtClean="0">
                <a:latin typeface="Times New Roman" panose="02020603050405020304" pitchFamily="18" charset="0"/>
                <a:cs typeface="Times New Roman" panose="02020603050405020304" pitchFamily="18" charset="0"/>
              </a:rPr>
              <a:t>Lecture 22</a:t>
            </a:r>
            <a:br>
              <a:rPr lang="en-US" sz="3200" b="1" u="sng" dirty="0" smtClean="0">
                <a:latin typeface="Times New Roman" panose="02020603050405020304" pitchFamily="18" charset="0"/>
                <a:cs typeface="Times New Roman" panose="02020603050405020304" pitchFamily="18" charset="0"/>
              </a:rPr>
            </a:br>
            <a:r>
              <a:rPr lang="en-US" sz="3200" b="1" u="sng" dirty="0" smtClean="0">
                <a:latin typeface="Times New Roman" panose="02020603050405020304" pitchFamily="18" charset="0"/>
                <a:cs typeface="Times New Roman" panose="02020603050405020304" pitchFamily="18" charset="0"/>
              </a:rPr>
              <a:t/>
            </a:r>
            <a:br>
              <a:rPr lang="en-US" sz="3200" b="1" u="sng" dirty="0" smtClean="0">
                <a:latin typeface="Times New Roman" panose="02020603050405020304" pitchFamily="18" charset="0"/>
                <a:cs typeface="Times New Roman" panose="02020603050405020304" pitchFamily="18" charset="0"/>
              </a:rPr>
            </a:br>
            <a:r>
              <a:rPr lang="en-US" b="1" dirty="0">
                <a:latin typeface="Times New Roman" panose="02020603050405020304" pitchFamily="18" charset="0"/>
                <a:cs typeface="Times New Roman" panose="02020603050405020304" pitchFamily="18" charset="0"/>
              </a:rPr>
              <a:t>FISCAL POLICY </a:t>
            </a:r>
            <a:r>
              <a:rPr lang="en-US" b="1" dirty="0" smtClean="0">
                <a:latin typeface="Times New Roman" panose="02020603050405020304" pitchFamily="18" charset="0"/>
                <a:cs typeface="Times New Roman" panose="02020603050405020304" pitchFamily="18" charset="0"/>
              </a:rPr>
              <a:t>AND ZAKAT</a:t>
            </a:r>
            <a:br>
              <a:rPr lang="en-US" b="1" dirty="0" smtClean="0">
                <a:latin typeface="Times New Roman" panose="02020603050405020304" pitchFamily="18" charset="0"/>
                <a:cs typeface="Times New Roman" panose="02020603050405020304" pitchFamily="18" charset="0"/>
              </a:rPr>
            </a:br>
            <a:r>
              <a:rPr lang="en-US" b="1" dirty="0" smtClean="0">
                <a:latin typeface="Times New Roman" panose="02020603050405020304" pitchFamily="18" charset="0"/>
                <a:cs typeface="Times New Roman" panose="02020603050405020304" pitchFamily="18" charset="0"/>
              </a:rPr>
              <a:t>Empirical Approach</a:t>
            </a:r>
            <a:br>
              <a:rPr lang="en-US" b="1" dirty="0" smtClean="0">
                <a:latin typeface="Times New Roman" panose="02020603050405020304" pitchFamily="18" charset="0"/>
                <a:cs typeface="Times New Roman" panose="02020603050405020304" pitchFamily="18" charset="0"/>
              </a:rPr>
            </a:br>
            <a:r>
              <a:rPr lang="en-US" sz="4000" b="1" dirty="0">
                <a:latin typeface="Times New Roman" panose="02020603050405020304" pitchFamily="18" charset="0"/>
                <a:cs typeface="Times New Roman" panose="02020603050405020304" pitchFamily="18" charset="0"/>
              </a:rPr>
              <a:t>(Mohammed B. </a:t>
            </a:r>
            <a:r>
              <a:rPr lang="en-US" sz="4000" b="1" dirty="0" err="1" smtClean="0">
                <a:latin typeface="Times New Roman" panose="02020603050405020304" pitchFamily="18" charset="0"/>
                <a:cs typeface="Times New Roman" panose="02020603050405020304" pitchFamily="18" charset="0"/>
              </a:rPr>
              <a:t>Yusoff</a:t>
            </a:r>
            <a:r>
              <a:rPr lang="en-US" sz="4000" b="1" dirty="0" smtClean="0">
                <a:latin typeface="Times New Roman" panose="02020603050405020304" pitchFamily="18" charset="0"/>
                <a:cs typeface="Times New Roman" panose="02020603050405020304" pitchFamily="18" charset="0"/>
              </a:rPr>
              <a:t>-IIUM)</a:t>
            </a:r>
            <a:endParaRPr lang="en-US" sz="4800" b="1"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52D96158-CDC9-4FF1-A278-9542325BFFE2}" type="slidenum">
              <a:rPr lang="en-US" smtClean="0"/>
              <a:pPr/>
              <a:t>2</a:t>
            </a:fld>
            <a:endParaRPr lang="en-US"/>
          </a:p>
        </p:txBody>
      </p:sp>
    </p:spTree>
    <p:extLst>
      <p:ext uri="{BB962C8B-B14F-4D97-AF65-F5344CB8AC3E}">
        <p14:creationId xmlns="" xmlns:p14="http://schemas.microsoft.com/office/powerpoint/2010/main" val="38942146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1981200"/>
            <a:ext cx="6705600" cy="2590800"/>
          </a:xfrm>
        </p:spPr>
        <p:txBody>
          <a:bodyPr/>
          <a:lstStyle/>
          <a:p>
            <a:pPr marL="0" indent="0"/>
            <a:r>
              <a:rPr lang="en-US" b="1" dirty="0">
                <a:latin typeface="Times New Roman" pitchFamily="18" charset="0"/>
                <a:cs typeface="Times New Roman" pitchFamily="18" charset="0"/>
              </a:rPr>
              <a:t>Review of the Last Lecture</a:t>
            </a:r>
            <a:endParaRPr lang="en-US" dirty="0"/>
          </a:p>
        </p:txBody>
      </p:sp>
      <p:sp>
        <p:nvSpPr>
          <p:cNvPr id="3" name="Slide Number Placeholder 2"/>
          <p:cNvSpPr>
            <a:spLocks noGrp="1"/>
          </p:cNvSpPr>
          <p:nvPr>
            <p:ph type="sldNum" sz="quarter" idx="12"/>
          </p:nvPr>
        </p:nvSpPr>
        <p:spPr/>
        <p:txBody>
          <a:bodyPr/>
          <a:lstStyle/>
          <a:p>
            <a:fld id="{52D96158-CDC9-4FF1-A278-9542325BFFE2}" type="slidenum">
              <a:rPr lang="en-US" smtClean="0"/>
              <a:pPr/>
              <a:t>3</a:t>
            </a:fld>
            <a:endParaRPr lang="en-US"/>
          </a:p>
        </p:txBody>
      </p:sp>
      <p:sp>
        <p:nvSpPr>
          <p:cNvPr id="5" name="Content Placeholder 4"/>
          <p:cNvSpPr>
            <a:spLocks noGrp="1"/>
          </p:cNvSpPr>
          <p:nvPr>
            <p:ph idx="4294967295"/>
          </p:nvPr>
        </p:nvSpPr>
        <p:spPr>
          <a:xfrm>
            <a:off x="0" y="1600200"/>
            <a:ext cx="8229600" cy="4525963"/>
          </a:xfrm>
        </p:spPr>
        <p:txBody>
          <a:bodyPr>
            <a:normAutofit/>
          </a:bodyPr>
          <a:lstStyle/>
          <a:p>
            <a:pPr marL="0" indent="0">
              <a:buNone/>
            </a:pPr>
            <a:endParaRPr lang="en-US" b="1" dirty="0">
              <a:latin typeface="Times New Roman" panose="02020603050405020304" pitchFamily="18" charset="0"/>
              <a:cs typeface="Times New Roman" panose="02020603050405020304" pitchFamily="18" charset="0"/>
            </a:endParaRPr>
          </a:p>
          <a:p>
            <a:pPr>
              <a:buFont typeface="Wingdings" panose="05000000000000000000" pitchFamily="2" charset="2"/>
              <a:buChar char="v"/>
            </a:pPr>
            <a:endParaRPr lang="en-US" b="1"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 xmlns:p14="http://schemas.microsoft.com/office/powerpoint/2010/main" val="22943762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b="1" dirty="0" smtClean="0">
                <a:latin typeface="Times New Roman" panose="02020603050405020304" pitchFamily="18" charset="0"/>
                <a:cs typeface="Times New Roman" panose="02020603050405020304" pitchFamily="18" charset="0"/>
              </a:rPr>
              <a:t>Topics Covered</a:t>
            </a:r>
            <a:endParaRPr lang="en-US" b="1" dirty="0">
              <a:latin typeface="Times New Roman" panose="02020603050405020304" pitchFamily="18" charset="0"/>
              <a:cs typeface="Times New Roman" panose="02020603050405020304" pitchFamily="18" charset="0"/>
            </a:endParaRPr>
          </a:p>
        </p:txBody>
      </p:sp>
      <p:sp>
        <p:nvSpPr>
          <p:cNvPr id="5" name="Content Placeholder 4"/>
          <p:cNvSpPr>
            <a:spLocks noGrp="1"/>
          </p:cNvSpPr>
          <p:nvPr>
            <p:ph idx="1"/>
          </p:nvPr>
        </p:nvSpPr>
        <p:spPr/>
        <p:txBody>
          <a:bodyPr>
            <a:normAutofit fontScale="85000" lnSpcReduction="20000"/>
          </a:bodyPr>
          <a:lstStyle/>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FP as Automatic Stabilizer</a:t>
            </a: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FP (Conventional VS Islamic)</a:t>
            </a: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Sources of Islamic States’ Revenue</a:t>
            </a: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Significance of Zakat</a:t>
            </a: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Resources Belong to Allah</a:t>
            </a: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Direct Taxation vs Indirect Taxation</a:t>
            </a: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Goals of the Distributive Justice</a:t>
            </a:r>
          </a:p>
          <a:p>
            <a:pPr marL="457200" indent="-457200">
              <a:buFont typeface="+mj-lt"/>
              <a:buAutoNum type="arabicPeriod"/>
            </a:pPr>
            <a:r>
              <a:rPr lang="en-US" b="1" dirty="0">
                <a:latin typeface="Times New Roman" panose="02020603050405020304" pitchFamily="18" charset="0"/>
                <a:cs typeface="Times New Roman" panose="02020603050405020304" pitchFamily="18" charset="0"/>
              </a:rPr>
              <a:t>Guarantee of fulfillment of basic needs for all, </a:t>
            </a:r>
          </a:p>
          <a:p>
            <a:pPr marL="457200" indent="-457200">
              <a:buFont typeface="+mj-lt"/>
              <a:buAutoNum type="arabicPeriod"/>
            </a:pPr>
            <a:r>
              <a:rPr lang="en-US" b="1" dirty="0">
                <a:latin typeface="Times New Roman" panose="02020603050405020304" pitchFamily="18" charset="0"/>
                <a:cs typeface="Times New Roman" panose="02020603050405020304" pitchFamily="18" charset="0"/>
              </a:rPr>
              <a:t>Reduction of inequalities in income and wealth, </a:t>
            </a:r>
          </a:p>
          <a:p>
            <a:pPr marL="457200" indent="-457200">
              <a:buFont typeface="+mj-lt"/>
              <a:buAutoNum type="arabicPeriod"/>
            </a:pPr>
            <a:r>
              <a:rPr lang="en-US" b="1" dirty="0">
                <a:latin typeface="Times New Roman" panose="02020603050405020304" pitchFamily="18" charset="0"/>
                <a:cs typeface="Times New Roman" panose="02020603050405020304" pitchFamily="18" charset="0"/>
              </a:rPr>
              <a:t>Purification of the donors inner self and their wealth. </a:t>
            </a:r>
          </a:p>
          <a:p>
            <a:pPr>
              <a:buFont typeface="Wingdings" panose="05000000000000000000" pitchFamily="2" charset="2"/>
              <a:buChar char="Ø"/>
            </a:pP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a:latin typeface="Times New Roman" panose="02020603050405020304" pitchFamily="18" charset="0"/>
              <a:cs typeface="Times New Roman" panose="02020603050405020304" pitchFamily="18" charset="0"/>
            </a:endParaRPr>
          </a:p>
        </p:txBody>
      </p:sp>
      <p:sp>
        <p:nvSpPr>
          <p:cNvPr id="3" name="Slide Number Placeholder 2"/>
          <p:cNvSpPr>
            <a:spLocks noGrp="1"/>
          </p:cNvSpPr>
          <p:nvPr>
            <p:ph type="sldNum" sz="quarter" idx="12"/>
          </p:nvPr>
        </p:nvSpPr>
        <p:spPr/>
        <p:txBody>
          <a:bodyPr/>
          <a:lstStyle/>
          <a:p>
            <a:fld id="{52D96158-CDC9-4FF1-A278-9542325BFFE2}" type="slidenum">
              <a:rPr lang="en-US" smtClean="0"/>
              <a:pPr/>
              <a:t>4</a:t>
            </a:fld>
            <a:endParaRPr lang="en-US"/>
          </a:p>
        </p:txBody>
      </p:sp>
    </p:spTree>
    <p:extLst>
      <p:ext uri="{BB962C8B-B14F-4D97-AF65-F5344CB8AC3E}">
        <p14:creationId xmlns="" xmlns:p14="http://schemas.microsoft.com/office/powerpoint/2010/main" val="137854652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b="1" dirty="0" smtClean="0">
                <a:latin typeface="Times New Roman" panose="02020603050405020304" pitchFamily="18" charset="0"/>
                <a:cs typeface="Times New Roman" panose="02020603050405020304" pitchFamily="18" charset="0"/>
              </a:rPr>
              <a:t>Topics to Cover</a:t>
            </a:r>
            <a:endParaRPr lang="en-US" b="1" dirty="0">
              <a:latin typeface="Times New Roman" panose="02020603050405020304" pitchFamily="18" charset="0"/>
              <a:cs typeface="Times New Roman" panose="02020603050405020304" pitchFamily="18" charset="0"/>
            </a:endParaRPr>
          </a:p>
        </p:txBody>
      </p:sp>
      <p:sp>
        <p:nvSpPr>
          <p:cNvPr id="5" name="Content Placeholder 4"/>
          <p:cNvSpPr>
            <a:spLocks noGrp="1"/>
          </p:cNvSpPr>
          <p:nvPr>
            <p:ph idx="1"/>
          </p:nvPr>
        </p:nvSpPr>
        <p:spPr/>
        <p:txBody>
          <a:bodyPr>
            <a:normAutofit/>
          </a:bodyPr>
          <a:lstStyle/>
          <a:p>
            <a:pPr>
              <a:buFont typeface="Wingdings" panose="05000000000000000000" pitchFamily="2" charset="2"/>
              <a:buChar char="Ø"/>
            </a:pPr>
            <a:r>
              <a:rPr lang="en-US" b="1" dirty="0" smtClean="0">
                <a:latin typeface="Times New Roman" panose="02020603050405020304" pitchFamily="18" charset="0"/>
                <a:cs typeface="Times New Roman" panose="02020603050405020304" pitchFamily="18" charset="0"/>
              </a:rPr>
              <a:t>National income accounting</a:t>
            </a:r>
          </a:p>
          <a:p>
            <a:pPr>
              <a:buFont typeface="Wingdings" panose="05000000000000000000" pitchFamily="2" charset="2"/>
              <a:buChar char="Ø"/>
            </a:pPr>
            <a:r>
              <a:rPr lang="en-US" b="1" dirty="0">
                <a:latin typeface="Times New Roman" panose="02020603050405020304" pitchFamily="18" charset="0"/>
                <a:cs typeface="Times New Roman" panose="02020603050405020304" pitchFamily="18" charset="0"/>
              </a:rPr>
              <a:t>Conventional Approach</a:t>
            </a:r>
          </a:p>
          <a:p>
            <a:pPr>
              <a:buFont typeface="Wingdings" panose="05000000000000000000" pitchFamily="2" charset="2"/>
              <a:buChar char="Ø"/>
            </a:pPr>
            <a:r>
              <a:rPr lang="en-US" b="1" dirty="0" smtClean="0">
                <a:latin typeface="Times New Roman" panose="02020603050405020304" pitchFamily="18" charset="0"/>
                <a:cs typeface="Times New Roman" panose="02020603050405020304" pitchFamily="18" charset="0"/>
              </a:rPr>
              <a:t>Islamic Framework</a:t>
            </a:r>
          </a:p>
          <a:p>
            <a:pPr lvl="1">
              <a:buFont typeface="Wingdings" panose="05000000000000000000" pitchFamily="2" charset="2"/>
              <a:buChar char="Ø"/>
            </a:pPr>
            <a:r>
              <a:rPr lang="en-US" b="1" dirty="0" smtClean="0">
                <a:latin typeface="Times New Roman" panose="02020603050405020304" pitchFamily="18" charset="0"/>
                <a:cs typeface="Times New Roman" panose="02020603050405020304" pitchFamily="18" charset="0"/>
              </a:rPr>
              <a:t>Income Approach </a:t>
            </a:r>
          </a:p>
          <a:p>
            <a:pPr lvl="1">
              <a:buFont typeface="Wingdings" panose="05000000000000000000" pitchFamily="2" charset="2"/>
              <a:buChar char="Ø"/>
            </a:pPr>
            <a:r>
              <a:rPr lang="en-US" b="1" dirty="0" smtClean="0">
                <a:latin typeface="Times New Roman" panose="02020603050405020304" pitchFamily="18" charset="0"/>
                <a:cs typeface="Times New Roman" panose="02020603050405020304" pitchFamily="18" charset="0"/>
              </a:rPr>
              <a:t>Expenditure Approach</a:t>
            </a:r>
          </a:p>
          <a:p>
            <a:pPr>
              <a:buFont typeface="Wingdings" panose="05000000000000000000" pitchFamily="2" charset="2"/>
              <a:buChar char="Ø"/>
            </a:pPr>
            <a:endParaRPr lang="en-US" b="1"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b="1" dirty="0" smtClean="0">
                <a:latin typeface="Times New Roman" panose="02020603050405020304" pitchFamily="18" charset="0"/>
                <a:cs typeface="Times New Roman" panose="02020603050405020304" pitchFamily="18" charset="0"/>
              </a:rPr>
              <a:t>Aggregate Output Expenditure Analysis</a:t>
            </a:r>
          </a:p>
          <a:p>
            <a:pPr>
              <a:buFont typeface="Wingdings" panose="05000000000000000000" pitchFamily="2" charset="2"/>
              <a:buChar char="Ø"/>
            </a:pPr>
            <a:endParaRPr lang="en-US" b="1"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a:latin typeface="Times New Roman" panose="02020603050405020304" pitchFamily="18" charset="0"/>
              <a:cs typeface="Times New Roman" panose="02020603050405020304" pitchFamily="18" charset="0"/>
            </a:endParaRPr>
          </a:p>
        </p:txBody>
      </p:sp>
      <p:sp>
        <p:nvSpPr>
          <p:cNvPr id="3" name="Slide Number Placeholder 2"/>
          <p:cNvSpPr>
            <a:spLocks noGrp="1"/>
          </p:cNvSpPr>
          <p:nvPr>
            <p:ph type="sldNum" sz="quarter" idx="12"/>
          </p:nvPr>
        </p:nvSpPr>
        <p:spPr/>
        <p:txBody>
          <a:bodyPr/>
          <a:lstStyle/>
          <a:p>
            <a:fld id="{52D96158-CDC9-4FF1-A278-9542325BFFE2}" type="slidenum">
              <a:rPr lang="en-US" smtClean="0"/>
              <a:pPr/>
              <a:t>5</a:t>
            </a:fld>
            <a:endParaRPr lang="en-US"/>
          </a:p>
        </p:txBody>
      </p:sp>
    </p:spTree>
    <p:extLst>
      <p:ext uri="{BB962C8B-B14F-4D97-AF65-F5344CB8AC3E}">
        <p14:creationId xmlns="" xmlns:p14="http://schemas.microsoft.com/office/powerpoint/2010/main" val="369225147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Autofit/>
          </a:bodyPr>
          <a:lstStyle/>
          <a:p>
            <a:r>
              <a:rPr lang="en-US" sz="3600" b="1" dirty="0" smtClean="0">
                <a:latin typeface="Times New Roman" panose="02020603050405020304" pitchFamily="18" charset="0"/>
                <a:cs typeface="Times New Roman" panose="02020603050405020304" pitchFamily="18" charset="0"/>
              </a:rPr>
              <a:t>Introduction</a:t>
            </a:r>
            <a:endParaRPr lang="en-US" sz="3600" b="1" dirty="0">
              <a:latin typeface="Times New Roman" panose="02020603050405020304" pitchFamily="18" charset="0"/>
              <a:cs typeface="Times New Roman" panose="02020603050405020304" pitchFamily="18" charset="0"/>
            </a:endParaRPr>
          </a:p>
        </p:txBody>
      </p:sp>
      <p:sp>
        <p:nvSpPr>
          <p:cNvPr id="5" name="Content Placeholder 4"/>
          <p:cNvSpPr>
            <a:spLocks noGrp="1"/>
          </p:cNvSpPr>
          <p:nvPr>
            <p:ph idx="1"/>
          </p:nvPr>
        </p:nvSpPr>
        <p:spPr>
          <a:xfrm>
            <a:off x="457200" y="1524000"/>
            <a:ext cx="8229600" cy="4724400"/>
          </a:xfrm>
        </p:spPr>
        <p:txBody>
          <a:bodyPr>
            <a:noAutofit/>
          </a:bodyPr>
          <a:lstStyle/>
          <a:p>
            <a:pPr>
              <a:buFont typeface="Wingdings" panose="05000000000000000000" pitchFamily="2" charset="2"/>
              <a:buChar char="Ø"/>
            </a:pPr>
            <a:r>
              <a:rPr lang="en-US" sz="2400" dirty="0" smtClean="0">
                <a:latin typeface="Times New Roman" panose="02020603050405020304" pitchFamily="18" charset="0"/>
                <a:cs typeface="Times New Roman" panose="02020603050405020304" pitchFamily="18" charset="0"/>
              </a:rPr>
              <a:t>Zakat shares wealth </a:t>
            </a:r>
            <a:r>
              <a:rPr lang="en-US" sz="2400" dirty="0">
                <a:latin typeface="Times New Roman" panose="02020603050405020304" pitchFamily="18" charset="0"/>
                <a:cs typeface="Times New Roman" panose="02020603050405020304" pitchFamily="18" charset="0"/>
              </a:rPr>
              <a:t>between the contributors </a:t>
            </a:r>
            <a:r>
              <a:rPr lang="en-US" sz="2400" dirty="0" smtClean="0">
                <a:latin typeface="Times New Roman" panose="02020603050405020304" pitchFamily="18" charset="0"/>
                <a:cs typeface="Times New Roman" panose="02020603050405020304" pitchFamily="18" charset="0"/>
              </a:rPr>
              <a:t>with less </a:t>
            </a:r>
            <a:r>
              <a:rPr lang="en-US" sz="2400" dirty="0">
                <a:latin typeface="Times New Roman" panose="02020603050405020304" pitchFamily="18" charset="0"/>
                <a:cs typeface="Times New Roman" panose="02020603050405020304" pitchFamily="18" charset="0"/>
              </a:rPr>
              <a:t>fortunate. </a:t>
            </a:r>
            <a:endParaRPr lang="en-US" sz="24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2400" dirty="0" smtClean="0">
                <a:latin typeface="Times New Roman" panose="02020603050405020304" pitchFamily="18" charset="0"/>
                <a:cs typeface="Times New Roman" panose="02020603050405020304" pitchFamily="18" charset="0"/>
              </a:rPr>
              <a:t>Zakat </a:t>
            </a:r>
            <a:r>
              <a:rPr lang="en-US" sz="2400" dirty="0">
                <a:latin typeface="Times New Roman" panose="02020603050405020304" pitchFamily="18" charset="0"/>
                <a:cs typeface="Times New Roman" panose="02020603050405020304" pitchFamily="18" charset="0"/>
              </a:rPr>
              <a:t>means purification and </a:t>
            </a:r>
            <a:r>
              <a:rPr lang="en-US" sz="2400" dirty="0" smtClean="0">
                <a:latin typeface="Times New Roman" panose="02020603050405020304" pitchFamily="18" charset="0"/>
                <a:cs typeface="Times New Roman" panose="02020603050405020304" pitchFamily="18" charset="0"/>
              </a:rPr>
              <a:t>growth- Zakat </a:t>
            </a:r>
            <a:r>
              <a:rPr lang="en-US" sz="2400" dirty="0">
                <a:latin typeface="Times New Roman" panose="02020603050405020304" pitchFamily="18" charset="0"/>
                <a:cs typeface="Times New Roman" panose="02020603050405020304" pitchFamily="18" charset="0"/>
              </a:rPr>
              <a:t>purifies the assets of the contributor and his heart </a:t>
            </a:r>
            <a:r>
              <a:rPr lang="en-US" sz="2400" dirty="0" smtClean="0">
                <a:latin typeface="Times New Roman" panose="02020603050405020304" pitchFamily="18" charset="0"/>
                <a:cs typeface="Times New Roman" panose="02020603050405020304" pitchFamily="18" charset="0"/>
              </a:rPr>
              <a:t>from selfishness </a:t>
            </a:r>
            <a:r>
              <a:rPr lang="en-US" sz="2400" dirty="0">
                <a:latin typeface="Times New Roman" panose="02020603050405020304" pitchFamily="18" charset="0"/>
                <a:cs typeface="Times New Roman" panose="02020603050405020304" pitchFamily="18" charset="0"/>
              </a:rPr>
              <a:t>and greed. At the same time, it also purifies the heart of the </a:t>
            </a:r>
            <a:r>
              <a:rPr lang="en-US" sz="2400" dirty="0" smtClean="0">
                <a:latin typeface="Times New Roman" panose="02020603050405020304" pitchFamily="18" charset="0"/>
                <a:cs typeface="Times New Roman" panose="02020603050405020304" pitchFamily="18" charset="0"/>
              </a:rPr>
              <a:t>recipient</a:t>
            </a:r>
            <a:r>
              <a:rPr lang="en-US" sz="2400" dirty="0">
                <a:latin typeface="Times New Roman" panose="02020603050405020304" pitchFamily="18" charset="0"/>
                <a:cs typeface="Times New Roman" panose="02020603050405020304" pitchFamily="18" charset="0"/>
              </a:rPr>
              <a:t> </a:t>
            </a:r>
            <a:r>
              <a:rPr lang="en-US" sz="2400" dirty="0" smtClean="0">
                <a:latin typeface="Times New Roman" panose="02020603050405020304" pitchFamily="18" charset="0"/>
                <a:cs typeface="Times New Roman" panose="02020603050405020304" pitchFamily="18" charset="0"/>
              </a:rPr>
              <a:t>from </a:t>
            </a:r>
            <a:r>
              <a:rPr lang="en-US" sz="2400" dirty="0">
                <a:latin typeface="Times New Roman" panose="02020603050405020304" pitchFamily="18" charset="0"/>
                <a:cs typeface="Times New Roman" panose="02020603050405020304" pitchFamily="18" charset="0"/>
              </a:rPr>
              <a:t>envy and jealousy, hatred and </a:t>
            </a:r>
            <a:r>
              <a:rPr lang="en-US" sz="2400" dirty="0" smtClean="0">
                <a:latin typeface="Times New Roman" panose="02020603050405020304" pitchFamily="18" charset="0"/>
                <a:cs typeface="Times New Roman" panose="02020603050405020304" pitchFamily="18" charset="0"/>
              </a:rPr>
              <a:t>uneasiness.</a:t>
            </a:r>
          </a:p>
          <a:p>
            <a:pPr>
              <a:buFont typeface="Wingdings" panose="05000000000000000000" pitchFamily="2" charset="2"/>
              <a:buChar char="Ø"/>
            </a:pPr>
            <a:r>
              <a:rPr lang="en-US" sz="2400" dirty="0" smtClean="0">
                <a:latin typeface="Times New Roman" panose="02020603050405020304" pitchFamily="18" charset="0"/>
                <a:cs typeface="Times New Roman" panose="02020603050405020304" pitchFamily="18" charset="0"/>
              </a:rPr>
              <a:t>Muslim takes </a:t>
            </a:r>
            <a:r>
              <a:rPr lang="en-US" sz="2400" dirty="0">
                <a:latin typeface="Times New Roman" panose="02020603050405020304" pitchFamily="18" charset="0"/>
                <a:cs typeface="Times New Roman" panose="02020603050405020304" pitchFamily="18" charset="0"/>
              </a:rPr>
              <a:t>it as an investment to get rewards in hereafter </a:t>
            </a:r>
            <a:endParaRPr lang="en-US" sz="24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2400" dirty="0" smtClean="0">
                <a:latin typeface="Times New Roman" panose="02020603050405020304" pitchFamily="18" charset="0"/>
                <a:cs typeface="Times New Roman" panose="02020603050405020304" pitchFamily="18" charset="0"/>
              </a:rPr>
              <a:t>Reduces economic </a:t>
            </a:r>
            <a:r>
              <a:rPr lang="en-US" sz="2400" dirty="0">
                <a:latin typeface="Times New Roman" panose="02020603050405020304" pitchFamily="18" charset="0"/>
                <a:cs typeface="Times New Roman" panose="02020603050405020304" pitchFamily="18" charset="0"/>
              </a:rPr>
              <a:t>imbalanced and social injustice in the society. </a:t>
            </a:r>
            <a:endParaRPr lang="en-US" sz="24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2400" dirty="0" smtClean="0">
                <a:latin typeface="Times New Roman" panose="02020603050405020304" pitchFamily="18" charset="0"/>
                <a:cs typeface="Times New Roman" panose="02020603050405020304" pitchFamily="18" charset="0"/>
              </a:rPr>
              <a:t>The trust is discharged</a:t>
            </a:r>
            <a:r>
              <a:rPr lang="en-US" sz="2400" dirty="0">
                <a:latin typeface="Times New Roman" panose="02020603050405020304" pitchFamily="18" charset="0"/>
                <a:cs typeface="Times New Roman" panose="02020603050405020304" pitchFamily="18" charset="0"/>
              </a:rPr>
              <a:t>, </a:t>
            </a:r>
            <a:r>
              <a:rPr lang="en-US" sz="2400" dirty="0" smtClean="0">
                <a:latin typeface="Times New Roman" panose="02020603050405020304" pitchFamily="18" charset="0"/>
                <a:cs typeface="Times New Roman" panose="02020603050405020304" pitchFamily="18" charset="0"/>
              </a:rPr>
              <a:t>because a portion </a:t>
            </a:r>
            <a:r>
              <a:rPr lang="en-US" sz="2400" dirty="0">
                <a:latin typeface="Times New Roman" panose="02020603050405020304" pitchFamily="18" charset="0"/>
                <a:cs typeface="Times New Roman" panose="02020603050405020304" pitchFamily="18" charset="0"/>
              </a:rPr>
              <a:t>of our wealth </a:t>
            </a:r>
            <a:r>
              <a:rPr lang="en-US" sz="2400" dirty="0" smtClean="0">
                <a:latin typeface="Times New Roman" panose="02020603050405020304" pitchFamily="18" charset="0"/>
                <a:cs typeface="Times New Roman" panose="02020603050405020304" pitchFamily="18" charset="0"/>
              </a:rPr>
              <a:t>legally belongs </a:t>
            </a:r>
            <a:r>
              <a:rPr lang="en-US" sz="2400" dirty="0">
                <a:latin typeface="Times New Roman" panose="02020603050405020304" pitchFamily="18" charset="0"/>
                <a:cs typeface="Times New Roman" panose="02020603050405020304" pitchFamily="18" charset="0"/>
              </a:rPr>
              <a:t>to other people and this portion must rightly be given out to them.</a:t>
            </a:r>
          </a:p>
        </p:txBody>
      </p:sp>
      <p:sp>
        <p:nvSpPr>
          <p:cNvPr id="3" name="Slide Number Placeholder 2"/>
          <p:cNvSpPr>
            <a:spLocks noGrp="1"/>
          </p:cNvSpPr>
          <p:nvPr>
            <p:ph type="sldNum" sz="quarter" idx="12"/>
          </p:nvPr>
        </p:nvSpPr>
        <p:spPr/>
        <p:txBody>
          <a:bodyPr/>
          <a:lstStyle/>
          <a:p>
            <a:fld id="{52D96158-CDC9-4FF1-A278-9542325BFFE2}" type="slidenum">
              <a:rPr lang="en-US" smtClean="0"/>
              <a:pPr/>
              <a:t>6</a:t>
            </a:fld>
            <a:endParaRPr lang="en-US"/>
          </a:p>
        </p:txBody>
      </p:sp>
    </p:spTree>
    <p:extLst>
      <p:ext uri="{BB962C8B-B14F-4D97-AF65-F5344CB8AC3E}">
        <p14:creationId xmlns="" xmlns:p14="http://schemas.microsoft.com/office/powerpoint/2010/main" val="150909466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Autofit/>
          </a:bodyPr>
          <a:lstStyle/>
          <a:p>
            <a:r>
              <a:rPr lang="en-US" sz="3600" b="1" dirty="0">
                <a:latin typeface="Times New Roman" panose="02020603050405020304" pitchFamily="18" charset="0"/>
                <a:cs typeface="Times New Roman" panose="02020603050405020304" pitchFamily="18" charset="0"/>
              </a:rPr>
              <a:t>NATIONAL INCOME ACCOUNTING</a:t>
            </a:r>
          </a:p>
        </p:txBody>
      </p:sp>
      <p:sp>
        <p:nvSpPr>
          <p:cNvPr id="5" name="Content Placeholder 4"/>
          <p:cNvSpPr>
            <a:spLocks noGrp="1"/>
          </p:cNvSpPr>
          <p:nvPr>
            <p:ph idx="1"/>
          </p:nvPr>
        </p:nvSpPr>
        <p:spPr>
          <a:xfrm>
            <a:off x="457200" y="1524000"/>
            <a:ext cx="8229600" cy="4724400"/>
          </a:xfrm>
        </p:spPr>
        <p:txBody>
          <a:bodyPr>
            <a:noAutofit/>
          </a:bodyPr>
          <a:lstStyle/>
          <a:p>
            <a:pPr>
              <a:buFont typeface="Wingdings" panose="05000000000000000000" pitchFamily="2" charset="2"/>
              <a:buChar char="Ø"/>
            </a:pPr>
            <a:r>
              <a:rPr lang="en-US" sz="2800" dirty="0" smtClean="0">
                <a:latin typeface="Times New Roman" panose="02020603050405020304" pitchFamily="18" charset="0"/>
                <a:cs typeface="Times New Roman" panose="02020603050405020304" pitchFamily="18" charset="0"/>
              </a:rPr>
              <a:t>National </a:t>
            </a:r>
            <a:r>
              <a:rPr lang="en-US" sz="2800" dirty="0">
                <a:latin typeface="Times New Roman" panose="02020603050405020304" pitchFamily="18" charset="0"/>
                <a:cs typeface="Times New Roman" panose="02020603050405020304" pitchFamily="18" charset="0"/>
              </a:rPr>
              <a:t>income </a:t>
            </a:r>
            <a:r>
              <a:rPr lang="en-US" sz="2800" dirty="0" smtClean="0">
                <a:latin typeface="Times New Roman" panose="02020603050405020304" pitchFamily="18" charset="0"/>
                <a:cs typeface="Times New Roman" panose="02020603050405020304" pitchFamily="18" charset="0"/>
              </a:rPr>
              <a:t>accounts are </a:t>
            </a:r>
            <a:r>
              <a:rPr lang="en-US" sz="2800" dirty="0">
                <a:latin typeface="Times New Roman" panose="02020603050405020304" pitchFamily="18" charset="0"/>
                <a:cs typeface="Times New Roman" panose="02020603050405020304" pitchFamily="18" charset="0"/>
              </a:rPr>
              <a:t>constructed in such a way that the aggregate economic variables </a:t>
            </a:r>
            <a:r>
              <a:rPr lang="en-US" sz="2800" dirty="0" smtClean="0">
                <a:latin typeface="Times New Roman" panose="02020603050405020304" pitchFamily="18" charset="0"/>
                <a:cs typeface="Times New Roman" panose="02020603050405020304" pitchFamily="18" charset="0"/>
              </a:rPr>
              <a:t>are useful </a:t>
            </a:r>
            <a:r>
              <a:rPr lang="en-US" sz="2800" dirty="0">
                <a:latin typeface="Times New Roman" panose="02020603050405020304" pitchFamily="18" charset="0"/>
                <a:cs typeface="Times New Roman" panose="02020603050405020304" pitchFamily="18" charset="0"/>
              </a:rPr>
              <a:t>for economic </a:t>
            </a:r>
            <a:r>
              <a:rPr lang="en-US" sz="2800" dirty="0" smtClean="0">
                <a:latin typeface="Times New Roman" panose="02020603050405020304" pitchFamily="18" charset="0"/>
                <a:cs typeface="Times New Roman" panose="02020603050405020304" pitchFamily="18" charset="0"/>
              </a:rPr>
              <a:t>analysis.</a:t>
            </a:r>
          </a:p>
          <a:p>
            <a:pPr>
              <a:buFont typeface="Wingdings" panose="05000000000000000000" pitchFamily="2" charset="2"/>
              <a:buChar char="Ø"/>
            </a:pPr>
            <a:r>
              <a:rPr lang="en-US" sz="2800" dirty="0" smtClean="0">
                <a:latin typeface="Times New Roman" panose="02020603050405020304" pitchFamily="18" charset="0"/>
                <a:cs typeface="Times New Roman" panose="02020603050405020304" pitchFamily="18" charset="0"/>
              </a:rPr>
              <a:t>(GDP) is </a:t>
            </a:r>
            <a:r>
              <a:rPr lang="en-US" sz="2800" dirty="0">
                <a:latin typeface="Times New Roman" panose="02020603050405020304" pitchFamily="18" charset="0"/>
                <a:cs typeface="Times New Roman" panose="02020603050405020304" pitchFamily="18" charset="0"/>
              </a:rPr>
              <a:t>the market value of </a:t>
            </a:r>
            <a:r>
              <a:rPr lang="en-US" sz="2800" dirty="0" smtClean="0">
                <a:latin typeface="Times New Roman" panose="02020603050405020304" pitchFamily="18" charset="0"/>
                <a:cs typeface="Times New Roman" panose="02020603050405020304" pitchFamily="18" charset="0"/>
              </a:rPr>
              <a:t>final halal </a:t>
            </a:r>
            <a:r>
              <a:rPr lang="en-US" sz="2800" dirty="0">
                <a:latin typeface="Times New Roman" panose="02020603050405020304" pitchFamily="18" charset="0"/>
                <a:cs typeface="Times New Roman" panose="02020603050405020304" pitchFamily="18" charset="0"/>
              </a:rPr>
              <a:t>goods and services produced within an Islamic State during a specific </a:t>
            </a:r>
            <a:r>
              <a:rPr lang="en-US" sz="2800" dirty="0" smtClean="0">
                <a:latin typeface="Times New Roman" panose="02020603050405020304" pitchFamily="18" charset="0"/>
                <a:cs typeface="Times New Roman" panose="02020603050405020304" pitchFamily="18" charset="0"/>
              </a:rPr>
              <a:t>period of </a:t>
            </a:r>
            <a:r>
              <a:rPr lang="en-US" sz="2800" dirty="0">
                <a:latin typeface="Times New Roman" panose="02020603050405020304" pitchFamily="18" charset="0"/>
                <a:cs typeface="Times New Roman" panose="02020603050405020304" pitchFamily="18" charset="0"/>
              </a:rPr>
              <a:t>time. </a:t>
            </a:r>
            <a:endParaRPr lang="en-US" sz="28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2800" dirty="0" smtClean="0">
                <a:latin typeface="Times New Roman" panose="02020603050405020304" pitchFamily="18" charset="0"/>
                <a:cs typeface="Times New Roman" panose="02020603050405020304" pitchFamily="18" charset="0"/>
              </a:rPr>
              <a:t>The </a:t>
            </a:r>
            <a:r>
              <a:rPr lang="en-US" sz="2800" dirty="0">
                <a:latin typeface="Times New Roman" panose="02020603050405020304" pitchFamily="18" charset="0"/>
                <a:cs typeface="Times New Roman" panose="02020603050405020304" pitchFamily="18" charset="0"/>
              </a:rPr>
              <a:t>national income is measured in two ways: the product approach </a:t>
            </a:r>
            <a:r>
              <a:rPr lang="en-US" sz="2800" dirty="0" smtClean="0">
                <a:latin typeface="Times New Roman" panose="02020603050405020304" pitchFamily="18" charset="0"/>
                <a:cs typeface="Times New Roman" panose="02020603050405020304" pitchFamily="18" charset="0"/>
              </a:rPr>
              <a:t>and the </a:t>
            </a:r>
            <a:r>
              <a:rPr lang="en-US" sz="2800" dirty="0">
                <a:latin typeface="Times New Roman" panose="02020603050405020304" pitchFamily="18" charset="0"/>
                <a:cs typeface="Times New Roman" panose="02020603050405020304" pitchFamily="18" charset="0"/>
              </a:rPr>
              <a:t>income approach. </a:t>
            </a:r>
            <a:endParaRPr lang="en-US" sz="28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2400" b="1" i="1" dirty="0" smtClean="0">
                <a:latin typeface="Times New Roman" panose="02020603050405020304" pitchFamily="18" charset="0"/>
                <a:cs typeface="Times New Roman" panose="02020603050405020304" pitchFamily="18" charset="0"/>
              </a:rPr>
              <a:t>To simplify the </a:t>
            </a:r>
            <a:r>
              <a:rPr lang="en-US" sz="2400" b="1" i="1" dirty="0">
                <a:latin typeface="Times New Roman" panose="02020603050405020304" pitchFamily="18" charset="0"/>
                <a:cs typeface="Times New Roman" panose="02020603050405020304" pitchFamily="18" charset="0"/>
              </a:rPr>
              <a:t>analysis we assume that the indirect taxes and depreciation are zero. </a:t>
            </a:r>
            <a:endParaRPr lang="en-US" sz="2000" b="1" i="1" dirty="0" smtClean="0">
              <a:latin typeface="Times New Roman" panose="02020603050405020304" pitchFamily="18" charset="0"/>
              <a:cs typeface="Times New Roman" panose="02020603050405020304" pitchFamily="18" charset="0"/>
            </a:endParaRPr>
          </a:p>
        </p:txBody>
      </p:sp>
      <p:sp>
        <p:nvSpPr>
          <p:cNvPr id="3" name="Slide Number Placeholder 2"/>
          <p:cNvSpPr>
            <a:spLocks noGrp="1"/>
          </p:cNvSpPr>
          <p:nvPr>
            <p:ph type="sldNum" sz="quarter" idx="12"/>
          </p:nvPr>
        </p:nvSpPr>
        <p:spPr/>
        <p:txBody>
          <a:bodyPr/>
          <a:lstStyle/>
          <a:p>
            <a:fld id="{52D96158-CDC9-4FF1-A278-9542325BFFE2}" type="slidenum">
              <a:rPr lang="en-US" smtClean="0"/>
              <a:pPr/>
              <a:t>7</a:t>
            </a:fld>
            <a:endParaRPr lang="en-US"/>
          </a:p>
        </p:txBody>
      </p:sp>
    </p:spTree>
    <p:extLst>
      <p:ext uri="{BB962C8B-B14F-4D97-AF65-F5344CB8AC3E}">
        <p14:creationId xmlns="" xmlns:p14="http://schemas.microsoft.com/office/powerpoint/2010/main" val="53902438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Autofit/>
          </a:bodyPr>
          <a:lstStyle/>
          <a:p>
            <a:r>
              <a:rPr lang="en-US" sz="3600" b="1" dirty="0">
                <a:latin typeface="Times New Roman" panose="02020603050405020304" pitchFamily="18" charset="0"/>
                <a:cs typeface="Times New Roman" panose="02020603050405020304" pitchFamily="18" charset="0"/>
              </a:rPr>
              <a:t>NATIONAL INCOME ACCOUNTING</a:t>
            </a:r>
          </a:p>
        </p:txBody>
      </p:sp>
      <p:sp>
        <p:nvSpPr>
          <p:cNvPr id="5" name="Content Placeholder 4"/>
          <p:cNvSpPr>
            <a:spLocks noGrp="1"/>
          </p:cNvSpPr>
          <p:nvPr>
            <p:ph idx="1"/>
          </p:nvPr>
        </p:nvSpPr>
        <p:spPr>
          <a:xfrm>
            <a:off x="457200" y="1524000"/>
            <a:ext cx="8229600" cy="4724400"/>
          </a:xfrm>
        </p:spPr>
        <p:txBody>
          <a:bodyPr>
            <a:noAutofit/>
          </a:bodyPr>
          <a:lstStyle/>
          <a:p>
            <a:pPr>
              <a:buFont typeface="Wingdings" panose="05000000000000000000" pitchFamily="2" charset="2"/>
              <a:buChar char="Ø"/>
            </a:pPr>
            <a:r>
              <a:rPr lang="en-US" sz="2800" dirty="0">
                <a:latin typeface="Times New Roman" panose="02020603050405020304" pitchFamily="18" charset="0"/>
                <a:cs typeface="Times New Roman" panose="02020603050405020304" pitchFamily="18" charset="0"/>
              </a:rPr>
              <a:t>It is </a:t>
            </a:r>
            <a:r>
              <a:rPr lang="en-US" sz="2800" dirty="0" smtClean="0">
                <a:latin typeface="Times New Roman" panose="02020603050405020304" pitchFamily="18" charset="0"/>
                <a:cs typeface="Times New Roman" panose="02020603050405020304" pitchFamily="18" charset="0"/>
              </a:rPr>
              <a:t>assumed </a:t>
            </a:r>
            <a:r>
              <a:rPr lang="en-US" sz="2800" dirty="0">
                <a:latin typeface="Times New Roman" panose="02020603050405020304" pitchFamily="18" charset="0"/>
                <a:cs typeface="Times New Roman" panose="02020603050405020304" pitchFamily="18" charset="0"/>
              </a:rPr>
              <a:t>that the amount of Zakat disbursed to the recipients may </a:t>
            </a:r>
            <a:r>
              <a:rPr lang="en-US" sz="2800" dirty="0" smtClean="0">
                <a:latin typeface="Times New Roman" panose="02020603050405020304" pitchFamily="18" charset="0"/>
                <a:cs typeface="Times New Roman" panose="02020603050405020304" pitchFamily="18" charset="0"/>
              </a:rPr>
              <a:t>be less </a:t>
            </a:r>
            <a:r>
              <a:rPr lang="en-US" sz="2800" dirty="0">
                <a:latin typeface="Times New Roman" panose="02020603050405020304" pitchFamily="18" charset="0"/>
                <a:cs typeface="Times New Roman" panose="02020603050405020304" pitchFamily="18" charset="0"/>
              </a:rPr>
              <a:t>or equal to the Zakat fund depending on the economic situations. </a:t>
            </a:r>
            <a:endParaRPr lang="en-US" sz="28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2800" dirty="0" smtClean="0">
                <a:latin typeface="Times New Roman" panose="02020603050405020304" pitchFamily="18" charset="0"/>
                <a:cs typeface="Times New Roman" panose="02020603050405020304" pitchFamily="18" charset="0"/>
              </a:rPr>
              <a:t>During the expansion </a:t>
            </a:r>
            <a:r>
              <a:rPr lang="en-US" sz="2800" dirty="0">
                <a:latin typeface="Times New Roman" panose="02020603050405020304" pitchFamily="18" charset="0"/>
                <a:cs typeface="Times New Roman" panose="02020603050405020304" pitchFamily="18" charset="0"/>
              </a:rPr>
              <a:t>phase of the business cycle the Zakat collection may be more than </a:t>
            </a:r>
            <a:r>
              <a:rPr lang="en-US" sz="2800" dirty="0" smtClean="0">
                <a:latin typeface="Times New Roman" panose="02020603050405020304" pitchFamily="18" charset="0"/>
                <a:cs typeface="Times New Roman" panose="02020603050405020304" pitchFamily="18" charset="0"/>
              </a:rPr>
              <a:t>the disbursement.</a:t>
            </a:r>
          </a:p>
          <a:p>
            <a:pPr>
              <a:buFont typeface="Wingdings" panose="05000000000000000000" pitchFamily="2" charset="2"/>
              <a:buChar char="Ø"/>
            </a:pPr>
            <a:r>
              <a:rPr lang="en-US" sz="2800" dirty="0" smtClean="0">
                <a:latin typeface="Times New Roman" panose="02020603050405020304" pitchFamily="18" charset="0"/>
                <a:cs typeface="Times New Roman" panose="02020603050405020304" pitchFamily="18" charset="0"/>
              </a:rPr>
              <a:t>During recession  the situation is reversed.</a:t>
            </a:r>
          </a:p>
          <a:p>
            <a:pPr>
              <a:buFont typeface="Wingdings" panose="05000000000000000000" pitchFamily="2" charset="2"/>
              <a:buChar char="Ø"/>
            </a:pPr>
            <a:r>
              <a:rPr lang="en-US" sz="2800" dirty="0" smtClean="0">
                <a:latin typeface="Times New Roman" panose="02020603050405020304" pitchFamily="18" charset="0"/>
                <a:cs typeface="Times New Roman" panose="02020603050405020304" pitchFamily="18" charset="0"/>
              </a:rPr>
              <a:t>The deficit should </a:t>
            </a:r>
            <a:r>
              <a:rPr lang="en-US" sz="2800" dirty="0">
                <a:latin typeface="Times New Roman" panose="02020603050405020304" pitchFamily="18" charset="0"/>
                <a:cs typeface="Times New Roman" panose="02020603050405020304" pitchFamily="18" charset="0"/>
              </a:rPr>
              <a:t>be covered by the Zakat surplus accumulated from the previous years. </a:t>
            </a:r>
            <a:endParaRPr lang="en-US" sz="28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2800" dirty="0" smtClean="0">
                <a:latin typeface="Times New Roman" panose="02020603050405020304" pitchFamily="18" charset="0"/>
                <a:cs typeface="Times New Roman" panose="02020603050405020304" pitchFamily="18" charset="0"/>
              </a:rPr>
              <a:t>Zakat </a:t>
            </a:r>
            <a:r>
              <a:rPr lang="en-US" sz="2800" dirty="0">
                <a:latin typeface="Times New Roman" panose="02020603050405020304" pitchFamily="18" charset="0"/>
                <a:cs typeface="Times New Roman" panose="02020603050405020304" pitchFamily="18" charset="0"/>
              </a:rPr>
              <a:t>deficit should be discouraged in </a:t>
            </a:r>
            <a:r>
              <a:rPr lang="en-US" sz="2800" dirty="0" smtClean="0">
                <a:latin typeface="Times New Roman" panose="02020603050405020304" pitchFamily="18" charset="0"/>
                <a:cs typeface="Times New Roman" panose="02020603050405020304" pitchFamily="18" charset="0"/>
              </a:rPr>
              <a:t>Islam. </a:t>
            </a:r>
            <a:endParaRPr lang="en-US" sz="2400" dirty="0" smtClean="0">
              <a:latin typeface="Times New Roman" panose="02020603050405020304" pitchFamily="18" charset="0"/>
              <a:cs typeface="Times New Roman" panose="02020603050405020304" pitchFamily="18" charset="0"/>
            </a:endParaRPr>
          </a:p>
        </p:txBody>
      </p:sp>
      <p:sp>
        <p:nvSpPr>
          <p:cNvPr id="3" name="Slide Number Placeholder 2"/>
          <p:cNvSpPr>
            <a:spLocks noGrp="1"/>
          </p:cNvSpPr>
          <p:nvPr>
            <p:ph type="sldNum" sz="quarter" idx="12"/>
          </p:nvPr>
        </p:nvSpPr>
        <p:spPr/>
        <p:txBody>
          <a:bodyPr/>
          <a:lstStyle/>
          <a:p>
            <a:fld id="{52D96158-CDC9-4FF1-A278-9542325BFFE2}" type="slidenum">
              <a:rPr lang="en-US" smtClean="0"/>
              <a:pPr/>
              <a:t>8</a:t>
            </a:fld>
            <a:endParaRPr lang="en-US"/>
          </a:p>
        </p:txBody>
      </p:sp>
    </p:spTree>
    <p:extLst>
      <p:ext uri="{BB962C8B-B14F-4D97-AF65-F5344CB8AC3E}">
        <p14:creationId xmlns="" xmlns:p14="http://schemas.microsoft.com/office/powerpoint/2010/main" val="64823975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0119" name="Rectangle 7"/>
          <p:cNvSpPr>
            <a:spLocks noGrp="1" noChangeArrowheads="1"/>
          </p:cNvSpPr>
          <p:nvPr>
            <p:ph type="title"/>
          </p:nvPr>
        </p:nvSpPr>
        <p:spPr/>
        <p:txBody>
          <a:bodyPr>
            <a:normAutofit fontScale="90000"/>
          </a:bodyPr>
          <a:lstStyle/>
          <a:p>
            <a:r>
              <a:rPr lang="en-US" altLang="en-US" b="1" dirty="0">
                <a:latin typeface="Times New Roman" panose="02020603050405020304" pitchFamily="18" charset="0"/>
                <a:cs typeface="Times New Roman" panose="02020603050405020304" pitchFamily="18" charset="0"/>
              </a:rPr>
              <a:t>The market for goods &amp; </a:t>
            </a:r>
            <a:r>
              <a:rPr lang="en-US" altLang="en-US" b="1" dirty="0" smtClean="0">
                <a:latin typeface="Times New Roman" panose="02020603050405020304" pitchFamily="18" charset="0"/>
                <a:cs typeface="Times New Roman" panose="02020603050405020304" pitchFamily="18" charset="0"/>
              </a:rPr>
              <a:t>services: Conventional Approach</a:t>
            </a:r>
            <a:endParaRPr lang="en-US" altLang="en-US" b="1" dirty="0">
              <a:latin typeface="Times New Roman" panose="02020603050405020304" pitchFamily="18" charset="0"/>
              <a:cs typeface="Times New Roman" panose="02020603050405020304" pitchFamily="18" charset="0"/>
            </a:endParaRPr>
          </a:p>
        </p:txBody>
      </p:sp>
      <p:sp>
        <p:nvSpPr>
          <p:cNvPr id="90120" name="Rectangle 8"/>
          <p:cNvSpPr>
            <a:spLocks noGrp="1" noChangeArrowheads="1"/>
          </p:cNvSpPr>
          <p:nvPr>
            <p:ph type="body" idx="1"/>
          </p:nvPr>
        </p:nvSpPr>
        <p:spPr/>
        <p:txBody>
          <a:bodyPr/>
          <a:lstStyle/>
          <a:p>
            <a:pPr>
              <a:buFont typeface="Wingdings" panose="05000000000000000000" pitchFamily="2" charset="2"/>
              <a:buChar char="Ø"/>
            </a:pPr>
            <a:r>
              <a:rPr lang="en-US" altLang="en-US" dirty="0">
                <a:latin typeface="Times New Roman" panose="02020603050405020304" pitchFamily="18" charset="0"/>
                <a:cs typeface="Times New Roman" panose="02020603050405020304" pitchFamily="18" charset="0"/>
              </a:rPr>
              <a:t>Aggregate demand:</a:t>
            </a:r>
            <a:br>
              <a:rPr lang="en-US" altLang="en-US" dirty="0">
                <a:latin typeface="Times New Roman" panose="02020603050405020304" pitchFamily="18" charset="0"/>
                <a:cs typeface="Times New Roman" panose="02020603050405020304" pitchFamily="18" charset="0"/>
              </a:rPr>
            </a:br>
            <a:endParaRPr lang="en-US" altLang="en-US"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altLang="en-US" dirty="0">
                <a:latin typeface="Times New Roman" panose="02020603050405020304" pitchFamily="18" charset="0"/>
                <a:cs typeface="Times New Roman" panose="02020603050405020304" pitchFamily="18" charset="0"/>
              </a:rPr>
              <a:t>Aggregate supply:</a:t>
            </a:r>
            <a:br>
              <a:rPr lang="en-US" altLang="en-US" dirty="0">
                <a:latin typeface="Times New Roman" panose="02020603050405020304" pitchFamily="18" charset="0"/>
                <a:cs typeface="Times New Roman" panose="02020603050405020304" pitchFamily="18" charset="0"/>
              </a:rPr>
            </a:br>
            <a:endParaRPr lang="en-US" altLang="en-US"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altLang="en-US" dirty="0">
                <a:latin typeface="Times New Roman" panose="02020603050405020304" pitchFamily="18" charset="0"/>
                <a:cs typeface="Times New Roman" panose="02020603050405020304" pitchFamily="18" charset="0"/>
              </a:rPr>
              <a:t>Equilibrium:</a:t>
            </a:r>
            <a:br>
              <a:rPr lang="en-US" altLang="en-US" dirty="0">
                <a:latin typeface="Times New Roman" panose="02020603050405020304" pitchFamily="18" charset="0"/>
                <a:cs typeface="Times New Roman" panose="02020603050405020304" pitchFamily="18" charset="0"/>
              </a:rPr>
            </a:br>
            <a:endParaRPr lang="en-US" altLang="en-US"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altLang="en-US" dirty="0">
                <a:latin typeface="Times New Roman" panose="02020603050405020304" pitchFamily="18" charset="0"/>
                <a:cs typeface="Times New Roman" panose="02020603050405020304" pitchFamily="18" charset="0"/>
              </a:rPr>
              <a:t>The real interest rate adjusts </a:t>
            </a:r>
            <a:br>
              <a:rPr lang="en-US" altLang="en-US" dirty="0">
                <a:latin typeface="Times New Roman" panose="02020603050405020304" pitchFamily="18" charset="0"/>
                <a:cs typeface="Times New Roman" panose="02020603050405020304" pitchFamily="18" charset="0"/>
              </a:rPr>
            </a:br>
            <a:r>
              <a:rPr lang="en-US" altLang="en-US" dirty="0">
                <a:latin typeface="Times New Roman" panose="02020603050405020304" pitchFamily="18" charset="0"/>
                <a:cs typeface="Times New Roman" panose="02020603050405020304" pitchFamily="18" charset="0"/>
              </a:rPr>
              <a:t>to equate demand with supply.</a:t>
            </a:r>
          </a:p>
        </p:txBody>
      </p:sp>
      <p:graphicFrame>
        <p:nvGraphicFramePr>
          <p:cNvPr id="90116" name="Object 4"/>
          <p:cNvGraphicFramePr>
            <a:graphicFrameLocks noChangeAspect="1"/>
          </p:cNvGraphicFramePr>
          <p:nvPr/>
        </p:nvGraphicFramePr>
        <p:xfrm>
          <a:off x="4518025" y="1592263"/>
          <a:ext cx="3389313" cy="576262"/>
        </p:xfrm>
        <a:graphic>
          <a:graphicData uri="http://schemas.openxmlformats.org/presentationml/2006/ole">
            <p:oleObj spid="_x0000_s3152" name="Equation" r:id="rId4" imgW="1422400" imgH="241300" progId="">
              <p:embed/>
            </p:oleObj>
          </a:graphicData>
        </a:graphic>
      </p:graphicFrame>
      <p:graphicFrame>
        <p:nvGraphicFramePr>
          <p:cNvPr id="90117" name="Object 5"/>
          <p:cNvGraphicFramePr>
            <a:graphicFrameLocks noChangeAspect="1"/>
          </p:cNvGraphicFramePr>
          <p:nvPr/>
        </p:nvGraphicFramePr>
        <p:xfrm>
          <a:off x="5126038" y="2673350"/>
          <a:ext cx="2057400" cy="577850"/>
        </p:xfrm>
        <a:graphic>
          <a:graphicData uri="http://schemas.openxmlformats.org/presentationml/2006/ole">
            <p:oleObj spid="_x0000_s3153" name="Equation" r:id="rId5" imgW="863225" imgH="241195" progId="">
              <p:embed/>
            </p:oleObj>
          </a:graphicData>
        </a:graphic>
      </p:graphicFrame>
      <p:graphicFrame>
        <p:nvGraphicFramePr>
          <p:cNvPr id="90118" name="Object 6"/>
          <p:cNvGraphicFramePr>
            <a:graphicFrameLocks noChangeAspect="1"/>
          </p:cNvGraphicFramePr>
          <p:nvPr/>
        </p:nvGraphicFramePr>
        <p:xfrm>
          <a:off x="4087813" y="3765550"/>
          <a:ext cx="4203700" cy="576263"/>
        </p:xfrm>
        <a:graphic>
          <a:graphicData uri="http://schemas.openxmlformats.org/presentationml/2006/ole">
            <p:oleObj spid="_x0000_s3154" name="Equation" r:id="rId6" imgW="1765300" imgH="241300" progId="">
              <p:embed/>
            </p:oleObj>
          </a:graphicData>
        </a:graphic>
      </p:graphicFrame>
      <p:sp>
        <p:nvSpPr>
          <p:cNvPr id="90121" name="Line 9"/>
          <p:cNvSpPr>
            <a:spLocks noChangeShapeType="1"/>
          </p:cNvSpPr>
          <p:nvPr/>
        </p:nvSpPr>
        <p:spPr bwMode="auto">
          <a:xfrm flipV="1">
            <a:off x="7315200" y="4273550"/>
            <a:ext cx="0" cy="528638"/>
          </a:xfrm>
          <a:prstGeom prst="line">
            <a:avLst/>
          </a:prstGeom>
          <a:noFill/>
          <a:ln w="38100">
            <a:solidFill>
              <a:srgbClr val="FF0066"/>
            </a:solidFill>
            <a:round/>
            <a:headEnd/>
            <a:tailEnd type="triangle" w="lg" len="lg"/>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 xmlns:p14="http://schemas.microsoft.com/office/powerpoint/2010/main" val="1326729804"/>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90120">
                                            <p:txEl>
                                              <p:pRg st="0" end="0"/>
                                            </p:txEl>
                                          </p:spTgt>
                                        </p:tgtEl>
                                        <p:attrNameLst>
                                          <p:attrName>style.visibility</p:attrName>
                                        </p:attrNameLst>
                                      </p:cBhvr>
                                      <p:to>
                                        <p:strVal val="visible"/>
                                      </p:to>
                                    </p:set>
                                    <p:animEffect transition="in" filter="wipe(left)">
                                      <p:cBhvr>
                                        <p:cTn id="7" dur="500"/>
                                        <p:tgtEl>
                                          <p:spTgt spid="90120">
                                            <p:txEl>
                                              <p:pRg st="0" end="0"/>
                                            </p:txEl>
                                          </p:spTgt>
                                        </p:tgtEl>
                                      </p:cBhvr>
                                    </p:animEffect>
                                  </p:childTnLst>
                                </p:cTn>
                              </p:par>
                            </p:childTnLst>
                          </p:cTn>
                        </p:par>
                        <p:par>
                          <p:cTn id="8" fill="hold" nodeType="afterGroup">
                            <p:stCondLst>
                              <p:cond delay="500"/>
                            </p:stCondLst>
                            <p:childTnLst>
                              <p:par>
                                <p:cTn id="9" presetID="22" presetClass="entr" presetSubtype="8" fill="hold" nodeType="afterEffect">
                                  <p:stCondLst>
                                    <p:cond delay="0"/>
                                  </p:stCondLst>
                                  <p:childTnLst>
                                    <p:set>
                                      <p:cBhvr>
                                        <p:cTn id="10" dur="1" fill="hold">
                                          <p:stCondLst>
                                            <p:cond delay="0"/>
                                          </p:stCondLst>
                                        </p:cTn>
                                        <p:tgtEl>
                                          <p:spTgt spid="90116"/>
                                        </p:tgtEl>
                                        <p:attrNameLst>
                                          <p:attrName>style.visibility</p:attrName>
                                        </p:attrNameLst>
                                      </p:cBhvr>
                                      <p:to>
                                        <p:strVal val="visible"/>
                                      </p:to>
                                    </p:set>
                                    <p:animEffect transition="in" filter="wipe(left)">
                                      <p:cBhvr>
                                        <p:cTn id="11" dur="500"/>
                                        <p:tgtEl>
                                          <p:spTgt spid="90116"/>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90120">
                                            <p:txEl>
                                              <p:pRg st="1" end="1"/>
                                            </p:txEl>
                                          </p:spTgt>
                                        </p:tgtEl>
                                        <p:attrNameLst>
                                          <p:attrName>style.visibility</p:attrName>
                                        </p:attrNameLst>
                                      </p:cBhvr>
                                      <p:to>
                                        <p:strVal val="visible"/>
                                      </p:to>
                                    </p:set>
                                    <p:animEffect transition="in" filter="wipe(left)">
                                      <p:cBhvr>
                                        <p:cTn id="16" dur="500"/>
                                        <p:tgtEl>
                                          <p:spTgt spid="90120">
                                            <p:txEl>
                                              <p:pRg st="1" end="1"/>
                                            </p:txEl>
                                          </p:spTgt>
                                        </p:tgtEl>
                                      </p:cBhvr>
                                    </p:animEffect>
                                  </p:childTnLst>
                                </p:cTn>
                              </p:par>
                            </p:childTnLst>
                          </p:cTn>
                        </p:par>
                        <p:par>
                          <p:cTn id="17" fill="hold" nodeType="afterGroup">
                            <p:stCondLst>
                              <p:cond delay="500"/>
                            </p:stCondLst>
                            <p:childTnLst>
                              <p:par>
                                <p:cTn id="18" presetID="22" presetClass="entr" presetSubtype="8" fill="hold" nodeType="afterEffect">
                                  <p:stCondLst>
                                    <p:cond delay="0"/>
                                  </p:stCondLst>
                                  <p:childTnLst>
                                    <p:set>
                                      <p:cBhvr>
                                        <p:cTn id="19" dur="1" fill="hold">
                                          <p:stCondLst>
                                            <p:cond delay="0"/>
                                          </p:stCondLst>
                                        </p:cTn>
                                        <p:tgtEl>
                                          <p:spTgt spid="90117"/>
                                        </p:tgtEl>
                                        <p:attrNameLst>
                                          <p:attrName>style.visibility</p:attrName>
                                        </p:attrNameLst>
                                      </p:cBhvr>
                                      <p:to>
                                        <p:strVal val="visible"/>
                                      </p:to>
                                    </p:set>
                                    <p:animEffect transition="in" filter="wipe(left)">
                                      <p:cBhvr>
                                        <p:cTn id="20" dur="500"/>
                                        <p:tgtEl>
                                          <p:spTgt spid="90117"/>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90120">
                                            <p:txEl>
                                              <p:pRg st="2" end="2"/>
                                            </p:txEl>
                                          </p:spTgt>
                                        </p:tgtEl>
                                        <p:attrNameLst>
                                          <p:attrName>style.visibility</p:attrName>
                                        </p:attrNameLst>
                                      </p:cBhvr>
                                      <p:to>
                                        <p:strVal val="visible"/>
                                      </p:to>
                                    </p:set>
                                    <p:animEffect transition="in" filter="wipe(left)">
                                      <p:cBhvr>
                                        <p:cTn id="25" dur="500"/>
                                        <p:tgtEl>
                                          <p:spTgt spid="90120">
                                            <p:txEl>
                                              <p:pRg st="2" end="2"/>
                                            </p:txEl>
                                          </p:spTgt>
                                        </p:tgtEl>
                                      </p:cBhvr>
                                    </p:animEffect>
                                  </p:childTnLst>
                                </p:cTn>
                              </p:par>
                            </p:childTnLst>
                          </p:cTn>
                        </p:par>
                        <p:par>
                          <p:cTn id="26" fill="hold" nodeType="afterGroup">
                            <p:stCondLst>
                              <p:cond delay="500"/>
                            </p:stCondLst>
                            <p:childTnLst>
                              <p:par>
                                <p:cTn id="27" presetID="22" presetClass="entr" presetSubtype="8" fill="hold" nodeType="afterEffect">
                                  <p:stCondLst>
                                    <p:cond delay="0"/>
                                  </p:stCondLst>
                                  <p:childTnLst>
                                    <p:set>
                                      <p:cBhvr>
                                        <p:cTn id="28" dur="1" fill="hold">
                                          <p:stCondLst>
                                            <p:cond delay="0"/>
                                          </p:stCondLst>
                                        </p:cTn>
                                        <p:tgtEl>
                                          <p:spTgt spid="90118"/>
                                        </p:tgtEl>
                                        <p:attrNameLst>
                                          <p:attrName>style.visibility</p:attrName>
                                        </p:attrNameLst>
                                      </p:cBhvr>
                                      <p:to>
                                        <p:strVal val="visible"/>
                                      </p:to>
                                    </p:set>
                                    <p:animEffect transition="in" filter="wipe(left)">
                                      <p:cBhvr>
                                        <p:cTn id="29" dur="500"/>
                                        <p:tgtEl>
                                          <p:spTgt spid="90118"/>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22" presetClass="entr" presetSubtype="8" fill="hold" grpId="0" nodeType="clickEffect">
                                  <p:stCondLst>
                                    <p:cond delay="0"/>
                                  </p:stCondLst>
                                  <p:childTnLst>
                                    <p:set>
                                      <p:cBhvr>
                                        <p:cTn id="33" dur="1" fill="hold">
                                          <p:stCondLst>
                                            <p:cond delay="0"/>
                                          </p:stCondLst>
                                        </p:cTn>
                                        <p:tgtEl>
                                          <p:spTgt spid="90120">
                                            <p:txEl>
                                              <p:pRg st="3" end="3"/>
                                            </p:txEl>
                                          </p:spTgt>
                                        </p:tgtEl>
                                        <p:attrNameLst>
                                          <p:attrName>style.visibility</p:attrName>
                                        </p:attrNameLst>
                                      </p:cBhvr>
                                      <p:to>
                                        <p:strVal val="visible"/>
                                      </p:to>
                                    </p:set>
                                    <p:animEffect transition="in" filter="wipe(left)">
                                      <p:cBhvr>
                                        <p:cTn id="34" dur="500"/>
                                        <p:tgtEl>
                                          <p:spTgt spid="90120">
                                            <p:txEl>
                                              <p:pRg st="3" end="3"/>
                                            </p:txEl>
                                          </p:spTgt>
                                        </p:tgtEl>
                                      </p:cBhvr>
                                    </p:animEffect>
                                  </p:childTnLst>
                                </p:cTn>
                              </p:par>
                              <p:par>
                                <p:cTn id="35" presetID="17" presetClass="entr" presetSubtype="4" fill="hold" grpId="0" nodeType="withEffect">
                                  <p:stCondLst>
                                    <p:cond delay="0"/>
                                  </p:stCondLst>
                                  <p:childTnLst>
                                    <p:set>
                                      <p:cBhvr>
                                        <p:cTn id="36" dur="1" fill="hold">
                                          <p:stCondLst>
                                            <p:cond delay="0"/>
                                          </p:stCondLst>
                                        </p:cTn>
                                        <p:tgtEl>
                                          <p:spTgt spid="90121"/>
                                        </p:tgtEl>
                                        <p:attrNameLst>
                                          <p:attrName>style.visibility</p:attrName>
                                        </p:attrNameLst>
                                      </p:cBhvr>
                                      <p:to>
                                        <p:strVal val="visible"/>
                                      </p:to>
                                    </p:set>
                                    <p:anim calcmode="lin" valueType="num">
                                      <p:cBhvr>
                                        <p:cTn id="37" dur="500" fill="hold"/>
                                        <p:tgtEl>
                                          <p:spTgt spid="90121"/>
                                        </p:tgtEl>
                                        <p:attrNameLst>
                                          <p:attrName>ppt_x</p:attrName>
                                        </p:attrNameLst>
                                      </p:cBhvr>
                                      <p:tavLst>
                                        <p:tav tm="0">
                                          <p:val>
                                            <p:strVal val="#ppt_x"/>
                                          </p:val>
                                        </p:tav>
                                        <p:tav tm="100000">
                                          <p:val>
                                            <p:strVal val="#ppt_x"/>
                                          </p:val>
                                        </p:tav>
                                      </p:tavLst>
                                    </p:anim>
                                    <p:anim calcmode="lin" valueType="num">
                                      <p:cBhvr>
                                        <p:cTn id="38" dur="500" fill="hold"/>
                                        <p:tgtEl>
                                          <p:spTgt spid="90121"/>
                                        </p:tgtEl>
                                        <p:attrNameLst>
                                          <p:attrName>ppt_y</p:attrName>
                                        </p:attrNameLst>
                                      </p:cBhvr>
                                      <p:tavLst>
                                        <p:tav tm="0">
                                          <p:val>
                                            <p:strVal val="#ppt_y+#ppt_h/2"/>
                                          </p:val>
                                        </p:tav>
                                        <p:tav tm="100000">
                                          <p:val>
                                            <p:strVal val="#ppt_y"/>
                                          </p:val>
                                        </p:tav>
                                      </p:tavLst>
                                    </p:anim>
                                    <p:anim calcmode="lin" valueType="num">
                                      <p:cBhvr>
                                        <p:cTn id="39" dur="500" fill="hold"/>
                                        <p:tgtEl>
                                          <p:spTgt spid="90121"/>
                                        </p:tgtEl>
                                        <p:attrNameLst>
                                          <p:attrName>ppt_w</p:attrName>
                                        </p:attrNameLst>
                                      </p:cBhvr>
                                      <p:tavLst>
                                        <p:tav tm="0">
                                          <p:val>
                                            <p:strVal val="#ppt_w"/>
                                          </p:val>
                                        </p:tav>
                                        <p:tav tm="100000">
                                          <p:val>
                                            <p:strVal val="#ppt_w"/>
                                          </p:val>
                                        </p:tav>
                                      </p:tavLst>
                                    </p:anim>
                                    <p:anim calcmode="lin" valueType="num">
                                      <p:cBhvr>
                                        <p:cTn id="40" dur="500" fill="hold"/>
                                        <p:tgtEl>
                                          <p:spTgt spid="90121"/>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120" grpId="0" build="p" bldLvl="3" autoUpdateAnimBg="0"/>
      <p:bldP spid="90121"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4" name="Rectangle 4"/>
          <p:cNvSpPr>
            <a:spLocks noGrp="1" noChangeArrowheads="1"/>
          </p:cNvSpPr>
          <p:nvPr>
            <p:ph type="title"/>
          </p:nvPr>
        </p:nvSpPr>
        <p:spPr/>
        <p:txBody>
          <a:bodyPr>
            <a:normAutofit fontScale="90000"/>
          </a:bodyPr>
          <a:lstStyle/>
          <a:p>
            <a:r>
              <a:rPr lang="en-US" altLang="en-US" b="1" dirty="0">
                <a:latin typeface="Times New Roman" panose="02020603050405020304" pitchFamily="18" charset="0"/>
                <a:cs typeface="Times New Roman" panose="02020603050405020304" pitchFamily="18" charset="0"/>
              </a:rPr>
              <a:t>The loanable funds </a:t>
            </a:r>
            <a:r>
              <a:rPr lang="en-US" altLang="en-US" b="1" dirty="0" smtClean="0">
                <a:latin typeface="Times New Roman" panose="02020603050405020304" pitchFamily="18" charset="0"/>
                <a:cs typeface="Times New Roman" panose="02020603050405020304" pitchFamily="18" charset="0"/>
              </a:rPr>
              <a:t>market:</a:t>
            </a:r>
            <a:r>
              <a:rPr lang="en-US" altLang="en-US" b="1" dirty="0">
                <a:latin typeface="Times New Roman" panose="02020603050405020304" pitchFamily="18" charset="0"/>
                <a:cs typeface="Times New Roman" panose="02020603050405020304" pitchFamily="18" charset="0"/>
              </a:rPr>
              <a:t> Conventional Approach</a:t>
            </a:r>
            <a:endParaRPr lang="en-US" altLang="en-US" dirty="0"/>
          </a:p>
        </p:txBody>
      </p:sp>
      <p:sp>
        <p:nvSpPr>
          <p:cNvPr id="92165" name="Rectangle 5"/>
          <p:cNvSpPr>
            <a:spLocks noGrp="1" noChangeArrowheads="1"/>
          </p:cNvSpPr>
          <p:nvPr>
            <p:ph type="body" idx="1"/>
          </p:nvPr>
        </p:nvSpPr>
        <p:spPr/>
        <p:txBody>
          <a:bodyPr/>
          <a:lstStyle/>
          <a:p>
            <a:pPr>
              <a:buFont typeface="Wingdings" panose="05000000000000000000" pitchFamily="2" charset="2"/>
              <a:buChar char="Ø"/>
            </a:pPr>
            <a:r>
              <a:rPr lang="en-US" altLang="en-US" dirty="0">
                <a:latin typeface="Times New Roman" panose="02020603050405020304" pitchFamily="18" charset="0"/>
                <a:cs typeface="Times New Roman" panose="02020603050405020304" pitchFamily="18" charset="0"/>
              </a:rPr>
              <a:t>A simple supply-demand model of the financial system.</a:t>
            </a:r>
          </a:p>
          <a:p>
            <a:pPr>
              <a:buFont typeface="Wingdings" panose="05000000000000000000" pitchFamily="2" charset="2"/>
              <a:buChar char="Ø"/>
            </a:pPr>
            <a:r>
              <a:rPr lang="en-US" altLang="en-US" dirty="0">
                <a:latin typeface="Times New Roman" panose="02020603050405020304" pitchFamily="18" charset="0"/>
                <a:cs typeface="Times New Roman" panose="02020603050405020304" pitchFamily="18" charset="0"/>
              </a:rPr>
              <a:t>One asset:  “loanable funds”</a:t>
            </a:r>
          </a:p>
          <a:p>
            <a:pPr lvl="1">
              <a:lnSpc>
                <a:spcPct val="105000"/>
              </a:lnSpc>
              <a:buFont typeface="Wingdings" panose="05000000000000000000" pitchFamily="2" charset="2"/>
              <a:buChar char="Ø"/>
            </a:pPr>
            <a:r>
              <a:rPr lang="en-US" altLang="en-US" dirty="0">
                <a:latin typeface="Times New Roman" panose="02020603050405020304" pitchFamily="18" charset="0"/>
                <a:cs typeface="Times New Roman" panose="02020603050405020304" pitchFamily="18" charset="0"/>
              </a:rPr>
              <a:t>demand for funds:	 investment</a:t>
            </a:r>
          </a:p>
          <a:p>
            <a:pPr lvl="1">
              <a:lnSpc>
                <a:spcPct val="105000"/>
              </a:lnSpc>
              <a:buFont typeface="Wingdings" panose="05000000000000000000" pitchFamily="2" charset="2"/>
              <a:buChar char="Ø"/>
            </a:pPr>
            <a:r>
              <a:rPr lang="en-US" altLang="en-US" dirty="0">
                <a:latin typeface="Times New Roman" panose="02020603050405020304" pitchFamily="18" charset="0"/>
                <a:cs typeface="Times New Roman" panose="02020603050405020304" pitchFamily="18" charset="0"/>
              </a:rPr>
              <a:t>supply of funds:	 saving</a:t>
            </a:r>
          </a:p>
          <a:p>
            <a:pPr lvl="1">
              <a:lnSpc>
                <a:spcPct val="105000"/>
              </a:lnSpc>
              <a:buFont typeface="Wingdings" panose="05000000000000000000" pitchFamily="2" charset="2"/>
              <a:buChar char="Ø"/>
            </a:pPr>
            <a:r>
              <a:rPr lang="en-US" altLang="en-US" dirty="0">
                <a:latin typeface="Times New Roman" panose="02020603050405020304" pitchFamily="18" charset="0"/>
                <a:cs typeface="Times New Roman" panose="02020603050405020304" pitchFamily="18" charset="0"/>
              </a:rPr>
              <a:t>“price” of funds: 	 real interest rate</a:t>
            </a:r>
          </a:p>
        </p:txBody>
      </p:sp>
    </p:spTree>
    <p:extLst>
      <p:ext uri="{BB962C8B-B14F-4D97-AF65-F5344CB8AC3E}">
        <p14:creationId xmlns="" xmlns:p14="http://schemas.microsoft.com/office/powerpoint/2010/main" val="3753032830"/>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4212" name="Rectangle 4"/>
          <p:cNvSpPr>
            <a:spLocks noGrp="1" noChangeArrowheads="1"/>
          </p:cNvSpPr>
          <p:nvPr>
            <p:ph type="title"/>
          </p:nvPr>
        </p:nvSpPr>
        <p:spPr/>
        <p:txBody>
          <a:bodyPr>
            <a:normAutofit fontScale="90000"/>
          </a:bodyPr>
          <a:lstStyle/>
          <a:p>
            <a:r>
              <a:rPr lang="en-US" altLang="en-US" b="1" dirty="0">
                <a:latin typeface="Times New Roman" panose="02020603050405020304" pitchFamily="18" charset="0"/>
                <a:cs typeface="Times New Roman" panose="02020603050405020304" pitchFamily="18" charset="0"/>
              </a:rPr>
              <a:t>Demand for funds:  </a:t>
            </a:r>
            <a:r>
              <a:rPr lang="en-US" altLang="en-US" b="1" dirty="0" smtClean="0">
                <a:latin typeface="Times New Roman" panose="02020603050405020304" pitchFamily="18" charset="0"/>
                <a:cs typeface="Times New Roman" panose="02020603050405020304" pitchFamily="18" charset="0"/>
              </a:rPr>
              <a:t>Investment: </a:t>
            </a:r>
            <a:r>
              <a:rPr lang="en-US" altLang="en-US" b="1" dirty="0">
                <a:latin typeface="Times New Roman" panose="02020603050405020304" pitchFamily="18" charset="0"/>
                <a:cs typeface="Times New Roman" panose="02020603050405020304" pitchFamily="18" charset="0"/>
              </a:rPr>
              <a:t>Conventional Approach</a:t>
            </a:r>
          </a:p>
        </p:txBody>
      </p:sp>
      <p:sp>
        <p:nvSpPr>
          <p:cNvPr id="94213" name="Rectangle 5"/>
          <p:cNvSpPr>
            <a:spLocks noGrp="1" noChangeArrowheads="1"/>
          </p:cNvSpPr>
          <p:nvPr>
            <p:ph type="body" idx="1"/>
          </p:nvPr>
        </p:nvSpPr>
        <p:spPr/>
        <p:txBody>
          <a:bodyPr/>
          <a:lstStyle/>
          <a:p>
            <a:pPr>
              <a:spcBef>
                <a:spcPct val="40000"/>
              </a:spcBef>
              <a:buFont typeface="Wingdings" panose="05000000000000000000" pitchFamily="2" charset="2"/>
              <a:buNone/>
            </a:pPr>
            <a:r>
              <a:rPr lang="en-US" altLang="en-US" dirty="0">
                <a:latin typeface="Times New Roman" panose="02020603050405020304" pitchFamily="18" charset="0"/>
                <a:cs typeface="Times New Roman" panose="02020603050405020304" pitchFamily="18" charset="0"/>
              </a:rPr>
              <a:t>The demand for loanable funds…</a:t>
            </a:r>
          </a:p>
          <a:p>
            <a:pPr lvl="1">
              <a:lnSpc>
                <a:spcPct val="105000"/>
              </a:lnSpc>
              <a:spcBef>
                <a:spcPct val="40000"/>
              </a:spcBef>
            </a:pPr>
            <a:r>
              <a:rPr lang="en-US" altLang="en-US" u="sng" dirty="0">
                <a:latin typeface="Times New Roman" panose="02020603050405020304" pitchFamily="18" charset="0"/>
                <a:cs typeface="Times New Roman" panose="02020603050405020304" pitchFamily="18" charset="0"/>
              </a:rPr>
              <a:t>comes from investment</a:t>
            </a:r>
            <a:r>
              <a:rPr lang="en-US" altLang="en-US" dirty="0">
                <a:latin typeface="Times New Roman" panose="02020603050405020304" pitchFamily="18" charset="0"/>
                <a:cs typeface="Times New Roman" panose="02020603050405020304" pitchFamily="18" charset="0"/>
              </a:rPr>
              <a:t>:</a:t>
            </a:r>
            <a:br>
              <a:rPr lang="en-US" altLang="en-US" dirty="0">
                <a:latin typeface="Times New Roman" panose="02020603050405020304" pitchFamily="18" charset="0"/>
                <a:cs typeface="Times New Roman" panose="02020603050405020304" pitchFamily="18" charset="0"/>
              </a:rPr>
            </a:br>
            <a:r>
              <a:rPr lang="en-US" altLang="en-US" dirty="0">
                <a:latin typeface="Times New Roman" panose="02020603050405020304" pitchFamily="18" charset="0"/>
                <a:cs typeface="Times New Roman" panose="02020603050405020304" pitchFamily="18" charset="0"/>
              </a:rPr>
              <a:t>Firms borrow to finance spending on plant &amp; equipment, new office buildings, etc. Consumers borrow to buy new houses. </a:t>
            </a:r>
          </a:p>
          <a:p>
            <a:pPr lvl="1">
              <a:lnSpc>
                <a:spcPct val="105000"/>
              </a:lnSpc>
              <a:spcBef>
                <a:spcPct val="40000"/>
              </a:spcBef>
            </a:pPr>
            <a:r>
              <a:rPr lang="en-US" altLang="en-US" u="sng" dirty="0">
                <a:latin typeface="Times New Roman" panose="02020603050405020304" pitchFamily="18" charset="0"/>
                <a:cs typeface="Times New Roman" panose="02020603050405020304" pitchFamily="18" charset="0"/>
              </a:rPr>
              <a:t>depends negatively on </a:t>
            </a:r>
            <a:r>
              <a:rPr lang="en-US" altLang="en-US" b="1" i="1" u="sng" dirty="0">
                <a:latin typeface="Times New Roman" panose="02020603050405020304" pitchFamily="18" charset="0"/>
                <a:cs typeface="Times New Roman" panose="02020603050405020304" pitchFamily="18" charset="0"/>
              </a:rPr>
              <a:t>r</a:t>
            </a:r>
            <a:r>
              <a:rPr lang="en-US" altLang="en-US" dirty="0">
                <a:latin typeface="Times New Roman" panose="02020603050405020304" pitchFamily="18" charset="0"/>
                <a:cs typeface="Times New Roman" panose="02020603050405020304" pitchFamily="18" charset="0"/>
              </a:rPr>
              <a:t>, </a:t>
            </a:r>
            <a:br>
              <a:rPr lang="en-US" altLang="en-US" dirty="0">
                <a:latin typeface="Times New Roman" panose="02020603050405020304" pitchFamily="18" charset="0"/>
                <a:cs typeface="Times New Roman" panose="02020603050405020304" pitchFamily="18" charset="0"/>
              </a:rPr>
            </a:br>
            <a:r>
              <a:rPr lang="en-US" altLang="en-US" dirty="0">
                <a:latin typeface="Times New Roman" panose="02020603050405020304" pitchFamily="18" charset="0"/>
                <a:cs typeface="Times New Roman" panose="02020603050405020304" pitchFamily="18" charset="0"/>
              </a:rPr>
              <a:t>the “price” of loanable funds </a:t>
            </a:r>
            <a:br>
              <a:rPr lang="en-US" altLang="en-US" dirty="0">
                <a:latin typeface="Times New Roman" panose="02020603050405020304" pitchFamily="18" charset="0"/>
                <a:cs typeface="Times New Roman" panose="02020603050405020304" pitchFamily="18" charset="0"/>
              </a:rPr>
            </a:br>
            <a:r>
              <a:rPr lang="en-US" altLang="en-US" dirty="0">
                <a:latin typeface="Times New Roman" panose="02020603050405020304" pitchFamily="18" charset="0"/>
                <a:cs typeface="Times New Roman" panose="02020603050405020304" pitchFamily="18" charset="0"/>
              </a:rPr>
              <a:t>(cost of borrowing).  </a:t>
            </a:r>
          </a:p>
        </p:txBody>
      </p:sp>
    </p:spTree>
    <p:extLst>
      <p:ext uri="{BB962C8B-B14F-4D97-AF65-F5344CB8AC3E}">
        <p14:creationId xmlns="" xmlns:p14="http://schemas.microsoft.com/office/powerpoint/2010/main" val="3342306838"/>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94213">
                                            <p:txEl>
                                              <p:pRg st="0" end="0"/>
                                            </p:txEl>
                                          </p:spTgt>
                                        </p:tgtEl>
                                        <p:attrNameLst>
                                          <p:attrName>style.visibility</p:attrName>
                                        </p:attrNameLst>
                                      </p:cBhvr>
                                      <p:to>
                                        <p:strVal val="visible"/>
                                      </p:to>
                                    </p:set>
                                    <p:animEffect transition="in" filter="wipe(left)">
                                      <p:cBhvr>
                                        <p:cTn id="7" dur="500"/>
                                        <p:tgtEl>
                                          <p:spTgt spid="9421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94213">
                                            <p:txEl>
                                              <p:pRg st="1" end="1"/>
                                            </p:txEl>
                                          </p:spTgt>
                                        </p:tgtEl>
                                        <p:attrNameLst>
                                          <p:attrName>style.visibility</p:attrName>
                                        </p:attrNameLst>
                                      </p:cBhvr>
                                      <p:to>
                                        <p:strVal val="visible"/>
                                      </p:to>
                                    </p:set>
                                    <p:animEffect transition="in" filter="wipe(left)">
                                      <p:cBhvr>
                                        <p:cTn id="12" dur="500"/>
                                        <p:tgtEl>
                                          <p:spTgt spid="9421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94213">
                                            <p:txEl>
                                              <p:pRg st="2" end="2"/>
                                            </p:txEl>
                                          </p:spTgt>
                                        </p:tgtEl>
                                        <p:attrNameLst>
                                          <p:attrName>style.visibility</p:attrName>
                                        </p:attrNameLst>
                                      </p:cBhvr>
                                      <p:to>
                                        <p:strVal val="visible"/>
                                      </p:to>
                                    </p:set>
                                    <p:animEffect transition="in" filter="wipe(left)">
                                      <p:cBhvr>
                                        <p:cTn id="17" dur="500"/>
                                        <p:tgtEl>
                                          <p:spTgt spid="9421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213" grpId="0" build="p" bldLvl="2"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68" name="Rectangle 12"/>
          <p:cNvSpPr>
            <a:spLocks noGrp="1" noChangeArrowheads="1"/>
          </p:cNvSpPr>
          <p:nvPr>
            <p:ph type="title"/>
          </p:nvPr>
        </p:nvSpPr>
        <p:spPr/>
        <p:txBody>
          <a:bodyPr>
            <a:normAutofit fontScale="90000"/>
          </a:bodyPr>
          <a:lstStyle/>
          <a:p>
            <a:r>
              <a:rPr lang="en-US" altLang="en-US" b="1" dirty="0">
                <a:latin typeface="Times New Roman" panose="02020603050405020304" pitchFamily="18" charset="0"/>
                <a:cs typeface="Times New Roman" panose="02020603050405020304" pitchFamily="18" charset="0"/>
              </a:rPr>
              <a:t>Loanable funds demand </a:t>
            </a:r>
            <a:r>
              <a:rPr lang="en-US" altLang="en-US" b="1" dirty="0" smtClean="0">
                <a:latin typeface="Times New Roman" panose="02020603050405020304" pitchFamily="18" charset="0"/>
                <a:cs typeface="Times New Roman" panose="02020603050405020304" pitchFamily="18" charset="0"/>
              </a:rPr>
              <a:t>curve: </a:t>
            </a:r>
            <a:r>
              <a:rPr lang="en-US" altLang="en-US" b="1" dirty="0">
                <a:latin typeface="Times New Roman" panose="02020603050405020304" pitchFamily="18" charset="0"/>
                <a:cs typeface="Times New Roman" panose="02020603050405020304" pitchFamily="18" charset="0"/>
              </a:rPr>
              <a:t>Conventional Approach</a:t>
            </a:r>
          </a:p>
        </p:txBody>
      </p:sp>
      <p:grpSp>
        <p:nvGrpSpPr>
          <p:cNvPr id="96259" name="Group 3"/>
          <p:cNvGrpSpPr>
            <a:grpSpLocks/>
          </p:cNvGrpSpPr>
          <p:nvPr/>
        </p:nvGrpSpPr>
        <p:grpSpPr bwMode="auto">
          <a:xfrm>
            <a:off x="1143000" y="1385888"/>
            <a:ext cx="5486400" cy="4419600"/>
            <a:chOff x="336" y="672"/>
            <a:chExt cx="3648" cy="2784"/>
          </a:xfrm>
        </p:grpSpPr>
        <p:sp>
          <p:nvSpPr>
            <p:cNvPr id="96260" name="Line 4"/>
            <p:cNvSpPr>
              <a:spLocks noChangeShapeType="1"/>
            </p:cNvSpPr>
            <p:nvPr/>
          </p:nvSpPr>
          <p:spPr bwMode="auto">
            <a:xfrm>
              <a:off x="576" y="855"/>
              <a:ext cx="0" cy="2352"/>
            </a:xfrm>
            <a:prstGeom prst="line">
              <a:avLst/>
            </a:prstGeom>
            <a:noFill/>
            <a:ln w="952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6261" name="Line 5"/>
            <p:cNvSpPr>
              <a:spLocks noChangeShapeType="1"/>
            </p:cNvSpPr>
            <p:nvPr/>
          </p:nvSpPr>
          <p:spPr bwMode="auto">
            <a:xfrm>
              <a:off x="576" y="3207"/>
              <a:ext cx="3312" cy="0"/>
            </a:xfrm>
            <a:prstGeom prst="line">
              <a:avLst/>
            </a:prstGeom>
            <a:noFill/>
            <a:ln w="952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6262" name="Text Box 6"/>
            <p:cNvSpPr txBox="1">
              <a:spLocks noChangeArrowheads="1"/>
            </p:cNvSpPr>
            <p:nvPr/>
          </p:nvSpPr>
          <p:spPr bwMode="auto">
            <a:xfrm>
              <a:off x="336" y="672"/>
              <a:ext cx="288" cy="28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2400" b="1" i="1">
                  <a:latin typeface="Tahoma" panose="020B0604030504040204" pitchFamily="34" charset="0"/>
                </a:rPr>
                <a:t>r</a:t>
              </a:r>
            </a:p>
          </p:txBody>
        </p:sp>
        <p:sp>
          <p:nvSpPr>
            <p:cNvPr id="96263" name="Text Box 7"/>
            <p:cNvSpPr txBox="1">
              <a:spLocks noChangeArrowheads="1"/>
            </p:cNvSpPr>
            <p:nvPr/>
          </p:nvSpPr>
          <p:spPr bwMode="auto">
            <a:xfrm>
              <a:off x="3696" y="3168"/>
              <a:ext cx="288" cy="28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2400" b="1" i="1">
                  <a:latin typeface="Tahoma" panose="020B0604030504040204" pitchFamily="34" charset="0"/>
                </a:rPr>
                <a:t>I</a:t>
              </a:r>
            </a:p>
          </p:txBody>
        </p:sp>
      </p:grpSp>
      <p:grpSp>
        <p:nvGrpSpPr>
          <p:cNvPr id="96264" name="Group 8"/>
          <p:cNvGrpSpPr>
            <a:grpSpLocks/>
          </p:cNvGrpSpPr>
          <p:nvPr/>
        </p:nvGrpSpPr>
        <p:grpSpPr bwMode="auto">
          <a:xfrm>
            <a:off x="1905000" y="1927225"/>
            <a:ext cx="4648200" cy="3025775"/>
            <a:chOff x="864" y="1056"/>
            <a:chExt cx="2832" cy="1820"/>
          </a:xfrm>
        </p:grpSpPr>
        <p:sp>
          <p:nvSpPr>
            <p:cNvPr id="96265" name="Text Box 9"/>
            <p:cNvSpPr txBox="1">
              <a:spLocks noChangeArrowheads="1"/>
            </p:cNvSpPr>
            <p:nvPr/>
          </p:nvSpPr>
          <p:spPr bwMode="auto">
            <a:xfrm>
              <a:off x="3216" y="2601"/>
              <a:ext cx="480" cy="2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400" b="1" i="1">
                  <a:latin typeface="Tahoma" panose="020B0604030504040204" pitchFamily="34" charset="0"/>
                </a:rPr>
                <a:t>I</a:t>
              </a:r>
              <a:r>
                <a:rPr lang="en-US" altLang="en-US" sz="1200" b="1" i="1">
                  <a:latin typeface="Tahoma" panose="020B0604030504040204" pitchFamily="34" charset="0"/>
                </a:rPr>
                <a:t> </a:t>
              </a:r>
              <a:r>
                <a:rPr lang="en-US" altLang="en-US" sz="2400">
                  <a:latin typeface="Tahoma" panose="020B0604030504040204" pitchFamily="34" charset="0"/>
                </a:rPr>
                <a:t>(</a:t>
              </a:r>
              <a:r>
                <a:rPr lang="en-US" altLang="en-US" sz="2400" b="1" i="1">
                  <a:latin typeface="Tahoma" panose="020B0604030504040204" pitchFamily="34" charset="0"/>
                </a:rPr>
                <a:t>r</a:t>
              </a:r>
              <a:r>
                <a:rPr lang="en-US" altLang="en-US" sz="1200" b="1" i="1">
                  <a:latin typeface="Tahoma" panose="020B0604030504040204" pitchFamily="34" charset="0"/>
                </a:rPr>
                <a:t> </a:t>
              </a:r>
              <a:r>
                <a:rPr lang="en-US" altLang="en-US" sz="2400">
                  <a:latin typeface="Tahoma" panose="020B0604030504040204" pitchFamily="34" charset="0"/>
                </a:rPr>
                <a:t>)</a:t>
              </a:r>
            </a:p>
          </p:txBody>
        </p:sp>
        <p:sp>
          <p:nvSpPr>
            <p:cNvPr id="96266" name="Freeform 10"/>
            <p:cNvSpPr>
              <a:spLocks/>
            </p:cNvSpPr>
            <p:nvPr/>
          </p:nvSpPr>
          <p:spPr bwMode="auto">
            <a:xfrm>
              <a:off x="864" y="1056"/>
              <a:ext cx="2352" cy="1728"/>
            </a:xfrm>
            <a:custGeom>
              <a:avLst/>
              <a:gdLst>
                <a:gd name="T0" fmla="*/ 0 w 2208"/>
                <a:gd name="T1" fmla="*/ 0 h 1632"/>
                <a:gd name="T2" fmla="*/ 720 w 2208"/>
                <a:gd name="T3" fmla="*/ 1008 h 1632"/>
                <a:gd name="T4" fmla="*/ 2208 w 2208"/>
                <a:gd name="T5" fmla="*/ 1632 h 1632"/>
              </a:gdLst>
              <a:ahLst/>
              <a:cxnLst>
                <a:cxn ang="0">
                  <a:pos x="T0" y="T1"/>
                </a:cxn>
                <a:cxn ang="0">
                  <a:pos x="T2" y="T3"/>
                </a:cxn>
                <a:cxn ang="0">
                  <a:pos x="T4" y="T5"/>
                </a:cxn>
              </a:cxnLst>
              <a:rect l="0" t="0" r="r" b="b"/>
              <a:pathLst>
                <a:path w="2208" h="1632">
                  <a:moveTo>
                    <a:pt x="0" y="0"/>
                  </a:moveTo>
                  <a:cubicBezTo>
                    <a:pt x="176" y="368"/>
                    <a:pt x="352" y="736"/>
                    <a:pt x="720" y="1008"/>
                  </a:cubicBezTo>
                  <a:cubicBezTo>
                    <a:pt x="1088" y="1280"/>
                    <a:pt x="1648" y="1456"/>
                    <a:pt x="2208" y="1632"/>
                  </a:cubicBezTo>
                </a:path>
              </a:pathLst>
            </a:custGeom>
            <a:noFill/>
            <a:ln w="28575" cmpd="sng">
              <a:solidFill>
                <a:srgbClr val="6600CC"/>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96267" name="Text Box 11"/>
          <p:cNvSpPr txBox="1">
            <a:spLocks noChangeArrowheads="1"/>
          </p:cNvSpPr>
          <p:nvPr/>
        </p:nvSpPr>
        <p:spPr bwMode="auto">
          <a:xfrm>
            <a:off x="5176838" y="1828800"/>
            <a:ext cx="2819400" cy="1692275"/>
          </a:xfrm>
          <a:prstGeom prst="rect">
            <a:avLst/>
          </a:prstGeom>
          <a:solidFill>
            <a:srgbClr val="FFFFCC"/>
          </a:solidFill>
          <a:ln>
            <a:noFill/>
          </a:ln>
          <a:effectLst>
            <a:outerShdw dist="89803" dir="2700000" algn="ctr" rotWithShape="0">
              <a:schemeClr val="bg2"/>
            </a:outerShdw>
          </a:effectLst>
          <a:extLst>
            <a:ext uri="{91240B29-F687-4F45-9708-019B960494DF}">
              <a14:hiddenLine xmlns="" xmlns:a14="http://schemas.microsoft.com/office/drawing/2010/main" w="9525">
                <a:solidFill>
                  <a:schemeClr val="tx1"/>
                </a:solidFill>
                <a:miter lim="800000"/>
                <a:headEnd/>
                <a:tailEnd/>
              </a14:hiddenLine>
            </a:ext>
          </a:extLst>
        </p:spPr>
        <p:txBody>
          <a:bodyPr>
            <a:spAutoFit/>
          </a:bodyPr>
          <a:lstStyle/>
          <a:p>
            <a:pPr>
              <a:lnSpc>
                <a:spcPct val="105000"/>
              </a:lnSpc>
              <a:spcBef>
                <a:spcPct val="50000"/>
              </a:spcBef>
            </a:pPr>
            <a:r>
              <a:rPr lang="en-US" altLang="en-US" sz="2500" dirty="0">
                <a:latin typeface="Times New Roman" panose="02020603050405020304" pitchFamily="18" charset="0"/>
                <a:cs typeface="Times New Roman" panose="02020603050405020304" pitchFamily="18" charset="0"/>
              </a:rPr>
              <a:t>The investment curve is also the demand curve for loanable funds.</a:t>
            </a:r>
          </a:p>
        </p:txBody>
      </p:sp>
    </p:spTree>
    <p:extLst>
      <p:ext uri="{BB962C8B-B14F-4D97-AF65-F5344CB8AC3E}">
        <p14:creationId xmlns="" xmlns:p14="http://schemas.microsoft.com/office/powerpoint/2010/main" val="3301146133"/>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96267"/>
                                        </p:tgtEl>
                                        <p:attrNameLst>
                                          <p:attrName>style.visibility</p:attrName>
                                        </p:attrNameLst>
                                      </p:cBhvr>
                                      <p:to>
                                        <p:strVal val="visible"/>
                                      </p:to>
                                    </p:set>
                                    <p:animEffect transition="in" filter="dissolve">
                                      <p:cBhvr>
                                        <p:cTn id="7" dur="500"/>
                                        <p:tgtEl>
                                          <p:spTgt spid="962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267" grpId="0" animBg="1"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8308" name="Rectangle 4"/>
          <p:cNvSpPr>
            <a:spLocks noGrp="1" noChangeArrowheads="1"/>
          </p:cNvSpPr>
          <p:nvPr>
            <p:ph type="title"/>
          </p:nvPr>
        </p:nvSpPr>
        <p:spPr/>
        <p:txBody>
          <a:bodyPr>
            <a:normAutofit fontScale="90000"/>
          </a:bodyPr>
          <a:lstStyle/>
          <a:p>
            <a:r>
              <a:rPr lang="en-US" altLang="en-US" b="1" dirty="0">
                <a:latin typeface="Times New Roman" panose="02020603050405020304" pitchFamily="18" charset="0"/>
                <a:cs typeface="Times New Roman" panose="02020603050405020304" pitchFamily="18" charset="0"/>
              </a:rPr>
              <a:t>Supply of </a:t>
            </a:r>
            <a:r>
              <a:rPr lang="en-US" altLang="en-US" b="1" dirty="0" smtClean="0">
                <a:latin typeface="Times New Roman" panose="02020603050405020304" pitchFamily="18" charset="0"/>
                <a:cs typeface="Times New Roman" panose="02020603050405020304" pitchFamily="18" charset="0"/>
              </a:rPr>
              <a:t>funds</a:t>
            </a:r>
            <a:r>
              <a:rPr lang="en-US" altLang="en-US" b="1" dirty="0">
                <a:latin typeface="Times New Roman" panose="02020603050405020304" pitchFamily="18" charset="0"/>
                <a:cs typeface="Times New Roman" panose="02020603050405020304" pitchFamily="18" charset="0"/>
              </a:rPr>
              <a:t> </a:t>
            </a:r>
            <a:r>
              <a:rPr lang="en-US" altLang="en-US" b="1" dirty="0" smtClean="0">
                <a:latin typeface="Times New Roman" panose="02020603050405020304" pitchFamily="18" charset="0"/>
                <a:cs typeface="Times New Roman" panose="02020603050405020304" pitchFamily="18" charset="0"/>
              </a:rPr>
              <a:t>(Saving): </a:t>
            </a:r>
            <a:r>
              <a:rPr lang="en-US" altLang="en-US" b="1" dirty="0">
                <a:latin typeface="Times New Roman" panose="02020603050405020304" pitchFamily="18" charset="0"/>
                <a:cs typeface="Times New Roman" panose="02020603050405020304" pitchFamily="18" charset="0"/>
              </a:rPr>
              <a:t>Conventional Approach</a:t>
            </a:r>
          </a:p>
        </p:txBody>
      </p:sp>
      <p:sp>
        <p:nvSpPr>
          <p:cNvPr id="98309" name="Rectangle 5"/>
          <p:cNvSpPr>
            <a:spLocks noGrp="1" noChangeArrowheads="1"/>
          </p:cNvSpPr>
          <p:nvPr>
            <p:ph type="body" idx="1"/>
          </p:nvPr>
        </p:nvSpPr>
        <p:spPr/>
        <p:txBody>
          <a:bodyPr/>
          <a:lstStyle/>
          <a:p>
            <a:pPr>
              <a:buFont typeface="Wingdings" panose="05000000000000000000" pitchFamily="2" charset="2"/>
              <a:buChar char="Ø"/>
            </a:pPr>
            <a:r>
              <a:rPr lang="en-US" altLang="en-US" dirty="0">
                <a:latin typeface="Times New Roman" panose="02020603050405020304" pitchFamily="18" charset="0"/>
                <a:cs typeface="Times New Roman" panose="02020603050405020304" pitchFamily="18" charset="0"/>
              </a:rPr>
              <a:t>The supply of loanable funds comes from saving:</a:t>
            </a:r>
          </a:p>
          <a:p>
            <a:pPr lvl="1">
              <a:lnSpc>
                <a:spcPct val="105000"/>
              </a:lnSpc>
              <a:spcBef>
                <a:spcPct val="45000"/>
              </a:spcBef>
            </a:pPr>
            <a:r>
              <a:rPr lang="en-US" altLang="en-US" dirty="0">
                <a:latin typeface="Times New Roman" panose="02020603050405020304" pitchFamily="18" charset="0"/>
                <a:cs typeface="Times New Roman" panose="02020603050405020304" pitchFamily="18" charset="0"/>
              </a:rPr>
              <a:t>Households use their saving to make bank deposits, purchase bonds and other assets.  These funds become available to firms to borrow to finance investment spending. </a:t>
            </a:r>
          </a:p>
          <a:p>
            <a:pPr lvl="1">
              <a:lnSpc>
                <a:spcPct val="105000"/>
              </a:lnSpc>
              <a:spcBef>
                <a:spcPct val="45000"/>
              </a:spcBef>
            </a:pPr>
            <a:r>
              <a:rPr lang="en-US" altLang="en-US" dirty="0">
                <a:latin typeface="Times New Roman" panose="02020603050405020304" pitchFamily="18" charset="0"/>
                <a:cs typeface="Times New Roman" panose="02020603050405020304" pitchFamily="18" charset="0"/>
              </a:rPr>
              <a:t>The government may also contribute to saving </a:t>
            </a:r>
            <a:br>
              <a:rPr lang="en-US" altLang="en-US" dirty="0">
                <a:latin typeface="Times New Roman" panose="02020603050405020304" pitchFamily="18" charset="0"/>
                <a:cs typeface="Times New Roman" panose="02020603050405020304" pitchFamily="18" charset="0"/>
              </a:rPr>
            </a:br>
            <a:r>
              <a:rPr lang="en-US" altLang="en-US" dirty="0">
                <a:latin typeface="Times New Roman" panose="02020603050405020304" pitchFamily="18" charset="0"/>
                <a:cs typeface="Times New Roman" panose="02020603050405020304" pitchFamily="18" charset="0"/>
              </a:rPr>
              <a:t>if it does not spend all the tax revenue it receives.  </a:t>
            </a:r>
          </a:p>
        </p:txBody>
      </p:sp>
    </p:spTree>
    <p:extLst>
      <p:ext uri="{BB962C8B-B14F-4D97-AF65-F5344CB8AC3E}">
        <p14:creationId xmlns="" xmlns:p14="http://schemas.microsoft.com/office/powerpoint/2010/main" val="73569843"/>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98309">
                                            <p:txEl>
                                              <p:pRg st="0" end="0"/>
                                            </p:txEl>
                                          </p:spTgt>
                                        </p:tgtEl>
                                        <p:attrNameLst>
                                          <p:attrName>style.visibility</p:attrName>
                                        </p:attrNameLst>
                                      </p:cBhvr>
                                      <p:to>
                                        <p:strVal val="visible"/>
                                      </p:to>
                                    </p:set>
                                    <p:animEffect transition="in" filter="wipe(left)">
                                      <p:cBhvr>
                                        <p:cTn id="7" dur="500"/>
                                        <p:tgtEl>
                                          <p:spTgt spid="98309">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98309">
                                            <p:txEl>
                                              <p:pRg st="1" end="1"/>
                                            </p:txEl>
                                          </p:spTgt>
                                        </p:tgtEl>
                                        <p:attrNameLst>
                                          <p:attrName>style.visibility</p:attrName>
                                        </p:attrNameLst>
                                      </p:cBhvr>
                                      <p:to>
                                        <p:strVal val="visible"/>
                                      </p:to>
                                    </p:set>
                                    <p:animEffect transition="in" filter="wipe(left)">
                                      <p:cBhvr>
                                        <p:cTn id="12" dur="500"/>
                                        <p:tgtEl>
                                          <p:spTgt spid="98309">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98309">
                                            <p:txEl>
                                              <p:pRg st="2" end="2"/>
                                            </p:txEl>
                                          </p:spTgt>
                                        </p:tgtEl>
                                        <p:attrNameLst>
                                          <p:attrName>style.visibility</p:attrName>
                                        </p:attrNameLst>
                                      </p:cBhvr>
                                      <p:to>
                                        <p:strVal val="visible"/>
                                      </p:to>
                                    </p:set>
                                    <p:animEffect transition="in" filter="wipe(left)">
                                      <p:cBhvr>
                                        <p:cTn id="17" dur="500"/>
                                        <p:tgtEl>
                                          <p:spTgt spid="9830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309" grpId="0" build="p" bldLvl="2"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6" name="Rectangle 4"/>
          <p:cNvSpPr>
            <a:spLocks noGrp="1" noChangeArrowheads="1"/>
          </p:cNvSpPr>
          <p:nvPr>
            <p:ph type="title"/>
          </p:nvPr>
        </p:nvSpPr>
        <p:spPr/>
        <p:txBody>
          <a:bodyPr>
            <a:normAutofit fontScale="90000"/>
          </a:bodyPr>
          <a:lstStyle/>
          <a:p>
            <a:r>
              <a:rPr lang="en-US" altLang="en-US" b="1" dirty="0">
                <a:latin typeface="Times New Roman" panose="02020603050405020304" pitchFamily="18" charset="0"/>
                <a:cs typeface="Times New Roman" panose="02020603050405020304" pitchFamily="18" charset="0"/>
              </a:rPr>
              <a:t>Types of </a:t>
            </a:r>
            <a:r>
              <a:rPr lang="en-US" altLang="en-US" b="1" dirty="0" smtClean="0">
                <a:latin typeface="Times New Roman" panose="02020603050405020304" pitchFamily="18" charset="0"/>
                <a:cs typeface="Times New Roman" panose="02020603050405020304" pitchFamily="18" charset="0"/>
              </a:rPr>
              <a:t>saving: </a:t>
            </a:r>
            <a:r>
              <a:rPr lang="en-US" altLang="en-US" b="1" dirty="0">
                <a:latin typeface="Times New Roman" panose="02020603050405020304" pitchFamily="18" charset="0"/>
                <a:cs typeface="Times New Roman" panose="02020603050405020304" pitchFamily="18" charset="0"/>
              </a:rPr>
              <a:t>Conventional Approach</a:t>
            </a:r>
          </a:p>
        </p:txBody>
      </p:sp>
      <p:sp>
        <p:nvSpPr>
          <p:cNvPr id="100357" name="Rectangle 5"/>
          <p:cNvSpPr>
            <a:spLocks noGrp="1" noChangeArrowheads="1"/>
          </p:cNvSpPr>
          <p:nvPr>
            <p:ph type="body" idx="1"/>
          </p:nvPr>
        </p:nvSpPr>
        <p:spPr>
          <a:xfrm>
            <a:off x="523875" y="1566863"/>
            <a:ext cx="7793038" cy="4525962"/>
          </a:xfrm>
        </p:spPr>
        <p:txBody>
          <a:bodyPr/>
          <a:lstStyle/>
          <a:p>
            <a:pPr>
              <a:spcBef>
                <a:spcPct val="55000"/>
              </a:spcBef>
              <a:buFont typeface="Wingdings" panose="05000000000000000000" pitchFamily="2" charset="2"/>
              <a:buNone/>
            </a:pPr>
            <a:r>
              <a:rPr lang="en-US" altLang="en-US" b="1" dirty="0">
                <a:solidFill>
                  <a:srgbClr val="FF0000"/>
                </a:solidFill>
                <a:latin typeface="Times New Roman" panose="02020603050405020304" pitchFamily="18" charset="0"/>
                <a:cs typeface="Times New Roman" panose="02020603050405020304" pitchFamily="18" charset="0"/>
              </a:rPr>
              <a:t>private saving</a:t>
            </a:r>
            <a:r>
              <a:rPr lang="en-US" altLang="en-US" dirty="0">
                <a:latin typeface="Times New Roman" panose="02020603050405020304" pitchFamily="18" charset="0"/>
                <a:cs typeface="Times New Roman" panose="02020603050405020304" pitchFamily="18" charset="0"/>
              </a:rPr>
              <a:t>	= (</a:t>
            </a:r>
            <a:r>
              <a:rPr lang="en-US" altLang="en-US" b="1" i="1" dirty="0">
                <a:latin typeface="Times New Roman" panose="02020603050405020304" pitchFamily="18" charset="0"/>
                <a:cs typeface="Times New Roman" panose="02020603050405020304" pitchFamily="18" charset="0"/>
              </a:rPr>
              <a:t>Y</a:t>
            </a:r>
            <a:r>
              <a:rPr lang="en-US" altLang="en-US" dirty="0">
                <a:latin typeface="Times New Roman" panose="02020603050405020304" pitchFamily="18" charset="0"/>
                <a:cs typeface="Times New Roman" panose="02020603050405020304" pitchFamily="18" charset="0"/>
              </a:rPr>
              <a:t> – </a:t>
            </a:r>
            <a:r>
              <a:rPr lang="en-US" altLang="en-US" b="1" i="1" dirty="0">
                <a:latin typeface="Times New Roman" panose="02020603050405020304" pitchFamily="18" charset="0"/>
                <a:cs typeface="Times New Roman" panose="02020603050405020304" pitchFamily="18" charset="0"/>
              </a:rPr>
              <a:t>T</a:t>
            </a:r>
            <a:r>
              <a:rPr lang="en-US" altLang="en-US" sz="1100" dirty="0">
                <a:latin typeface="Times New Roman" panose="02020603050405020304" pitchFamily="18" charset="0"/>
                <a:cs typeface="Times New Roman" panose="02020603050405020304" pitchFamily="18" charset="0"/>
              </a:rPr>
              <a:t> </a:t>
            </a:r>
            <a:r>
              <a:rPr lang="en-US" altLang="en-US" dirty="0">
                <a:latin typeface="Times New Roman" panose="02020603050405020304" pitchFamily="18" charset="0"/>
                <a:cs typeface="Times New Roman" panose="02020603050405020304" pitchFamily="18" charset="0"/>
              </a:rPr>
              <a:t>) – </a:t>
            </a:r>
            <a:r>
              <a:rPr lang="en-US" altLang="en-US" b="1" i="1" dirty="0">
                <a:latin typeface="Times New Roman" panose="02020603050405020304" pitchFamily="18" charset="0"/>
                <a:cs typeface="Times New Roman" panose="02020603050405020304" pitchFamily="18" charset="0"/>
              </a:rPr>
              <a:t>C</a:t>
            </a:r>
          </a:p>
          <a:p>
            <a:pPr>
              <a:spcBef>
                <a:spcPct val="55000"/>
              </a:spcBef>
              <a:buFont typeface="Wingdings" panose="05000000000000000000" pitchFamily="2" charset="2"/>
              <a:buNone/>
            </a:pPr>
            <a:r>
              <a:rPr lang="en-US" altLang="en-US" b="1" dirty="0">
                <a:solidFill>
                  <a:srgbClr val="FF0000"/>
                </a:solidFill>
                <a:latin typeface="Times New Roman" panose="02020603050405020304" pitchFamily="18" charset="0"/>
                <a:cs typeface="Times New Roman" panose="02020603050405020304" pitchFamily="18" charset="0"/>
              </a:rPr>
              <a:t>public saving</a:t>
            </a:r>
            <a:r>
              <a:rPr lang="en-US" altLang="en-US" dirty="0">
                <a:latin typeface="Times New Roman" panose="02020603050405020304" pitchFamily="18" charset="0"/>
                <a:cs typeface="Times New Roman" panose="02020603050405020304" pitchFamily="18" charset="0"/>
              </a:rPr>
              <a:t>  	=    </a:t>
            </a:r>
            <a:r>
              <a:rPr lang="en-US" altLang="en-US" b="1" i="1" dirty="0">
                <a:latin typeface="Times New Roman" panose="02020603050405020304" pitchFamily="18" charset="0"/>
                <a:cs typeface="Times New Roman" panose="02020603050405020304" pitchFamily="18" charset="0"/>
              </a:rPr>
              <a:t>T</a:t>
            </a:r>
            <a:r>
              <a:rPr lang="en-US" altLang="en-US" dirty="0">
                <a:latin typeface="Times New Roman" panose="02020603050405020304" pitchFamily="18" charset="0"/>
                <a:cs typeface="Times New Roman" panose="02020603050405020304" pitchFamily="18" charset="0"/>
              </a:rPr>
              <a:t>  –  </a:t>
            </a:r>
            <a:r>
              <a:rPr lang="en-US" altLang="en-US" b="1" i="1" dirty="0">
                <a:latin typeface="Times New Roman" panose="02020603050405020304" pitchFamily="18" charset="0"/>
                <a:cs typeface="Times New Roman" panose="02020603050405020304" pitchFamily="18" charset="0"/>
              </a:rPr>
              <a:t>G</a:t>
            </a:r>
          </a:p>
          <a:p>
            <a:pPr>
              <a:spcBef>
                <a:spcPct val="55000"/>
              </a:spcBef>
              <a:buFont typeface="Wingdings" panose="05000000000000000000" pitchFamily="2" charset="2"/>
              <a:buNone/>
            </a:pPr>
            <a:r>
              <a:rPr lang="en-US" altLang="en-US" b="1" dirty="0">
                <a:solidFill>
                  <a:srgbClr val="FF0000"/>
                </a:solidFill>
                <a:latin typeface="Times New Roman" panose="02020603050405020304" pitchFamily="18" charset="0"/>
                <a:cs typeface="Times New Roman" panose="02020603050405020304" pitchFamily="18" charset="0"/>
              </a:rPr>
              <a:t>national saving</a:t>
            </a:r>
            <a:r>
              <a:rPr lang="en-US" altLang="en-US" dirty="0">
                <a:latin typeface="Times New Roman" panose="02020603050405020304" pitchFamily="18" charset="0"/>
                <a:cs typeface="Times New Roman" panose="02020603050405020304" pitchFamily="18" charset="0"/>
              </a:rPr>
              <a:t>, </a:t>
            </a:r>
            <a:r>
              <a:rPr lang="en-US" altLang="en-US" b="1" i="1" dirty="0">
                <a:latin typeface="Times New Roman" panose="02020603050405020304" pitchFamily="18" charset="0"/>
                <a:cs typeface="Times New Roman" panose="02020603050405020304" pitchFamily="18" charset="0"/>
              </a:rPr>
              <a:t>S</a:t>
            </a:r>
            <a:r>
              <a:rPr lang="en-US" altLang="en-US" dirty="0">
                <a:latin typeface="Times New Roman" panose="02020603050405020304" pitchFamily="18" charset="0"/>
                <a:cs typeface="Times New Roman" panose="02020603050405020304" pitchFamily="18" charset="0"/>
              </a:rPr>
              <a:t>  </a:t>
            </a:r>
          </a:p>
          <a:p>
            <a:pPr lvl="1">
              <a:lnSpc>
                <a:spcPct val="105000"/>
              </a:lnSpc>
              <a:spcBef>
                <a:spcPct val="40000"/>
              </a:spcBef>
              <a:buFont typeface="Wingdings" panose="05000000000000000000" pitchFamily="2" charset="2"/>
              <a:buNone/>
            </a:pPr>
            <a:r>
              <a:rPr lang="en-US" altLang="en-US" dirty="0">
                <a:latin typeface="Times New Roman" panose="02020603050405020304" pitchFamily="18" charset="0"/>
                <a:cs typeface="Times New Roman" panose="02020603050405020304" pitchFamily="18" charset="0"/>
              </a:rPr>
              <a:t>= private saving + public saving</a:t>
            </a:r>
          </a:p>
          <a:p>
            <a:pPr lvl="1">
              <a:lnSpc>
                <a:spcPct val="105000"/>
              </a:lnSpc>
              <a:spcBef>
                <a:spcPct val="40000"/>
              </a:spcBef>
              <a:buFont typeface="Wingdings" panose="05000000000000000000" pitchFamily="2" charset="2"/>
              <a:buNone/>
            </a:pPr>
            <a:r>
              <a:rPr lang="en-US" altLang="en-US" dirty="0">
                <a:latin typeface="Times New Roman" panose="02020603050405020304" pitchFamily="18" charset="0"/>
                <a:cs typeface="Times New Roman" panose="02020603050405020304" pitchFamily="18" charset="0"/>
              </a:rPr>
              <a:t>=   (</a:t>
            </a:r>
            <a:r>
              <a:rPr lang="en-US" altLang="en-US" b="1" i="1" dirty="0">
                <a:latin typeface="Times New Roman" panose="02020603050405020304" pitchFamily="18" charset="0"/>
                <a:cs typeface="Times New Roman" panose="02020603050405020304" pitchFamily="18" charset="0"/>
              </a:rPr>
              <a:t>Y</a:t>
            </a:r>
            <a:r>
              <a:rPr lang="en-US" altLang="en-US" dirty="0">
                <a:latin typeface="Times New Roman" panose="02020603050405020304" pitchFamily="18" charset="0"/>
                <a:cs typeface="Times New Roman" panose="02020603050405020304" pitchFamily="18" charset="0"/>
              </a:rPr>
              <a:t> –</a:t>
            </a:r>
            <a:r>
              <a:rPr lang="en-US" altLang="en-US" b="1" i="1" dirty="0">
                <a:latin typeface="Times New Roman" panose="02020603050405020304" pitchFamily="18" charset="0"/>
                <a:cs typeface="Times New Roman" panose="02020603050405020304" pitchFamily="18" charset="0"/>
              </a:rPr>
              <a:t>T</a:t>
            </a:r>
            <a:r>
              <a:rPr lang="en-US" altLang="en-US" dirty="0">
                <a:latin typeface="Times New Roman" panose="02020603050405020304" pitchFamily="18" charset="0"/>
                <a:cs typeface="Times New Roman" panose="02020603050405020304" pitchFamily="18" charset="0"/>
              </a:rPr>
              <a:t> ) – </a:t>
            </a:r>
            <a:r>
              <a:rPr lang="en-US" altLang="en-US" b="1" i="1" dirty="0">
                <a:latin typeface="Times New Roman" panose="02020603050405020304" pitchFamily="18" charset="0"/>
                <a:cs typeface="Times New Roman" panose="02020603050405020304" pitchFamily="18" charset="0"/>
              </a:rPr>
              <a:t>C</a:t>
            </a:r>
            <a:r>
              <a:rPr lang="en-US" altLang="en-US" dirty="0">
                <a:latin typeface="Times New Roman" panose="02020603050405020304" pitchFamily="18" charset="0"/>
                <a:cs typeface="Times New Roman" panose="02020603050405020304" pitchFamily="18" charset="0"/>
              </a:rPr>
              <a:t>   +    </a:t>
            </a:r>
            <a:r>
              <a:rPr lang="en-US" altLang="en-US" b="1" i="1" dirty="0">
                <a:latin typeface="Times New Roman" panose="02020603050405020304" pitchFamily="18" charset="0"/>
                <a:cs typeface="Times New Roman" panose="02020603050405020304" pitchFamily="18" charset="0"/>
              </a:rPr>
              <a:t>T</a:t>
            </a:r>
            <a:r>
              <a:rPr lang="en-US" altLang="en-US" dirty="0">
                <a:latin typeface="Times New Roman" panose="02020603050405020304" pitchFamily="18" charset="0"/>
                <a:cs typeface="Times New Roman" panose="02020603050405020304" pitchFamily="18" charset="0"/>
              </a:rPr>
              <a:t> – </a:t>
            </a:r>
            <a:r>
              <a:rPr lang="en-US" altLang="en-US" b="1" i="1" dirty="0">
                <a:latin typeface="Times New Roman" panose="02020603050405020304" pitchFamily="18" charset="0"/>
                <a:cs typeface="Times New Roman" panose="02020603050405020304" pitchFamily="18" charset="0"/>
              </a:rPr>
              <a:t>G</a:t>
            </a:r>
            <a:r>
              <a:rPr lang="en-US" altLang="en-US" dirty="0">
                <a:latin typeface="Times New Roman" panose="02020603050405020304" pitchFamily="18" charset="0"/>
                <a:cs typeface="Times New Roman" panose="02020603050405020304" pitchFamily="18" charset="0"/>
              </a:rPr>
              <a:t> </a:t>
            </a:r>
          </a:p>
          <a:p>
            <a:pPr lvl="1">
              <a:lnSpc>
                <a:spcPct val="105000"/>
              </a:lnSpc>
              <a:spcBef>
                <a:spcPct val="40000"/>
              </a:spcBef>
              <a:buFont typeface="Wingdings" panose="05000000000000000000" pitchFamily="2" charset="2"/>
              <a:buNone/>
            </a:pPr>
            <a:r>
              <a:rPr lang="en-US" altLang="en-US" dirty="0">
                <a:latin typeface="Times New Roman" panose="02020603050405020304" pitchFamily="18" charset="0"/>
                <a:cs typeface="Times New Roman" panose="02020603050405020304" pitchFamily="18" charset="0"/>
              </a:rPr>
              <a:t>=        </a:t>
            </a:r>
            <a:r>
              <a:rPr lang="en-US" altLang="en-US" b="1" i="1" dirty="0">
                <a:latin typeface="Times New Roman" panose="02020603050405020304" pitchFamily="18" charset="0"/>
                <a:cs typeface="Times New Roman" panose="02020603050405020304" pitchFamily="18" charset="0"/>
              </a:rPr>
              <a:t>Y</a:t>
            </a:r>
            <a:r>
              <a:rPr lang="en-US" altLang="en-US" dirty="0">
                <a:latin typeface="Times New Roman" panose="02020603050405020304" pitchFamily="18" charset="0"/>
                <a:cs typeface="Times New Roman" panose="02020603050405020304" pitchFamily="18" charset="0"/>
              </a:rPr>
              <a:t>  –  </a:t>
            </a:r>
            <a:r>
              <a:rPr lang="en-US" altLang="en-US" b="1" i="1" dirty="0">
                <a:latin typeface="Times New Roman" panose="02020603050405020304" pitchFamily="18" charset="0"/>
                <a:cs typeface="Times New Roman" panose="02020603050405020304" pitchFamily="18" charset="0"/>
              </a:rPr>
              <a:t>C</a:t>
            </a:r>
            <a:r>
              <a:rPr lang="en-US" altLang="en-US" dirty="0">
                <a:latin typeface="Times New Roman" panose="02020603050405020304" pitchFamily="18" charset="0"/>
                <a:cs typeface="Times New Roman" panose="02020603050405020304" pitchFamily="18" charset="0"/>
              </a:rPr>
              <a:t>  –  </a:t>
            </a:r>
            <a:r>
              <a:rPr lang="en-US" altLang="en-US" b="1" i="1" dirty="0">
                <a:latin typeface="Times New Roman" panose="02020603050405020304" pitchFamily="18" charset="0"/>
                <a:cs typeface="Times New Roman" panose="02020603050405020304" pitchFamily="18" charset="0"/>
              </a:rPr>
              <a:t>G</a:t>
            </a:r>
          </a:p>
        </p:txBody>
      </p:sp>
    </p:spTree>
    <p:extLst>
      <p:ext uri="{BB962C8B-B14F-4D97-AF65-F5344CB8AC3E}">
        <p14:creationId xmlns="" xmlns:p14="http://schemas.microsoft.com/office/powerpoint/2010/main" val="3545651091"/>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02" name="Rectangle 2"/>
          <p:cNvSpPr>
            <a:spLocks noGrp="1" noChangeArrowheads="1"/>
          </p:cNvSpPr>
          <p:nvPr>
            <p:ph type="title"/>
          </p:nvPr>
        </p:nvSpPr>
        <p:spPr>
          <a:xfrm>
            <a:off x="1425575" y="358775"/>
            <a:ext cx="7197725" cy="854075"/>
          </a:xfrm>
        </p:spPr>
        <p:txBody>
          <a:bodyPr/>
          <a:lstStyle/>
          <a:p>
            <a:r>
              <a:rPr lang="en-US" altLang="en-US" sz="3200" b="1" dirty="0">
                <a:latin typeface="Times New Roman" panose="02020603050405020304" pitchFamily="18" charset="0"/>
                <a:cs typeface="Times New Roman" panose="02020603050405020304" pitchFamily="18" charset="0"/>
              </a:rPr>
              <a:t>Conventional Approach</a:t>
            </a:r>
            <a:endParaRPr lang="en-US" altLang="en-US" sz="3100" dirty="0">
              <a:sym typeface="Symbol" panose="05050102010706020507" pitchFamily="18" charset="2"/>
            </a:endParaRPr>
          </a:p>
        </p:txBody>
      </p:sp>
      <p:sp>
        <p:nvSpPr>
          <p:cNvPr id="102403" name="Rectangle 3"/>
          <p:cNvSpPr>
            <a:spLocks noGrp="1" noChangeArrowheads="1"/>
          </p:cNvSpPr>
          <p:nvPr>
            <p:ph type="body" idx="1"/>
          </p:nvPr>
        </p:nvSpPr>
        <p:spPr>
          <a:xfrm>
            <a:off x="557213" y="1425575"/>
            <a:ext cx="7772400" cy="1295400"/>
          </a:xfrm>
        </p:spPr>
        <p:txBody>
          <a:bodyPr/>
          <a:lstStyle/>
          <a:p>
            <a:pPr>
              <a:spcBef>
                <a:spcPct val="30000"/>
              </a:spcBef>
              <a:buFont typeface="Wingdings" panose="05000000000000000000" pitchFamily="2" charset="2"/>
              <a:buChar char="Ø"/>
            </a:pPr>
            <a:r>
              <a:rPr lang="en-US" altLang="en-US" sz="2600" dirty="0">
                <a:latin typeface="Times New Roman" panose="02020603050405020304" pitchFamily="18" charset="0"/>
                <a:cs typeface="Times New Roman" panose="02020603050405020304" pitchFamily="18" charset="0"/>
              </a:rPr>
              <a:t>For any variable </a:t>
            </a:r>
            <a:r>
              <a:rPr lang="en-US" altLang="en-US" sz="2600" b="1" i="1" dirty="0">
                <a:latin typeface="Times New Roman" panose="02020603050405020304" pitchFamily="18" charset="0"/>
                <a:cs typeface="Times New Roman" panose="02020603050405020304" pitchFamily="18" charset="0"/>
              </a:rPr>
              <a:t>X</a:t>
            </a:r>
            <a:r>
              <a:rPr lang="en-US" altLang="en-US" sz="2600" dirty="0">
                <a:latin typeface="Times New Roman" panose="02020603050405020304" pitchFamily="18" charset="0"/>
                <a:cs typeface="Times New Roman" panose="02020603050405020304" pitchFamily="18" charset="0"/>
              </a:rPr>
              <a:t>,  </a:t>
            </a:r>
            <a:r>
              <a:rPr lang="en-US" altLang="en-US" b="1"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2600" b="1" i="1" dirty="0">
                <a:latin typeface="Times New Roman" panose="02020603050405020304" pitchFamily="18" charset="0"/>
                <a:cs typeface="Times New Roman" panose="02020603050405020304" pitchFamily="18" charset="0"/>
                <a:sym typeface="Symbol" panose="05050102010706020507" pitchFamily="18" charset="2"/>
              </a:rPr>
              <a:t>X</a:t>
            </a:r>
            <a:r>
              <a:rPr lang="en-US" altLang="en-US" sz="2600" dirty="0">
                <a:latin typeface="Times New Roman" panose="02020603050405020304" pitchFamily="18" charset="0"/>
                <a:cs typeface="Times New Roman" panose="02020603050405020304" pitchFamily="18" charset="0"/>
                <a:sym typeface="Symbol" panose="05050102010706020507" pitchFamily="18" charset="2"/>
              </a:rPr>
              <a:t>  = “the change in </a:t>
            </a:r>
            <a:r>
              <a:rPr lang="en-US" altLang="en-US" sz="2600" b="1" i="1" dirty="0">
                <a:latin typeface="Times New Roman" panose="02020603050405020304" pitchFamily="18" charset="0"/>
                <a:cs typeface="Times New Roman" panose="02020603050405020304" pitchFamily="18" charset="0"/>
                <a:sym typeface="Symbol" panose="05050102010706020507" pitchFamily="18" charset="2"/>
              </a:rPr>
              <a:t>X </a:t>
            </a:r>
            <a:r>
              <a:rPr lang="en-US" altLang="en-US" sz="2600" dirty="0">
                <a:latin typeface="Times New Roman" panose="02020603050405020304" pitchFamily="18" charset="0"/>
                <a:cs typeface="Times New Roman" panose="02020603050405020304" pitchFamily="18" charset="0"/>
                <a:sym typeface="Symbol" panose="05050102010706020507" pitchFamily="18" charset="2"/>
              </a:rPr>
              <a:t>”</a:t>
            </a:r>
          </a:p>
          <a:p>
            <a:pPr>
              <a:spcBef>
                <a:spcPct val="30000"/>
              </a:spcBef>
              <a:buFont typeface="Wingdings" panose="05000000000000000000" pitchFamily="2" charset="2"/>
              <a:buNone/>
            </a:pPr>
            <a:r>
              <a:rPr lang="en-US" altLang="en-US" sz="2600" dirty="0">
                <a:latin typeface="Times New Roman" panose="02020603050405020304" pitchFamily="18" charset="0"/>
                <a:cs typeface="Times New Roman" panose="02020603050405020304" pitchFamily="18" charset="0"/>
                <a:sym typeface="Symbol" panose="05050102010706020507" pitchFamily="18" charset="2"/>
              </a:rPr>
              <a:t>	</a:t>
            </a:r>
            <a:r>
              <a:rPr lang="en-US" altLang="en-US" b="1"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2600" dirty="0">
                <a:latin typeface="Times New Roman" panose="02020603050405020304" pitchFamily="18" charset="0"/>
                <a:cs typeface="Times New Roman" panose="02020603050405020304" pitchFamily="18" charset="0"/>
                <a:sym typeface="Symbol" panose="05050102010706020507" pitchFamily="18" charset="2"/>
              </a:rPr>
              <a:t> is the Greek (uppercase) letter </a:t>
            </a:r>
            <a:r>
              <a:rPr lang="en-US" altLang="en-US" sz="2600" i="1" dirty="0">
                <a:latin typeface="Times New Roman" panose="02020603050405020304" pitchFamily="18" charset="0"/>
                <a:cs typeface="Times New Roman" panose="02020603050405020304" pitchFamily="18" charset="0"/>
                <a:sym typeface="Symbol" panose="05050102010706020507" pitchFamily="18" charset="2"/>
              </a:rPr>
              <a:t>Delta</a:t>
            </a:r>
          </a:p>
        </p:txBody>
      </p:sp>
      <p:sp>
        <p:nvSpPr>
          <p:cNvPr id="102404" name="Rectangle 4"/>
          <p:cNvSpPr>
            <a:spLocks noChangeArrowheads="1"/>
          </p:cNvSpPr>
          <p:nvPr/>
        </p:nvSpPr>
        <p:spPr bwMode="auto">
          <a:xfrm>
            <a:off x="539750" y="2719388"/>
            <a:ext cx="7543800" cy="199548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lvl1pPr marL="342900" indent="-342900">
              <a:lnSpc>
                <a:spcPct val="105000"/>
              </a:lnSpc>
              <a:spcBef>
                <a:spcPct val="45000"/>
              </a:spcBef>
              <a:buClr>
                <a:srgbClr val="008080"/>
              </a:buClr>
              <a:buSzPct val="120000"/>
              <a:buFont typeface="Wingdings" panose="05000000000000000000" pitchFamily="2" charset="2"/>
              <a:buChar char="§"/>
              <a:defRPr sz="2800">
                <a:solidFill>
                  <a:schemeClr val="tx1"/>
                </a:solidFill>
                <a:latin typeface="Arial" panose="020B0604020202020204" pitchFamily="34" charset="0"/>
              </a:defRPr>
            </a:lvl1pPr>
            <a:lvl2pPr marL="742950" indent="-285750">
              <a:spcBef>
                <a:spcPct val="20000"/>
              </a:spcBef>
              <a:buClr>
                <a:schemeClr val="folHlink"/>
              </a:buClr>
              <a:buSzPct val="120000"/>
              <a:buFont typeface="Wingdings" panose="05000000000000000000" pitchFamily="2" charset="2"/>
              <a:buChar char="§"/>
              <a:defRPr sz="2700">
                <a:solidFill>
                  <a:schemeClr val="tx1"/>
                </a:solidFill>
                <a:latin typeface="Arial" panose="020B0604020202020204" pitchFamily="34" charset="0"/>
              </a:defRPr>
            </a:lvl2pPr>
            <a:lvl3pPr marL="1143000" indent="-228600">
              <a:spcBef>
                <a:spcPct val="20000"/>
              </a:spcBef>
              <a:buClr>
                <a:srgbClr val="C24F00"/>
              </a:buClr>
              <a:buFont typeface="Wingdings" panose="05000000000000000000" pitchFamily="2" charset="2"/>
              <a:buChar char="§"/>
              <a:defRPr sz="2600">
                <a:solidFill>
                  <a:schemeClr val="tx1"/>
                </a:solidFill>
                <a:latin typeface="Arial" panose="020B0604020202020204" pitchFamily="34" charset="0"/>
              </a:defRPr>
            </a:lvl3pPr>
            <a:lvl4pPr marL="1600200" indent="-228600">
              <a:spcBef>
                <a:spcPct val="20000"/>
              </a:spcBef>
              <a:buChar char="–"/>
              <a:defRPr sz="2600">
                <a:solidFill>
                  <a:schemeClr val="tx1"/>
                </a:solidFill>
                <a:latin typeface="Arial" panose="020B0604020202020204" pitchFamily="34" charset="0"/>
              </a:defRPr>
            </a:lvl4pPr>
            <a:lvl5pPr marL="2057400" indent="-228600">
              <a:spcBef>
                <a:spcPct val="20000"/>
              </a:spcBef>
              <a:buChar char="»"/>
              <a:defRPr sz="2600">
                <a:solidFill>
                  <a:schemeClr val="tx1"/>
                </a:solidFill>
                <a:latin typeface="Arial" panose="020B0604020202020204" pitchFamily="34" charset="0"/>
              </a:defRPr>
            </a:lvl5pPr>
            <a:lvl6pPr marL="2514600" indent="-228600" fontAlgn="base">
              <a:spcBef>
                <a:spcPct val="20000"/>
              </a:spcBef>
              <a:spcAft>
                <a:spcPct val="0"/>
              </a:spcAft>
              <a:buChar char="»"/>
              <a:defRPr sz="2600">
                <a:solidFill>
                  <a:schemeClr val="tx1"/>
                </a:solidFill>
                <a:latin typeface="Arial" panose="020B0604020202020204" pitchFamily="34" charset="0"/>
              </a:defRPr>
            </a:lvl6pPr>
            <a:lvl7pPr marL="2971800" indent="-228600" fontAlgn="base">
              <a:spcBef>
                <a:spcPct val="20000"/>
              </a:spcBef>
              <a:spcAft>
                <a:spcPct val="0"/>
              </a:spcAft>
              <a:buChar char="»"/>
              <a:defRPr sz="2600">
                <a:solidFill>
                  <a:schemeClr val="tx1"/>
                </a:solidFill>
                <a:latin typeface="Arial" panose="020B0604020202020204" pitchFamily="34" charset="0"/>
              </a:defRPr>
            </a:lvl7pPr>
            <a:lvl8pPr marL="3429000" indent="-228600" fontAlgn="base">
              <a:spcBef>
                <a:spcPct val="20000"/>
              </a:spcBef>
              <a:spcAft>
                <a:spcPct val="0"/>
              </a:spcAft>
              <a:buChar char="»"/>
              <a:defRPr sz="2600">
                <a:solidFill>
                  <a:schemeClr val="tx1"/>
                </a:solidFill>
                <a:latin typeface="Arial" panose="020B0604020202020204" pitchFamily="34" charset="0"/>
              </a:defRPr>
            </a:lvl8pPr>
            <a:lvl9pPr marL="3886200" indent="-228600" fontAlgn="base">
              <a:spcBef>
                <a:spcPct val="20000"/>
              </a:spcBef>
              <a:spcAft>
                <a:spcPct val="0"/>
              </a:spcAft>
              <a:buChar char="»"/>
              <a:defRPr sz="2600">
                <a:solidFill>
                  <a:schemeClr val="tx1"/>
                </a:solidFill>
                <a:latin typeface="Arial" panose="020B0604020202020204" pitchFamily="34" charset="0"/>
              </a:defRPr>
            </a:lvl9pPr>
          </a:lstStyle>
          <a:p>
            <a:pPr>
              <a:spcBef>
                <a:spcPct val="60000"/>
              </a:spcBef>
              <a:buFont typeface="Wingdings" panose="05000000000000000000" pitchFamily="2" charset="2"/>
              <a:buNone/>
            </a:pPr>
            <a:r>
              <a:rPr lang="en-US" altLang="en-US" sz="2600" dirty="0">
                <a:latin typeface="Times New Roman" panose="02020603050405020304" pitchFamily="18" charset="0"/>
                <a:cs typeface="Times New Roman" panose="02020603050405020304" pitchFamily="18" charset="0"/>
              </a:rPr>
              <a:t>Examples:</a:t>
            </a:r>
          </a:p>
          <a:p>
            <a:pPr>
              <a:spcBef>
                <a:spcPct val="30000"/>
              </a:spcBef>
            </a:pPr>
            <a:r>
              <a:rPr lang="en-US" altLang="en-US" sz="2600" dirty="0">
                <a:latin typeface="Times New Roman" panose="02020603050405020304" pitchFamily="18" charset="0"/>
                <a:cs typeface="Times New Roman" panose="02020603050405020304" pitchFamily="18" charset="0"/>
              </a:rPr>
              <a:t>If </a:t>
            </a:r>
            <a:r>
              <a:rPr lang="en-US" altLang="en-US" sz="2600" b="1"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2600" b="1" i="1" dirty="0">
                <a:latin typeface="Times New Roman" panose="02020603050405020304" pitchFamily="18" charset="0"/>
                <a:cs typeface="Times New Roman" panose="02020603050405020304" pitchFamily="18" charset="0"/>
                <a:sym typeface="Symbol" panose="05050102010706020507" pitchFamily="18" charset="2"/>
              </a:rPr>
              <a:t>L</a:t>
            </a:r>
            <a:r>
              <a:rPr lang="en-US" altLang="en-US" sz="2600" dirty="0">
                <a:latin typeface="Times New Roman" panose="02020603050405020304" pitchFamily="18" charset="0"/>
                <a:cs typeface="Times New Roman" panose="02020603050405020304" pitchFamily="18" charset="0"/>
                <a:sym typeface="Symbol" panose="05050102010706020507" pitchFamily="18" charset="2"/>
              </a:rPr>
              <a:t> = 1 and </a:t>
            </a:r>
            <a:r>
              <a:rPr lang="en-US" altLang="en-US" sz="2600" b="1"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2600" b="1" i="1" dirty="0">
                <a:latin typeface="Times New Roman" panose="02020603050405020304" pitchFamily="18" charset="0"/>
                <a:cs typeface="Times New Roman" panose="02020603050405020304" pitchFamily="18" charset="0"/>
                <a:sym typeface="Symbol" panose="05050102010706020507" pitchFamily="18" charset="2"/>
              </a:rPr>
              <a:t>K</a:t>
            </a:r>
            <a:r>
              <a:rPr lang="en-US" altLang="en-US" sz="2600" dirty="0">
                <a:latin typeface="Times New Roman" panose="02020603050405020304" pitchFamily="18" charset="0"/>
                <a:cs typeface="Times New Roman" panose="02020603050405020304" pitchFamily="18" charset="0"/>
                <a:sym typeface="Symbol" panose="05050102010706020507" pitchFamily="18" charset="2"/>
              </a:rPr>
              <a:t> = 0,  then </a:t>
            </a:r>
            <a:r>
              <a:rPr lang="en-US" altLang="en-US" sz="2600" b="1"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2600" b="1" i="1" dirty="0">
                <a:latin typeface="Times New Roman" panose="02020603050405020304" pitchFamily="18" charset="0"/>
                <a:cs typeface="Times New Roman" panose="02020603050405020304" pitchFamily="18" charset="0"/>
                <a:sym typeface="Symbol" panose="05050102010706020507" pitchFamily="18" charset="2"/>
              </a:rPr>
              <a:t>Y</a:t>
            </a:r>
            <a:r>
              <a:rPr lang="en-US" altLang="en-US" sz="2600" dirty="0">
                <a:latin typeface="Times New Roman" panose="02020603050405020304" pitchFamily="18" charset="0"/>
                <a:cs typeface="Times New Roman" panose="02020603050405020304" pitchFamily="18" charset="0"/>
                <a:sym typeface="Symbol" panose="05050102010706020507" pitchFamily="18" charset="2"/>
              </a:rPr>
              <a:t> = </a:t>
            </a:r>
            <a:r>
              <a:rPr lang="en-US" altLang="en-US" sz="2600" b="1" i="1" dirty="0">
                <a:latin typeface="Times New Roman" panose="02020603050405020304" pitchFamily="18" charset="0"/>
                <a:cs typeface="Times New Roman" panose="02020603050405020304" pitchFamily="18" charset="0"/>
                <a:sym typeface="Symbol" panose="05050102010706020507" pitchFamily="18" charset="2"/>
              </a:rPr>
              <a:t>MPL</a:t>
            </a:r>
            <a:r>
              <a:rPr lang="en-US" altLang="en-US" sz="2600" dirty="0">
                <a:latin typeface="Times New Roman" panose="02020603050405020304" pitchFamily="18" charset="0"/>
                <a:cs typeface="Times New Roman" panose="02020603050405020304" pitchFamily="18" charset="0"/>
                <a:sym typeface="Symbol" panose="05050102010706020507" pitchFamily="18" charset="2"/>
              </a:rPr>
              <a:t>.  </a:t>
            </a:r>
          </a:p>
          <a:p>
            <a:pPr>
              <a:spcBef>
                <a:spcPct val="60000"/>
              </a:spcBef>
              <a:buFont typeface="Wingdings" panose="05000000000000000000" pitchFamily="2" charset="2"/>
              <a:buNone/>
            </a:pPr>
            <a:r>
              <a:rPr lang="en-US" altLang="en-US" sz="2600" dirty="0">
                <a:latin typeface="Times New Roman" panose="02020603050405020304" pitchFamily="18" charset="0"/>
                <a:cs typeface="Times New Roman" panose="02020603050405020304" pitchFamily="18" charset="0"/>
                <a:sym typeface="Symbol" panose="05050102010706020507" pitchFamily="18" charset="2"/>
              </a:rPr>
              <a:t>	More generally, if </a:t>
            </a:r>
            <a:r>
              <a:rPr lang="en-US" altLang="en-US" sz="2600" b="1"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2600" b="1" i="1" dirty="0">
                <a:latin typeface="Times New Roman" panose="02020603050405020304" pitchFamily="18" charset="0"/>
                <a:cs typeface="Times New Roman" panose="02020603050405020304" pitchFamily="18" charset="0"/>
                <a:sym typeface="Symbol" panose="05050102010706020507" pitchFamily="18" charset="2"/>
              </a:rPr>
              <a:t>K</a:t>
            </a:r>
            <a:r>
              <a:rPr lang="en-US" altLang="en-US" sz="2600" dirty="0">
                <a:latin typeface="Times New Roman" panose="02020603050405020304" pitchFamily="18" charset="0"/>
                <a:cs typeface="Times New Roman" panose="02020603050405020304" pitchFamily="18" charset="0"/>
                <a:sym typeface="Symbol" panose="05050102010706020507" pitchFamily="18" charset="2"/>
              </a:rPr>
              <a:t> = 0, then</a:t>
            </a:r>
          </a:p>
        </p:txBody>
      </p:sp>
      <p:graphicFrame>
        <p:nvGraphicFramePr>
          <p:cNvPr id="102405" name="Object 5"/>
          <p:cNvGraphicFramePr>
            <a:graphicFrameLocks noChangeAspect="1"/>
          </p:cNvGraphicFramePr>
          <p:nvPr/>
        </p:nvGraphicFramePr>
        <p:xfrm>
          <a:off x="5619750" y="3746500"/>
          <a:ext cx="1811338" cy="876300"/>
        </p:xfrm>
        <a:graphic>
          <a:graphicData uri="http://schemas.openxmlformats.org/presentationml/2006/ole">
            <p:oleObj spid="_x0000_s4124" name="Equation" r:id="rId4" imgW="837836" imgH="406224" progId="">
              <p:embed/>
            </p:oleObj>
          </a:graphicData>
        </a:graphic>
      </p:graphicFrame>
      <p:sp>
        <p:nvSpPr>
          <p:cNvPr id="102406" name="Rectangle 6"/>
          <p:cNvSpPr>
            <a:spLocks noChangeArrowheads="1"/>
          </p:cNvSpPr>
          <p:nvPr/>
        </p:nvSpPr>
        <p:spPr bwMode="auto">
          <a:xfrm>
            <a:off x="549275" y="4627563"/>
            <a:ext cx="7239000" cy="176688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lvl1pPr marL="287338" indent="-287338">
              <a:lnSpc>
                <a:spcPct val="105000"/>
              </a:lnSpc>
              <a:spcBef>
                <a:spcPct val="45000"/>
              </a:spcBef>
              <a:buClr>
                <a:srgbClr val="008080"/>
              </a:buClr>
              <a:buSzPct val="120000"/>
              <a:buFont typeface="Wingdings" panose="05000000000000000000" pitchFamily="2" charset="2"/>
              <a:buChar char="§"/>
              <a:tabLst>
                <a:tab pos="1198563" algn="ctr"/>
                <a:tab pos="2006600" algn="l"/>
              </a:tabLst>
              <a:defRPr sz="2800">
                <a:solidFill>
                  <a:schemeClr val="tx1"/>
                </a:solidFill>
                <a:latin typeface="Arial" panose="020B0604020202020204" pitchFamily="34" charset="0"/>
              </a:defRPr>
            </a:lvl1pPr>
            <a:lvl2pPr marL="692150" indent="-290513">
              <a:spcBef>
                <a:spcPct val="20000"/>
              </a:spcBef>
              <a:buClr>
                <a:schemeClr val="folHlink"/>
              </a:buClr>
              <a:buSzPct val="120000"/>
              <a:buFont typeface="Wingdings" panose="05000000000000000000" pitchFamily="2" charset="2"/>
              <a:buChar char="§"/>
              <a:tabLst>
                <a:tab pos="1198563" algn="ctr"/>
                <a:tab pos="2006600" algn="l"/>
              </a:tabLst>
              <a:defRPr sz="2700">
                <a:solidFill>
                  <a:schemeClr val="tx1"/>
                </a:solidFill>
                <a:latin typeface="Arial" panose="020B0604020202020204" pitchFamily="34" charset="0"/>
              </a:defRPr>
            </a:lvl2pPr>
            <a:lvl3pPr marL="1143000" indent="-228600">
              <a:spcBef>
                <a:spcPct val="20000"/>
              </a:spcBef>
              <a:buClr>
                <a:srgbClr val="C24F00"/>
              </a:buClr>
              <a:buFont typeface="Wingdings" panose="05000000000000000000" pitchFamily="2" charset="2"/>
              <a:buChar char="§"/>
              <a:tabLst>
                <a:tab pos="1198563" algn="ctr"/>
                <a:tab pos="2006600" algn="l"/>
              </a:tabLst>
              <a:defRPr sz="2600">
                <a:solidFill>
                  <a:schemeClr val="tx1"/>
                </a:solidFill>
                <a:latin typeface="Arial" panose="020B0604020202020204" pitchFamily="34" charset="0"/>
              </a:defRPr>
            </a:lvl3pPr>
            <a:lvl4pPr marL="1600200" indent="-228600">
              <a:spcBef>
                <a:spcPct val="20000"/>
              </a:spcBef>
              <a:buChar char="–"/>
              <a:tabLst>
                <a:tab pos="1198563" algn="ctr"/>
                <a:tab pos="2006600" algn="l"/>
              </a:tabLst>
              <a:defRPr sz="2600">
                <a:solidFill>
                  <a:schemeClr val="tx1"/>
                </a:solidFill>
                <a:latin typeface="Arial" panose="020B0604020202020204" pitchFamily="34" charset="0"/>
              </a:defRPr>
            </a:lvl4pPr>
            <a:lvl5pPr marL="2057400" indent="-228600">
              <a:spcBef>
                <a:spcPct val="20000"/>
              </a:spcBef>
              <a:buChar char="»"/>
              <a:tabLst>
                <a:tab pos="1198563" algn="ctr"/>
                <a:tab pos="2006600" algn="l"/>
              </a:tabLst>
              <a:defRPr sz="2600">
                <a:solidFill>
                  <a:schemeClr val="tx1"/>
                </a:solidFill>
                <a:latin typeface="Arial" panose="020B0604020202020204" pitchFamily="34" charset="0"/>
              </a:defRPr>
            </a:lvl5pPr>
            <a:lvl6pPr marL="2514600" indent="-228600" fontAlgn="base">
              <a:spcBef>
                <a:spcPct val="20000"/>
              </a:spcBef>
              <a:spcAft>
                <a:spcPct val="0"/>
              </a:spcAft>
              <a:buChar char="»"/>
              <a:tabLst>
                <a:tab pos="1198563" algn="ctr"/>
                <a:tab pos="2006600" algn="l"/>
              </a:tabLst>
              <a:defRPr sz="2600">
                <a:solidFill>
                  <a:schemeClr val="tx1"/>
                </a:solidFill>
                <a:latin typeface="Arial" panose="020B0604020202020204" pitchFamily="34" charset="0"/>
              </a:defRPr>
            </a:lvl6pPr>
            <a:lvl7pPr marL="2971800" indent="-228600" fontAlgn="base">
              <a:spcBef>
                <a:spcPct val="20000"/>
              </a:spcBef>
              <a:spcAft>
                <a:spcPct val="0"/>
              </a:spcAft>
              <a:buChar char="»"/>
              <a:tabLst>
                <a:tab pos="1198563" algn="ctr"/>
                <a:tab pos="2006600" algn="l"/>
              </a:tabLst>
              <a:defRPr sz="2600">
                <a:solidFill>
                  <a:schemeClr val="tx1"/>
                </a:solidFill>
                <a:latin typeface="Arial" panose="020B0604020202020204" pitchFamily="34" charset="0"/>
              </a:defRPr>
            </a:lvl7pPr>
            <a:lvl8pPr marL="3429000" indent="-228600" fontAlgn="base">
              <a:spcBef>
                <a:spcPct val="20000"/>
              </a:spcBef>
              <a:spcAft>
                <a:spcPct val="0"/>
              </a:spcAft>
              <a:buChar char="»"/>
              <a:tabLst>
                <a:tab pos="1198563" algn="ctr"/>
                <a:tab pos="2006600" algn="l"/>
              </a:tabLst>
              <a:defRPr sz="2600">
                <a:solidFill>
                  <a:schemeClr val="tx1"/>
                </a:solidFill>
                <a:latin typeface="Arial" panose="020B0604020202020204" pitchFamily="34" charset="0"/>
              </a:defRPr>
            </a:lvl8pPr>
            <a:lvl9pPr marL="3886200" indent="-228600" fontAlgn="base">
              <a:spcBef>
                <a:spcPct val="20000"/>
              </a:spcBef>
              <a:spcAft>
                <a:spcPct val="0"/>
              </a:spcAft>
              <a:buChar char="»"/>
              <a:tabLst>
                <a:tab pos="1198563" algn="ctr"/>
                <a:tab pos="2006600" algn="l"/>
              </a:tabLst>
              <a:defRPr sz="2600">
                <a:solidFill>
                  <a:schemeClr val="tx1"/>
                </a:solidFill>
                <a:latin typeface="Arial" panose="020B0604020202020204" pitchFamily="34" charset="0"/>
              </a:defRPr>
            </a:lvl9pPr>
          </a:lstStyle>
          <a:p>
            <a:pPr>
              <a:spcBef>
                <a:spcPct val="35000"/>
              </a:spcBef>
            </a:pPr>
            <a:r>
              <a:rPr lang="en-US" altLang="en-US" sz="2600" b="1"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260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2600" b="1" i="1" dirty="0">
                <a:latin typeface="Times New Roman" panose="02020603050405020304" pitchFamily="18" charset="0"/>
                <a:cs typeface="Times New Roman" panose="02020603050405020304" pitchFamily="18" charset="0"/>
                <a:sym typeface="Symbol" panose="05050102010706020507" pitchFamily="18" charset="2"/>
              </a:rPr>
              <a:t>Y</a:t>
            </a:r>
            <a:r>
              <a:rPr lang="en-US" altLang="en-US" sz="260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2600" b="1" i="1" dirty="0">
                <a:latin typeface="Times New Roman" panose="02020603050405020304" pitchFamily="18" charset="0"/>
                <a:cs typeface="Times New Roman" panose="02020603050405020304" pitchFamily="18" charset="0"/>
                <a:sym typeface="Symbol" panose="05050102010706020507" pitchFamily="18" charset="2"/>
              </a:rPr>
              <a:t>T </a:t>
            </a:r>
            <a:r>
              <a:rPr lang="en-US" altLang="en-US" sz="260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2600" b="1" dirty="0">
                <a:latin typeface="Times New Roman" panose="02020603050405020304" pitchFamily="18" charset="0"/>
                <a:cs typeface="Times New Roman" panose="02020603050405020304" pitchFamily="18" charset="0"/>
                <a:sym typeface="Symbol" panose="05050102010706020507" pitchFamily="18" charset="2"/>
              </a:rPr>
              <a:t> </a:t>
            </a:r>
            <a:r>
              <a:rPr lang="en-US" altLang="en-US" sz="2600" dirty="0">
                <a:latin typeface="Times New Roman" panose="02020603050405020304" pitchFamily="18" charset="0"/>
                <a:cs typeface="Times New Roman" panose="02020603050405020304" pitchFamily="18" charset="0"/>
                <a:sym typeface="Symbol" panose="05050102010706020507" pitchFamily="18" charset="2"/>
              </a:rPr>
              <a:t>= </a:t>
            </a:r>
            <a:r>
              <a:rPr lang="en-US" altLang="en-US" sz="2600" b="1"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2600" b="1" i="1" dirty="0">
                <a:latin typeface="Times New Roman" panose="02020603050405020304" pitchFamily="18" charset="0"/>
                <a:cs typeface="Times New Roman" panose="02020603050405020304" pitchFamily="18" charset="0"/>
                <a:sym typeface="Symbol" panose="05050102010706020507" pitchFamily="18" charset="2"/>
              </a:rPr>
              <a:t>Y </a:t>
            </a:r>
            <a:r>
              <a:rPr lang="en-US" altLang="en-US" sz="2600" dirty="0">
                <a:latin typeface="Times New Roman" panose="02020603050405020304" pitchFamily="18" charset="0"/>
                <a:cs typeface="Times New Roman" panose="02020603050405020304" pitchFamily="18" charset="0"/>
                <a:sym typeface="Symbol" panose="05050102010706020507" pitchFamily="18" charset="2"/>
              </a:rPr>
              <a:t> </a:t>
            </a:r>
            <a:r>
              <a:rPr lang="en-US" altLang="en-US" sz="2600" b="1"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2600" b="1" i="1" dirty="0">
                <a:latin typeface="Times New Roman" panose="02020603050405020304" pitchFamily="18" charset="0"/>
                <a:cs typeface="Times New Roman" panose="02020603050405020304" pitchFamily="18" charset="0"/>
                <a:sym typeface="Symbol" panose="05050102010706020507" pitchFamily="18" charset="2"/>
              </a:rPr>
              <a:t>T </a:t>
            </a:r>
            <a:r>
              <a:rPr lang="en-US" altLang="en-US" sz="2600" dirty="0">
                <a:latin typeface="Times New Roman" panose="02020603050405020304" pitchFamily="18" charset="0"/>
                <a:cs typeface="Times New Roman" panose="02020603050405020304" pitchFamily="18" charset="0"/>
                <a:sym typeface="Symbol" panose="05050102010706020507" pitchFamily="18" charset="2"/>
              </a:rPr>
              <a:t>, so</a:t>
            </a:r>
          </a:p>
          <a:p>
            <a:pPr>
              <a:spcBef>
                <a:spcPct val="35000"/>
              </a:spcBef>
              <a:buFont typeface="Wingdings" panose="05000000000000000000" pitchFamily="2" charset="2"/>
              <a:buNone/>
            </a:pPr>
            <a:r>
              <a:rPr lang="en-US" altLang="en-US" sz="2600" b="1" dirty="0">
                <a:latin typeface="Times New Roman" panose="02020603050405020304" pitchFamily="18" charset="0"/>
                <a:cs typeface="Times New Roman" panose="02020603050405020304" pitchFamily="18" charset="0"/>
                <a:sym typeface="Symbol" panose="05050102010706020507" pitchFamily="18" charset="2"/>
              </a:rPr>
              <a:t>		C</a:t>
            </a:r>
            <a:r>
              <a:rPr lang="en-US" altLang="en-US" sz="2600" dirty="0">
                <a:latin typeface="Times New Roman" panose="02020603050405020304" pitchFamily="18" charset="0"/>
                <a:cs typeface="Times New Roman" panose="02020603050405020304" pitchFamily="18" charset="0"/>
                <a:sym typeface="Symbol" panose="05050102010706020507" pitchFamily="18" charset="2"/>
              </a:rPr>
              <a:t> 	=    </a:t>
            </a:r>
            <a:r>
              <a:rPr lang="en-US" altLang="en-US" sz="2600" b="1" i="1" dirty="0">
                <a:latin typeface="Times New Roman" panose="02020603050405020304" pitchFamily="18" charset="0"/>
                <a:cs typeface="Times New Roman" panose="02020603050405020304" pitchFamily="18" charset="0"/>
                <a:sym typeface="Symbol" panose="05050102010706020507" pitchFamily="18" charset="2"/>
              </a:rPr>
              <a:t>MPC </a:t>
            </a:r>
            <a:r>
              <a:rPr lang="en-US" altLang="en-US" sz="2600" b="1" dirty="0">
                <a:latin typeface="Times New Roman" panose="02020603050405020304" pitchFamily="18" charset="0"/>
                <a:cs typeface="Times New Roman" panose="02020603050405020304" pitchFamily="18" charset="0"/>
                <a:sym typeface="Symbol" panose="05050102010706020507" pitchFamily="18" charset="2"/>
              </a:rPr>
              <a:t> </a:t>
            </a:r>
            <a:r>
              <a:rPr lang="en-US" altLang="en-US" sz="2600"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2600" b="1"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2600" b="1" i="1" dirty="0">
                <a:latin typeface="Times New Roman" panose="02020603050405020304" pitchFamily="18" charset="0"/>
                <a:cs typeface="Times New Roman" panose="02020603050405020304" pitchFamily="18" charset="0"/>
                <a:sym typeface="Symbol" panose="05050102010706020507" pitchFamily="18" charset="2"/>
              </a:rPr>
              <a:t>Y </a:t>
            </a:r>
            <a:r>
              <a:rPr lang="en-US" altLang="en-US" sz="2600" dirty="0">
                <a:latin typeface="Times New Roman" panose="02020603050405020304" pitchFamily="18" charset="0"/>
                <a:cs typeface="Times New Roman" panose="02020603050405020304" pitchFamily="18" charset="0"/>
                <a:sym typeface="Symbol" panose="05050102010706020507" pitchFamily="18" charset="2"/>
              </a:rPr>
              <a:t> </a:t>
            </a:r>
            <a:r>
              <a:rPr lang="en-US" altLang="en-US" sz="2600" b="1"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2600" b="1" i="1" dirty="0">
                <a:latin typeface="Times New Roman" panose="02020603050405020304" pitchFamily="18" charset="0"/>
                <a:cs typeface="Times New Roman" panose="02020603050405020304" pitchFamily="18" charset="0"/>
                <a:sym typeface="Symbol" panose="05050102010706020507" pitchFamily="18" charset="2"/>
              </a:rPr>
              <a:t>T </a:t>
            </a:r>
            <a:r>
              <a:rPr lang="en-US" altLang="en-US" sz="2600" dirty="0">
                <a:latin typeface="Times New Roman" panose="02020603050405020304" pitchFamily="18" charset="0"/>
                <a:cs typeface="Times New Roman" panose="02020603050405020304" pitchFamily="18" charset="0"/>
                <a:sym typeface="Symbol" panose="05050102010706020507" pitchFamily="18" charset="2"/>
              </a:rPr>
              <a:t>) </a:t>
            </a:r>
          </a:p>
          <a:p>
            <a:pPr>
              <a:spcBef>
                <a:spcPct val="35000"/>
              </a:spcBef>
              <a:buFont typeface="Wingdings" panose="05000000000000000000" pitchFamily="2" charset="2"/>
              <a:buNone/>
            </a:pPr>
            <a:r>
              <a:rPr lang="en-US" altLang="en-US" sz="2600" dirty="0">
                <a:latin typeface="Times New Roman" panose="02020603050405020304" pitchFamily="18" charset="0"/>
                <a:cs typeface="Times New Roman" panose="02020603050405020304" pitchFamily="18" charset="0"/>
                <a:sym typeface="Symbol" panose="05050102010706020507" pitchFamily="18" charset="2"/>
              </a:rPr>
              <a:t>			=   </a:t>
            </a:r>
            <a:r>
              <a:rPr lang="en-US" altLang="en-US" sz="2600" b="1" i="1" dirty="0">
                <a:latin typeface="Times New Roman" panose="02020603050405020304" pitchFamily="18" charset="0"/>
                <a:cs typeface="Times New Roman" panose="02020603050405020304" pitchFamily="18" charset="0"/>
                <a:sym typeface="Symbol" panose="05050102010706020507" pitchFamily="18" charset="2"/>
              </a:rPr>
              <a:t>MPC </a:t>
            </a:r>
            <a:r>
              <a:rPr lang="en-US" altLang="en-US" sz="1100" b="1" i="1" dirty="0">
                <a:latin typeface="Times New Roman" panose="02020603050405020304" pitchFamily="18" charset="0"/>
                <a:cs typeface="Times New Roman" panose="02020603050405020304" pitchFamily="18" charset="0"/>
                <a:sym typeface="Symbol" panose="05050102010706020507" pitchFamily="18" charset="2"/>
              </a:rPr>
              <a:t> </a:t>
            </a:r>
            <a:r>
              <a:rPr lang="en-US" altLang="en-US" sz="2600" b="1"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2600" b="1" i="1" dirty="0">
                <a:latin typeface="Times New Roman" panose="02020603050405020304" pitchFamily="18" charset="0"/>
                <a:cs typeface="Times New Roman" panose="02020603050405020304" pitchFamily="18" charset="0"/>
                <a:sym typeface="Symbol" panose="05050102010706020507" pitchFamily="18" charset="2"/>
              </a:rPr>
              <a:t>Y  </a:t>
            </a:r>
            <a:r>
              <a:rPr lang="en-US" altLang="en-US" sz="2600" dirty="0">
                <a:latin typeface="Times New Roman" panose="02020603050405020304" pitchFamily="18" charset="0"/>
                <a:cs typeface="Times New Roman" panose="02020603050405020304" pitchFamily="18" charset="0"/>
                <a:sym typeface="Symbol" panose="05050102010706020507" pitchFamily="18" charset="2"/>
              </a:rPr>
              <a:t>  </a:t>
            </a:r>
            <a:r>
              <a:rPr lang="en-US" altLang="en-US" sz="2600" b="1" i="1" dirty="0">
                <a:latin typeface="Times New Roman" panose="02020603050405020304" pitchFamily="18" charset="0"/>
                <a:cs typeface="Times New Roman" panose="02020603050405020304" pitchFamily="18" charset="0"/>
                <a:sym typeface="Symbol" panose="05050102010706020507" pitchFamily="18" charset="2"/>
              </a:rPr>
              <a:t>MPC </a:t>
            </a:r>
            <a:r>
              <a:rPr lang="en-US" altLang="en-US" sz="1100" b="1" i="1" dirty="0">
                <a:latin typeface="Times New Roman" panose="02020603050405020304" pitchFamily="18" charset="0"/>
                <a:cs typeface="Times New Roman" panose="02020603050405020304" pitchFamily="18" charset="0"/>
                <a:sym typeface="Symbol" panose="05050102010706020507" pitchFamily="18" charset="2"/>
              </a:rPr>
              <a:t> </a:t>
            </a:r>
            <a:r>
              <a:rPr lang="en-US" altLang="en-US" sz="2600" b="1" dirty="0">
                <a:latin typeface="Times New Roman" panose="02020603050405020304" pitchFamily="18" charset="0"/>
                <a:cs typeface="Times New Roman" panose="02020603050405020304" pitchFamily="18" charset="0"/>
                <a:sym typeface="Symbol" panose="05050102010706020507" pitchFamily="18" charset="2"/>
              </a:rPr>
              <a:t></a:t>
            </a:r>
            <a:r>
              <a:rPr lang="en-US" altLang="en-US" sz="2600" b="1" i="1" dirty="0">
                <a:latin typeface="Times New Roman" panose="02020603050405020304" pitchFamily="18" charset="0"/>
                <a:cs typeface="Times New Roman" panose="02020603050405020304" pitchFamily="18" charset="0"/>
                <a:sym typeface="Symbol" panose="05050102010706020507" pitchFamily="18" charset="2"/>
              </a:rPr>
              <a:t>T </a:t>
            </a:r>
          </a:p>
        </p:txBody>
      </p:sp>
    </p:spTree>
    <p:extLst>
      <p:ext uri="{BB962C8B-B14F-4D97-AF65-F5344CB8AC3E}">
        <p14:creationId xmlns="" xmlns:p14="http://schemas.microsoft.com/office/powerpoint/2010/main" val="434368699"/>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02403">
                                            <p:txEl>
                                              <p:pRg st="0" end="0"/>
                                            </p:txEl>
                                          </p:spTgt>
                                        </p:tgtEl>
                                        <p:attrNameLst>
                                          <p:attrName>style.visibility</p:attrName>
                                        </p:attrNameLst>
                                      </p:cBhvr>
                                      <p:to>
                                        <p:strVal val="visible"/>
                                      </p:to>
                                    </p:set>
                                    <p:animEffect transition="in" filter="wipe(left)">
                                      <p:cBhvr>
                                        <p:cTn id="7" dur="500"/>
                                        <p:tgtEl>
                                          <p:spTgt spid="10240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02403">
                                            <p:txEl>
                                              <p:pRg st="1" end="1"/>
                                            </p:txEl>
                                          </p:spTgt>
                                        </p:tgtEl>
                                        <p:attrNameLst>
                                          <p:attrName>style.visibility</p:attrName>
                                        </p:attrNameLst>
                                      </p:cBhvr>
                                      <p:to>
                                        <p:strVal val="visible"/>
                                      </p:to>
                                    </p:set>
                                    <p:animEffect transition="in" filter="wipe(left)">
                                      <p:cBhvr>
                                        <p:cTn id="12" dur="500"/>
                                        <p:tgtEl>
                                          <p:spTgt spid="10240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02404">
                                            <p:txEl>
                                              <p:pRg st="0" end="0"/>
                                            </p:txEl>
                                          </p:spTgt>
                                        </p:tgtEl>
                                        <p:attrNameLst>
                                          <p:attrName>style.visibility</p:attrName>
                                        </p:attrNameLst>
                                      </p:cBhvr>
                                      <p:to>
                                        <p:strVal val="visible"/>
                                      </p:to>
                                    </p:set>
                                    <p:animEffect transition="in" filter="wipe(left)">
                                      <p:cBhvr>
                                        <p:cTn id="17" dur="500"/>
                                        <p:tgtEl>
                                          <p:spTgt spid="102404">
                                            <p:txEl>
                                              <p:pRg st="0" end="0"/>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02404">
                                            <p:txEl>
                                              <p:pRg st="1" end="1"/>
                                            </p:txEl>
                                          </p:spTgt>
                                        </p:tgtEl>
                                        <p:attrNameLst>
                                          <p:attrName>style.visibility</p:attrName>
                                        </p:attrNameLst>
                                      </p:cBhvr>
                                      <p:to>
                                        <p:strVal val="visible"/>
                                      </p:to>
                                    </p:set>
                                    <p:animEffect transition="in" filter="wipe(left)">
                                      <p:cBhvr>
                                        <p:cTn id="22" dur="500"/>
                                        <p:tgtEl>
                                          <p:spTgt spid="102404">
                                            <p:txEl>
                                              <p:pRg st="1" end="1"/>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02404">
                                            <p:txEl>
                                              <p:pRg st="2" end="2"/>
                                            </p:txEl>
                                          </p:spTgt>
                                        </p:tgtEl>
                                        <p:attrNameLst>
                                          <p:attrName>style.visibility</p:attrName>
                                        </p:attrNameLst>
                                      </p:cBhvr>
                                      <p:to>
                                        <p:strVal val="visible"/>
                                      </p:to>
                                    </p:set>
                                    <p:animEffect transition="in" filter="wipe(left)">
                                      <p:cBhvr>
                                        <p:cTn id="27" dur="500"/>
                                        <p:tgtEl>
                                          <p:spTgt spid="102404">
                                            <p:txEl>
                                              <p:pRg st="2" end="2"/>
                                            </p:txEl>
                                          </p:spTgt>
                                        </p:tgtEl>
                                      </p:cBhvr>
                                    </p:animEffect>
                                  </p:childTnLst>
                                </p:cTn>
                              </p:par>
                            </p:childTnLst>
                          </p:cTn>
                        </p:par>
                        <p:par>
                          <p:cTn id="28" fill="hold" nodeType="afterGroup">
                            <p:stCondLst>
                              <p:cond delay="500"/>
                            </p:stCondLst>
                            <p:childTnLst>
                              <p:par>
                                <p:cTn id="29" presetID="22" presetClass="entr" presetSubtype="8" fill="hold" nodeType="afterEffect">
                                  <p:stCondLst>
                                    <p:cond delay="0"/>
                                  </p:stCondLst>
                                  <p:childTnLst>
                                    <p:set>
                                      <p:cBhvr>
                                        <p:cTn id="30" dur="1" fill="hold">
                                          <p:stCondLst>
                                            <p:cond delay="0"/>
                                          </p:stCondLst>
                                        </p:cTn>
                                        <p:tgtEl>
                                          <p:spTgt spid="102405"/>
                                        </p:tgtEl>
                                        <p:attrNameLst>
                                          <p:attrName>style.visibility</p:attrName>
                                        </p:attrNameLst>
                                      </p:cBhvr>
                                      <p:to>
                                        <p:strVal val="visible"/>
                                      </p:to>
                                    </p:set>
                                    <p:animEffect transition="in" filter="wipe(left)">
                                      <p:cBhvr>
                                        <p:cTn id="31" dur="500"/>
                                        <p:tgtEl>
                                          <p:spTgt spid="102405"/>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22" presetClass="entr" presetSubtype="8" fill="hold" grpId="0" nodeType="clickEffect">
                                  <p:stCondLst>
                                    <p:cond delay="0"/>
                                  </p:stCondLst>
                                  <p:childTnLst>
                                    <p:set>
                                      <p:cBhvr>
                                        <p:cTn id="35" dur="1" fill="hold">
                                          <p:stCondLst>
                                            <p:cond delay="0"/>
                                          </p:stCondLst>
                                        </p:cTn>
                                        <p:tgtEl>
                                          <p:spTgt spid="102406">
                                            <p:txEl>
                                              <p:pRg st="0" end="0"/>
                                            </p:txEl>
                                          </p:spTgt>
                                        </p:tgtEl>
                                        <p:attrNameLst>
                                          <p:attrName>style.visibility</p:attrName>
                                        </p:attrNameLst>
                                      </p:cBhvr>
                                      <p:to>
                                        <p:strVal val="visible"/>
                                      </p:to>
                                    </p:set>
                                    <p:animEffect transition="in" filter="wipe(left)">
                                      <p:cBhvr>
                                        <p:cTn id="36" dur="500"/>
                                        <p:tgtEl>
                                          <p:spTgt spid="102406">
                                            <p:txEl>
                                              <p:pRg st="0" end="0"/>
                                            </p:txEl>
                                          </p:spTgt>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22" presetClass="entr" presetSubtype="8" fill="hold" grpId="0" nodeType="clickEffect">
                                  <p:stCondLst>
                                    <p:cond delay="0"/>
                                  </p:stCondLst>
                                  <p:childTnLst>
                                    <p:set>
                                      <p:cBhvr>
                                        <p:cTn id="40" dur="1" fill="hold">
                                          <p:stCondLst>
                                            <p:cond delay="0"/>
                                          </p:stCondLst>
                                        </p:cTn>
                                        <p:tgtEl>
                                          <p:spTgt spid="102406">
                                            <p:txEl>
                                              <p:pRg st="1" end="1"/>
                                            </p:txEl>
                                          </p:spTgt>
                                        </p:tgtEl>
                                        <p:attrNameLst>
                                          <p:attrName>style.visibility</p:attrName>
                                        </p:attrNameLst>
                                      </p:cBhvr>
                                      <p:to>
                                        <p:strVal val="visible"/>
                                      </p:to>
                                    </p:set>
                                    <p:animEffect transition="in" filter="wipe(left)">
                                      <p:cBhvr>
                                        <p:cTn id="41" dur="500"/>
                                        <p:tgtEl>
                                          <p:spTgt spid="102406">
                                            <p:txEl>
                                              <p:pRg st="1" end="1"/>
                                            </p:txEl>
                                          </p:spTgt>
                                        </p:tgtEl>
                                      </p:cBhvr>
                                    </p:animEffect>
                                  </p:childTnLst>
                                </p:cTn>
                              </p:par>
                            </p:childTnLst>
                          </p:cTn>
                        </p:par>
                      </p:childTnLst>
                    </p:cTn>
                  </p:par>
                  <p:par>
                    <p:cTn id="42" fill="hold" nodeType="clickPar">
                      <p:stCondLst>
                        <p:cond delay="indefinite"/>
                      </p:stCondLst>
                      <p:childTnLst>
                        <p:par>
                          <p:cTn id="43" fill="hold" nodeType="withGroup">
                            <p:stCondLst>
                              <p:cond delay="0"/>
                            </p:stCondLst>
                            <p:childTnLst>
                              <p:par>
                                <p:cTn id="44" presetID="22" presetClass="entr" presetSubtype="8" fill="hold" grpId="0" nodeType="clickEffect">
                                  <p:stCondLst>
                                    <p:cond delay="0"/>
                                  </p:stCondLst>
                                  <p:childTnLst>
                                    <p:set>
                                      <p:cBhvr>
                                        <p:cTn id="45" dur="1" fill="hold">
                                          <p:stCondLst>
                                            <p:cond delay="0"/>
                                          </p:stCondLst>
                                        </p:cTn>
                                        <p:tgtEl>
                                          <p:spTgt spid="102406">
                                            <p:txEl>
                                              <p:pRg st="2" end="2"/>
                                            </p:txEl>
                                          </p:spTgt>
                                        </p:tgtEl>
                                        <p:attrNameLst>
                                          <p:attrName>style.visibility</p:attrName>
                                        </p:attrNameLst>
                                      </p:cBhvr>
                                      <p:to>
                                        <p:strVal val="visible"/>
                                      </p:to>
                                    </p:set>
                                    <p:animEffect transition="in" filter="wipe(left)">
                                      <p:cBhvr>
                                        <p:cTn id="46" dur="500"/>
                                        <p:tgtEl>
                                          <p:spTgt spid="10240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03" grpId="0" build="p" bldLvl="3" autoUpdateAnimBg="0"/>
      <p:bldP spid="102404" grpId="0" build="p" autoUpdateAnimBg="0"/>
      <p:bldP spid="102406" grpId="0" build="p"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Autofit/>
          </a:bodyPr>
          <a:lstStyle/>
          <a:p>
            <a:r>
              <a:rPr lang="en-US" sz="3600" b="1" dirty="0">
                <a:latin typeface="Times New Roman" panose="02020603050405020304" pitchFamily="18" charset="0"/>
                <a:cs typeface="Times New Roman" panose="02020603050405020304" pitchFamily="18" charset="0"/>
              </a:rPr>
              <a:t>The Product </a:t>
            </a:r>
            <a:r>
              <a:rPr lang="en-US" sz="3600" b="1" dirty="0" smtClean="0">
                <a:latin typeface="Times New Roman" panose="02020603050405020304" pitchFamily="18" charset="0"/>
                <a:cs typeface="Times New Roman" panose="02020603050405020304" pitchFamily="18" charset="0"/>
              </a:rPr>
              <a:t>Approach: Islamic App.</a:t>
            </a:r>
            <a:endParaRPr lang="en-US" sz="3600" b="1" dirty="0">
              <a:latin typeface="Times New Roman" panose="02020603050405020304" pitchFamily="18" charset="0"/>
              <a:cs typeface="Times New Roman" panose="02020603050405020304" pitchFamily="18" charset="0"/>
            </a:endParaRPr>
          </a:p>
        </p:txBody>
      </p:sp>
      <p:sp>
        <p:nvSpPr>
          <p:cNvPr id="5" name="Content Placeholder 4"/>
          <p:cNvSpPr>
            <a:spLocks noGrp="1"/>
          </p:cNvSpPr>
          <p:nvPr>
            <p:ph idx="1"/>
          </p:nvPr>
        </p:nvSpPr>
        <p:spPr>
          <a:xfrm>
            <a:off x="457200" y="1417638"/>
            <a:ext cx="8229600" cy="4938712"/>
          </a:xfrm>
        </p:spPr>
        <p:txBody>
          <a:bodyPr>
            <a:noAutofit/>
          </a:bodyPr>
          <a:lstStyle/>
          <a:p>
            <a:pPr>
              <a:buFont typeface="Wingdings" panose="05000000000000000000" pitchFamily="2" charset="2"/>
              <a:buChar char="Ø"/>
            </a:pPr>
            <a:r>
              <a:rPr lang="en-US" sz="2400" dirty="0" smtClean="0">
                <a:latin typeface="Times New Roman" panose="02020603050405020304" pitchFamily="18" charset="0"/>
                <a:cs typeface="Times New Roman" panose="02020603050405020304" pitchFamily="18" charset="0"/>
              </a:rPr>
              <a:t>Measures </a:t>
            </a:r>
            <a:r>
              <a:rPr lang="en-US" sz="2400" dirty="0">
                <a:latin typeface="Times New Roman" panose="02020603050405020304" pitchFamily="18" charset="0"/>
                <a:cs typeface="Times New Roman" panose="02020603050405020304" pitchFamily="18" charset="0"/>
              </a:rPr>
              <a:t>the flows of currently produced halal goods </a:t>
            </a:r>
            <a:r>
              <a:rPr lang="en-US" sz="2400" dirty="0" smtClean="0">
                <a:latin typeface="Times New Roman" panose="02020603050405020304" pitchFamily="18" charset="0"/>
                <a:cs typeface="Times New Roman" panose="02020603050405020304" pitchFamily="18" charset="0"/>
              </a:rPr>
              <a:t>and services </a:t>
            </a:r>
            <a:r>
              <a:rPr lang="en-US" sz="2400" dirty="0">
                <a:latin typeface="Times New Roman" panose="02020603050405020304" pitchFamily="18" charset="0"/>
                <a:cs typeface="Times New Roman" panose="02020603050405020304" pitchFamily="18" charset="0"/>
              </a:rPr>
              <a:t>in an economy. </a:t>
            </a:r>
            <a:endParaRPr lang="en-US" sz="24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2400" dirty="0" smtClean="0">
                <a:latin typeface="Times New Roman" panose="02020603050405020304" pitchFamily="18" charset="0"/>
                <a:cs typeface="Times New Roman" panose="02020603050405020304" pitchFamily="18" charset="0"/>
              </a:rPr>
              <a:t>Summing </a:t>
            </a:r>
            <a:r>
              <a:rPr lang="en-US" sz="2400" dirty="0">
                <a:latin typeface="Times New Roman" panose="02020603050405020304" pitchFamily="18" charset="0"/>
                <a:cs typeface="Times New Roman" panose="02020603050405020304" pitchFamily="18" charset="0"/>
              </a:rPr>
              <a:t>up </a:t>
            </a:r>
            <a:r>
              <a:rPr lang="en-US" sz="2400" dirty="0" smtClean="0">
                <a:latin typeface="Times New Roman" panose="02020603050405020304" pitchFamily="18" charset="0"/>
                <a:cs typeface="Times New Roman" panose="02020603050405020304" pitchFamily="18" charset="0"/>
              </a:rPr>
              <a:t>the expenditures </a:t>
            </a:r>
            <a:r>
              <a:rPr lang="en-US" sz="2400" dirty="0">
                <a:latin typeface="Times New Roman" panose="02020603050405020304" pitchFamily="18" charset="0"/>
                <a:cs typeface="Times New Roman" panose="02020603050405020304" pitchFamily="18" charset="0"/>
              </a:rPr>
              <a:t>on the currently produced halal goods and services </a:t>
            </a:r>
            <a:r>
              <a:rPr lang="en-US" sz="2400" dirty="0" smtClean="0">
                <a:latin typeface="Times New Roman" panose="02020603050405020304" pitchFamily="18" charset="0"/>
                <a:cs typeface="Times New Roman" panose="02020603050405020304" pitchFamily="18" charset="0"/>
              </a:rPr>
              <a:t>gives us </a:t>
            </a:r>
            <a:r>
              <a:rPr lang="en-US" sz="2400" dirty="0">
                <a:latin typeface="Times New Roman" panose="02020603050405020304" pitchFamily="18" charset="0"/>
                <a:cs typeface="Times New Roman" panose="02020603050405020304" pitchFamily="18" charset="0"/>
              </a:rPr>
              <a:t>identity</a:t>
            </a:r>
          </a:p>
          <a:p>
            <a:pPr marL="0" indent="0" algn="ctr">
              <a:buNone/>
            </a:pPr>
            <a:r>
              <a:rPr lang="en-US" sz="2400" dirty="0">
                <a:latin typeface="Times New Roman" panose="02020603050405020304" pitchFamily="18" charset="0"/>
                <a:cs typeface="Times New Roman" panose="02020603050405020304" pitchFamily="18" charset="0"/>
              </a:rPr>
              <a:t>GDP = Y = C1+ CZ + I + G + X – </a:t>
            </a:r>
            <a:r>
              <a:rPr lang="en-US" sz="2400" dirty="0" smtClean="0">
                <a:latin typeface="Times New Roman" panose="02020603050405020304" pitchFamily="18" charset="0"/>
                <a:cs typeface="Times New Roman" panose="02020603050405020304" pitchFamily="18" charset="0"/>
              </a:rPr>
              <a:t>M		 </a:t>
            </a:r>
            <a:r>
              <a:rPr lang="en-US" sz="2400" dirty="0">
                <a:latin typeface="Times New Roman" panose="02020603050405020304" pitchFamily="18" charset="0"/>
                <a:cs typeface="Times New Roman" panose="02020603050405020304" pitchFamily="18" charset="0"/>
              </a:rPr>
              <a:t>(1)</a:t>
            </a:r>
          </a:p>
          <a:p>
            <a:pPr marL="0" indent="0">
              <a:buNone/>
            </a:pPr>
            <a:r>
              <a:rPr lang="en-US" sz="2400" dirty="0">
                <a:latin typeface="Times New Roman" panose="02020603050405020304" pitchFamily="18" charset="0"/>
                <a:cs typeface="Times New Roman" panose="02020603050405020304" pitchFamily="18" charset="0"/>
              </a:rPr>
              <a:t>where Y is the total production or output produced in the economy, </a:t>
            </a:r>
            <a:endParaRPr lang="en-US" sz="2400" dirty="0" smtClean="0">
              <a:latin typeface="Times New Roman" panose="02020603050405020304" pitchFamily="18" charset="0"/>
              <a:cs typeface="Times New Roman" panose="02020603050405020304" pitchFamily="18" charset="0"/>
            </a:endParaRPr>
          </a:p>
          <a:p>
            <a:pPr marL="0" indent="0">
              <a:buNone/>
            </a:pPr>
            <a:r>
              <a:rPr lang="en-US" sz="2400" dirty="0" smtClean="0">
                <a:latin typeface="Times New Roman" panose="02020603050405020304" pitchFamily="18" charset="0"/>
                <a:cs typeface="Times New Roman" panose="02020603050405020304" pitchFamily="18" charset="0"/>
              </a:rPr>
              <a:t>C </a:t>
            </a:r>
            <a:r>
              <a:rPr lang="en-US" sz="2400" dirty="0">
                <a:latin typeface="Times New Roman" panose="02020603050405020304" pitchFamily="18" charset="0"/>
                <a:cs typeface="Times New Roman" panose="02020603050405020304" pitchFamily="18" charset="0"/>
              </a:rPr>
              <a:t>= C1+ CZ , </a:t>
            </a:r>
            <a:r>
              <a:rPr lang="en-US" sz="2400" dirty="0" smtClean="0">
                <a:latin typeface="Times New Roman" panose="02020603050405020304" pitchFamily="18" charset="0"/>
                <a:cs typeface="Times New Roman" panose="02020603050405020304" pitchFamily="18" charset="0"/>
              </a:rPr>
              <a:t>personal </a:t>
            </a:r>
            <a:r>
              <a:rPr lang="en-US" sz="2400" dirty="0">
                <a:latin typeface="Times New Roman" panose="02020603050405020304" pitchFamily="18" charset="0"/>
                <a:cs typeface="Times New Roman" panose="02020603050405020304" pitchFamily="18" charset="0"/>
              </a:rPr>
              <a:t>consumption expenditure, </a:t>
            </a:r>
            <a:endParaRPr lang="en-US" sz="2400" dirty="0" smtClean="0">
              <a:latin typeface="Times New Roman" panose="02020603050405020304" pitchFamily="18" charset="0"/>
              <a:cs typeface="Times New Roman" panose="02020603050405020304" pitchFamily="18" charset="0"/>
            </a:endParaRPr>
          </a:p>
          <a:p>
            <a:pPr marL="0" indent="0">
              <a:buNone/>
            </a:pPr>
            <a:r>
              <a:rPr lang="en-US" sz="2400" dirty="0" smtClean="0">
                <a:latin typeface="Times New Roman" panose="02020603050405020304" pitchFamily="18" charset="0"/>
                <a:cs typeface="Times New Roman" panose="02020603050405020304" pitchFamily="18" charset="0"/>
              </a:rPr>
              <a:t>I = gross </a:t>
            </a:r>
            <a:r>
              <a:rPr lang="en-US" sz="2400" dirty="0">
                <a:latin typeface="Times New Roman" panose="02020603050405020304" pitchFamily="18" charset="0"/>
                <a:cs typeface="Times New Roman" panose="02020603050405020304" pitchFamily="18" charset="0"/>
              </a:rPr>
              <a:t>private domestic investment, </a:t>
            </a:r>
            <a:endParaRPr lang="en-US" sz="2400" dirty="0" smtClean="0">
              <a:latin typeface="Times New Roman" panose="02020603050405020304" pitchFamily="18" charset="0"/>
              <a:cs typeface="Times New Roman" panose="02020603050405020304" pitchFamily="18" charset="0"/>
            </a:endParaRPr>
          </a:p>
          <a:p>
            <a:pPr marL="0" indent="0">
              <a:buNone/>
            </a:pPr>
            <a:r>
              <a:rPr lang="en-US" sz="2400" dirty="0" smtClean="0">
                <a:latin typeface="Times New Roman" panose="02020603050405020304" pitchFamily="18" charset="0"/>
                <a:cs typeface="Times New Roman" panose="02020603050405020304" pitchFamily="18" charset="0"/>
              </a:rPr>
              <a:t>G  = government </a:t>
            </a:r>
            <a:r>
              <a:rPr lang="en-US" sz="2400" dirty="0">
                <a:latin typeface="Times New Roman" panose="02020603050405020304" pitchFamily="18" charset="0"/>
                <a:cs typeface="Times New Roman" panose="02020603050405020304" pitchFamily="18" charset="0"/>
              </a:rPr>
              <a:t>spending, </a:t>
            </a:r>
            <a:r>
              <a:rPr lang="en-US" sz="2400" dirty="0" smtClean="0">
                <a:latin typeface="Times New Roman" panose="02020603050405020304" pitchFamily="18" charset="0"/>
                <a:cs typeface="Times New Roman" panose="02020603050405020304" pitchFamily="18" charset="0"/>
              </a:rPr>
              <a:t>X </a:t>
            </a:r>
            <a:r>
              <a:rPr lang="en-US" sz="2400" dirty="0">
                <a:latin typeface="Times New Roman" panose="02020603050405020304" pitchFamily="18" charset="0"/>
                <a:cs typeface="Times New Roman" panose="02020603050405020304" pitchFamily="18" charset="0"/>
              </a:rPr>
              <a:t>and M are the exports and imports of </a:t>
            </a:r>
            <a:r>
              <a:rPr lang="en-US" sz="2400" dirty="0" smtClean="0">
                <a:latin typeface="Times New Roman" panose="02020603050405020304" pitchFamily="18" charset="0"/>
                <a:cs typeface="Times New Roman" panose="02020603050405020304" pitchFamily="18" charset="0"/>
              </a:rPr>
              <a:t>goods and </a:t>
            </a:r>
            <a:r>
              <a:rPr lang="en-US" sz="2400" dirty="0">
                <a:latin typeface="Times New Roman" panose="02020603050405020304" pitchFamily="18" charset="0"/>
                <a:cs typeface="Times New Roman" panose="02020603050405020304" pitchFamily="18" charset="0"/>
              </a:rPr>
              <a:t>services respectively. </a:t>
            </a:r>
            <a:r>
              <a:rPr lang="en-US" sz="2400" dirty="0" smtClean="0">
                <a:latin typeface="Times New Roman" panose="02020603050405020304" pitchFamily="18" charset="0"/>
                <a:cs typeface="Times New Roman" panose="02020603050405020304" pitchFamily="18" charset="0"/>
              </a:rPr>
              <a:t>Thus GDP </a:t>
            </a:r>
            <a:r>
              <a:rPr lang="en-US" sz="2400" dirty="0">
                <a:latin typeface="Times New Roman" panose="02020603050405020304" pitchFamily="18" charset="0"/>
                <a:cs typeface="Times New Roman" panose="02020603050405020304" pitchFamily="18" charset="0"/>
              </a:rPr>
              <a:t>is equal to net domestic </a:t>
            </a:r>
            <a:r>
              <a:rPr lang="en-US" sz="2400" dirty="0" smtClean="0">
                <a:latin typeface="Times New Roman" panose="02020603050405020304" pitchFamily="18" charset="0"/>
                <a:cs typeface="Times New Roman" panose="02020603050405020304" pitchFamily="18" charset="0"/>
              </a:rPr>
              <a:t>product (Depreciation = 0). </a:t>
            </a:r>
          </a:p>
        </p:txBody>
      </p:sp>
      <p:sp>
        <p:nvSpPr>
          <p:cNvPr id="3" name="Slide Number Placeholder 2"/>
          <p:cNvSpPr>
            <a:spLocks noGrp="1"/>
          </p:cNvSpPr>
          <p:nvPr>
            <p:ph type="sldNum" sz="quarter" idx="12"/>
          </p:nvPr>
        </p:nvSpPr>
        <p:spPr/>
        <p:txBody>
          <a:bodyPr/>
          <a:lstStyle/>
          <a:p>
            <a:fld id="{52D96158-CDC9-4FF1-A278-9542325BFFE2}" type="slidenum">
              <a:rPr lang="en-US" smtClean="0"/>
              <a:pPr/>
              <a:t>16</a:t>
            </a:fld>
            <a:endParaRPr lang="en-US"/>
          </a:p>
        </p:txBody>
      </p:sp>
    </p:spTree>
    <p:extLst>
      <p:ext uri="{BB962C8B-B14F-4D97-AF65-F5344CB8AC3E}">
        <p14:creationId xmlns="" xmlns:p14="http://schemas.microsoft.com/office/powerpoint/2010/main" val="232429985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Autofit/>
          </a:bodyPr>
          <a:lstStyle/>
          <a:p>
            <a:r>
              <a:rPr lang="en-US" sz="3600" b="1" dirty="0">
                <a:latin typeface="Times New Roman" panose="02020603050405020304" pitchFamily="18" charset="0"/>
                <a:cs typeface="Times New Roman" panose="02020603050405020304" pitchFamily="18" charset="0"/>
              </a:rPr>
              <a:t>The Product </a:t>
            </a:r>
            <a:r>
              <a:rPr lang="en-US" sz="3600" b="1" dirty="0" smtClean="0">
                <a:latin typeface="Times New Roman" panose="02020603050405020304" pitchFamily="18" charset="0"/>
                <a:cs typeface="Times New Roman" panose="02020603050405020304" pitchFamily="18" charset="0"/>
              </a:rPr>
              <a:t>Approach (Islamic)</a:t>
            </a:r>
            <a:endParaRPr lang="en-US" sz="3600" b="1" dirty="0">
              <a:latin typeface="Times New Roman" panose="02020603050405020304" pitchFamily="18" charset="0"/>
              <a:cs typeface="Times New Roman" panose="02020603050405020304" pitchFamily="18" charset="0"/>
            </a:endParaRPr>
          </a:p>
        </p:txBody>
      </p:sp>
      <p:sp>
        <p:nvSpPr>
          <p:cNvPr id="5" name="Content Placeholder 4"/>
          <p:cNvSpPr>
            <a:spLocks noGrp="1"/>
          </p:cNvSpPr>
          <p:nvPr>
            <p:ph idx="1"/>
          </p:nvPr>
        </p:nvSpPr>
        <p:spPr>
          <a:xfrm>
            <a:off x="457200" y="1417638"/>
            <a:ext cx="8229600" cy="5059362"/>
          </a:xfrm>
        </p:spPr>
        <p:txBody>
          <a:bodyPr>
            <a:noAutofit/>
          </a:bodyPr>
          <a:lstStyle/>
          <a:p>
            <a:pPr>
              <a:buFont typeface="Wingdings" panose="05000000000000000000" pitchFamily="2" charset="2"/>
              <a:buChar char="Ø"/>
            </a:pPr>
            <a:r>
              <a:rPr lang="en-US" sz="2400" dirty="0" smtClean="0">
                <a:latin typeface="Times New Roman" panose="02020603050405020304" pitchFamily="18" charset="0"/>
                <a:cs typeface="Times New Roman" panose="02020603050405020304" pitchFamily="18" charset="0"/>
              </a:rPr>
              <a:t>In C </a:t>
            </a:r>
            <a:r>
              <a:rPr lang="en-US" sz="2400" dirty="0">
                <a:latin typeface="Times New Roman" panose="02020603050405020304" pitchFamily="18" charset="0"/>
                <a:cs typeface="Times New Roman" panose="02020603050405020304" pitchFamily="18" charset="0"/>
              </a:rPr>
              <a:t>= C1+ </a:t>
            </a:r>
            <a:r>
              <a:rPr lang="en-US" sz="2400" dirty="0" smtClean="0">
                <a:latin typeface="Times New Roman" panose="02020603050405020304" pitchFamily="18" charset="0"/>
                <a:cs typeface="Times New Roman" panose="02020603050405020304" pitchFamily="18" charset="0"/>
              </a:rPr>
              <a:t>CZ,   C1 </a:t>
            </a:r>
            <a:r>
              <a:rPr lang="en-US" sz="2400" dirty="0">
                <a:latin typeface="Times New Roman" panose="02020603050405020304" pitchFamily="18" charset="0"/>
                <a:cs typeface="Times New Roman" panose="02020603050405020304" pitchFamily="18" charset="0"/>
              </a:rPr>
              <a:t>is the consumption </a:t>
            </a:r>
            <a:r>
              <a:rPr lang="en-US" sz="2400" dirty="0" smtClean="0">
                <a:latin typeface="Times New Roman" panose="02020603050405020304" pitchFamily="18" charset="0"/>
                <a:cs typeface="Times New Roman" panose="02020603050405020304" pitchFamily="18" charset="0"/>
              </a:rPr>
              <a:t>of individuals </a:t>
            </a:r>
            <a:r>
              <a:rPr lang="en-US" sz="2400" dirty="0">
                <a:latin typeface="Times New Roman" panose="02020603050405020304" pitchFamily="18" charset="0"/>
                <a:cs typeface="Times New Roman" panose="02020603050405020304" pitchFamily="18" charset="0"/>
              </a:rPr>
              <a:t>who pay Zakat and CZ is the consumption of Zakat recipients. </a:t>
            </a:r>
            <a:endParaRPr lang="en-US" sz="24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2400" dirty="0" smtClean="0">
                <a:latin typeface="Times New Roman" panose="02020603050405020304" pitchFamily="18" charset="0"/>
                <a:cs typeface="Times New Roman" panose="02020603050405020304" pitchFamily="18" charset="0"/>
              </a:rPr>
              <a:t>I is </a:t>
            </a:r>
            <a:r>
              <a:rPr lang="en-US" sz="2400" dirty="0">
                <a:latin typeface="Times New Roman" panose="02020603050405020304" pitchFamily="18" charset="0"/>
                <a:cs typeface="Times New Roman" panose="02020603050405020304" pitchFamily="18" charset="0"/>
              </a:rPr>
              <a:t>the spending on new capital goods </a:t>
            </a:r>
            <a:r>
              <a:rPr lang="en-US" sz="2400" dirty="0" smtClean="0">
                <a:latin typeface="Times New Roman" panose="02020603050405020304" pitchFamily="18" charset="0"/>
                <a:cs typeface="Times New Roman" panose="02020603050405020304" pitchFamily="18" charset="0"/>
              </a:rPr>
              <a:t>such as </a:t>
            </a:r>
            <a:r>
              <a:rPr lang="en-US" sz="2400" dirty="0">
                <a:latin typeface="Times New Roman" panose="02020603050405020304" pitchFamily="18" charset="0"/>
                <a:cs typeface="Times New Roman" panose="02020603050405020304" pitchFamily="18" charset="0"/>
              </a:rPr>
              <a:t>business fixed </a:t>
            </a:r>
            <a:r>
              <a:rPr lang="en-US" sz="2400" dirty="0" smtClean="0">
                <a:latin typeface="Times New Roman" panose="02020603050405020304" pitchFamily="18" charset="0"/>
                <a:cs typeface="Times New Roman" panose="02020603050405020304" pitchFamily="18" charset="0"/>
              </a:rPr>
              <a:t>investment, changes </a:t>
            </a:r>
            <a:r>
              <a:rPr lang="en-US" sz="2400" dirty="0">
                <a:latin typeface="Times New Roman" panose="02020603050405020304" pitchFamily="18" charset="0"/>
                <a:cs typeface="Times New Roman" panose="02020603050405020304" pitchFamily="18" charset="0"/>
              </a:rPr>
              <a:t>in the firm’s </a:t>
            </a:r>
            <a:r>
              <a:rPr lang="en-US" sz="2400" dirty="0" smtClean="0">
                <a:latin typeface="Times New Roman" panose="02020603050405020304" pitchFamily="18" charset="0"/>
                <a:cs typeface="Times New Roman" panose="02020603050405020304" pitchFamily="18" charset="0"/>
              </a:rPr>
              <a:t>inventory holdings causing increase in the productive capacity </a:t>
            </a:r>
            <a:r>
              <a:rPr lang="en-US" sz="2400" dirty="0">
                <a:latin typeface="Times New Roman" panose="02020603050405020304" pitchFamily="18" charset="0"/>
                <a:cs typeface="Times New Roman" panose="02020603050405020304" pitchFamily="18" charset="0"/>
              </a:rPr>
              <a:t>and thus potential output of the economy. </a:t>
            </a:r>
            <a:endParaRPr lang="en-US" sz="24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2400" dirty="0" smtClean="0">
                <a:latin typeface="Times New Roman" panose="02020603050405020304" pitchFamily="18" charset="0"/>
                <a:cs typeface="Times New Roman" panose="02020603050405020304" pitchFamily="18" charset="0"/>
              </a:rPr>
              <a:t>G includes expenditures </a:t>
            </a:r>
            <a:r>
              <a:rPr lang="en-US" sz="2400" dirty="0">
                <a:latin typeface="Times New Roman" panose="02020603050405020304" pitchFamily="18" charset="0"/>
                <a:cs typeface="Times New Roman" panose="02020603050405020304" pitchFamily="18" charset="0"/>
              </a:rPr>
              <a:t>of the </a:t>
            </a:r>
            <a:r>
              <a:rPr lang="en-US" sz="2400" dirty="0" smtClean="0">
                <a:latin typeface="Times New Roman" panose="02020603050405020304" pitchFamily="18" charset="0"/>
                <a:cs typeface="Times New Roman" panose="02020603050405020304" pitchFamily="18" charset="0"/>
              </a:rPr>
              <a:t>federal government </a:t>
            </a:r>
            <a:r>
              <a:rPr lang="en-US" sz="2400" dirty="0">
                <a:latin typeface="Times New Roman" panose="02020603050405020304" pitchFamily="18" charset="0"/>
                <a:cs typeface="Times New Roman" panose="02020603050405020304" pitchFamily="18" charset="0"/>
              </a:rPr>
              <a:t>on national defense and internal security; emolument, </a:t>
            </a:r>
            <a:r>
              <a:rPr lang="en-US" sz="2400" dirty="0" smtClean="0">
                <a:latin typeface="Times New Roman" panose="02020603050405020304" pitchFamily="18" charset="0"/>
                <a:cs typeface="Times New Roman" panose="02020603050405020304" pitchFamily="18" charset="0"/>
              </a:rPr>
              <a:t>government investment</a:t>
            </a:r>
            <a:r>
              <a:rPr lang="en-US" sz="2400" dirty="0">
                <a:latin typeface="Times New Roman" panose="02020603050405020304" pitchFamily="18" charset="0"/>
                <a:cs typeface="Times New Roman" panose="02020603050405020304" pitchFamily="18" charset="0"/>
              </a:rPr>
              <a:t>, public consumption expenditures and also the expenditures by the </a:t>
            </a:r>
            <a:r>
              <a:rPr lang="en-US" sz="2400" dirty="0" smtClean="0">
                <a:latin typeface="Times New Roman" panose="02020603050405020304" pitchFamily="18" charset="0"/>
                <a:cs typeface="Times New Roman" panose="02020603050405020304" pitchFamily="18" charset="0"/>
              </a:rPr>
              <a:t>state and </a:t>
            </a:r>
            <a:r>
              <a:rPr lang="en-US" sz="2400" dirty="0">
                <a:latin typeface="Times New Roman" panose="02020603050405020304" pitchFamily="18" charset="0"/>
                <a:cs typeface="Times New Roman" panose="02020603050405020304" pitchFamily="18" charset="0"/>
              </a:rPr>
              <a:t>local governments</a:t>
            </a:r>
            <a:r>
              <a:rPr lang="en-US" sz="2400" dirty="0" smtClean="0">
                <a:latin typeface="Times New Roman" panose="02020603050405020304" pitchFamily="18" charset="0"/>
                <a:cs typeface="Times New Roman" panose="02020603050405020304" pitchFamily="18" charset="0"/>
              </a:rPr>
              <a:t>. </a:t>
            </a:r>
          </a:p>
          <a:p>
            <a:pPr>
              <a:buFont typeface="Wingdings" panose="05000000000000000000" pitchFamily="2" charset="2"/>
              <a:buChar char="Ø"/>
            </a:pPr>
            <a:r>
              <a:rPr lang="en-US" sz="2400" dirty="0" smtClean="0">
                <a:latin typeface="Times New Roman" panose="02020603050405020304" pitchFamily="18" charset="0"/>
                <a:cs typeface="Times New Roman" panose="02020603050405020304" pitchFamily="18" charset="0"/>
              </a:rPr>
              <a:t>An </a:t>
            </a:r>
            <a:r>
              <a:rPr lang="en-US" sz="2400" dirty="0">
                <a:latin typeface="Times New Roman" panose="02020603050405020304" pitchFamily="18" charset="0"/>
                <a:cs typeface="Times New Roman" panose="02020603050405020304" pitchFamily="18" charset="0"/>
              </a:rPr>
              <a:t>Islamic State will also involve in foreign trade in goods and </a:t>
            </a:r>
            <a:r>
              <a:rPr lang="en-US" sz="2400" dirty="0" smtClean="0">
                <a:latin typeface="Times New Roman" panose="02020603050405020304" pitchFamily="18" charset="0"/>
                <a:cs typeface="Times New Roman" panose="02020603050405020304" pitchFamily="18" charset="0"/>
              </a:rPr>
              <a:t>services.</a:t>
            </a:r>
          </a:p>
          <a:p>
            <a:pPr>
              <a:buFont typeface="Wingdings" panose="05000000000000000000" pitchFamily="2" charset="2"/>
              <a:buChar char="Ø"/>
            </a:pPr>
            <a:r>
              <a:rPr lang="en-US" sz="2400" dirty="0" smtClean="0">
                <a:latin typeface="Times New Roman" panose="02020603050405020304" pitchFamily="18" charset="0"/>
                <a:cs typeface="Times New Roman" panose="02020603050405020304" pitchFamily="18" charset="0"/>
              </a:rPr>
              <a:t>(</a:t>
            </a:r>
            <a:r>
              <a:rPr lang="en-US" sz="2400" dirty="0">
                <a:latin typeface="Times New Roman" panose="02020603050405020304" pitchFamily="18" charset="0"/>
                <a:cs typeface="Times New Roman" panose="02020603050405020304" pitchFamily="18" charset="0"/>
              </a:rPr>
              <a:t>X – M</a:t>
            </a:r>
            <a:r>
              <a:rPr lang="en-US" sz="2400" dirty="0" smtClean="0">
                <a:latin typeface="Times New Roman" panose="02020603050405020304" pitchFamily="18" charset="0"/>
                <a:cs typeface="Times New Roman" panose="02020603050405020304" pitchFamily="18" charset="0"/>
              </a:rPr>
              <a:t>) is excluded on the assumption of closed economy.</a:t>
            </a:r>
          </a:p>
        </p:txBody>
      </p:sp>
      <p:sp>
        <p:nvSpPr>
          <p:cNvPr id="3" name="Slide Number Placeholder 2"/>
          <p:cNvSpPr>
            <a:spLocks noGrp="1"/>
          </p:cNvSpPr>
          <p:nvPr>
            <p:ph type="sldNum" sz="quarter" idx="12"/>
          </p:nvPr>
        </p:nvSpPr>
        <p:spPr/>
        <p:txBody>
          <a:bodyPr/>
          <a:lstStyle/>
          <a:p>
            <a:fld id="{52D96158-CDC9-4FF1-A278-9542325BFFE2}" type="slidenum">
              <a:rPr lang="en-US" smtClean="0"/>
              <a:pPr/>
              <a:t>17</a:t>
            </a:fld>
            <a:endParaRPr lang="en-US"/>
          </a:p>
        </p:txBody>
      </p:sp>
    </p:spTree>
    <p:extLst>
      <p:ext uri="{BB962C8B-B14F-4D97-AF65-F5344CB8AC3E}">
        <p14:creationId xmlns="" xmlns:p14="http://schemas.microsoft.com/office/powerpoint/2010/main" val="251195065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Autofit/>
          </a:bodyPr>
          <a:lstStyle/>
          <a:p>
            <a:r>
              <a:rPr lang="en-US" sz="3600" b="1" dirty="0">
                <a:latin typeface="Times New Roman" panose="02020603050405020304" pitchFamily="18" charset="0"/>
                <a:cs typeface="Times New Roman" panose="02020603050405020304" pitchFamily="18" charset="0"/>
              </a:rPr>
              <a:t>The Income </a:t>
            </a:r>
            <a:r>
              <a:rPr lang="en-US" sz="3600" b="1" dirty="0" smtClean="0">
                <a:latin typeface="Times New Roman" panose="02020603050405020304" pitchFamily="18" charset="0"/>
                <a:cs typeface="Times New Roman" panose="02020603050405020304" pitchFamily="18" charset="0"/>
              </a:rPr>
              <a:t>Approach (Islamic)</a:t>
            </a:r>
            <a:endParaRPr lang="en-US" sz="3600" b="1" dirty="0">
              <a:latin typeface="Times New Roman" panose="02020603050405020304" pitchFamily="18" charset="0"/>
              <a:cs typeface="Times New Roman" panose="02020603050405020304" pitchFamily="18" charset="0"/>
            </a:endParaRPr>
          </a:p>
        </p:txBody>
      </p:sp>
      <p:sp>
        <p:nvSpPr>
          <p:cNvPr id="5" name="Content Placeholder 4"/>
          <p:cNvSpPr>
            <a:spLocks noGrp="1"/>
          </p:cNvSpPr>
          <p:nvPr>
            <p:ph idx="1"/>
          </p:nvPr>
        </p:nvSpPr>
        <p:spPr>
          <a:xfrm>
            <a:off x="457200" y="1417638"/>
            <a:ext cx="8229600" cy="5059362"/>
          </a:xfrm>
        </p:spPr>
        <p:txBody>
          <a:bodyPr>
            <a:noAutofit/>
          </a:bodyPr>
          <a:lstStyle/>
          <a:p>
            <a:pPr>
              <a:buFont typeface="Wingdings" panose="05000000000000000000" pitchFamily="2" charset="2"/>
              <a:buChar char="Ø"/>
            </a:pPr>
            <a:r>
              <a:rPr lang="en-US" sz="2400" dirty="0" smtClean="0">
                <a:latin typeface="Times New Roman" panose="02020603050405020304" pitchFamily="18" charset="0"/>
                <a:cs typeface="Times New Roman" panose="02020603050405020304" pitchFamily="18" charset="0"/>
              </a:rPr>
              <a:t>This approach measures </a:t>
            </a:r>
            <a:r>
              <a:rPr lang="en-US" sz="2400" dirty="0">
                <a:latin typeface="Times New Roman" panose="02020603050405020304" pitchFamily="18" charset="0"/>
                <a:cs typeface="Times New Roman" panose="02020603050405020304" pitchFamily="18" charset="0"/>
              </a:rPr>
              <a:t>the income </a:t>
            </a:r>
            <a:r>
              <a:rPr lang="en-US" sz="2400" dirty="0" smtClean="0">
                <a:latin typeface="Times New Roman" panose="02020603050405020304" pitchFamily="18" charset="0"/>
                <a:cs typeface="Times New Roman" panose="02020603050405020304" pitchFamily="18" charset="0"/>
              </a:rPr>
              <a:t>received by </a:t>
            </a:r>
            <a:r>
              <a:rPr lang="en-US" sz="2400" dirty="0">
                <a:latin typeface="Times New Roman" panose="02020603050405020304" pitchFamily="18" charset="0"/>
                <a:cs typeface="Times New Roman" panose="02020603050405020304" pitchFamily="18" charset="0"/>
              </a:rPr>
              <a:t>the factors of </a:t>
            </a:r>
            <a:r>
              <a:rPr lang="en-US" sz="2400" dirty="0" smtClean="0">
                <a:latin typeface="Times New Roman" panose="02020603050405020304" pitchFamily="18" charset="0"/>
                <a:cs typeface="Times New Roman" panose="02020603050405020304" pitchFamily="18" charset="0"/>
              </a:rPr>
              <a:t>production (wages, salaries</a:t>
            </a:r>
            <a:r>
              <a:rPr lang="en-US" sz="2400" dirty="0">
                <a:latin typeface="Times New Roman" panose="02020603050405020304" pitchFamily="18" charset="0"/>
                <a:cs typeface="Times New Roman" panose="02020603050405020304" pitchFamily="18" charset="0"/>
              </a:rPr>
              <a:t>, income from assets (wealth), and </a:t>
            </a:r>
            <a:r>
              <a:rPr lang="en-US" sz="2400" dirty="0" smtClean="0">
                <a:latin typeface="Times New Roman" panose="02020603050405020304" pitchFamily="18" charset="0"/>
                <a:cs typeface="Times New Roman" panose="02020603050405020304" pitchFamily="18" charset="0"/>
              </a:rPr>
              <a:t>profits).</a:t>
            </a:r>
          </a:p>
          <a:p>
            <a:pPr>
              <a:buFont typeface="Wingdings" panose="05000000000000000000" pitchFamily="2" charset="2"/>
              <a:buChar char="Ø"/>
            </a:pPr>
            <a:r>
              <a:rPr lang="en-US" sz="2400" dirty="0" smtClean="0">
                <a:latin typeface="Times New Roman" panose="02020603050405020304" pitchFamily="18" charset="0"/>
                <a:cs typeface="Times New Roman" panose="02020603050405020304" pitchFamily="18" charset="0"/>
              </a:rPr>
              <a:t>Wages </a:t>
            </a:r>
            <a:r>
              <a:rPr lang="en-US" sz="2400" dirty="0">
                <a:latin typeface="Times New Roman" panose="02020603050405020304" pitchFamily="18" charset="0"/>
                <a:cs typeface="Times New Roman" panose="02020603050405020304" pitchFamily="18" charset="0"/>
              </a:rPr>
              <a:t>and </a:t>
            </a:r>
            <a:r>
              <a:rPr lang="en-US" sz="2400" dirty="0" smtClean="0">
                <a:latin typeface="Times New Roman" panose="02020603050405020304" pitchFamily="18" charset="0"/>
                <a:cs typeface="Times New Roman" panose="02020603050405020304" pitchFamily="18" charset="0"/>
              </a:rPr>
              <a:t>salaries (</a:t>
            </a:r>
            <a:r>
              <a:rPr lang="en-US" sz="2400" dirty="0" err="1" smtClean="0">
                <a:latin typeface="Times New Roman" panose="02020603050405020304" pitchFamily="18" charset="0"/>
                <a:cs typeface="Times New Roman" panose="02020603050405020304" pitchFamily="18" charset="0"/>
              </a:rPr>
              <a:t>Yw</a:t>
            </a:r>
            <a:r>
              <a:rPr lang="en-US" sz="2400" dirty="0" smtClean="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are </a:t>
            </a:r>
            <a:r>
              <a:rPr lang="en-US" sz="2400" dirty="0" smtClean="0">
                <a:latin typeface="Times New Roman" panose="02020603050405020304" pitchFamily="18" charset="0"/>
                <a:cs typeface="Times New Roman" panose="02020603050405020304" pitchFamily="18" charset="0"/>
              </a:rPr>
              <a:t>returns </a:t>
            </a:r>
            <a:r>
              <a:rPr lang="en-US" sz="2400" dirty="0">
                <a:latin typeface="Times New Roman" panose="02020603050405020304" pitchFamily="18" charset="0"/>
                <a:cs typeface="Times New Roman" panose="02020603050405020304" pitchFamily="18" charset="0"/>
              </a:rPr>
              <a:t>to the services of the factor </a:t>
            </a:r>
            <a:r>
              <a:rPr lang="en-US" sz="2400" dirty="0" smtClean="0">
                <a:latin typeface="Times New Roman" panose="02020603050405020304" pitchFamily="18" charset="0"/>
                <a:cs typeface="Times New Roman" panose="02020603050405020304" pitchFamily="18" charset="0"/>
              </a:rPr>
              <a:t>of production</a:t>
            </a:r>
            <a:r>
              <a:rPr lang="en-US" sz="2400" dirty="0">
                <a:latin typeface="Times New Roman" panose="02020603050405020304" pitchFamily="18" charset="0"/>
                <a:cs typeface="Times New Roman" panose="02020603050405020304" pitchFamily="18" charset="0"/>
              </a:rPr>
              <a:t>, </a:t>
            </a:r>
            <a:r>
              <a:rPr lang="en-US" sz="2400" dirty="0" smtClean="0">
                <a:latin typeface="Times New Roman" panose="02020603050405020304" pitchFamily="18" charset="0"/>
                <a:cs typeface="Times New Roman" panose="02020603050405020304" pitchFamily="18" charset="0"/>
              </a:rPr>
              <a:t>(labor</a:t>
            </a:r>
            <a:r>
              <a:rPr lang="en-US" sz="2400" dirty="0">
                <a:latin typeface="Times New Roman" panose="02020603050405020304" pitchFamily="18" charset="0"/>
                <a:cs typeface="Times New Roman" panose="02020603050405020304" pitchFamily="18" charset="0"/>
              </a:rPr>
              <a:t>, for </a:t>
            </a:r>
            <a:r>
              <a:rPr lang="en-US" sz="2400" dirty="0" smtClean="0">
                <a:latin typeface="Times New Roman" panose="02020603050405020304" pitchFamily="18" charset="0"/>
                <a:cs typeface="Times New Roman" panose="02020603050405020304" pitchFamily="18" charset="0"/>
              </a:rPr>
              <a:t>the </a:t>
            </a:r>
            <a:r>
              <a:rPr lang="en-US" sz="2400" dirty="0">
                <a:latin typeface="Times New Roman" panose="02020603050405020304" pitchFamily="18" charset="0"/>
                <a:cs typeface="Times New Roman" panose="02020603050405020304" pitchFamily="18" charset="0"/>
              </a:rPr>
              <a:t>production of halal goods and </a:t>
            </a:r>
            <a:r>
              <a:rPr lang="en-US" sz="2400" dirty="0" smtClean="0">
                <a:latin typeface="Times New Roman" panose="02020603050405020304" pitchFamily="18" charset="0"/>
                <a:cs typeface="Times New Roman" panose="02020603050405020304" pitchFamily="18" charset="0"/>
              </a:rPr>
              <a:t>services).</a:t>
            </a:r>
            <a:endParaRPr lang="en-US" sz="2400"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Income from </a:t>
            </a:r>
            <a:r>
              <a:rPr lang="en-US" sz="2400" dirty="0" smtClean="0">
                <a:latin typeface="Times New Roman" panose="02020603050405020304" pitchFamily="18" charset="0"/>
                <a:cs typeface="Times New Roman" panose="02020603050405020304" pitchFamily="18" charset="0"/>
              </a:rPr>
              <a:t>assets (YA), </a:t>
            </a:r>
            <a:r>
              <a:rPr lang="en-US" sz="2400" dirty="0">
                <a:latin typeface="Times New Roman" panose="02020603050405020304" pitchFamily="18" charset="0"/>
                <a:cs typeface="Times New Roman" panose="02020603050405020304" pitchFamily="18" charset="0"/>
              </a:rPr>
              <a:t>consists of rental income received by the owners of </a:t>
            </a:r>
            <a:r>
              <a:rPr lang="en-US" sz="2400" dirty="0" smtClean="0">
                <a:latin typeface="Times New Roman" panose="02020603050405020304" pitchFamily="18" charset="0"/>
                <a:cs typeface="Times New Roman" panose="02020603050405020304" pitchFamily="18" charset="0"/>
              </a:rPr>
              <a:t>land and </a:t>
            </a:r>
            <a:r>
              <a:rPr lang="en-US" sz="2400" dirty="0">
                <a:latin typeface="Times New Roman" panose="02020603050405020304" pitchFamily="18" charset="0"/>
                <a:cs typeface="Times New Roman" panose="02020603050405020304" pitchFamily="18" charset="0"/>
              </a:rPr>
              <a:t>other real properties, and payments made for the use of money capital </a:t>
            </a:r>
            <a:r>
              <a:rPr lang="en-US" sz="2400" dirty="0" smtClean="0">
                <a:latin typeface="Times New Roman" panose="02020603050405020304" pitchFamily="18" charset="0"/>
                <a:cs typeface="Times New Roman" panose="02020603050405020304" pitchFamily="18" charset="0"/>
              </a:rPr>
              <a:t>by Islamic </a:t>
            </a:r>
            <a:r>
              <a:rPr lang="en-US" sz="2400" dirty="0">
                <a:latin typeface="Times New Roman" panose="02020603050405020304" pitchFamily="18" charset="0"/>
                <a:cs typeface="Times New Roman" panose="02020603050405020304" pitchFamily="18" charset="0"/>
              </a:rPr>
              <a:t>financial institutions to the depositors whose deposits are extended as </a:t>
            </a:r>
            <a:r>
              <a:rPr lang="en-US" sz="2400" dirty="0" smtClean="0">
                <a:latin typeface="Times New Roman" panose="02020603050405020304" pitchFamily="18" charset="0"/>
                <a:cs typeface="Times New Roman" panose="02020603050405020304" pitchFamily="18" charset="0"/>
              </a:rPr>
              <a:t>loans to </a:t>
            </a:r>
            <a:r>
              <a:rPr lang="en-US" sz="2400" dirty="0">
                <a:latin typeface="Times New Roman" panose="02020603050405020304" pitchFamily="18" charset="0"/>
                <a:cs typeface="Times New Roman" panose="02020603050405020304" pitchFamily="18" charset="0"/>
              </a:rPr>
              <a:t>the business firms or individuals who want to make investments</a:t>
            </a:r>
            <a:r>
              <a:rPr lang="en-US" sz="2400" dirty="0" smtClean="0">
                <a:latin typeface="Times New Roman" panose="02020603050405020304" pitchFamily="18" charset="0"/>
                <a:cs typeface="Times New Roman" panose="02020603050405020304" pitchFamily="18" charset="0"/>
              </a:rPr>
              <a:t>.</a:t>
            </a:r>
          </a:p>
        </p:txBody>
      </p:sp>
      <p:sp>
        <p:nvSpPr>
          <p:cNvPr id="3" name="Slide Number Placeholder 2"/>
          <p:cNvSpPr>
            <a:spLocks noGrp="1"/>
          </p:cNvSpPr>
          <p:nvPr>
            <p:ph type="sldNum" sz="quarter" idx="12"/>
          </p:nvPr>
        </p:nvSpPr>
        <p:spPr/>
        <p:txBody>
          <a:bodyPr/>
          <a:lstStyle/>
          <a:p>
            <a:fld id="{52D96158-CDC9-4FF1-A278-9542325BFFE2}" type="slidenum">
              <a:rPr lang="en-US" smtClean="0"/>
              <a:pPr/>
              <a:t>18</a:t>
            </a:fld>
            <a:endParaRPr lang="en-US"/>
          </a:p>
        </p:txBody>
      </p:sp>
    </p:spTree>
    <p:extLst>
      <p:ext uri="{BB962C8B-B14F-4D97-AF65-F5344CB8AC3E}">
        <p14:creationId xmlns="" xmlns:p14="http://schemas.microsoft.com/office/powerpoint/2010/main" val="68309220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Autofit/>
          </a:bodyPr>
          <a:lstStyle/>
          <a:p>
            <a:r>
              <a:rPr lang="en-US" sz="3600" b="1" dirty="0">
                <a:latin typeface="Times New Roman" panose="02020603050405020304" pitchFamily="18" charset="0"/>
                <a:cs typeface="Times New Roman" panose="02020603050405020304" pitchFamily="18" charset="0"/>
              </a:rPr>
              <a:t>The Income </a:t>
            </a:r>
            <a:r>
              <a:rPr lang="en-US" sz="3600" b="1" dirty="0" smtClean="0">
                <a:latin typeface="Times New Roman" panose="02020603050405020304" pitchFamily="18" charset="0"/>
                <a:cs typeface="Times New Roman" panose="02020603050405020304" pitchFamily="18" charset="0"/>
              </a:rPr>
              <a:t>Approach (Islamic)</a:t>
            </a:r>
            <a:endParaRPr lang="en-US" sz="3600" b="1" dirty="0">
              <a:latin typeface="Times New Roman" panose="02020603050405020304" pitchFamily="18" charset="0"/>
              <a:cs typeface="Times New Roman" panose="02020603050405020304" pitchFamily="18" charset="0"/>
            </a:endParaRPr>
          </a:p>
        </p:txBody>
      </p:sp>
      <p:sp>
        <p:nvSpPr>
          <p:cNvPr id="5" name="Content Placeholder 4"/>
          <p:cNvSpPr>
            <a:spLocks noGrp="1"/>
          </p:cNvSpPr>
          <p:nvPr>
            <p:ph idx="1"/>
          </p:nvPr>
        </p:nvSpPr>
        <p:spPr>
          <a:xfrm>
            <a:off x="457200" y="1417638"/>
            <a:ext cx="8229600" cy="5211762"/>
          </a:xfrm>
        </p:spPr>
        <p:txBody>
          <a:bodyPr>
            <a:noAutofit/>
          </a:bodyPr>
          <a:lstStyle/>
          <a:p>
            <a:pPr>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Profits(Yπ) are the rewards to the factor of production called management </a:t>
            </a:r>
            <a:r>
              <a:rPr lang="en-US" sz="2400" dirty="0" smtClean="0">
                <a:latin typeface="Times New Roman" panose="02020603050405020304" pitchFamily="18" charset="0"/>
                <a:cs typeface="Times New Roman" panose="02020603050405020304" pitchFamily="18" charset="0"/>
              </a:rPr>
              <a:t>or entrepreneurial </a:t>
            </a:r>
            <a:r>
              <a:rPr lang="en-US" sz="2400" dirty="0">
                <a:latin typeface="Times New Roman" panose="02020603050405020304" pitchFamily="18" charset="0"/>
                <a:cs typeface="Times New Roman" panose="02020603050405020304" pitchFamily="18" charset="0"/>
              </a:rPr>
              <a:t>ability for </a:t>
            </a:r>
            <a:r>
              <a:rPr lang="en-US" sz="2400" dirty="0" smtClean="0">
                <a:latin typeface="Times New Roman" panose="02020603050405020304" pitchFamily="18" charset="0"/>
                <a:cs typeface="Times New Roman" panose="02020603050405020304" pitchFamily="18" charset="0"/>
              </a:rPr>
              <a:t> their </a:t>
            </a:r>
            <a:r>
              <a:rPr lang="en-US" sz="2400" dirty="0">
                <a:latin typeface="Times New Roman" panose="02020603050405020304" pitchFamily="18" charset="0"/>
                <a:cs typeface="Times New Roman" panose="02020603050405020304" pitchFamily="18" charset="0"/>
              </a:rPr>
              <a:t>innovation and risk taking, </a:t>
            </a:r>
            <a:r>
              <a:rPr lang="en-US" sz="2400" dirty="0" smtClean="0">
                <a:latin typeface="Times New Roman" panose="02020603050405020304" pitchFamily="18" charset="0"/>
                <a:cs typeface="Times New Roman" panose="02020603050405020304" pitchFamily="18" charset="0"/>
              </a:rPr>
              <a:t>for </a:t>
            </a:r>
            <a:r>
              <a:rPr lang="en-US" sz="2400" dirty="0">
                <a:latin typeface="Times New Roman" panose="02020603050405020304" pitchFamily="18" charset="0"/>
                <a:cs typeface="Times New Roman" panose="02020603050405020304" pitchFamily="18" charset="0"/>
              </a:rPr>
              <a:t>the betterment of the </a:t>
            </a:r>
            <a:r>
              <a:rPr lang="en-US" sz="2400" dirty="0" err="1">
                <a:latin typeface="Times New Roman" panose="02020603050405020304" pitchFamily="18" charset="0"/>
                <a:cs typeface="Times New Roman" panose="02020603050405020304" pitchFamily="18" charset="0"/>
              </a:rPr>
              <a:t>ummah</a:t>
            </a:r>
            <a:r>
              <a:rPr lang="en-US" sz="2400" dirty="0">
                <a:latin typeface="Times New Roman" panose="02020603050405020304" pitchFamily="18" charset="0"/>
                <a:cs typeface="Times New Roman" panose="02020603050405020304" pitchFamily="18" charset="0"/>
              </a:rPr>
              <a:t>. </a:t>
            </a:r>
            <a:endParaRPr lang="en-US" sz="24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2400" dirty="0" smtClean="0">
                <a:latin typeface="Times New Roman" panose="02020603050405020304" pitchFamily="18" charset="0"/>
                <a:cs typeface="Times New Roman" panose="02020603050405020304" pitchFamily="18" charset="0"/>
              </a:rPr>
              <a:t>In </a:t>
            </a:r>
            <a:r>
              <a:rPr lang="en-US" sz="2400" dirty="0">
                <a:latin typeface="Times New Roman" panose="02020603050405020304" pitchFamily="18" charset="0"/>
                <a:cs typeface="Times New Roman" panose="02020603050405020304" pitchFamily="18" charset="0"/>
              </a:rPr>
              <a:t>practice, </a:t>
            </a:r>
            <a:r>
              <a:rPr lang="en-US" sz="2400" dirty="0" smtClean="0">
                <a:latin typeface="Times New Roman" panose="02020603050405020304" pitchFamily="18" charset="0"/>
                <a:cs typeface="Times New Roman" panose="02020603050405020304" pitchFamily="18" charset="0"/>
              </a:rPr>
              <a:t>these profits </a:t>
            </a:r>
            <a:r>
              <a:rPr lang="en-US" sz="2400" dirty="0">
                <a:latin typeface="Times New Roman" panose="02020603050405020304" pitchFamily="18" charset="0"/>
                <a:cs typeface="Times New Roman" panose="02020603050405020304" pitchFamily="18" charset="0"/>
              </a:rPr>
              <a:t>are compensation paid to the owners of sole proprietors and corporate firms.</a:t>
            </a:r>
          </a:p>
          <a:p>
            <a:pPr marL="0" indent="0">
              <a:buNone/>
            </a:pPr>
            <a:r>
              <a:rPr lang="en-US" sz="2400" dirty="0">
                <a:latin typeface="Times New Roman" panose="02020603050405020304" pitchFamily="18" charset="0"/>
                <a:cs typeface="Times New Roman" panose="02020603050405020304" pitchFamily="18" charset="0"/>
              </a:rPr>
              <a:t>Combining all the three sources of income, we obtain the national income </a:t>
            </a:r>
            <a:r>
              <a:rPr lang="en-US" sz="2400" dirty="0" smtClean="0">
                <a:latin typeface="Times New Roman" panose="02020603050405020304" pitchFamily="18" charset="0"/>
                <a:cs typeface="Times New Roman" panose="02020603050405020304" pitchFamily="18" charset="0"/>
              </a:rPr>
              <a:t>as          Y </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Yw</a:t>
            </a:r>
            <a:r>
              <a:rPr lang="en-US" sz="2400" dirty="0">
                <a:latin typeface="Times New Roman" panose="02020603050405020304" pitchFamily="18" charset="0"/>
                <a:cs typeface="Times New Roman" panose="02020603050405020304" pitchFamily="18" charset="0"/>
              </a:rPr>
              <a:t> + YA + Yπ </a:t>
            </a:r>
            <a:r>
              <a:rPr lang="en-US" sz="2400" dirty="0" smtClean="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2)</a:t>
            </a:r>
          </a:p>
          <a:p>
            <a:pPr>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The gross domestic product is obtained by adding the indirect taxes </a:t>
            </a:r>
            <a:r>
              <a:rPr lang="en-US" sz="2400" dirty="0" smtClean="0">
                <a:latin typeface="Times New Roman" panose="02020603050405020304" pitchFamily="18" charset="0"/>
                <a:cs typeface="Times New Roman" panose="02020603050405020304" pitchFamily="18" charset="0"/>
              </a:rPr>
              <a:t>and depreciation</a:t>
            </a:r>
            <a:r>
              <a:rPr lang="en-US" sz="2400" dirty="0">
                <a:latin typeface="Times New Roman" panose="02020603050405020304" pitchFamily="18" charset="0"/>
                <a:cs typeface="Times New Roman" panose="02020603050405020304" pitchFamily="18" charset="0"/>
              </a:rPr>
              <a:t>, that </a:t>
            </a:r>
            <a:r>
              <a:rPr lang="en-US" sz="2400" dirty="0" smtClean="0">
                <a:latin typeface="Times New Roman" panose="02020603050405020304" pitchFamily="18" charset="0"/>
                <a:cs typeface="Times New Roman" panose="02020603050405020304" pitchFamily="18" charset="0"/>
              </a:rPr>
              <a:t>is,</a:t>
            </a:r>
          </a:p>
          <a:p>
            <a:pPr marL="0" indent="0" algn="ctr">
              <a:buNone/>
            </a:pPr>
            <a:r>
              <a:rPr lang="en-US" sz="2400" dirty="0">
                <a:latin typeface="Times New Roman" panose="02020603050405020304" pitchFamily="18" charset="0"/>
                <a:cs typeface="Times New Roman" panose="02020603050405020304" pitchFamily="18" charset="0"/>
              </a:rPr>
              <a:t>GDP = </a:t>
            </a:r>
            <a:r>
              <a:rPr lang="en-US" sz="2400" dirty="0" err="1">
                <a:latin typeface="Times New Roman" panose="02020603050405020304" pitchFamily="18" charset="0"/>
                <a:cs typeface="Times New Roman" panose="02020603050405020304" pitchFamily="18" charset="0"/>
              </a:rPr>
              <a:t>Yw</a:t>
            </a:r>
            <a:r>
              <a:rPr lang="en-US" sz="2400" dirty="0">
                <a:latin typeface="Times New Roman" panose="02020603050405020304" pitchFamily="18" charset="0"/>
                <a:cs typeface="Times New Roman" panose="02020603050405020304" pitchFamily="18" charset="0"/>
              </a:rPr>
              <a:t> + YA + Yπ + TIND + δ </a:t>
            </a:r>
            <a:r>
              <a:rPr lang="en-US" sz="2400" dirty="0" smtClean="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3)</a:t>
            </a:r>
          </a:p>
          <a:p>
            <a:pPr marL="0" indent="0">
              <a:buNone/>
            </a:pPr>
            <a:r>
              <a:rPr lang="en-US" sz="2400" dirty="0" smtClean="0">
                <a:latin typeface="Times New Roman" panose="02020603050405020304" pitchFamily="18" charset="0"/>
                <a:cs typeface="Times New Roman" panose="02020603050405020304" pitchFamily="18" charset="0"/>
              </a:rPr>
              <a:t>TIND = indirect taxes; δ </a:t>
            </a:r>
            <a:r>
              <a:rPr lang="en-US" sz="2400" dirty="0">
                <a:latin typeface="Times New Roman" panose="02020603050405020304" pitchFamily="18" charset="0"/>
                <a:cs typeface="Times New Roman" panose="02020603050405020304" pitchFamily="18" charset="0"/>
              </a:rPr>
              <a:t>is the depreciation. </a:t>
            </a:r>
            <a:endParaRPr lang="en-US" sz="2400" dirty="0" smtClean="0">
              <a:latin typeface="Times New Roman" panose="02020603050405020304" pitchFamily="18" charset="0"/>
              <a:cs typeface="Times New Roman" panose="02020603050405020304" pitchFamily="18" charset="0"/>
            </a:endParaRPr>
          </a:p>
          <a:p>
            <a:pPr marL="0" indent="0">
              <a:buNone/>
            </a:pPr>
            <a:r>
              <a:rPr lang="en-US" sz="2400" dirty="0" smtClean="0">
                <a:latin typeface="Times New Roman" panose="02020603050405020304" pitchFamily="18" charset="0"/>
                <a:cs typeface="Times New Roman" panose="02020603050405020304" pitchFamily="18" charset="0"/>
              </a:rPr>
              <a:t>To </a:t>
            </a:r>
            <a:r>
              <a:rPr lang="en-US" sz="2400" dirty="0">
                <a:latin typeface="Times New Roman" panose="02020603050405020304" pitchFamily="18" charset="0"/>
                <a:cs typeface="Times New Roman" panose="02020603050405020304" pitchFamily="18" charset="0"/>
              </a:rPr>
              <a:t>simplify our </a:t>
            </a:r>
            <a:r>
              <a:rPr lang="en-US" sz="2400" dirty="0" smtClean="0">
                <a:latin typeface="Times New Roman" panose="02020603050405020304" pitchFamily="18" charset="0"/>
                <a:cs typeface="Times New Roman" panose="02020603050405020304" pitchFamily="18" charset="0"/>
              </a:rPr>
              <a:t>analysis we </a:t>
            </a:r>
            <a:r>
              <a:rPr lang="en-US" sz="2400" dirty="0">
                <a:latin typeface="Times New Roman" panose="02020603050405020304" pitchFamily="18" charset="0"/>
                <a:cs typeface="Times New Roman" panose="02020603050405020304" pitchFamily="18" charset="0"/>
              </a:rPr>
              <a:t>shall assume that both of the indirect taxes and depreciation are zero</a:t>
            </a:r>
            <a:r>
              <a:rPr lang="en-US" sz="2400" dirty="0" smtClean="0">
                <a:latin typeface="Times New Roman" panose="02020603050405020304" pitchFamily="18" charset="0"/>
                <a:cs typeface="Times New Roman" panose="02020603050405020304" pitchFamily="18" charset="0"/>
              </a:rPr>
              <a:t>.</a:t>
            </a:r>
          </a:p>
        </p:txBody>
      </p:sp>
      <p:sp>
        <p:nvSpPr>
          <p:cNvPr id="3" name="Slide Number Placeholder 2"/>
          <p:cNvSpPr>
            <a:spLocks noGrp="1"/>
          </p:cNvSpPr>
          <p:nvPr>
            <p:ph type="sldNum" sz="quarter" idx="12"/>
          </p:nvPr>
        </p:nvSpPr>
        <p:spPr/>
        <p:txBody>
          <a:bodyPr/>
          <a:lstStyle/>
          <a:p>
            <a:fld id="{52D96158-CDC9-4FF1-A278-9542325BFFE2}" type="slidenum">
              <a:rPr lang="en-US" smtClean="0"/>
              <a:pPr/>
              <a:t>19</a:t>
            </a:fld>
            <a:endParaRPr lang="en-US"/>
          </a:p>
        </p:txBody>
      </p:sp>
    </p:spTree>
    <p:extLst>
      <p:ext uri="{BB962C8B-B14F-4D97-AF65-F5344CB8AC3E}">
        <p14:creationId xmlns="" xmlns:p14="http://schemas.microsoft.com/office/powerpoint/2010/main" val="54343599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Autofit/>
          </a:bodyPr>
          <a:lstStyle/>
          <a:p>
            <a:r>
              <a:rPr lang="en-US" sz="3600" b="1" dirty="0">
                <a:latin typeface="Times New Roman" panose="02020603050405020304" pitchFamily="18" charset="0"/>
                <a:cs typeface="Times New Roman" panose="02020603050405020304" pitchFamily="18" charset="0"/>
              </a:rPr>
              <a:t>Disposition of National </a:t>
            </a:r>
            <a:r>
              <a:rPr lang="en-US" sz="3600" b="1" dirty="0" smtClean="0">
                <a:latin typeface="Times New Roman" panose="02020603050405020304" pitchFamily="18" charset="0"/>
                <a:cs typeface="Times New Roman" panose="02020603050405020304" pitchFamily="18" charset="0"/>
              </a:rPr>
              <a:t>Income (Islamic)</a:t>
            </a:r>
            <a:endParaRPr lang="en-US" sz="3600" b="1" dirty="0">
              <a:latin typeface="Times New Roman" panose="02020603050405020304" pitchFamily="18" charset="0"/>
              <a:cs typeface="Times New Roman" panose="02020603050405020304" pitchFamily="18" charset="0"/>
            </a:endParaRPr>
          </a:p>
        </p:txBody>
      </p:sp>
      <p:sp>
        <p:nvSpPr>
          <p:cNvPr id="5" name="Content Placeholder 4"/>
          <p:cNvSpPr>
            <a:spLocks noGrp="1"/>
          </p:cNvSpPr>
          <p:nvPr>
            <p:ph idx="1"/>
          </p:nvPr>
        </p:nvSpPr>
        <p:spPr>
          <a:xfrm>
            <a:off x="457200" y="1417638"/>
            <a:ext cx="8229600" cy="5211762"/>
          </a:xfrm>
        </p:spPr>
        <p:txBody>
          <a:bodyPr>
            <a:noAutofit/>
          </a:bodyPr>
          <a:lstStyle/>
          <a:p>
            <a:pPr marL="0" indent="0">
              <a:buNone/>
            </a:pPr>
            <a:r>
              <a:rPr lang="en-US" sz="2400" dirty="0">
                <a:latin typeface="Times New Roman" panose="02020603050405020304" pitchFamily="18" charset="0"/>
                <a:cs typeface="Times New Roman" panose="02020603050405020304" pitchFamily="18" charset="0"/>
              </a:rPr>
              <a:t>We can also breakdown GDP according to </a:t>
            </a:r>
            <a:r>
              <a:rPr lang="en-US" sz="2400" dirty="0" smtClean="0">
                <a:latin typeface="Times New Roman" panose="02020603050405020304" pitchFamily="18" charset="0"/>
                <a:cs typeface="Times New Roman" panose="02020603050405020304" pitchFamily="18" charset="0"/>
              </a:rPr>
              <a:t>the use of national </a:t>
            </a:r>
            <a:r>
              <a:rPr lang="en-US" sz="2400" dirty="0">
                <a:latin typeface="Times New Roman" panose="02020603050405020304" pitchFamily="18" charset="0"/>
                <a:cs typeface="Times New Roman" panose="02020603050405020304" pitchFamily="18" charset="0"/>
              </a:rPr>
              <a:t>income </a:t>
            </a:r>
            <a:r>
              <a:rPr lang="en-US" sz="2400" dirty="0" smtClean="0">
                <a:latin typeface="Times New Roman" panose="02020603050405020304" pitchFamily="18" charset="0"/>
                <a:cs typeface="Times New Roman" panose="02020603050405020304" pitchFamily="18" charset="0"/>
              </a:rPr>
              <a:t>as:		Y </a:t>
            </a:r>
            <a:r>
              <a:rPr lang="en-US" sz="2400" dirty="0">
                <a:latin typeface="Times New Roman" panose="02020603050405020304" pitchFamily="18" charset="0"/>
                <a:cs typeface="Times New Roman" panose="02020603050405020304" pitchFamily="18" charset="0"/>
              </a:rPr>
              <a:t>= C1 + S + Z + T </a:t>
            </a:r>
            <a:r>
              <a:rPr lang="en-US" sz="2400" dirty="0" smtClean="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4)</a:t>
            </a:r>
          </a:p>
          <a:p>
            <a:pPr marL="0" indent="0">
              <a:buNone/>
            </a:pPr>
            <a:endParaRPr lang="en-US" sz="2400" dirty="0" smtClean="0">
              <a:latin typeface="Times New Roman" panose="02020603050405020304" pitchFamily="18" charset="0"/>
              <a:cs typeface="Times New Roman" panose="02020603050405020304" pitchFamily="18" charset="0"/>
            </a:endParaRPr>
          </a:p>
          <a:p>
            <a:pPr marL="0" indent="0">
              <a:buNone/>
            </a:pPr>
            <a:r>
              <a:rPr lang="en-US" sz="2400" dirty="0" smtClean="0">
                <a:latin typeface="Times New Roman" panose="02020603050405020304" pitchFamily="18" charset="0"/>
                <a:cs typeface="Times New Roman" panose="02020603050405020304" pitchFamily="18" charset="0"/>
              </a:rPr>
              <a:t>Thus </a:t>
            </a:r>
            <a:r>
              <a:rPr lang="en-US" sz="2400" dirty="0">
                <a:latin typeface="Times New Roman" panose="02020603050405020304" pitchFamily="18" charset="0"/>
                <a:cs typeface="Times New Roman" panose="02020603050405020304" pitchFamily="18" charset="0"/>
              </a:rPr>
              <a:t>the national income Y is used for consumption, C1, by the households </a:t>
            </a:r>
            <a:r>
              <a:rPr lang="en-US" sz="2400" dirty="0" smtClean="0">
                <a:latin typeface="Times New Roman" panose="02020603050405020304" pitchFamily="18" charset="0"/>
                <a:cs typeface="Times New Roman" panose="02020603050405020304" pitchFamily="18" charset="0"/>
              </a:rPr>
              <a:t>who pay </a:t>
            </a:r>
            <a:r>
              <a:rPr lang="en-US" sz="2400" dirty="0">
                <a:latin typeface="Times New Roman" panose="02020603050405020304" pitchFamily="18" charset="0"/>
                <a:cs typeface="Times New Roman" panose="02020603050405020304" pitchFamily="18" charset="0"/>
              </a:rPr>
              <a:t>Zakat, saving by the households and saving by the businesses in the form </a:t>
            </a:r>
            <a:r>
              <a:rPr lang="en-US" sz="2400" dirty="0" smtClean="0">
                <a:latin typeface="Times New Roman" panose="02020603050405020304" pitchFamily="18" charset="0"/>
                <a:cs typeface="Times New Roman" panose="02020603050405020304" pitchFamily="18" charset="0"/>
              </a:rPr>
              <a:t>of undistributed </a:t>
            </a:r>
            <a:r>
              <a:rPr lang="en-US" sz="2400" dirty="0">
                <a:latin typeface="Times New Roman" panose="02020603050405020304" pitchFamily="18" charset="0"/>
                <a:cs typeface="Times New Roman" panose="02020603050405020304" pitchFamily="18" charset="0"/>
              </a:rPr>
              <a:t>profits, </a:t>
            </a:r>
            <a:r>
              <a:rPr lang="en-US" sz="2400" dirty="0" smtClean="0">
                <a:latin typeface="Times New Roman" panose="02020603050405020304" pitchFamily="18" charset="0"/>
                <a:cs typeface="Times New Roman" panose="02020603050405020304" pitchFamily="18" charset="0"/>
              </a:rPr>
              <a:t>S</a:t>
            </a:r>
            <a:r>
              <a:rPr lang="en-US" sz="2400" dirty="0">
                <a:latin typeface="Times New Roman" panose="02020603050405020304" pitchFamily="18" charset="0"/>
                <a:cs typeface="Times New Roman" panose="02020603050405020304" pitchFamily="18" charset="0"/>
              </a:rPr>
              <a:t>; </a:t>
            </a:r>
            <a:endParaRPr lang="en-US" sz="2400" dirty="0" smtClean="0">
              <a:latin typeface="Times New Roman" panose="02020603050405020304" pitchFamily="18" charset="0"/>
              <a:cs typeface="Times New Roman" panose="02020603050405020304" pitchFamily="18" charset="0"/>
            </a:endParaRPr>
          </a:p>
          <a:p>
            <a:pPr marL="0" indent="0">
              <a:buNone/>
            </a:pPr>
            <a:r>
              <a:rPr lang="en-US" sz="2400" dirty="0" smtClean="0">
                <a:latin typeface="Times New Roman" panose="02020603050405020304" pitchFamily="18" charset="0"/>
                <a:cs typeface="Times New Roman" panose="02020603050405020304" pitchFamily="18" charset="0"/>
              </a:rPr>
              <a:t>Z </a:t>
            </a:r>
            <a:r>
              <a:rPr lang="en-US" sz="2400" dirty="0">
                <a:latin typeface="Times New Roman" panose="02020603050405020304" pitchFamily="18" charset="0"/>
                <a:cs typeface="Times New Roman" panose="02020603050405020304" pitchFamily="18" charset="0"/>
              </a:rPr>
              <a:t>is Zakat payments and T is the net tax payments </a:t>
            </a:r>
            <a:r>
              <a:rPr lang="en-US" sz="2400" dirty="0" smtClean="0">
                <a:latin typeface="Times New Roman" panose="02020603050405020304" pitchFamily="18" charset="0"/>
                <a:cs typeface="Times New Roman" panose="02020603050405020304" pitchFamily="18" charset="0"/>
              </a:rPr>
              <a:t>after deducting </a:t>
            </a:r>
            <a:r>
              <a:rPr lang="en-US" sz="2400" dirty="0">
                <a:latin typeface="Times New Roman" panose="02020603050405020304" pitchFamily="18" charset="0"/>
                <a:cs typeface="Times New Roman" panose="02020603050405020304" pitchFamily="18" charset="0"/>
              </a:rPr>
              <a:t>the domestic transfer payments and </a:t>
            </a:r>
            <a:r>
              <a:rPr lang="en-US" sz="2400" dirty="0" smtClean="0">
                <a:latin typeface="Times New Roman" panose="02020603050405020304" pitchFamily="18" charset="0"/>
                <a:cs typeface="Times New Roman" panose="02020603050405020304" pitchFamily="18" charset="0"/>
              </a:rPr>
              <a:t>subsidies.</a:t>
            </a:r>
          </a:p>
          <a:p>
            <a:pPr marL="0" indent="0">
              <a:buNone/>
            </a:pPr>
            <a:endParaRPr lang="en-US" sz="2400" dirty="0" smtClean="0">
              <a:latin typeface="Times New Roman" panose="02020603050405020304" pitchFamily="18" charset="0"/>
              <a:cs typeface="Times New Roman" panose="02020603050405020304" pitchFamily="18" charset="0"/>
            </a:endParaRPr>
          </a:p>
        </p:txBody>
      </p:sp>
      <p:sp>
        <p:nvSpPr>
          <p:cNvPr id="3" name="Slide Number Placeholder 2"/>
          <p:cNvSpPr>
            <a:spLocks noGrp="1"/>
          </p:cNvSpPr>
          <p:nvPr>
            <p:ph type="sldNum" sz="quarter" idx="12"/>
          </p:nvPr>
        </p:nvSpPr>
        <p:spPr/>
        <p:txBody>
          <a:bodyPr/>
          <a:lstStyle/>
          <a:p>
            <a:fld id="{52D96158-CDC9-4FF1-A278-9542325BFFE2}" type="slidenum">
              <a:rPr lang="en-US" smtClean="0"/>
              <a:pPr/>
              <a:t>20</a:t>
            </a:fld>
            <a:endParaRPr lang="en-US"/>
          </a:p>
        </p:txBody>
      </p:sp>
    </p:spTree>
    <p:extLst>
      <p:ext uri="{BB962C8B-B14F-4D97-AF65-F5344CB8AC3E}">
        <p14:creationId xmlns="" xmlns:p14="http://schemas.microsoft.com/office/powerpoint/2010/main" val="116776028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28599"/>
            <a:ext cx="8229600" cy="1279525"/>
          </a:xfrm>
        </p:spPr>
        <p:txBody>
          <a:bodyPr>
            <a:noAutofit/>
          </a:bodyPr>
          <a:lstStyle/>
          <a:p>
            <a:r>
              <a:rPr lang="en-US" sz="3200" b="1" dirty="0">
                <a:latin typeface="Times New Roman" panose="02020603050405020304" pitchFamily="18" charset="0"/>
                <a:cs typeface="Times New Roman" panose="02020603050405020304" pitchFamily="18" charset="0"/>
              </a:rPr>
              <a:t>CONCLUSION</a:t>
            </a:r>
          </a:p>
        </p:txBody>
      </p:sp>
      <p:sp>
        <p:nvSpPr>
          <p:cNvPr id="5" name="Content Placeholder 4"/>
          <p:cNvSpPr>
            <a:spLocks noGrp="1"/>
          </p:cNvSpPr>
          <p:nvPr>
            <p:ph idx="1"/>
          </p:nvPr>
        </p:nvSpPr>
        <p:spPr>
          <a:xfrm>
            <a:off x="457200" y="1600200"/>
            <a:ext cx="8229600" cy="5029200"/>
          </a:xfrm>
        </p:spPr>
        <p:txBody>
          <a:bodyPr>
            <a:noAutofit/>
          </a:bodyPr>
          <a:lstStyle/>
          <a:p>
            <a:pPr>
              <a:buFont typeface="Wingdings" panose="05000000000000000000" pitchFamily="2" charset="2"/>
              <a:buChar char="Ø"/>
            </a:pPr>
            <a:r>
              <a:rPr lang="en-US" sz="2400" dirty="0" smtClean="0">
                <a:latin typeface="Times New Roman" panose="02020603050405020304" pitchFamily="18" charset="0"/>
                <a:cs typeface="Times New Roman" panose="02020603050405020304" pitchFamily="18" charset="0"/>
              </a:rPr>
              <a:t>In these lectures we incorporate Zakat </a:t>
            </a:r>
            <a:r>
              <a:rPr lang="en-US" sz="2400" dirty="0">
                <a:latin typeface="Times New Roman" panose="02020603050405020304" pitchFamily="18" charset="0"/>
                <a:cs typeface="Times New Roman" panose="02020603050405020304" pitchFamily="18" charset="0"/>
              </a:rPr>
              <a:t>into a simple macroeconomic model of an </a:t>
            </a:r>
            <a:r>
              <a:rPr lang="en-US" sz="2400" dirty="0" smtClean="0">
                <a:latin typeface="Times New Roman" panose="02020603050405020304" pitchFamily="18" charset="0"/>
                <a:cs typeface="Times New Roman" panose="02020603050405020304" pitchFamily="18" charset="0"/>
              </a:rPr>
              <a:t>Islamic economy </a:t>
            </a:r>
            <a:r>
              <a:rPr lang="en-US" sz="2400" dirty="0">
                <a:latin typeface="Times New Roman" panose="02020603050405020304" pitchFamily="18" charset="0"/>
                <a:cs typeface="Times New Roman" panose="02020603050405020304" pitchFamily="18" charset="0"/>
              </a:rPr>
              <a:t>to analyze the impact of Zakat on the determination of </a:t>
            </a:r>
            <a:r>
              <a:rPr lang="en-US" sz="2400" dirty="0" smtClean="0">
                <a:latin typeface="Times New Roman" panose="02020603050405020304" pitchFamily="18" charset="0"/>
                <a:cs typeface="Times New Roman" panose="02020603050405020304" pitchFamily="18" charset="0"/>
              </a:rPr>
              <a:t>equilibrium income </a:t>
            </a:r>
            <a:r>
              <a:rPr lang="en-US" sz="2400" dirty="0">
                <a:latin typeface="Times New Roman" panose="02020603050405020304" pitchFamily="18" charset="0"/>
                <a:cs typeface="Times New Roman" panose="02020603050405020304" pitchFamily="18" charset="0"/>
              </a:rPr>
              <a:t>and see how Zakat plays its role in the demand management policy. </a:t>
            </a:r>
            <a:endParaRPr lang="en-US" sz="24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2400" dirty="0" smtClean="0">
                <a:latin typeface="Times New Roman" panose="02020603050405020304" pitchFamily="18" charset="0"/>
                <a:cs typeface="Times New Roman" panose="02020603050405020304" pitchFamily="18" charset="0"/>
              </a:rPr>
              <a:t>We derive </a:t>
            </a:r>
            <a:r>
              <a:rPr lang="en-US" sz="2400" dirty="0">
                <a:latin typeface="Times New Roman" panose="02020603050405020304" pitchFamily="18" charset="0"/>
                <a:cs typeface="Times New Roman" panose="02020603050405020304" pitchFamily="18" charset="0"/>
              </a:rPr>
              <a:t>the aggregate consumption function in reduced form and found that </a:t>
            </a:r>
            <a:r>
              <a:rPr lang="en-US" sz="2400" dirty="0" smtClean="0">
                <a:latin typeface="Times New Roman" panose="02020603050405020304" pitchFamily="18" charset="0"/>
                <a:cs typeface="Times New Roman" panose="02020603050405020304" pitchFamily="18" charset="0"/>
              </a:rPr>
              <a:t>the determinants </a:t>
            </a:r>
            <a:r>
              <a:rPr lang="en-US" sz="2400" dirty="0">
                <a:latin typeface="Times New Roman" panose="02020603050405020304" pitchFamily="18" charset="0"/>
                <a:cs typeface="Times New Roman" panose="02020603050405020304" pitchFamily="18" charset="0"/>
              </a:rPr>
              <a:t>of consumption are: Zakat expenditure, taxes, income, and </a:t>
            </a:r>
            <a:r>
              <a:rPr lang="en-US" sz="2400" dirty="0" smtClean="0">
                <a:latin typeface="Times New Roman" panose="02020603050405020304" pitchFamily="18" charset="0"/>
                <a:cs typeface="Times New Roman" panose="02020603050405020304" pitchFamily="18" charset="0"/>
              </a:rPr>
              <a:t>asset holdings </a:t>
            </a:r>
            <a:r>
              <a:rPr lang="en-US" sz="2400" dirty="0">
                <a:latin typeface="Times New Roman" panose="02020603050405020304" pitchFamily="18" charset="0"/>
                <a:cs typeface="Times New Roman" panose="02020603050405020304" pitchFamily="18" charset="0"/>
              </a:rPr>
              <a:t>of </a:t>
            </a:r>
            <a:r>
              <a:rPr lang="en-US" sz="2400" dirty="0" smtClean="0">
                <a:latin typeface="Times New Roman" panose="02020603050405020304" pitchFamily="18" charset="0"/>
                <a:cs typeface="Times New Roman" panose="02020603050405020304" pitchFamily="18" charset="0"/>
              </a:rPr>
              <a:t>individuals.</a:t>
            </a:r>
          </a:p>
          <a:p>
            <a:pPr>
              <a:buFont typeface="Wingdings" panose="05000000000000000000" pitchFamily="2" charset="2"/>
              <a:buChar char="Ø"/>
            </a:pPr>
            <a:r>
              <a:rPr lang="en-US" sz="2400" dirty="0" smtClean="0">
                <a:latin typeface="Times New Roman" panose="02020603050405020304" pitchFamily="18" charset="0"/>
                <a:cs typeface="Times New Roman" panose="02020603050405020304" pitchFamily="18" charset="0"/>
              </a:rPr>
              <a:t>We cannot </a:t>
            </a:r>
            <a:r>
              <a:rPr lang="en-US" sz="2400" dirty="0">
                <a:latin typeface="Times New Roman" panose="02020603050405020304" pitchFamily="18" charset="0"/>
                <a:cs typeface="Times New Roman" panose="02020603050405020304" pitchFamily="18" charset="0"/>
              </a:rPr>
              <a:t>change the Zakat rate to dampen </a:t>
            </a:r>
            <a:r>
              <a:rPr lang="en-US" sz="2400" dirty="0" smtClean="0">
                <a:latin typeface="Times New Roman" panose="02020603050405020304" pitchFamily="18" charset="0"/>
                <a:cs typeface="Times New Roman" panose="02020603050405020304" pitchFamily="18" charset="0"/>
              </a:rPr>
              <a:t>the macroeconomic </a:t>
            </a:r>
            <a:r>
              <a:rPr lang="en-US" sz="2400" dirty="0">
                <a:latin typeface="Times New Roman" panose="02020603050405020304" pitchFamily="18" charset="0"/>
                <a:cs typeface="Times New Roman" panose="02020603050405020304" pitchFamily="18" charset="0"/>
              </a:rPr>
              <a:t>fluctuations. </a:t>
            </a:r>
            <a:endParaRPr lang="en-US" sz="24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2400" dirty="0" smtClean="0">
                <a:latin typeface="Times New Roman" panose="02020603050405020304" pitchFamily="18" charset="0"/>
                <a:cs typeface="Times New Roman" panose="02020603050405020304" pitchFamily="18" charset="0"/>
              </a:rPr>
              <a:t>The </a:t>
            </a:r>
            <a:r>
              <a:rPr lang="en-US" sz="2400" dirty="0">
                <a:latin typeface="Times New Roman" panose="02020603050405020304" pitchFamily="18" charset="0"/>
                <a:cs typeface="Times New Roman" panose="02020603050405020304" pitchFamily="18" charset="0"/>
              </a:rPr>
              <a:t>role of Zakat in the demand management </a:t>
            </a:r>
            <a:r>
              <a:rPr lang="en-US" sz="2400" dirty="0" smtClean="0">
                <a:latin typeface="Times New Roman" panose="02020603050405020304" pitchFamily="18" charset="0"/>
                <a:cs typeface="Times New Roman" panose="02020603050405020304" pitchFamily="18" charset="0"/>
              </a:rPr>
              <a:t>policy is </a:t>
            </a:r>
            <a:r>
              <a:rPr lang="en-US" sz="2400" dirty="0">
                <a:latin typeface="Times New Roman" panose="02020603050405020304" pitchFamily="18" charset="0"/>
                <a:cs typeface="Times New Roman" panose="02020603050405020304" pitchFamily="18" charset="0"/>
              </a:rPr>
              <a:t>through the non-discretionary (built-in stabilizer) and discretionary policy. </a:t>
            </a:r>
            <a:endParaRPr lang="en-US" sz="24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sz="2100" dirty="0">
              <a:latin typeface="Times New Roman" panose="02020603050405020304" pitchFamily="18" charset="0"/>
              <a:cs typeface="Times New Roman" panose="02020603050405020304" pitchFamily="18" charset="0"/>
            </a:endParaRPr>
          </a:p>
        </p:txBody>
      </p:sp>
      <p:sp>
        <p:nvSpPr>
          <p:cNvPr id="3" name="Slide Number Placeholder 2"/>
          <p:cNvSpPr>
            <a:spLocks noGrp="1"/>
          </p:cNvSpPr>
          <p:nvPr>
            <p:ph type="sldNum" sz="quarter" idx="12"/>
          </p:nvPr>
        </p:nvSpPr>
        <p:spPr/>
        <p:txBody>
          <a:bodyPr/>
          <a:lstStyle/>
          <a:p>
            <a:fld id="{52D96158-CDC9-4FF1-A278-9542325BFFE2}" type="slidenum">
              <a:rPr lang="en-US" smtClean="0"/>
              <a:pPr/>
              <a:t>21</a:t>
            </a:fld>
            <a:endParaRPr lang="en-US"/>
          </a:p>
        </p:txBody>
      </p:sp>
    </p:spTree>
    <p:extLst>
      <p:ext uri="{BB962C8B-B14F-4D97-AF65-F5344CB8AC3E}">
        <p14:creationId xmlns="" xmlns:p14="http://schemas.microsoft.com/office/powerpoint/2010/main" val="190682288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112838"/>
          </a:xfrm>
        </p:spPr>
        <p:txBody>
          <a:bodyPr>
            <a:normAutofit/>
          </a:bodyPr>
          <a:lstStyle/>
          <a:p>
            <a:r>
              <a:rPr lang="en-US" b="1" dirty="0">
                <a:latin typeface="Times New Roman" pitchFamily="18" charset="0"/>
                <a:cs typeface="Times New Roman" pitchFamily="18" charset="0"/>
              </a:rPr>
              <a:t>Thank You</a:t>
            </a:r>
          </a:p>
        </p:txBody>
      </p:sp>
      <p:sp>
        <p:nvSpPr>
          <p:cNvPr id="4" name="Slide Number Placeholder 3"/>
          <p:cNvSpPr>
            <a:spLocks noGrp="1"/>
          </p:cNvSpPr>
          <p:nvPr>
            <p:ph type="sldNum" sz="quarter" idx="12"/>
          </p:nvPr>
        </p:nvSpPr>
        <p:spPr/>
        <p:txBody>
          <a:bodyPr/>
          <a:lstStyle/>
          <a:p>
            <a:fld id="{52D96158-CDC9-4FF1-A278-9542325BFFE2}" type="slidenum">
              <a:rPr lang="en-US" smtClean="0"/>
              <a:pPr/>
              <a:t>22</a:t>
            </a:fld>
            <a:endParaRPr lang="en-US"/>
          </a:p>
        </p:txBody>
      </p:sp>
      <p:pic>
        <p:nvPicPr>
          <p:cNvPr id="5" name="Picture 2" descr="http://t3.gstatic.com/images?q=tbn:ANd9GcSZSvsBpMw5NpNky3YYniKSbfQ_FyUgbse5iwnzm2eYpxAoTL1SAg"/>
          <p:cNvPicPr>
            <a:picLocks noGrp="1" noChangeAspect="1" noChangeArrowheads="1"/>
          </p:cNvPicPr>
          <p:nvPr>
            <p:ph idx="1"/>
          </p:nvPr>
        </p:nvPicPr>
        <p:blipFill>
          <a:blip r:embed="rId2" cstate="print"/>
          <a:srcRect/>
          <a:stretch>
            <a:fillRect/>
          </a:stretch>
        </p:blipFill>
        <p:spPr bwMode="auto">
          <a:xfrm>
            <a:off x="1752601" y="1752600"/>
            <a:ext cx="5486400" cy="3733799"/>
          </a:xfrm>
          <a:prstGeom prst="rect">
            <a:avLst/>
          </a:prstGeom>
          <a:noFill/>
        </p:spPr>
      </p:pic>
    </p:spTree>
    <p:extLst>
      <p:ext uri="{BB962C8B-B14F-4D97-AF65-F5344CB8AC3E}">
        <p14:creationId xmlns="" xmlns:p14="http://schemas.microsoft.com/office/powerpoint/2010/main" val="304459363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7167</TotalTime>
  <Words>1464</Words>
  <Application>Microsoft Office PowerPoint</Application>
  <PresentationFormat>On-screen Show (4:3)</PresentationFormat>
  <Paragraphs>159</Paragraphs>
  <Slides>22</Slides>
  <Notes>7</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22</vt:i4>
      </vt:variant>
    </vt:vector>
  </HeadingPairs>
  <TitlesOfParts>
    <vt:vector size="24" baseType="lpstr">
      <vt:lpstr>Office Theme</vt:lpstr>
      <vt:lpstr>Equation</vt:lpstr>
      <vt:lpstr>MBF707: Monetary and Fiscal Framework in Islamic Finance </vt:lpstr>
      <vt:lpstr>Lecture 22  FISCAL POLICY AND ZAKAT Empirical Approach (Mohammed B. Yusoff-IIUM)</vt:lpstr>
      <vt:lpstr>Review of the Last Lecture</vt:lpstr>
      <vt:lpstr>Topics Covered</vt:lpstr>
      <vt:lpstr>Topics to Cover</vt:lpstr>
      <vt:lpstr>Introduction</vt:lpstr>
      <vt:lpstr>NATIONAL INCOME ACCOUNTING</vt:lpstr>
      <vt:lpstr>NATIONAL INCOME ACCOUNTING</vt:lpstr>
      <vt:lpstr>The market for goods &amp; services: Conventional Approach</vt:lpstr>
      <vt:lpstr>The loanable funds market: Conventional Approach</vt:lpstr>
      <vt:lpstr>Demand for funds:  Investment: Conventional Approach</vt:lpstr>
      <vt:lpstr>Loanable funds demand curve: Conventional Approach</vt:lpstr>
      <vt:lpstr>Supply of funds (Saving): Conventional Approach</vt:lpstr>
      <vt:lpstr>Types of saving: Conventional Approach</vt:lpstr>
      <vt:lpstr>Conventional Approach</vt:lpstr>
      <vt:lpstr>The Product Approach: Islamic App.</vt:lpstr>
      <vt:lpstr>The Product Approach (Islamic)</vt:lpstr>
      <vt:lpstr>The Income Approach (Islamic)</vt:lpstr>
      <vt:lpstr>The Income Approach (Islamic)</vt:lpstr>
      <vt:lpstr>Disposition of National Income (Islamic)</vt:lpstr>
      <vt:lpstr>CONCLUSION</vt:lpstr>
      <vt:lpstr>Thank You</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Modeling Dynamics Of Dividend Policy, Capital Structure And Agency Cost:  Evidence From Nonfinancial  Sector of Pakistan </dc:title>
  <dc:creator>siddiqui</dc:creator>
  <cp:lastModifiedBy>NTS</cp:lastModifiedBy>
  <cp:revision>691</cp:revision>
  <cp:lastPrinted>2013-04-30T04:29:25Z</cp:lastPrinted>
  <dcterms:created xsi:type="dcterms:W3CDTF">2012-07-18T13:07:28Z</dcterms:created>
  <dcterms:modified xsi:type="dcterms:W3CDTF">2014-07-18T02:03:06Z</dcterms:modified>
</cp:coreProperties>
</file>