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handoutMasterIdLst>
    <p:handoutMasterId r:id="rId30"/>
  </p:handoutMasterIdLst>
  <p:sldIdLst>
    <p:sldId id="621" r:id="rId2"/>
    <p:sldId id="622" r:id="rId3"/>
    <p:sldId id="623" r:id="rId4"/>
    <p:sldId id="624" r:id="rId5"/>
    <p:sldId id="629" r:id="rId6"/>
    <p:sldId id="646" r:id="rId7"/>
    <p:sldId id="648" r:id="rId8"/>
    <p:sldId id="649" r:id="rId9"/>
    <p:sldId id="650" r:id="rId10"/>
    <p:sldId id="651" r:id="rId11"/>
    <p:sldId id="652" r:id="rId12"/>
    <p:sldId id="653" r:id="rId13"/>
    <p:sldId id="630" r:id="rId14"/>
    <p:sldId id="631" r:id="rId15"/>
    <p:sldId id="632" r:id="rId16"/>
    <p:sldId id="633" r:id="rId17"/>
    <p:sldId id="634" r:id="rId18"/>
    <p:sldId id="635" r:id="rId19"/>
    <p:sldId id="636" r:id="rId20"/>
    <p:sldId id="637" r:id="rId21"/>
    <p:sldId id="638" r:id="rId22"/>
    <p:sldId id="639" r:id="rId23"/>
    <p:sldId id="640" r:id="rId24"/>
    <p:sldId id="641" r:id="rId25"/>
    <p:sldId id="642" r:id="rId26"/>
    <p:sldId id="643" r:id="rId27"/>
    <p:sldId id="555" r:id="rId28"/>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270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pPr/>
              <a:t>7/15/2014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pPr/>
              <a:t>‹#›</a:t>
            </a:fld>
            <a:endParaRPr lang="en-US"/>
          </a:p>
        </p:txBody>
      </p:sp>
    </p:spTree>
    <p:extLst>
      <p:ext uri="{BB962C8B-B14F-4D97-AF65-F5344CB8AC3E}">
        <p14:creationId xmlns:p14="http://schemas.microsoft.com/office/powerpoint/2010/main" xmlns=""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7/15/2014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p14="http://schemas.microsoft.com/office/powerpoint/2010/main" xmlns=""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5B166B-C41E-4F3C-AF02-6D1F0FC313BC}" type="slidenum">
              <a:rPr lang="en-US" altLang="en-US"/>
              <a:pPr/>
              <a:t>7</a:t>
            </a:fld>
            <a:endParaRPr lang="en-US" altLang="en-US"/>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xfrm>
            <a:off x="914400" y="4343400"/>
            <a:ext cx="5029200" cy="4114800"/>
          </a:xfrm>
        </p:spPr>
        <p:txBody>
          <a:bodyPr/>
          <a:lstStyle/>
          <a:p>
            <a:r>
              <a:rPr lang="en-US" altLang="en-US" u="sng"/>
              <a:t>Why slope of E line equals the MPC:</a:t>
            </a:r>
          </a:p>
          <a:p>
            <a:r>
              <a:rPr lang="en-US" altLang="en-US"/>
              <a:t>With I and G exogenous, the only component of (C+I+G) that changes when income changes is consumption.  A one-unit increase in income causes consumption---and therefore E---to increase by the MPC.  </a:t>
            </a:r>
          </a:p>
          <a:p>
            <a:endParaRPr lang="en-US" altLang="en-US"/>
          </a:p>
          <a:p>
            <a:r>
              <a:rPr lang="en-US" altLang="en-US"/>
              <a:t>Recall from Chapter 3:  the marginal propensity to consume, MPC, equals the increase in consumption resulting from a one-unit increase in disposable income.  Since T is exogenous here, a one-unit increase in Y causes a one-unit increase in disposable income.  </a:t>
            </a:r>
          </a:p>
          <a:p>
            <a:endParaRPr lang="en-US" altLang="en-US"/>
          </a:p>
        </p:txBody>
      </p:sp>
    </p:spTree>
    <p:extLst>
      <p:ext uri="{BB962C8B-B14F-4D97-AF65-F5344CB8AC3E}">
        <p14:creationId xmlns:p14="http://schemas.microsoft.com/office/powerpoint/2010/main" xmlns="" val="3477322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1B7555-8D8F-4609-A548-C9923CA3AED8}" type="slidenum">
              <a:rPr lang="en-US" altLang="en-US"/>
              <a:pPr/>
              <a:t>8</a:t>
            </a:fld>
            <a:endParaRPr lang="en-US" alt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xfrm>
            <a:off x="914400" y="4343400"/>
            <a:ext cx="5029200" cy="4114800"/>
          </a:xfrm>
        </p:spPr>
        <p:txBody>
          <a:bodyPr/>
          <a:lstStyle/>
          <a:p>
            <a:endParaRPr lang="en-US" altLang="en-US" dirty="0">
              <a:sym typeface="Symbol" panose="05050102010706020507" pitchFamily="18" charset="2"/>
            </a:endParaRPr>
          </a:p>
        </p:txBody>
      </p:sp>
    </p:spTree>
    <p:extLst>
      <p:ext uri="{BB962C8B-B14F-4D97-AF65-F5344CB8AC3E}">
        <p14:creationId xmlns:p14="http://schemas.microsoft.com/office/powerpoint/2010/main" xmlns="" val="4463463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7BB615-6C15-4B66-BD2F-E26A5DD00E6A}" type="slidenum">
              <a:rPr lang="en-US" altLang="en-US"/>
              <a:pPr/>
              <a:t>9</a:t>
            </a:fld>
            <a:endParaRPr lang="en-US" altLang="en-US"/>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xfrm>
            <a:off x="914400" y="4343400"/>
            <a:ext cx="5029200" cy="4114800"/>
          </a:xfrm>
        </p:spPr>
        <p:txBody>
          <a:bodyPr/>
          <a:lstStyle/>
          <a:p>
            <a:endParaRPr lang="en-US" altLang="en-US"/>
          </a:p>
        </p:txBody>
      </p:sp>
    </p:spTree>
    <p:extLst>
      <p:ext uri="{BB962C8B-B14F-4D97-AF65-F5344CB8AC3E}">
        <p14:creationId xmlns:p14="http://schemas.microsoft.com/office/powerpoint/2010/main" xmlns="" val="1397836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084398-CAE5-47A9-8C67-1BDC157A891B}" type="slidenum">
              <a:rPr lang="en-US" altLang="en-US"/>
              <a:pPr/>
              <a:t>10</a:t>
            </a:fld>
            <a:endParaRPr lang="en-US" altLang="en-US"/>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xfrm>
            <a:off x="914400" y="4343400"/>
            <a:ext cx="5029200" cy="4114800"/>
          </a:xfrm>
        </p:spPr>
        <p:txBody>
          <a:bodyPr/>
          <a:lstStyle/>
          <a:p>
            <a:endParaRPr lang="en-US" altLang="en-US" dirty="0"/>
          </a:p>
        </p:txBody>
      </p:sp>
    </p:spTree>
    <p:extLst>
      <p:ext uri="{BB962C8B-B14F-4D97-AF65-F5344CB8AC3E}">
        <p14:creationId xmlns:p14="http://schemas.microsoft.com/office/powerpoint/2010/main" xmlns="" val="2222878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9A51E1-AC6E-469C-9147-B8C1FC6CBE9B}" type="slidenum">
              <a:rPr lang="en-US" altLang="en-US"/>
              <a:pPr/>
              <a:t>11</a:t>
            </a:fld>
            <a:endParaRPr lang="en-US" altLang="en-US"/>
          </a:p>
        </p:txBody>
      </p:sp>
      <p:sp>
        <p:nvSpPr>
          <p:cNvPr id="55298" name="Rectangle 2"/>
          <p:cNvSpPr>
            <a:spLocks noGrp="1" noRot="1" noChangeAspect="1" noChangeArrowheads="1" noTextEdit="1"/>
          </p:cNvSpPr>
          <p:nvPr>
            <p:ph type="sldImg"/>
          </p:nvPr>
        </p:nvSpPr>
        <p:spPr>
          <a:xfrm>
            <a:off x="1358900" y="685800"/>
            <a:ext cx="4064000" cy="3048000"/>
          </a:xfrm>
          <a:ln/>
        </p:spPr>
      </p:sp>
      <p:sp>
        <p:nvSpPr>
          <p:cNvPr id="55299" name="Rectangle 3"/>
          <p:cNvSpPr>
            <a:spLocks noGrp="1" noChangeArrowheads="1"/>
          </p:cNvSpPr>
          <p:nvPr>
            <p:ph type="body" idx="1"/>
          </p:nvPr>
        </p:nvSpPr>
        <p:spPr>
          <a:xfrm>
            <a:off x="914400" y="4038600"/>
            <a:ext cx="5029200" cy="4419600"/>
          </a:xfrm>
        </p:spPr>
        <p:txBody>
          <a:bodyPr/>
          <a:lstStyle/>
          <a:p>
            <a:endParaRPr lang="en-US" altLang="en-US" dirty="0"/>
          </a:p>
        </p:txBody>
      </p:sp>
    </p:spTree>
    <p:extLst>
      <p:ext uri="{BB962C8B-B14F-4D97-AF65-F5344CB8AC3E}">
        <p14:creationId xmlns:p14="http://schemas.microsoft.com/office/powerpoint/2010/main" xmlns="" val="107319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B243C6-CA4D-4EFE-9361-DABE9A7A4552}" type="slidenum">
              <a:rPr lang="en-US" altLang="en-US"/>
              <a:pPr/>
              <a:t>12</a:t>
            </a:fld>
            <a:endParaRPr lang="en-US" alt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xfrm>
            <a:off x="914400" y="4343400"/>
            <a:ext cx="5029200" cy="4114800"/>
          </a:xfrm>
        </p:spPr>
        <p:txBody>
          <a:bodyPr>
            <a:normAutofit lnSpcReduction="10000"/>
          </a:bodyPr>
          <a:lstStyle/>
          <a:p>
            <a:pPr>
              <a:spcBef>
                <a:spcPct val="20000"/>
              </a:spcBef>
            </a:pPr>
            <a:endParaRPr lang="en-US" altLang="en-US" dirty="0">
              <a:sym typeface="Symbol" panose="05050102010706020507" pitchFamily="18" charset="2"/>
            </a:endParaRPr>
          </a:p>
        </p:txBody>
      </p:sp>
    </p:spTree>
    <p:extLst>
      <p:ext uri="{BB962C8B-B14F-4D97-AF65-F5344CB8AC3E}">
        <p14:creationId xmlns:p14="http://schemas.microsoft.com/office/powerpoint/2010/main" xmlns="" val="962433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3.xml"/><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 Id="rId9" Type="http://schemas.openxmlformats.org/officeDocument/2006/relationships/oleObject" Target="../embeddings/oleObject6.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p14="http://schemas.microsoft.com/office/powerpoint/2010/main" xmlns="" val="356361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sz="3200" b="1" u="sng" dirty="0" smtClean="0">
                <a:latin typeface="Times New Roman" panose="02020603050405020304" pitchFamily="18" charset="0"/>
                <a:cs typeface="Times New Roman" panose="02020603050405020304" pitchFamily="18" charset="0"/>
              </a:rPr>
              <a:t>Lecture 20</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FISCAL </a:t>
            </a:r>
            <a:r>
              <a:rPr lang="en-US" sz="4800" b="1" dirty="0">
                <a:latin typeface="Times New Roman" panose="02020603050405020304" pitchFamily="18" charset="0"/>
                <a:cs typeface="Times New Roman" panose="02020603050405020304" pitchFamily="18" charset="0"/>
              </a:rPr>
              <a:t>POLICY: ISLAMIC VERSUS </a:t>
            </a:r>
            <a:r>
              <a:rPr lang="en-US" sz="4800" b="1" dirty="0" smtClean="0">
                <a:latin typeface="Times New Roman" panose="02020603050405020304" pitchFamily="18" charset="0"/>
                <a:cs typeface="Times New Roman" panose="02020603050405020304" pitchFamily="18" charset="0"/>
              </a:rPr>
              <a:t>CONVENTIONAL</a:t>
            </a:r>
            <a:br>
              <a:rPr lang="en-US" sz="4800" b="1"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(continued)</a:t>
            </a: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extLst>
      <p:ext uri="{BB962C8B-B14F-4D97-AF65-F5344CB8AC3E}">
        <p14:creationId xmlns:p14="http://schemas.microsoft.com/office/powerpoint/2010/main" xmlns="" val="7749187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1200"/>
            <a:ext cx="6705600" cy="2590800"/>
          </a:xfrm>
        </p:spPr>
        <p:txBody>
          <a:bodyPr/>
          <a:lstStyle/>
          <a:p>
            <a:pPr marL="0" indent="0"/>
            <a:r>
              <a:rPr lang="en-US" b="1" dirty="0">
                <a:latin typeface="Times New Roman" pitchFamily="18" charset="0"/>
                <a:cs typeface="Times New Roman" pitchFamily="18" charset="0"/>
              </a:rPr>
              <a:t>Review of the Last Lecture</a:t>
            </a:r>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3</a:t>
            </a:fld>
            <a:endParaRPr lang="en-US"/>
          </a:p>
        </p:txBody>
      </p:sp>
      <p:sp>
        <p:nvSpPr>
          <p:cNvPr id="5" name="Content Placeholder 4"/>
          <p:cNvSpPr>
            <a:spLocks noGrp="1"/>
          </p:cNvSpPr>
          <p:nvPr>
            <p:ph idx="4294967295"/>
          </p:nvPr>
        </p:nvSpPr>
        <p:spPr>
          <a:xfrm>
            <a:off x="0" y="1600200"/>
            <a:ext cx="8229600" cy="4525963"/>
          </a:xfrm>
        </p:spPr>
        <p:txBody>
          <a:bodyPr>
            <a:normAutofit/>
          </a:bodyPr>
          <a:lstStyle/>
          <a:p>
            <a:pPr marL="0" indent="0">
              <a:buNone/>
            </a:pPr>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2294376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Topics to Cover</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INTRODUCTION (ROLE </a:t>
            </a:r>
            <a:r>
              <a:rPr lang="en-US" dirty="0">
                <a:latin typeface="Times New Roman" panose="02020603050405020304" pitchFamily="18" charset="0"/>
                <a:cs typeface="Times New Roman" panose="02020603050405020304" pitchFamily="18" charset="0"/>
              </a:rPr>
              <a:t>OF THE GOVERNMENT </a:t>
            </a:r>
            <a:r>
              <a:rPr lang="en-US" dirty="0" smtClean="0">
                <a:latin typeface="Times New Roman" panose="02020603050405020304" pitchFamily="18" charset="0"/>
                <a:cs typeface="Times New Roman" panose="02020603050405020304" pitchFamily="18" charset="0"/>
              </a:rPr>
              <a:t>IN ISLAM)</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FISCAL POLICY (IN </a:t>
            </a:r>
            <a:r>
              <a:rPr lang="en-US" dirty="0">
                <a:latin typeface="Times New Roman" panose="02020603050405020304" pitchFamily="18" charset="0"/>
                <a:cs typeface="Times New Roman" panose="02020603050405020304" pitchFamily="18" charset="0"/>
              </a:rPr>
              <a:t>CONVENTIONAL </a:t>
            </a:r>
            <a:r>
              <a:rPr lang="en-US" dirty="0" smtClean="0">
                <a:latin typeface="Times New Roman" panose="02020603050405020304" pitchFamily="18" charset="0"/>
                <a:cs typeface="Times New Roman" panose="02020603050405020304" pitchFamily="18" charset="0"/>
              </a:rPr>
              <a:t>PERSPECTIVE)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WITH </a:t>
            </a:r>
            <a:r>
              <a:rPr lang="en-US" dirty="0">
                <a:latin typeface="Times New Roman" panose="02020603050405020304" pitchFamily="18" charset="0"/>
                <a:cs typeface="Times New Roman" panose="02020603050405020304" pitchFamily="18" charset="0"/>
              </a:rPr>
              <a:t>KEYNESIAN TEORY</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ISLAM </a:t>
            </a:r>
            <a:r>
              <a:rPr lang="en-US" dirty="0" smtClean="0">
                <a:latin typeface="Times New Roman" panose="02020603050405020304" pitchFamily="18" charset="0"/>
                <a:cs typeface="Times New Roman" panose="02020603050405020304" pitchFamily="18" charset="0"/>
              </a:rPr>
              <a:t>PERSPECTIVE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EARLY </a:t>
            </a:r>
            <a:r>
              <a:rPr lang="en-US" dirty="0">
                <a:latin typeface="Times New Roman" panose="02020603050405020304" pitchFamily="18" charset="0"/>
                <a:cs typeface="Times New Roman" panose="02020603050405020304" pitchFamily="18" charset="0"/>
              </a:rPr>
              <a:t>ISLAMIC PERIOD</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p14="http://schemas.microsoft.com/office/powerpoint/2010/main" xmlns="" val="13785465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The Beginning of FP</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85000" lnSpcReduction="20000"/>
          </a:bodyPr>
          <a:lstStyle/>
          <a:p>
            <a:pPr marL="0" indent="0">
              <a:buNone/>
            </a:pPr>
            <a:r>
              <a:rPr lang="en-US" sz="3800" b="1" u="sng" dirty="0">
                <a:latin typeface="Times New Roman" panose="02020603050405020304" pitchFamily="18" charset="0"/>
                <a:cs typeface="Times New Roman" panose="02020603050405020304" pitchFamily="18" charset="0"/>
              </a:rPr>
              <a:t>Keynesian economics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 criticizing the classical economist, </a:t>
            </a:r>
            <a:r>
              <a:rPr lang="en-US" dirty="0" smtClean="0">
                <a:latin typeface="Times New Roman" panose="02020603050405020304" pitchFamily="18" charset="0"/>
                <a:cs typeface="Times New Roman" panose="02020603050405020304" pitchFamily="18" charset="0"/>
              </a:rPr>
              <a:t>J.M Keynes (1936) </a:t>
            </a:r>
            <a:r>
              <a:rPr lang="en-US" dirty="0">
                <a:latin typeface="Times New Roman" panose="02020603050405020304" pitchFamily="18" charset="0"/>
                <a:cs typeface="Times New Roman" panose="02020603050405020304" pitchFamily="18" charset="0"/>
              </a:rPr>
              <a:t>says that there is not enough demand in the market.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his </a:t>
            </a:r>
            <a:r>
              <a:rPr lang="en-US" dirty="0" smtClean="0">
                <a:latin typeface="Times New Roman" panose="02020603050405020304" pitchFamily="18" charset="0"/>
                <a:cs typeface="Times New Roman" panose="02020603050405020304" pitchFamily="18" charset="0"/>
              </a:rPr>
              <a:t>explanation of short </a:t>
            </a:r>
            <a:r>
              <a:rPr lang="en-US" dirty="0">
                <a:latin typeface="Times New Roman" panose="02020603050405020304" pitchFamily="18" charset="0"/>
                <a:cs typeface="Times New Roman" panose="02020603050405020304" pitchFamily="18" charset="0"/>
              </a:rPr>
              <a:t>run, it is the demand for goods and services  that will  </a:t>
            </a:r>
            <a:r>
              <a:rPr lang="en-US" dirty="0" smtClean="0">
                <a:latin typeface="Times New Roman" panose="02020603050405020304" pitchFamily="18" charset="0"/>
                <a:cs typeface="Times New Roman" panose="02020603050405020304" pitchFamily="18" charset="0"/>
              </a:rPr>
              <a:t>determine the </a:t>
            </a:r>
            <a:r>
              <a:rPr lang="en-US" dirty="0">
                <a:latin typeface="Times New Roman" panose="02020603050405020304" pitchFamily="18" charset="0"/>
                <a:cs typeface="Times New Roman" panose="02020603050405020304" pitchFamily="18" charset="0"/>
              </a:rPr>
              <a:t>level of GDP, rather than the supply of factor inputs.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Great Depression was a result of low </a:t>
            </a:r>
            <a:r>
              <a:rPr lang="en-US" dirty="0" smtClean="0">
                <a:latin typeface="Times New Roman" panose="02020603050405020304" pitchFamily="18" charset="0"/>
                <a:cs typeface="Times New Roman" panose="02020603050405020304" pitchFamily="18" charset="0"/>
              </a:rPr>
              <a:t>spending by consumer </a:t>
            </a:r>
            <a:r>
              <a:rPr lang="en-US" dirty="0">
                <a:latin typeface="Times New Roman" panose="02020603050405020304" pitchFamily="18" charset="0"/>
                <a:cs typeface="Times New Roman" panose="02020603050405020304" pitchFamily="18" charset="0"/>
              </a:rPr>
              <a:t>and </a:t>
            </a:r>
            <a:r>
              <a:rPr lang="en-US" dirty="0" smtClean="0">
                <a:latin typeface="Times New Roman" panose="02020603050405020304" pitchFamily="18" charset="0"/>
                <a:cs typeface="Times New Roman" panose="02020603050405020304" pitchFamily="18" charset="0"/>
              </a:rPr>
              <a:t>business.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err="1" smtClean="0">
                <a:latin typeface="Times New Roman" panose="02020603050405020304" pitchFamily="18" charset="0"/>
                <a:cs typeface="Times New Roman" panose="02020603050405020304" pitchFamily="18" charset="0"/>
              </a:rPr>
              <a:t>spendings</a:t>
            </a:r>
            <a:r>
              <a:rPr lang="en-US" dirty="0" smtClean="0">
                <a:latin typeface="Times New Roman" panose="02020603050405020304" pitchFamily="18" charset="0"/>
                <a:cs typeface="Times New Roman" panose="02020603050405020304" pitchFamily="18" charset="0"/>
              </a:rPr>
              <a:t> were not enough </a:t>
            </a:r>
            <a:r>
              <a:rPr lang="en-US" dirty="0">
                <a:latin typeface="Times New Roman" panose="02020603050405020304" pitchFamily="18" charset="0"/>
                <a:cs typeface="Times New Roman" panose="02020603050405020304" pitchFamily="18" charset="0"/>
              </a:rPr>
              <a:t>to bring back the economy to full employment. The only way to </a:t>
            </a:r>
            <a:r>
              <a:rPr lang="en-US" dirty="0" smtClean="0">
                <a:latin typeface="Times New Roman" panose="02020603050405020304" pitchFamily="18" charset="0"/>
                <a:cs typeface="Times New Roman" panose="02020603050405020304" pitchFamily="18" charset="0"/>
              </a:rPr>
              <a:t>raise demand </a:t>
            </a:r>
            <a:r>
              <a:rPr lang="en-US" dirty="0">
                <a:latin typeface="Times New Roman" panose="02020603050405020304" pitchFamily="18" charset="0"/>
                <a:cs typeface="Times New Roman" panose="02020603050405020304" pitchFamily="18" charset="0"/>
              </a:rPr>
              <a:t>and GDP is </a:t>
            </a:r>
            <a:r>
              <a:rPr lang="en-US" dirty="0" smtClean="0">
                <a:latin typeface="Times New Roman" panose="02020603050405020304" pitchFamily="18" charset="0"/>
                <a:cs typeface="Times New Roman" panose="02020603050405020304" pitchFamily="18" charset="0"/>
              </a:rPr>
              <a:t>increasing </a:t>
            </a:r>
            <a:r>
              <a:rPr lang="en-US" dirty="0">
                <a:latin typeface="Times New Roman" panose="02020603050405020304" pitchFamily="18" charset="0"/>
                <a:cs typeface="Times New Roman" panose="02020603050405020304" pitchFamily="18" charset="0"/>
              </a:rPr>
              <a:t>government spending</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5</a:t>
            </a:fld>
            <a:endParaRPr lang="en-US"/>
          </a:p>
        </p:txBody>
      </p:sp>
    </p:spTree>
    <p:extLst>
      <p:ext uri="{BB962C8B-B14F-4D97-AF65-F5344CB8AC3E}">
        <p14:creationId xmlns:p14="http://schemas.microsoft.com/office/powerpoint/2010/main" xmlns="" val="32049191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The Beginning of FP</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marL="0" indent="0">
              <a:buNone/>
            </a:pPr>
            <a:r>
              <a:rPr lang="en-US" sz="3800" b="1" u="sng" dirty="0">
                <a:latin typeface="Times New Roman" panose="02020603050405020304" pitchFamily="18" charset="0"/>
                <a:cs typeface="Times New Roman" panose="02020603050405020304" pitchFamily="18" charset="0"/>
              </a:rPr>
              <a:t>Keynesian economics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 simple closed economy model in which income is determined by expenditure.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(due to J.M. Keynes)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  </a:t>
            </a:r>
            <a:r>
              <a:rPr lang="en-US" dirty="0">
                <a:latin typeface="Times New Roman" panose="02020603050405020304" pitchFamily="18" charset="0"/>
                <a:cs typeface="Times New Roman" panose="02020603050405020304" pitchFamily="18" charset="0"/>
              </a:rPr>
              <a:t>= planned investment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E  =  C  + I  + G  = planned expenditure</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Y  = real GDP = actual </a:t>
            </a:r>
            <a:r>
              <a:rPr lang="en-US" dirty="0" smtClean="0">
                <a:latin typeface="Times New Roman" panose="02020603050405020304" pitchFamily="18" charset="0"/>
                <a:cs typeface="Times New Roman" panose="02020603050405020304" pitchFamily="18" charset="0"/>
              </a:rPr>
              <a:t>expenditure</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6</a:t>
            </a:fld>
            <a:endParaRPr lang="en-US"/>
          </a:p>
        </p:txBody>
      </p:sp>
    </p:spTree>
    <p:extLst>
      <p:ext uri="{BB962C8B-B14F-4D97-AF65-F5344CB8AC3E}">
        <p14:creationId xmlns:p14="http://schemas.microsoft.com/office/powerpoint/2010/main" xmlns="" val="4854135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514475" y="133021"/>
            <a:ext cx="7197725" cy="1195387"/>
          </a:xfrm>
        </p:spPr>
        <p:txBody>
          <a:bodyPr/>
          <a:lstStyle/>
          <a:p>
            <a:pPr>
              <a:lnSpc>
                <a:spcPct val="90000"/>
              </a:lnSpc>
            </a:pPr>
            <a:r>
              <a:rPr lang="en-US" altLang="en-US" sz="3100"/>
              <a:t>Graphing planned expenditure</a:t>
            </a:r>
          </a:p>
        </p:txBody>
      </p:sp>
      <p:grpSp>
        <p:nvGrpSpPr>
          <p:cNvPr id="41987" name="Group 3"/>
          <p:cNvGrpSpPr>
            <a:grpSpLocks/>
          </p:cNvGrpSpPr>
          <p:nvPr/>
        </p:nvGrpSpPr>
        <p:grpSpPr bwMode="auto">
          <a:xfrm>
            <a:off x="3581400" y="1619250"/>
            <a:ext cx="3962400" cy="3352800"/>
            <a:chOff x="2640" y="1056"/>
            <a:chExt cx="2496" cy="2112"/>
          </a:xfrm>
        </p:grpSpPr>
        <p:sp>
          <p:nvSpPr>
            <p:cNvPr id="41988" name="Line 4"/>
            <p:cNvSpPr>
              <a:spLocks noChangeShapeType="1"/>
            </p:cNvSpPr>
            <p:nvPr/>
          </p:nvSpPr>
          <p:spPr bwMode="auto">
            <a:xfrm>
              <a:off x="2640" y="1056"/>
              <a:ext cx="0" cy="21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989" name="Line 5"/>
            <p:cNvSpPr>
              <a:spLocks noChangeShapeType="1"/>
            </p:cNvSpPr>
            <p:nvPr/>
          </p:nvSpPr>
          <p:spPr bwMode="auto">
            <a:xfrm>
              <a:off x="2640" y="3168"/>
              <a:ext cx="2496"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41990" name="Text Box 6"/>
          <p:cNvSpPr txBox="1">
            <a:spLocks noChangeArrowheads="1"/>
          </p:cNvSpPr>
          <p:nvPr/>
        </p:nvSpPr>
        <p:spPr bwMode="auto">
          <a:xfrm>
            <a:off x="5562600" y="4895850"/>
            <a:ext cx="2590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200"/>
              <a:t>income, output,</a:t>
            </a:r>
            <a:r>
              <a:rPr lang="en-US" altLang="en-US" sz="2400"/>
              <a:t> </a:t>
            </a:r>
            <a:r>
              <a:rPr lang="en-US" altLang="en-US" sz="2400" b="1" i="1">
                <a:latin typeface="Tahoma" panose="020B0604030504040204" pitchFamily="34" charset="0"/>
              </a:rPr>
              <a:t>Y</a:t>
            </a:r>
            <a:r>
              <a:rPr lang="en-US" altLang="en-US" sz="2400"/>
              <a:t> </a:t>
            </a:r>
          </a:p>
        </p:txBody>
      </p:sp>
      <p:sp>
        <p:nvSpPr>
          <p:cNvPr id="41991" name="Text Box 7"/>
          <p:cNvSpPr txBox="1">
            <a:spLocks noChangeArrowheads="1"/>
          </p:cNvSpPr>
          <p:nvPr/>
        </p:nvSpPr>
        <p:spPr bwMode="auto">
          <a:xfrm>
            <a:off x="1752600" y="1219200"/>
            <a:ext cx="1828800" cy="1162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tabLst>
                <a:tab pos="1830388" algn="r"/>
              </a:tabLst>
              <a:defRPr>
                <a:solidFill>
                  <a:schemeClr val="tx1"/>
                </a:solidFill>
                <a:latin typeface="Arial" panose="020B0604020202020204" pitchFamily="34" charset="0"/>
              </a:defRPr>
            </a:lvl1pPr>
            <a:lvl2pPr>
              <a:tabLst>
                <a:tab pos="1830388" algn="r"/>
              </a:tabLst>
              <a:defRPr>
                <a:solidFill>
                  <a:schemeClr val="tx1"/>
                </a:solidFill>
                <a:latin typeface="Arial" panose="020B0604020202020204" pitchFamily="34" charset="0"/>
              </a:defRPr>
            </a:lvl2pPr>
            <a:lvl3pPr>
              <a:tabLst>
                <a:tab pos="1830388" algn="r"/>
              </a:tabLst>
              <a:defRPr>
                <a:solidFill>
                  <a:schemeClr val="tx1"/>
                </a:solidFill>
                <a:latin typeface="Arial" panose="020B0604020202020204" pitchFamily="34" charset="0"/>
              </a:defRPr>
            </a:lvl3pPr>
            <a:lvl4pPr>
              <a:tabLst>
                <a:tab pos="1830388" algn="r"/>
              </a:tabLst>
              <a:defRPr>
                <a:solidFill>
                  <a:schemeClr val="tx1"/>
                </a:solidFill>
                <a:latin typeface="Arial" panose="020B0604020202020204" pitchFamily="34" charset="0"/>
              </a:defRPr>
            </a:lvl4pPr>
            <a:lvl5pPr>
              <a:tabLst>
                <a:tab pos="1830388" algn="r"/>
              </a:tabLst>
              <a:defRPr>
                <a:solidFill>
                  <a:schemeClr val="tx1"/>
                </a:solidFill>
                <a:latin typeface="Arial" panose="020B0604020202020204" pitchFamily="34" charset="0"/>
              </a:defRPr>
            </a:lvl5pPr>
            <a:lvl6pPr fontAlgn="base">
              <a:spcBef>
                <a:spcPct val="0"/>
              </a:spcBef>
              <a:spcAft>
                <a:spcPct val="0"/>
              </a:spcAft>
              <a:tabLst>
                <a:tab pos="1830388" algn="r"/>
              </a:tabLst>
              <a:defRPr>
                <a:solidFill>
                  <a:schemeClr val="tx1"/>
                </a:solidFill>
                <a:latin typeface="Arial" panose="020B0604020202020204" pitchFamily="34" charset="0"/>
              </a:defRPr>
            </a:lvl6pPr>
            <a:lvl7pPr fontAlgn="base">
              <a:spcBef>
                <a:spcPct val="0"/>
              </a:spcBef>
              <a:spcAft>
                <a:spcPct val="0"/>
              </a:spcAft>
              <a:tabLst>
                <a:tab pos="1830388" algn="r"/>
              </a:tabLst>
              <a:defRPr>
                <a:solidFill>
                  <a:schemeClr val="tx1"/>
                </a:solidFill>
                <a:latin typeface="Arial" panose="020B0604020202020204" pitchFamily="34" charset="0"/>
              </a:defRPr>
            </a:lvl7pPr>
            <a:lvl8pPr fontAlgn="base">
              <a:spcBef>
                <a:spcPct val="0"/>
              </a:spcBef>
              <a:spcAft>
                <a:spcPct val="0"/>
              </a:spcAft>
              <a:tabLst>
                <a:tab pos="1830388" algn="r"/>
              </a:tabLst>
              <a:defRPr>
                <a:solidFill>
                  <a:schemeClr val="tx1"/>
                </a:solidFill>
                <a:latin typeface="Arial" panose="020B0604020202020204" pitchFamily="34" charset="0"/>
              </a:defRPr>
            </a:lvl8pPr>
            <a:lvl9pPr fontAlgn="base">
              <a:spcBef>
                <a:spcPct val="0"/>
              </a:spcBef>
              <a:spcAft>
                <a:spcPct val="0"/>
              </a:spcAft>
              <a:tabLst>
                <a:tab pos="1830388" algn="r"/>
              </a:tabLst>
              <a:defRPr>
                <a:solidFill>
                  <a:schemeClr val="tx1"/>
                </a:solidFill>
                <a:latin typeface="Arial" panose="020B0604020202020204" pitchFamily="34" charset="0"/>
              </a:defRPr>
            </a:lvl9pPr>
          </a:lstStyle>
          <a:p>
            <a:pPr>
              <a:spcBef>
                <a:spcPct val="5000"/>
              </a:spcBef>
            </a:pPr>
            <a:r>
              <a:rPr lang="en-US" altLang="en-US" sz="2400" b="1" i="1" dirty="0">
                <a:latin typeface="Tahoma" panose="020B0604030504040204" pitchFamily="34" charset="0"/>
              </a:rPr>
              <a:t>	E</a:t>
            </a:r>
            <a:endParaRPr lang="en-US" altLang="en-US" sz="2200" dirty="0"/>
          </a:p>
          <a:p>
            <a:pPr>
              <a:spcBef>
                <a:spcPct val="5000"/>
              </a:spcBef>
            </a:pPr>
            <a:r>
              <a:rPr lang="en-US" altLang="en-US" sz="2200" dirty="0"/>
              <a:t>	planned</a:t>
            </a:r>
          </a:p>
          <a:p>
            <a:pPr>
              <a:spcBef>
                <a:spcPct val="5000"/>
              </a:spcBef>
            </a:pPr>
            <a:r>
              <a:rPr lang="en-US" altLang="en-US" sz="2200" dirty="0"/>
              <a:t>	expenditure</a:t>
            </a:r>
          </a:p>
        </p:txBody>
      </p:sp>
      <p:grpSp>
        <p:nvGrpSpPr>
          <p:cNvPr id="41992" name="Group 8"/>
          <p:cNvGrpSpPr>
            <a:grpSpLocks/>
          </p:cNvGrpSpPr>
          <p:nvPr/>
        </p:nvGrpSpPr>
        <p:grpSpPr bwMode="auto">
          <a:xfrm>
            <a:off x="3581400" y="2381250"/>
            <a:ext cx="5410200" cy="1600200"/>
            <a:chOff x="2256" y="1500"/>
            <a:chExt cx="3408" cy="1008"/>
          </a:xfrm>
        </p:grpSpPr>
        <p:sp>
          <p:nvSpPr>
            <p:cNvPr id="41993" name="Text Box 9"/>
            <p:cNvSpPr txBox="1">
              <a:spLocks noChangeArrowheads="1"/>
            </p:cNvSpPr>
            <p:nvPr/>
          </p:nvSpPr>
          <p:spPr bwMode="auto">
            <a:xfrm>
              <a:off x="4368" y="1500"/>
              <a:ext cx="1296" cy="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300" b="1" i="1">
                  <a:latin typeface="Tahoma" panose="020B0604030504040204" pitchFamily="34" charset="0"/>
                </a:rPr>
                <a:t>E</a:t>
              </a:r>
              <a:r>
                <a:rPr lang="en-US" altLang="en-US" sz="2300">
                  <a:latin typeface="Tahoma" panose="020B0604030504040204" pitchFamily="34" charset="0"/>
                </a:rPr>
                <a:t> =</a:t>
              </a:r>
              <a:r>
                <a:rPr lang="en-US" altLang="en-US" sz="2300" b="1" i="1">
                  <a:latin typeface="Tahoma" panose="020B0604030504040204" pitchFamily="34" charset="0"/>
                </a:rPr>
                <a:t>C </a:t>
              </a:r>
              <a:r>
                <a:rPr lang="en-US" altLang="en-US" sz="2300">
                  <a:latin typeface="Tahoma" panose="020B0604030504040204" pitchFamily="34" charset="0"/>
                </a:rPr>
                <a:t>+</a:t>
              </a:r>
              <a:r>
                <a:rPr lang="en-US" altLang="en-US" sz="2300" b="1" i="1">
                  <a:latin typeface="Tahoma" panose="020B0604030504040204" pitchFamily="34" charset="0"/>
                </a:rPr>
                <a:t>I </a:t>
              </a:r>
              <a:r>
                <a:rPr lang="en-US" altLang="en-US" sz="2300">
                  <a:latin typeface="Tahoma" panose="020B0604030504040204" pitchFamily="34" charset="0"/>
                </a:rPr>
                <a:t>+</a:t>
              </a:r>
              <a:r>
                <a:rPr lang="en-US" altLang="en-US" sz="2300" b="1" i="1">
                  <a:latin typeface="Tahoma" panose="020B0604030504040204" pitchFamily="34" charset="0"/>
                </a:rPr>
                <a:t>G</a:t>
              </a:r>
              <a:r>
                <a:rPr lang="en-US" altLang="en-US" sz="2300"/>
                <a:t> </a:t>
              </a:r>
            </a:p>
          </p:txBody>
        </p:sp>
        <p:sp>
          <p:nvSpPr>
            <p:cNvPr id="41994" name="Line 10"/>
            <p:cNvSpPr>
              <a:spLocks noChangeShapeType="1"/>
            </p:cNvSpPr>
            <p:nvPr/>
          </p:nvSpPr>
          <p:spPr bwMode="auto">
            <a:xfrm flipV="1">
              <a:off x="2256" y="1740"/>
              <a:ext cx="2256" cy="768"/>
            </a:xfrm>
            <a:prstGeom prst="line">
              <a:avLst/>
            </a:prstGeom>
            <a:noFill/>
            <a:ln w="28575">
              <a:solidFill>
                <a:srgbClr val="CC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41995" name="Group 11"/>
          <p:cNvGrpSpPr>
            <a:grpSpLocks/>
          </p:cNvGrpSpPr>
          <p:nvPr/>
        </p:nvGrpSpPr>
        <p:grpSpPr bwMode="auto">
          <a:xfrm>
            <a:off x="5029200" y="3141663"/>
            <a:ext cx="1695450" cy="730250"/>
            <a:chOff x="3168" y="1979"/>
            <a:chExt cx="1068" cy="460"/>
          </a:xfrm>
        </p:grpSpPr>
        <p:grpSp>
          <p:nvGrpSpPr>
            <p:cNvPr id="41996" name="Group 12"/>
            <p:cNvGrpSpPr>
              <a:grpSpLocks/>
            </p:cNvGrpSpPr>
            <p:nvPr/>
          </p:nvGrpSpPr>
          <p:grpSpPr bwMode="auto">
            <a:xfrm>
              <a:off x="3168" y="2016"/>
              <a:ext cx="528" cy="192"/>
              <a:chOff x="3264" y="2016"/>
              <a:chExt cx="432" cy="144"/>
            </a:xfrm>
          </p:grpSpPr>
          <p:sp>
            <p:nvSpPr>
              <p:cNvPr id="41997" name="Line 13"/>
              <p:cNvSpPr>
                <a:spLocks noChangeShapeType="1"/>
              </p:cNvSpPr>
              <p:nvPr/>
            </p:nvSpPr>
            <p:spPr bwMode="auto">
              <a:xfrm>
                <a:off x="3264" y="2160"/>
                <a:ext cx="432"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998" name="Line 14"/>
              <p:cNvSpPr>
                <a:spLocks noChangeShapeType="1"/>
              </p:cNvSpPr>
              <p:nvPr/>
            </p:nvSpPr>
            <p:spPr bwMode="auto">
              <a:xfrm flipV="1">
                <a:off x="3696" y="2016"/>
                <a:ext cx="0" cy="14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41999" name="Text Box 15"/>
            <p:cNvSpPr txBox="1">
              <a:spLocks noChangeArrowheads="1"/>
            </p:cNvSpPr>
            <p:nvPr/>
          </p:nvSpPr>
          <p:spPr bwMode="auto">
            <a:xfrm>
              <a:off x="3660" y="1979"/>
              <a:ext cx="576" cy="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300"/>
                <a:t>MPC</a:t>
              </a:r>
            </a:p>
          </p:txBody>
        </p:sp>
        <p:sp>
          <p:nvSpPr>
            <p:cNvPr id="42000" name="Text Box 16"/>
            <p:cNvSpPr txBox="1">
              <a:spLocks noChangeArrowheads="1"/>
            </p:cNvSpPr>
            <p:nvPr/>
          </p:nvSpPr>
          <p:spPr bwMode="auto">
            <a:xfrm>
              <a:off x="3360" y="2160"/>
              <a:ext cx="240" cy="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300"/>
                <a:t>1</a:t>
              </a:r>
            </a:p>
          </p:txBody>
        </p:sp>
      </p:grpSp>
    </p:spTree>
    <p:extLst>
      <p:ext uri="{BB962C8B-B14F-4D97-AF65-F5344CB8AC3E}">
        <p14:creationId xmlns:p14="http://schemas.microsoft.com/office/powerpoint/2010/main" xmlns="" val="25191850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41987"/>
                                        </p:tgtEl>
                                        <p:attrNameLst>
                                          <p:attrName>style.visibility</p:attrName>
                                        </p:attrNameLst>
                                      </p:cBhvr>
                                      <p:to>
                                        <p:strVal val="visible"/>
                                      </p:to>
                                    </p:set>
                                    <p:animEffect transition="in" filter="strips(downRight)">
                                      <p:cBhvr>
                                        <p:cTn id="7" dur="500"/>
                                        <p:tgtEl>
                                          <p:spTgt spid="419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991"/>
                                        </p:tgtEl>
                                        <p:attrNameLst>
                                          <p:attrName>style.visibility</p:attrName>
                                        </p:attrNameLst>
                                      </p:cBhvr>
                                      <p:to>
                                        <p:strVal val="visible"/>
                                      </p:to>
                                    </p:set>
                                    <p:animEffect transition="in" filter="dissolve">
                                      <p:cBhvr>
                                        <p:cTn id="12" dur="500"/>
                                        <p:tgtEl>
                                          <p:spTgt spid="4199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1990"/>
                                        </p:tgtEl>
                                        <p:attrNameLst>
                                          <p:attrName>style.visibility</p:attrName>
                                        </p:attrNameLst>
                                      </p:cBhvr>
                                      <p:to>
                                        <p:strVal val="visible"/>
                                      </p:to>
                                    </p:set>
                                    <p:animEffect transition="in" filter="dissolve">
                                      <p:cBhvr>
                                        <p:cTn id="17" dur="500"/>
                                        <p:tgtEl>
                                          <p:spTgt spid="4199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3" fill="hold" nodeType="clickEffect">
                                  <p:stCondLst>
                                    <p:cond delay="0"/>
                                  </p:stCondLst>
                                  <p:childTnLst>
                                    <p:set>
                                      <p:cBhvr>
                                        <p:cTn id="21" dur="1" fill="hold">
                                          <p:stCondLst>
                                            <p:cond delay="0"/>
                                          </p:stCondLst>
                                        </p:cTn>
                                        <p:tgtEl>
                                          <p:spTgt spid="41992"/>
                                        </p:tgtEl>
                                        <p:attrNameLst>
                                          <p:attrName>style.visibility</p:attrName>
                                        </p:attrNameLst>
                                      </p:cBhvr>
                                      <p:to>
                                        <p:strVal val="visible"/>
                                      </p:to>
                                    </p:set>
                                    <p:animEffect transition="in" filter="strips(upRight)">
                                      <p:cBhvr>
                                        <p:cTn id="22" dur="500"/>
                                        <p:tgtEl>
                                          <p:spTgt spid="4199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3" fill="hold" nodeType="clickEffect">
                                  <p:stCondLst>
                                    <p:cond delay="0"/>
                                  </p:stCondLst>
                                  <p:childTnLst>
                                    <p:set>
                                      <p:cBhvr>
                                        <p:cTn id="26" dur="1" fill="hold">
                                          <p:stCondLst>
                                            <p:cond delay="0"/>
                                          </p:stCondLst>
                                        </p:cTn>
                                        <p:tgtEl>
                                          <p:spTgt spid="41995"/>
                                        </p:tgtEl>
                                        <p:attrNameLst>
                                          <p:attrName>style.visibility</p:attrName>
                                        </p:attrNameLst>
                                      </p:cBhvr>
                                      <p:to>
                                        <p:strVal val="visible"/>
                                      </p:to>
                                    </p:set>
                                    <p:animEffect transition="in" filter="strips(upRight)">
                                      <p:cBhvr>
                                        <p:cTn id="27" dur="500"/>
                                        <p:tgtEl>
                                          <p:spTgt spid="41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0" grpId="0" autoUpdateAnimBg="0"/>
      <p:bldP spid="41991"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73" name="Rectangle 45"/>
          <p:cNvSpPr>
            <a:spLocks noGrp="1" noChangeArrowheads="1"/>
          </p:cNvSpPr>
          <p:nvPr>
            <p:ph type="title"/>
          </p:nvPr>
        </p:nvSpPr>
        <p:spPr/>
        <p:txBody>
          <a:bodyPr/>
          <a:lstStyle/>
          <a:p>
            <a:r>
              <a:rPr lang="en-US" altLang="en-US" sz="3000"/>
              <a:t>An increase in government purchases</a:t>
            </a:r>
          </a:p>
        </p:txBody>
      </p:sp>
      <p:grpSp>
        <p:nvGrpSpPr>
          <p:cNvPr id="48131" name="Group 3"/>
          <p:cNvGrpSpPr>
            <a:grpSpLocks/>
          </p:cNvGrpSpPr>
          <p:nvPr/>
        </p:nvGrpSpPr>
        <p:grpSpPr bwMode="auto">
          <a:xfrm>
            <a:off x="3276600" y="1219200"/>
            <a:ext cx="4724400" cy="4114800"/>
            <a:chOff x="2064" y="768"/>
            <a:chExt cx="2976" cy="2592"/>
          </a:xfrm>
        </p:grpSpPr>
        <p:grpSp>
          <p:nvGrpSpPr>
            <p:cNvPr id="48132" name="Group 4"/>
            <p:cNvGrpSpPr>
              <a:grpSpLocks/>
            </p:cNvGrpSpPr>
            <p:nvPr/>
          </p:nvGrpSpPr>
          <p:grpSpPr bwMode="auto">
            <a:xfrm>
              <a:off x="2256" y="1020"/>
              <a:ext cx="2496" cy="2112"/>
              <a:chOff x="2640" y="1056"/>
              <a:chExt cx="2496" cy="2112"/>
            </a:xfrm>
          </p:grpSpPr>
          <p:sp>
            <p:nvSpPr>
              <p:cNvPr id="48133" name="Line 5"/>
              <p:cNvSpPr>
                <a:spLocks noChangeShapeType="1"/>
              </p:cNvSpPr>
              <p:nvPr/>
            </p:nvSpPr>
            <p:spPr bwMode="auto">
              <a:xfrm>
                <a:off x="2640" y="1056"/>
                <a:ext cx="0" cy="21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8134" name="Line 6"/>
              <p:cNvSpPr>
                <a:spLocks noChangeShapeType="1"/>
              </p:cNvSpPr>
              <p:nvPr/>
            </p:nvSpPr>
            <p:spPr bwMode="auto">
              <a:xfrm>
                <a:off x="2640" y="3168"/>
                <a:ext cx="2496"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48135" name="Text Box 7"/>
            <p:cNvSpPr txBox="1">
              <a:spLocks noChangeArrowheads="1"/>
            </p:cNvSpPr>
            <p:nvPr/>
          </p:nvSpPr>
          <p:spPr bwMode="auto">
            <a:xfrm>
              <a:off x="4704" y="3072"/>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400" b="1" i="1">
                  <a:latin typeface="Tahoma" panose="020B0604030504040204" pitchFamily="34" charset="0"/>
                </a:rPr>
                <a:t>Y</a:t>
              </a:r>
              <a:r>
                <a:rPr lang="en-US" altLang="en-US" sz="2400"/>
                <a:t> </a:t>
              </a:r>
            </a:p>
          </p:txBody>
        </p:sp>
        <p:sp>
          <p:nvSpPr>
            <p:cNvPr id="48136" name="Text Box 8"/>
            <p:cNvSpPr txBox="1">
              <a:spLocks noChangeArrowheads="1"/>
            </p:cNvSpPr>
            <p:nvPr/>
          </p:nvSpPr>
          <p:spPr bwMode="auto">
            <a:xfrm>
              <a:off x="2064" y="768"/>
              <a:ext cx="240"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tabLst>
                  <a:tab pos="1830388" algn="r"/>
                </a:tabLst>
                <a:defRPr>
                  <a:solidFill>
                    <a:schemeClr val="tx1"/>
                  </a:solidFill>
                  <a:latin typeface="Arial" panose="020B0604020202020204" pitchFamily="34" charset="0"/>
                </a:defRPr>
              </a:lvl1pPr>
              <a:lvl2pPr>
                <a:tabLst>
                  <a:tab pos="1830388" algn="r"/>
                </a:tabLst>
                <a:defRPr>
                  <a:solidFill>
                    <a:schemeClr val="tx1"/>
                  </a:solidFill>
                  <a:latin typeface="Arial" panose="020B0604020202020204" pitchFamily="34" charset="0"/>
                </a:defRPr>
              </a:lvl2pPr>
              <a:lvl3pPr>
                <a:tabLst>
                  <a:tab pos="1830388" algn="r"/>
                </a:tabLst>
                <a:defRPr>
                  <a:solidFill>
                    <a:schemeClr val="tx1"/>
                  </a:solidFill>
                  <a:latin typeface="Arial" panose="020B0604020202020204" pitchFamily="34" charset="0"/>
                </a:defRPr>
              </a:lvl3pPr>
              <a:lvl4pPr>
                <a:tabLst>
                  <a:tab pos="1830388" algn="r"/>
                </a:tabLst>
                <a:defRPr>
                  <a:solidFill>
                    <a:schemeClr val="tx1"/>
                  </a:solidFill>
                  <a:latin typeface="Arial" panose="020B0604020202020204" pitchFamily="34" charset="0"/>
                </a:defRPr>
              </a:lvl4pPr>
              <a:lvl5pPr>
                <a:tabLst>
                  <a:tab pos="1830388" algn="r"/>
                </a:tabLst>
                <a:defRPr>
                  <a:solidFill>
                    <a:schemeClr val="tx1"/>
                  </a:solidFill>
                  <a:latin typeface="Arial" panose="020B0604020202020204" pitchFamily="34" charset="0"/>
                </a:defRPr>
              </a:lvl5pPr>
              <a:lvl6pPr fontAlgn="base">
                <a:spcBef>
                  <a:spcPct val="0"/>
                </a:spcBef>
                <a:spcAft>
                  <a:spcPct val="0"/>
                </a:spcAft>
                <a:tabLst>
                  <a:tab pos="1830388" algn="r"/>
                </a:tabLst>
                <a:defRPr>
                  <a:solidFill>
                    <a:schemeClr val="tx1"/>
                  </a:solidFill>
                  <a:latin typeface="Arial" panose="020B0604020202020204" pitchFamily="34" charset="0"/>
                </a:defRPr>
              </a:lvl6pPr>
              <a:lvl7pPr fontAlgn="base">
                <a:spcBef>
                  <a:spcPct val="0"/>
                </a:spcBef>
                <a:spcAft>
                  <a:spcPct val="0"/>
                </a:spcAft>
                <a:tabLst>
                  <a:tab pos="1830388" algn="r"/>
                </a:tabLst>
                <a:defRPr>
                  <a:solidFill>
                    <a:schemeClr val="tx1"/>
                  </a:solidFill>
                  <a:latin typeface="Arial" panose="020B0604020202020204" pitchFamily="34" charset="0"/>
                </a:defRPr>
              </a:lvl7pPr>
              <a:lvl8pPr fontAlgn="base">
                <a:spcBef>
                  <a:spcPct val="0"/>
                </a:spcBef>
                <a:spcAft>
                  <a:spcPct val="0"/>
                </a:spcAft>
                <a:tabLst>
                  <a:tab pos="1830388" algn="r"/>
                </a:tabLst>
                <a:defRPr>
                  <a:solidFill>
                    <a:schemeClr val="tx1"/>
                  </a:solidFill>
                  <a:latin typeface="Arial" panose="020B0604020202020204" pitchFamily="34" charset="0"/>
                </a:defRPr>
              </a:lvl8pPr>
              <a:lvl9pPr fontAlgn="base">
                <a:spcBef>
                  <a:spcPct val="0"/>
                </a:spcBef>
                <a:spcAft>
                  <a:spcPct val="0"/>
                </a:spcAft>
                <a:tabLst>
                  <a:tab pos="1830388" algn="r"/>
                </a:tabLst>
                <a:defRPr>
                  <a:solidFill>
                    <a:schemeClr val="tx1"/>
                  </a:solidFill>
                  <a:latin typeface="Arial" panose="020B0604020202020204" pitchFamily="34" charset="0"/>
                </a:defRPr>
              </a:lvl9pPr>
            </a:lstStyle>
            <a:p>
              <a:pPr algn="ctr">
                <a:spcBef>
                  <a:spcPct val="5000"/>
                </a:spcBef>
              </a:pPr>
              <a:r>
                <a:rPr lang="en-US" altLang="en-US" sz="2400" b="1" i="1">
                  <a:latin typeface="Tahoma" panose="020B0604030504040204" pitchFamily="34" charset="0"/>
                </a:rPr>
                <a:t>E</a:t>
              </a:r>
              <a:endParaRPr lang="en-US" altLang="en-US" sz="2200"/>
            </a:p>
          </p:txBody>
        </p:sp>
      </p:grpSp>
      <p:sp>
        <p:nvSpPr>
          <p:cNvPr id="48137" name="Line 9"/>
          <p:cNvSpPr>
            <a:spLocks noChangeShapeType="1"/>
          </p:cNvSpPr>
          <p:nvPr/>
        </p:nvSpPr>
        <p:spPr bwMode="auto">
          <a:xfrm flipV="1">
            <a:off x="3581400" y="1717675"/>
            <a:ext cx="3257550" cy="3254375"/>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8138" name="Text Box 10"/>
          <p:cNvSpPr txBox="1">
            <a:spLocks noChangeArrowheads="1"/>
          </p:cNvSpPr>
          <p:nvPr/>
        </p:nvSpPr>
        <p:spPr bwMode="auto">
          <a:xfrm rot="-2751904">
            <a:off x="6195219" y="1424781"/>
            <a:ext cx="990600" cy="427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200" b="1" i="1">
                <a:latin typeface="Tahoma" panose="020B0604030504040204" pitchFamily="34" charset="0"/>
              </a:rPr>
              <a:t>E</a:t>
            </a:r>
            <a:r>
              <a:rPr lang="en-US" altLang="en-US" sz="2200">
                <a:latin typeface="Tahoma" panose="020B0604030504040204" pitchFamily="34" charset="0"/>
              </a:rPr>
              <a:t> =</a:t>
            </a:r>
            <a:r>
              <a:rPr lang="en-US" altLang="en-US" sz="2200" b="1" i="1">
                <a:latin typeface="Tahoma" panose="020B0604030504040204" pitchFamily="34" charset="0"/>
              </a:rPr>
              <a:t>Y</a:t>
            </a:r>
            <a:r>
              <a:rPr lang="en-US" altLang="en-US" sz="2200"/>
              <a:t> </a:t>
            </a:r>
          </a:p>
        </p:txBody>
      </p:sp>
      <p:grpSp>
        <p:nvGrpSpPr>
          <p:cNvPr id="48139" name="Group 11"/>
          <p:cNvGrpSpPr>
            <a:grpSpLocks/>
          </p:cNvGrpSpPr>
          <p:nvPr/>
        </p:nvGrpSpPr>
        <p:grpSpPr bwMode="auto">
          <a:xfrm>
            <a:off x="3581400" y="2381250"/>
            <a:ext cx="5334000" cy="1600200"/>
            <a:chOff x="2256" y="1500"/>
            <a:chExt cx="3360" cy="1008"/>
          </a:xfrm>
        </p:grpSpPr>
        <p:sp>
          <p:nvSpPr>
            <p:cNvPr id="48140" name="Text Box 12"/>
            <p:cNvSpPr txBox="1">
              <a:spLocks noChangeArrowheads="1"/>
            </p:cNvSpPr>
            <p:nvPr/>
          </p:nvSpPr>
          <p:spPr bwMode="auto">
            <a:xfrm>
              <a:off x="4320" y="1500"/>
              <a:ext cx="1296" cy="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300" b="1" i="1">
                  <a:latin typeface="Tahoma" panose="020B0604030504040204" pitchFamily="34" charset="0"/>
                </a:rPr>
                <a:t>E</a:t>
              </a:r>
              <a:r>
                <a:rPr lang="en-US" altLang="en-US" sz="2300">
                  <a:latin typeface="Tahoma" panose="020B0604030504040204" pitchFamily="34" charset="0"/>
                </a:rPr>
                <a:t> =</a:t>
              </a:r>
              <a:r>
                <a:rPr lang="en-US" altLang="en-US" sz="2300" b="1" i="1">
                  <a:latin typeface="Tahoma" panose="020B0604030504040204" pitchFamily="34" charset="0"/>
                </a:rPr>
                <a:t>C </a:t>
              </a:r>
              <a:r>
                <a:rPr lang="en-US" altLang="en-US" sz="2300">
                  <a:latin typeface="Tahoma" panose="020B0604030504040204" pitchFamily="34" charset="0"/>
                </a:rPr>
                <a:t>+</a:t>
              </a:r>
              <a:r>
                <a:rPr lang="en-US" altLang="en-US" sz="2300" b="1" i="1">
                  <a:latin typeface="Tahoma" panose="020B0604030504040204" pitchFamily="34" charset="0"/>
                </a:rPr>
                <a:t>I </a:t>
              </a:r>
              <a:r>
                <a:rPr lang="en-US" altLang="en-US" sz="2300">
                  <a:latin typeface="Tahoma" panose="020B0604030504040204" pitchFamily="34" charset="0"/>
                </a:rPr>
                <a:t>+</a:t>
              </a:r>
              <a:r>
                <a:rPr lang="en-US" altLang="en-US" sz="2300" b="1" i="1">
                  <a:latin typeface="Tahoma" panose="020B0604030504040204" pitchFamily="34" charset="0"/>
                </a:rPr>
                <a:t>G</a:t>
              </a:r>
              <a:r>
                <a:rPr lang="en-US" altLang="en-US" sz="2300" b="1" i="1" baseline="-25000">
                  <a:latin typeface="Tahoma" panose="020B0604030504040204" pitchFamily="34" charset="0"/>
                </a:rPr>
                <a:t>1</a:t>
              </a:r>
              <a:endParaRPr lang="en-US" altLang="en-US" sz="2300" baseline="-25000"/>
            </a:p>
          </p:txBody>
        </p:sp>
        <p:sp>
          <p:nvSpPr>
            <p:cNvPr id="48141" name="Line 13"/>
            <p:cNvSpPr>
              <a:spLocks noChangeShapeType="1"/>
            </p:cNvSpPr>
            <p:nvPr/>
          </p:nvSpPr>
          <p:spPr bwMode="auto">
            <a:xfrm flipV="1">
              <a:off x="2256" y="1740"/>
              <a:ext cx="2256" cy="768"/>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48142" name="Line 14"/>
          <p:cNvSpPr>
            <a:spLocks noChangeShapeType="1"/>
          </p:cNvSpPr>
          <p:nvPr/>
        </p:nvSpPr>
        <p:spPr bwMode="auto">
          <a:xfrm>
            <a:off x="5105400" y="3448050"/>
            <a:ext cx="0" cy="1524000"/>
          </a:xfrm>
          <a:prstGeom prst="line">
            <a:avLst/>
          </a:prstGeom>
          <a:noFill/>
          <a:ln w="12700">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48143" name="Group 15"/>
          <p:cNvGrpSpPr>
            <a:grpSpLocks/>
          </p:cNvGrpSpPr>
          <p:nvPr/>
        </p:nvGrpSpPr>
        <p:grpSpPr bwMode="auto">
          <a:xfrm>
            <a:off x="3429000" y="4972050"/>
            <a:ext cx="1676400" cy="942975"/>
            <a:chOff x="2160" y="3119"/>
            <a:chExt cx="1066" cy="617"/>
          </a:xfrm>
        </p:grpSpPr>
        <p:sp>
          <p:nvSpPr>
            <p:cNvPr id="48144" name="Text Box 16"/>
            <p:cNvSpPr txBox="1">
              <a:spLocks noChangeArrowheads="1"/>
            </p:cNvSpPr>
            <p:nvPr/>
          </p:nvSpPr>
          <p:spPr bwMode="auto">
            <a:xfrm>
              <a:off x="2160" y="3408"/>
              <a:ext cx="816" cy="328"/>
            </a:xfrm>
            <a:prstGeom prst="rect">
              <a:avLst/>
            </a:prstGeom>
            <a:solidFill>
              <a:schemeClr val="bg1">
                <a:alpha val="5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bIns="91440">
              <a:spAutoFit/>
            </a:bodyPr>
            <a:lstStyle/>
            <a:p>
              <a:pPr algn="ctr">
                <a:spcBef>
                  <a:spcPct val="50000"/>
                </a:spcBef>
              </a:pPr>
              <a:r>
                <a:rPr lang="en-US" altLang="en-US" sz="2300" b="1" i="1">
                  <a:latin typeface="Tahoma" panose="020B0604030504040204" pitchFamily="34" charset="0"/>
                </a:rPr>
                <a:t>E</a:t>
              </a:r>
              <a:r>
                <a:rPr lang="en-US" altLang="en-US" sz="2300" baseline="-25000">
                  <a:latin typeface="Tahoma" panose="020B0604030504040204" pitchFamily="34" charset="0"/>
                </a:rPr>
                <a:t>1</a:t>
              </a:r>
              <a:r>
                <a:rPr lang="en-US" altLang="en-US" sz="2300">
                  <a:latin typeface="Tahoma" panose="020B0604030504040204" pitchFamily="34" charset="0"/>
                </a:rPr>
                <a:t> = </a:t>
              </a:r>
              <a:r>
                <a:rPr lang="en-US" altLang="en-US" sz="2300" b="1" i="1">
                  <a:latin typeface="Tahoma" panose="020B0604030504040204" pitchFamily="34" charset="0"/>
                </a:rPr>
                <a:t>Y</a:t>
              </a:r>
              <a:r>
                <a:rPr lang="en-US" altLang="en-US" sz="2300" baseline="-25000">
                  <a:latin typeface="Tahoma" panose="020B0604030504040204" pitchFamily="34" charset="0"/>
                </a:rPr>
                <a:t>1</a:t>
              </a:r>
            </a:p>
          </p:txBody>
        </p:sp>
        <p:sp>
          <p:nvSpPr>
            <p:cNvPr id="48145" name="Line 17"/>
            <p:cNvSpPr>
              <a:spLocks noChangeShapeType="1"/>
            </p:cNvSpPr>
            <p:nvPr/>
          </p:nvSpPr>
          <p:spPr bwMode="auto">
            <a:xfrm flipV="1">
              <a:off x="2985" y="3119"/>
              <a:ext cx="241" cy="405"/>
            </a:xfrm>
            <a:prstGeom prst="line">
              <a:avLst/>
            </a:prstGeom>
            <a:noFill/>
            <a:ln w="12700">
              <a:solidFill>
                <a:schemeClr val="tx1"/>
              </a:solidFill>
              <a:round/>
              <a:headEnd/>
              <a:tailEnd type="none"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bIns="91440"/>
            <a:lstStyle/>
            <a:p>
              <a:endParaRPr lang="en-US"/>
            </a:p>
          </p:txBody>
        </p:sp>
      </p:grpSp>
      <p:grpSp>
        <p:nvGrpSpPr>
          <p:cNvPr id="48146" name="Group 18"/>
          <p:cNvGrpSpPr>
            <a:grpSpLocks/>
          </p:cNvGrpSpPr>
          <p:nvPr/>
        </p:nvGrpSpPr>
        <p:grpSpPr bwMode="auto">
          <a:xfrm>
            <a:off x="3600450" y="1800225"/>
            <a:ext cx="5314950" cy="1589088"/>
            <a:chOff x="2268" y="1134"/>
            <a:chExt cx="3348" cy="1001"/>
          </a:xfrm>
        </p:grpSpPr>
        <p:sp>
          <p:nvSpPr>
            <p:cNvPr id="48147" name="Text Box 19"/>
            <p:cNvSpPr txBox="1">
              <a:spLocks noChangeArrowheads="1"/>
            </p:cNvSpPr>
            <p:nvPr/>
          </p:nvSpPr>
          <p:spPr bwMode="auto">
            <a:xfrm>
              <a:off x="4320" y="1134"/>
              <a:ext cx="1296" cy="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300" b="1" i="1">
                  <a:latin typeface="Tahoma" panose="020B0604030504040204" pitchFamily="34" charset="0"/>
                </a:rPr>
                <a:t>E</a:t>
              </a:r>
              <a:r>
                <a:rPr lang="en-US" altLang="en-US" sz="2300">
                  <a:latin typeface="Tahoma" panose="020B0604030504040204" pitchFamily="34" charset="0"/>
                </a:rPr>
                <a:t> =</a:t>
              </a:r>
              <a:r>
                <a:rPr lang="en-US" altLang="en-US" sz="2300" b="1" i="1">
                  <a:latin typeface="Tahoma" panose="020B0604030504040204" pitchFamily="34" charset="0"/>
                </a:rPr>
                <a:t>C </a:t>
              </a:r>
              <a:r>
                <a:rPr lang="en-US" altLang="en-US" sz="2300">
                  <a:latin typeface="Tahoma" panose="020B0604030504040204" pitchFamily="34" charset="0"/>
                </a:rPr>
                <a:t>+</a:t>
              </a:r>
              <a:r>
                <a:rPr lang="en-US" altLang="en-US" sz="2300" b="1" i="1">
                  <a:latin typeface="Tahoma" panose="020B0604030504040204" pitchFamily="34" charset="0"/>
                </a:rPr>
                <a:t>I </a:t>
              </a:r>
              <a:r>
                <a:rPr lang="en-US" altLang="en-US" sz="2300">
                  <a:latin typeface="Tahoma" panose="020B0604030504040204" pitchFamily="34" charset="0"/>
                </a:rPr>
                <a:t>+</a:t>
              </a:r>
              <a:r>
                <a:rPr lang="en-US" altLang="en-US" sz="2300" b="1" i="1">
                  <a:solidFill>
                    <a:srgbClr val="CC0000"/>
                  </a:solidFill>
                  <a:latin typeface="Tahoma" panose="020B0604030504040204" pitchFamily="34" charset="0"/>
                </a:rPr>
                <a:t>G</a:t>
              </a:r>
              <a:r>
                <a:rPr lang="en-US" altLang="en-US" sz="2300" b="1" i="1" baseline="-25000">
                  <a:solidFill>
                    <a:srgbClr val="CC0000"/>
                  </a:solidFill>
                  <a:latin typeface="Tahoma" panose="020B0604030504040204" pitchFamily="34" charset="0"/>
                </a:rPr>
                <a:t>2</a:t>
              </a:r>
              <a:endParaRPr lang="en-US" altLang="en-US" sz="2300" baseline="-25000">
                <a:solidFill>
                  <a:srgbClr val="CC0000"/>
                </a:solidFill>
              </a:endParaRPr>
            </a:p>
          </p:txBody>
        </p:sp>
        <p:sp>
          <p:nvSpPr>
            <p:cNvPr id="48148" name="Line 20"/>
            <p:cNvSpPr>
              <a:spLocks noChangeShapeType="1"/>
            </p:cNvSpPr>
            <p:nvPr/>
          </p:nvSpPr>
          <p:spPr bwMode="auto">
            <a:xfrm flipV="1">
              <a:off x="2268" y="1374"/>
              <a:ext cx="2255" cy="761"/>
            </a:xfrm>
            <a:prstGeom prst="line">
              <a:avLst/>
            </a:prstGeom>
            <a:noFill/>
            <a:ln w="28575">
              <a:solidFill>
                <a:srgbClr val="CC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48149" name="Line 21"/>
          <p:cNvSpPr>
            <a:spLocks noChangeShapeType="1"/>
          </p:cNvSpPr>
          <p:nvPr/>
        </p:nvSpPr>
        <p:spPr bwMode="auto">
          <a:xfrm>
            <a:off x="5970588" y="2593975"/>
            <a:ext cx="3175" cy="2351088"/>
          </a:xfrm>
          <a:prstGeom prst="line">
            <a:avLst/>
          </a:prstGeom>
          <a:noFill/>
          <a:ln w="12700">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48150" name="Group 22"/>
          <p:cNvGrpSpPr>
            <a:grpSpLocks/>
          </p:cNvGrpSpPr>
          <p:nvPr/>
        </p:nvGrpSpPr>
        <p:grpSpPr bwMode="auto">
          <a:xfrm>
            <a:off x="5967413" y="4970463"/>
            <a:ext cx="1684337" cy="985837"/>
            <a:chOff x="3739" y="3131"/>
            <a:chExt cx="1061" cy="669"/>
          </a:xfrm>
        </p:grpSpPr>
        <p:sp>
          <p:nvSpPr>
            <p:cNvPr id="48151" name="Text Box 23"/>
            <p:cNvSpPr txBox="1">
              <a:spLocks noChangeArrowheads="1"/>
            </p:cNvSpPr>
            <p:nvPr/>
          </p:nvSpPr>
          <p:spPr bwMode="auto">
            <a:xfrm>
              <a:off x="3984" y="3459"/>
              <a:ext cx="816" cy="341"/>
            </a:xfrm>
            <a:prstGeom prst="rect">
              <a:avLst/>
            </a:prstGeom>
            <a:solidFill>
              <a:schemeClr val="bg1">
                <a:alpha val="5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bIns="91440">
              <a:spAutoFit/>
            </a:bodyPr>
            <a:lstStyle/>
            <a:p>
              <a:pPr algn="ctr">
                <a:spcBef>
                  <a:spcPct val="50000"/>
                </a:spcBef>
              </a:pPr>
              <a:r>
                <a:rPr lang="en-US" altLang="en-US" sz="2300" b="1" i="1">
                  <a:latin typeface="Tahoma" panose="020B0604030504040204" pitchFamily="34" charset="0"/>
                </a:rPr>
                <a:t>E</a:t>
              </a:r>
              <a:r>
                <a:rPr lang="en-US" altLang="en-US" sz="2300" baseline="-25000">
                  <a:latin typeface="Tahoma" panose="020B0604030504040204" pitchFamily="34" charset="0"/>
                </a:rPr>
                <a:t>2</a:t>
              </a:r>
              <a:r>
                <a:rPr lang="en-US" altLang="en-US" sz="2300">
                  <a:latin typeface="Tahoma" panose="020B0604030504040204" pitchFamily="34" charset="0"/>
                </a:rPr>
                <a:t> = </a:t>
              </a:r>
              <a:r>
                <a:rPr lang="en-US" altLang="en-US" sz="2300" b="1" i="1">
                  <a:latin typeface="Tahoma" panose="020B0604030504040204" pitchFamily="34" charset="0"/>
                </a:rPr>
                <a:t>Y</a:t>
              </a:r>
              <a:r>
                <a:rPr lang="en-US" altLang="en-US" sz="2300" baseline="-25000">
                  <a:latin typeface="Tahoma" panose="020B0604030504040204" pitchFamily="34" charset="0"/>
                </a:rPr>
                <a:t>2</a:t>
              </a:r>
            </a:p>
          </p:txBody>
        </p:sp>
        <p:sp>
          <p:nvSpPr>
            <p:cNvPr id="48152" name="Line 24"/>
            <p:cNvSpPr>
              <a:spLocks noChangeShapeType="1"/>
            </p:cNvSpPr>
            <p:nvPr/>
          </p:nvSpPr>
          <p:spPr bwMode="auto">
            <a:xfrm flipH="1" flipV="1">
              <a:off x="3739" y="3131"/>
              <a:ext cx="245" cy="469"/>
            </a:xfrm>
            <a:prstGeom prst="line">
              <a:avLst/>
            </a:prstGeom>
            <a:noFill/>
            <a:ln w="12700">
              <a:solidFill>
                <a:schemeClr val="tx1"/>
              </a:solidFill>
              <a:round/>
              <a:headEnd/>
              <a:tailEnd type="none"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48153" name="Line 25"/>
          <p:cNvSpPr>
            <a:spLocks noChangeShapeType="1"/>
          </p:cNvSpPr>
          <p:nvPr/>
        </p:nvSpPr>
        <p:spPr bwMode="auto">
          <a:xfrm flipV="1">
            <a:off x="5235575" y="4972050"/>
            <a:ext cx="73025" cy="0"/>
          </a:xfrm>
          <a:prstGeom prst="line">
            <a:avLst/>
          </a:prstGeom>
          <a:noFill/>
          <a:ln w="15875">
            <a:solidFill>
              <a:srgbClr val="990000"/>
            </a:solidFill>
            <a:round/>
            <a:headEnd/>
            <a:tailEnd type="stealth"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48154" name="Group 26"/>
          <p:cNvGrpSpPr>
            <a:grpSpLocks/>
          </p:cNvGrpSpPr>
          <p:nvPr/>
        </p:nvGrpSpPr>
        <p:grpSpPr bwMode="auto">
          <a:xfrm>
            <a:off x="5105400" y="5010150"/>
            <a:ext cx="849313" cy="787400"/>
            <a:chOff x="3240" y="3296"/>
            <a:chExt cx="499" cy="496"/>
          </a:xfrm>
        </p:grpSpPr>
        <p:sp>
          <p:nvSpPr>
            <p:cNvPr id="48155" name="Text Box 27"/>
            <p:cNvSpPr txBox="1">
              <a:spLocks noChangeArrowheads="1"/>
            </p:cNvSpPr>
            <p:nvPr/>
          </p:nvSpPr>
          <p:spPr bwMode="auto">
            <a:xfrm>
              <a:off x="3264" y="3504"/>
              <a:ext cx="432" cy="288"/>
            </a:xfrm>
            <a:prstGeom prst="rect">
              <a:avLst/>
            </a:prstGeom>
            <a:noFill/>
            <a:ln>
              <a:noFill/>
            </a:ln>
            <a:effectLst/>
            <a:extLst>
              <a:ext uri="{909E8E84-426E-40DD-AFC4-6F175D3DCCD1}">
                <a14:hiddenFill xmlns:a14="http://schemas.microsoft.com/office/drawing/2010/main" xmlns="">
                  <a:solidFill>
                    <a:schemeClr val="bg1">
                      <a:alpha val="50000"/>
                    </a:schemeClr>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altLang="en-US" sz="2400" b="1">
                  <a:latin typeface="Tahoma" panose="020B0604030504040204" pitchFamily="34" charset="0"/>
                  <a:sym typeface="Symbol" panose="05050102010706020507" pitchFamily="18" charset="2"/>
                </a:rPr>
                <a:t></a:t>
              </a:r>
              <a:r>
                <a:rPr lang="en-US" altLang="en-US" sz="2400" b="1" i="1">
                  <a:latin typeface="Tahoma" panose="020B0604030504040204" pitchFamily="34" charset="0"/>
                  <a:sym typeface="Symbol" panose="05050102010706020507" pitchFamily="18" charset="2"/>
                </a:rPr>
                <a:t>Y</a:t>
              </a:r>
              <a:endParaRPr lang="en-US" altLang="en-US" sz="2400" b="1" i="1">
                <a:latin typeface="Tahoma" panose="020B0604030504040204" pitchFamily="34" charset="0"/>
              </a:endParaRPr>
            </a:p>
          </p:txBody>
        </p:sp>
        <p:sp>
          <p:nvSpPr>
            <p:cNvPr id="48156" name="AutoShape 28"/>
            <p:cNvSpPr>
              <a:spLocks/>
            </p:cNvSpPr>
            <p:nvPr/>
          </p:nvSpPr>
          <p:spPr bwMode="auto">
            <a:xfrm rot="-5407097">
              <a:off x="3379" y="3157"/>
              <a:ext cx="222" cy="499"/>
            </a:xfrm>
            <a:prstGeom prst="leftBrace">
              <a:avLst>
                <a:gd name="adj1" fmla="val 43238"/>
                <a:gd name="adj2" fmla="val 48968"/>
              </a:avLst>
            </a:prstGeom>
            <a:noFill/>
            <a:ln w="1905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48157" name="Group 29"/>
          <p:cNvGrpSpPr>
            <a:grpSpLocks/>
          </p:cNvGrpSpPr>
          <p:nvPr/>
        </p:nvGrpSpPr>
        <p:grpSpPr bwMode="auto">
          <a:xfrm>
            <a:off x="412750" y="1733550"/>
            <a:ext cx="4648200" cy="1720850"/>
            <a:chOff x="240" y="1056"/>
            <a:chExt cx="2931" cy="1112"/>
          </a:xfrm>
        </p:grpSpPr>
        <p:sp>
          <p:nvSpPr>
            <p:cNvPr id="48158" name="AutoShape 30"/>
            <p:cNvSpPr>
              <a:spLocks/>
            </p:cNvSpPr>
            <p:nvPr/>
          </p:nvSpPr>
          <p:spPr bwMode="auto">
            <a:xfrm>
              <a:off x="3005" y="1810"/>
              <a:ext cx="166" cy="358"/>
            </a:xfrm>
            <a:prstGeom prst="leftBrace">
              <a:avLst>
                <a:gd name="adj1" fmla="val 44950"/>
                <a:gd name="adj2" fmla="val 47917"/>
              </a:avLst>
            </a:prstGeom>
            <a:noFill/>
            <a:ln w="1905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8159" name="Text Box 31"/>
            <p:cNvSpPr txBox="1">
              <a:spLocks noChangeArrowheads="1"/>
            </p:cNvSpPr>
            <p:nvPr/>
          </p:nvSpPr>
          <p:spPr bwMode="auto">
            <a:xfrm>
              <a:off x="240" y="1056"/>
              <a:ext cx="1392" cy="977"/>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nSpc>
                  <a:spcPct val="105000"/>
                </a:lnSpc>
                <a:spcBef>
                  <a:spcPct val="50000"/>
                </a:spcBef>
              </a:pPr>
              <a:r>
                <a:rPr lang="en-US" altLang="en-US" sz="2200"/>
                <a:t>At </a:t>
              </a:r>
              <a:r>
                <a:rPr lang="en-US" altLang="en-US" sz="2200" b="1" i="1">
                  <a:latin typeface="Tahoma" panose="020B0604030504040204" pitchFamily="34" charset="0"/>
                </a:rPr>
                <a:t>Y</a:t>
              </a:r>
              <a:r>
                <a:rPr lang="en-US" altLang="en-US" sz="2200" baseline="-25000">
                  <a:latin typeface="Tahoma" panose="020B0604030504040204" pitchFamily="34" charset="0"/>
                </a:rPr>
                <a:t>1</a:t>
              </a:r>
              <a:r>
                <a:rPr lang="en-US" altLang="en-US" sz="2200"/>
                <a:t>, </a:t>
              </a:r>
              <a:br>
                <a:rPr lang="en-US" altLang="en-US" sz="2200"/>
              </a:br>
              <a:r>
                <a:rPr lang="en-US" altLang="en-US" sz="2200"/>
                <a:t>there is now an unplanned drop in inventory…</a:t>
              </a:r>
            </a:p>
          </p:txBody>
        </p:sp>
        <p:sp>
          <p:nvSpPr>
            <p:cNvPr id="48160" name="Line 32"/>
            <p:cNvSpPr>
              <a:spLocks noChangeShapeType="1"/>
            </p:cNvSpPr>
            <p:nvPr/>
          </p:nvSpPr>
          <p:spPr bwMode="auto">
            <a:xfrm>
              <a:off x="1632" y="1392"/>
              <a:ext cx="1337" cy="585"/>
            </a:xfrm>
            <a:prstGeom prst="line">
              <a:avLst/>
            </a:prstGeom>
            <a:noFill/>
            <a:ln w="19050">
              <a:solidFill>
                <a:schemeClr val="tx1"/>
              </a:solidFill>
              <a:round/>
              <a:headEnd/>
              <a:tailEnd type="triangle"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48161" name="Line 33"/>
          <p:cNvSpPr>
            <a:spLocks noChangeShapeType="1"/>
          </p:cNvSpPr>
          <p:nvPr/>
        </p:nvSpPr>
        <p:spPr bwMode="auto">
          <a:xfrm flipV="1">
            <a:off x="5416550" y="4972050"/>
            <a:ext cx="82550" cy="0"/>
          </a:xfrm>
          <a:prstGeom prst="line">
            <a:avLst/>
          </a:prstGeom>
          <a:noFill/>
          <a:ln w="15875">
            <a:solidFill>
              <a:srgbClr val="990000"/>
            </a:solidFill>
            <a:round/>
            <a:headEnd/>
            <a:tailEnd type="stealth"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8162" name="Line 34"/>
          <p:cNvSpPr>
            <a:spLocks noChangeShapeType="1"/>
          </p:cNvSpPr>
          <p:nvPr/>
        </p:nvSpPr>
        <p:spPr bwMode="auto">
          <a:xfrm flipV="1">
            <a:off x="5621338" y="4972050"/>
            <a:ext cx="73025" cy="0"/>
          </a:xfrm>
          <a:prstGeom prst="line">
            <a:avLst/>
          </a:prstGeom>
          <a:noFill/>
          <a:ln w="15875">
            <a:solidFill>
              <a:srgbClr val="990000"/>
            </a:solidFill>
            <a:round/>
            <a:headEnd/>
            <a:tailEnd type="stealth"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8163" name="Line 35"/>
          <p:cNvSpPr>
            <a:spLocks noChangeShapeType="1"/>
          </p:cNvSpPr>
          <p:nvPr/>
        </p:nvSpPr>
        <p:spPr bwMode="auto">
          <a:xfrm flipV="1">
            <a:off x="5799138" y="4972050"/>
            <a:ext cx="80962" cy="0"/>
          </a:xfrm>
          <a:prstGeom prst="line">
            <a:avLst/>
          </a:prstGeom>
          <a:noFill/>
          <a:ln w="15875">
            <a:solidFill>
              <a:srgbClr val="990000"/>
            </a:solidFill>
            <a:round/>
            <a:headEnd/>
            <a:tailEnd type="stealth"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8164" name="Text Box 36"/>
          <p:cNvSpPr txBox="1">
            <a:spLocks noChangeArrowheads="1"/>
          </p:cNvSpPr>
          <p:nvPr/>
        </p:nvSpPr>
        <p:spPr bwMode="auto">
          <a:xfrm>
            <a:off x="457200" y="4079875"/>
            <a:ext cx="2276475" cy="1863725"/>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nSpc>
                <a:spcPct val="105000"/>
              </a:lnSpc>
              <a:spcBef>
                <a:spcPct val="50000"/>
              </a:spcBef>
            </a:pPr>
            <a:r>
              <a:rPr lang="en-US" altLang="en-US" sz="2200"/>
              <a:t>…so firms increase output, and income rises toward a new equilibrium.</a:t>
            </a:r>
          </a:p>
        </p:txBody>
      </p:sp>
      <p:grpSp>
        <p:nvGrpSpPr>
          <p:cNvPr id="48165" name="Group 37"/>
          <p:cNvGrpSpPr>
            <a:grpSpLocks/>
          </p:cNvGrpSpPr>
          <p:nvPr/>
        </p:nvGrpSpPr>
        <p:grpSpPr bwMode="auto">
          <a:xfrm>
            <a:off x="4089400" y="2408238"/>
            <a:ext cx="2433638" cy="1373187"/>
            <a:chOff x="2576" y="1517"/>
            <a:chExt cx="1533" cy="865"/>
          </a:xfrm>
        </p:grpSpPr>
        <p:sp>
          <p:nvSpPr>
            <p:cNvPr id="48166" name="Line 38"/>
            <p:cNvSpPr>
              <a:spLocks noChangeShapeType="1"/>
            </p:cNvSpPr>
            <p:nvPr/>
          </p:nvSpPr>
          <p:spPr bwMode="auto">
            <a:xfrm>
              <a:off x="3216" y="1824"/>
              <a:ext cx="2" cy="352"/>
            </a:xfrm>
            <a:prstGeom prst="line">
              <a:avLst/>
            </a:prstGeom>
            <a:noFill/>
            <a:ln w="12700">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48167" name="Group 39"/>
            <p:cNvGrpSpPr>
              <a:grpSpLocks/>
            </p:cNvGrpSpPr>
            <p:nvPr/>
          </p:nvGrpSpPr>
          <p:grpSpPr bwMode="auto">
            <a:xfrm>
              <a:off x="2576" y="1517"/>
              <a:ext cx="1533" cy="865"/>
              <a:chOff x="2576" y="1517"/>
              <a:chExt cx="1533" cy="865"/>
            </a:xfrm>
          </p:grpSpPr>
          <p:sp>
            <p:nvSpPr>
              <p:cNvPr id="48168" name="Line 40"/>
              <p:cNvSpPr>
                <a:spLocks noChangeShapeType="1"/>
              </p:cNvSpPr>
              <p:nvPr/>
            </p:nvSpPr>
            <p:spPr bwMode="auto">
              <a:xfrm flipV="1">
                <a:off x="2576" y="2031"/>
                <a:ext cx="0" cy="35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8169" name="Line 41"/>
              <p:cNvSpPr>
                <a:spLocks noChangeShapeType="1"/>
              </p:cNvSpPr>
              <p:nvPr/>
            </p:nvSpPr>
            <p:spPr bwMode="auto">
              <a:xfrm flipV="1">
                <a:off x="4109" y="1517"/>
                <a:ext cx="0" cy="351"/>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48170" name="Group 42"/>
          <p:cNvGrpSpPr>
            <a:grpSpLocks/>
          </p:cNvGrpSpPr>
          <p:nvPr/>
        </p:nvGrpSpPr>
        <p:grpSpPr bwMode="auto">
          <a:xfrm>
            <a:off x="2730500" y="3390900"/>
            <a:ext cx="806450" cy="596900"/>
            <a:chOff x="1720" y="2136"/>
            <a:chExt cx="508" cy="376"/>
          </a:xfrm>
        </p:grpSpPr>
        <p:sp>
          <p:nvSpPr>
            <p:cNvPr id="48171" name="Text Box 43"/>
            <p:cNvSpPr txBox="1">
              <a:spLocks noChangeArrowheads="1"/>
            </p:cNvSpPr>
            <p:nvPr/>
          </p:nvSpPr>
          <p:spPr bwMode="auto">
            <a:xfrm>
              <a:off x="1720" y="2179"/>
              <a:ext cx="384" cy="288"/>
            </a:xfrm>
            <a:prstGeom prst="rect">
              <a:avLst/>
            </a:prstGeom>
            <a:noFill/>
            <a:ln>
              <a:noFill/>
            </a:ln>
            <a:effectLst/>
            <a:extLst>
              <a:ext uri="{909E8E84-426E-40DD-AFC4-6F175D3DCCD1}">
                <a14:hiddenFill xmlns:a14="http://schemas.microsoft.com/office/drawing/2010/main" xmlns="">
                  <a:solidFill>
                    <a:schemeClr val="bg1">
                      <a:alpha val="50000"/>
                    </a:schemeClr>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altLang="en-US" sz="2400" b="1">
                  <a:latin typeface="Tahoma" panose="020B0604030504040204" pitchFamily="34" charset="0"/>
                  <a:sym typeface="Symbol" panose="05050102010706020507" pitchFamily="18" charset="2"/>
                </a:rPr>
                <a:t></a:t>
              </a:r>
              <a:r>
                <a:rPr lang="en-US" altLang="en-US" sz="2400" b="1" i="1">
                  <a:latin typeface="Tahoma" panose="020B0604030504040204" pitchFamily="34" charset="0"/>
                  <a:sym typeface="Symbol" panose="05050102010706020507" pitchFamily="18" charset="2"/>
                </a:rPr>
                <a:t>G</a:t>
              </a:r>
              <a:endParaRPr lang="en-US" altLang="en-US" sz="2400" b="1" i="1">
                <a:latin typeface="Tahoma" panose="020B0604030504040204" pitchFamily="34" charset="0"/>
              </a:endParaRPr>
            </a:p>
          </p:txBody>
        </p:sp>
        <p:sp>
          <p:nvSpPr>
            <p:cNvPr id="48172" name="AutoShape 44"/>
            <p:cNvSpPr>
              <a:spLocks/>
            </p:cNvSpPr>
            <p:nvPr/>
          </p:nvSpPr>
          <p:spPr bwMode="auto">
            <a:xfrm>
              <a:off x="2092" y="2136"/>
              <a:ext cx="136" cy="376"/>
            </a:xfrm>
            <a:prstGeom prst="leftBrace">
              <a:avLst>
                <a:gd name="adj1" fmla="val 23039"/>
                <a:gd name="adj2" fmla="val 50000"/>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xmlns="" val="6698331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48137"/>
                                        </p:tgtEl>
                                        <p:attrNameLst>
                                          <p:attrName>style.visibility</p:attrName>
                                        </p:attrNameLst>
                                      </p:cBhvr>
                                      <p:to>
                                        <p:strVal val="visible"/>
                                      </p:to>
                                    </p:set>
                                    <p:animEffect transition="in" filter="strips(upRight)">
                                      <p:cBhvr>
                                        <p:cTn id="7" dur="500"/>
                                        <p:tgtEl>
                                          <p:spTgt spid="48137"/>
                                        </p:tgtEl>
                                      </p:cBhvr>
                                    </p:animEffect>
                                  </p:childTnLst>
                                </p:cTn>
                              </p:par>
                            </p:childTnLst>
                          </p:cTn>
                        </p:par>
                        <p:par>
                          <p:cTn id="8" fill="hold" nodeType="afterGroup">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48138"/>
                                        </p:tgtEl>
                                        <p:attrNameLst>
                                          <p:attrName>style.visibility</p:attrName>
                                        </p:attrNameLst>
                                      </p:cBhvr>
                                      <p:to>
                                        <p:strVal val="visible"/>
                                      </p:to>
                                    </p:set>
                                    <p:animEffect transition="in" filter="strips(upRight)">
                                      <p:cBhvr>
                                        <p:cTn id="11" dur="500"/>
                                        <p:tgtEl>
                                          <p:spTgt spid="4813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3" fill="hold" nodeType="clickEffect">
                                  <p:stCondLst>
                                    <p:cond delay="0"/>
                                  </p:stCondLst>
                                  <p:childTnLst>
                                    <p:set>
                                      <p:cBhvr>
                                        <p:cTn id="15" dur="1" fill="hold">
                                          <p:stCondLst>
                                            <p:cond delay="0"/>
                                          </p:stCondLst>
                                        </p:cTn>
                                        <p:tgtEl>
                                          <p:spTgt spid="48139"/>
                                        </p:tgtEl>
                                        <p:attrNameLst>
                                          <p:attrName>style.visibility</p:attrName>
                                        </p:attrNameLst>
                                      </p:cBhvr>
                                      <p:to>
                                        <p:strVal val="visible"/>
                                      </p:to>
                                    </p:set>
                                    <p:animEffect transition="in" filter="strips(upRight)">
                                      <p:cBhvr>
                                        <p:cTn id="16" dur="500"/>
                                        <p:tgtEl>
                                          <p:spTgt spid="4813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48142"/>
                                        </p:tgtEl>
                                        <p:attrNameLst>
                                          <p:attrName>style.visibility</p:attrName>
                                        </p:attrNameLst>
                                      </p:cBhvr>
                                      <p:to>
                                        <p:strVal val="visible"/>
                                      </p:to>
                                    </p:set>
                                    <p:animEffect transition="in" filter="wipe(up)">
                                      <p:cBhvr>
                                        <p:cTn id="21" dur="500"/>
                                        <p:tgtEl>
                                          <p:spTgt spid="48142"/>
                                        </p:tgtEl>
                                      </p:cBhvr>
                                    </p:animEffect>
                                  </p:childTnLst>
                                </p:cTn>
                              </p:par>
                            </p:childTnLst>
                          </p:cTn>
                        </p:par>
                        <p:par>
                          <p:cTn id="22" fill="hold" nodeType="afterGroup">
                            <p:stCondLst>
                              <p:cond delay="500"/>
                            </p:stCondLst>
                            <p:childTnLst>
                              <p:par>
                                <p:cTn id="23" presetID="18" presetClass="entr" presetSubtype="12" fill="hold" nodeType="afterEffect">
                                  <p:stCondLst>
                                    <p:cond delay="0"/>
                                  </p:stCondLst>
                                  <p:childTnLst>
                                    <p:set>
                                      <p:cBhvr>
                                        <p:cTn id="24" dur="1" fill="hold">
                                          <p:stCondLst>
                                            <p:cond delay="0"/>
                                          </p:stCondLst>
                                        </p:cTn>
                                        <p:tgtEl>
                                          <p:spTgt spid="48143"/>
                                        </p:tgtEl>
                                        <p:attrNameLst>
                                          <p:attrName>style.visibility</p:attrName>
                                        </p:attrNameLst>
                                      </p:cBhvr>
                                      <p:to>
                                        <p:strVal val="visible"/>
                                      </p:to>
                                    </p:set>
                                    <p:animEffect transition="in" filter="strips(downLeft)">
                                      <p:cBhvr>
                                        <p:cTn id="25" dur="500"/>
                                        <p:tgtEl>
                                          <p:spTgt spid="4814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4" fill="hold" nodeType="clickEffect">
                                  <p:stCondLst>
                                    <p:cond delay="0"/>
                                  </p:stCondLst>
                                  <p:childTnLst>
                                    <p:set>
                                      <p:cBhvr>
                                        <p:cTn id="29" dur="1" fill="hold">
                                          <p:stCondLst>
                                            <p:cond delay="0"/>
                                          </p:stCondLst>
                                        </p:cTn>
                                        <p:tgtEl>
                                          <p:spTgt spid="48165"/>
                                        </p:tgtEl>
                                        <p:attrNameLst>
                                          <p:attrName>style.visibility</p:attrName>
                                        </p:attrNameLst>
                                      </p:cBhvr>
                                      <p:to>
                                        <p:strVal val="visible"/>
                                      </p:to>
                                    </p:set>
                                    <p:animEffect transition="in" filter="wipe(down)">
                                      <p:cBhvr>
                                        <p:cTn id="30" dur="500"/>
                                        <p:tgtEl>
                                          <p:spTgt spid="48165"/>
                                        </p:tgtEl>
                                      </p:cBhvr>
                                    </p:animEffect>
                                  </p:childTnLst>
                                </p:cTn>
                              </p:par>
                            </p:childTnLst>
                          </p:cTn>
                        </p:par>
                        <p:par>
                          <p:cTn id="31" fill="hold" nodeType="afterGroup">
                            <p:stCondLst>
                              <p:cond delay="500"/>
                            </p:stCondLst>
                            <p:childTnLst>
                              <p:par>
                                <p:cTn id="32" presetID="18" presetClass="entr" presetSubtype="3" fill="hold" nodeType="afterEffect">
                                  <p:stCondLst>
                                    <p:cond delay="0"/>
                                  </p:stCondLst>
                                  <p:childTnLst>
                                    <p:set>
                                      <p:cBhvr>
                                        <p:cTn id="33" dur="1" fill="hold">
                                          <p:stCondLst>
                                            <p:cond delay="0"/>
                                          </p:stCondLst>
                                        </p:cTn>
                                        <p:tgtEl>
                                          <p:spTgt spid="48146"/>
                                        </p:tgtEl>
                                        <p:attrNameLst>
                                          <p:attrName>style.visibility</p:attrName>
                                        </p:attrNameLst>
                                      </p:cBhvr>
                                      <p:to>
                                        <p:strVal val="visible"/>
                                      </p:to>
                                    </p:set>
                                    <p:animEffect transition="in" filter="strips(upRight)">
                                      <p:cBhvr>
                                        <p:cTn id="34" dur="500"/>
                                        <p:tgtEl>
                                          <p:spTgt spid="48146"/>
                                        </p:tgtEl>
                                      </p:cBhvr>
                                    </p:animEffect>
                                  </p:childTnLst>
                                </p:cTn>
                              </p:par>
                            </p:childTnLst>
                          </p:cTn>
                        </p:par>
                        <p:par>
                          <p:cTn id="35" fill="hold" nodeType="afterGroup">
                            <p:stCondLst>
                              <p:cond delay="1000"/>
                            </p:stCondLst>
                            <p:childTnLst>
                              <p:par>
                                <p:cTn id="36" presetID="18" presetClass="entr" presetSubtype="12" fill="hold" nodeType="afterEffect">
                                  <p:stCondLst>
                                    <p:cond delay="0"/>
                                  </p:stCondLst>
                                  <p:childTnLst>
                                    <p:set>
                                      <p:cBhvr>
                                        <p:cTn id="37" dur="1" fill="hold">
                                          <p:stCondLst>
                                            <p:cond delay="0"/>
                                          </p:stCondLst>
                                        </p:cTn>
                                        <p:tgtEl>
                                          <p:spTgt spid="48170"/>
                                        </p:tgtEl>
                                        <p:attrNameLst>
                                          <p:attrName>style.visibility</p:attrName>
                                        </p:attrNameLst>
                                      </p:cBhvr>
                                      <p:to>
                                        <p:strVal val="visible"/>
                                      </p:to>
                                    </p:set>
                                    <p:animEffect transition="in" filter="strips(downLeft)">
                                      <p:cBhvr>
                                        <p:cTn id="38" dur="500"/>
                                        <p:tgtEl>
                                          <p:spTgt spid="48170"/>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8" presetClass="entr" presetSubtype="9" fill="hold" nodeType="clickEffect">
                                  <p:stCondLst>
                                    <p:cond delay="0"/>
                                  </p:stCondLst>
                                  <p:childTnLst>
                                    <p:set>
                                      <p:cBhvr>
                                        <p:cTn id="42" dur="1" fill="hold">
                                          <p:stCondLst>
                                            <p:cond delay="0"/>
                                          </p:stCondLst>
                                        </p:cTn>
                                        <p:tgtEl>
                                          <p:spTgt spid="48157"/>
                                        </p:tgtEl>
                                        <p:attrNameLst>
                                          <p:attrName>style.visibility</p:attrName>
                                        </p:attrNameLst>
                                      </p:cBhvr>
                                      <p:to>
                                        <p:strVal val="visible"/>
                                      </p:to>
                                    </p:set>
                                    <p:animEffect transition="in" filter="strips(upLeft)">
                                      <p:cBhvr>
                                        <p:cTn id="43" dur="500"/>
                                        <p:tgtEl>
                                          <p:spTgt spid="4815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48164"/>
                                        </p:tgtEl>
                                        <p:attrNameLst>
                                          <p:attrName>style.visibility</p:attrName>
                                        </p:attrNameLst>
                                      </p:cBhvr>
                                      <p:to>
                                        <p:strVal val="visible"/>
                                      </p:to>
                                    </p:set>
                                    <p:animEffect transition="in" filter="dissolve">
                                      <p:cBhvr>
                                        <p:cTn id="48" dur="500"/>
                                        <p:tgtEl>
                                          <p:spTgt spid="48164"/>
                                        </p:tgtEl>
                                      </p:cBhvr>
                                    </p:animEffect>
                                  </p:childTnLst>
                                </p:cTn>
                              </p:par>
                            </p:childTnLst>
                          </p:cTn>
                        </p:par>
                        <p:par>
                          <p:cTn id="49" fill="hold" nodeType="afterGroup">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48153"/>
                                        </p:tgtEl>
                                        <p:attrNameLst>
                                          <p:attrName>style.visibility</p:attrName>
                                        </p:attrNameLst>
                                      </p:cBhvr>
                                      <p:to>
                                        <p:strVal val="visible"/>
                                      </p:to>
                                    </p:set>
                                    <p:animEffect transition="in" filter="wipe(left)">
                                      <p:cBhvr>
                                        <p:cTn id="52" dur="500"/>
                                        <p:tgtEl>
                                          <p:spTgt spid="48153"/>
                                        </p:tgtEl>
                                      </p:cBhvr>
                                    </p:animEffect>
                                  </p:childTnLst>
                                </p:cTn>
                              </p:par>
                            </p:childTnLst>
                          </p:cTn>
                        </p:par>
                        <p:par>
                          <p:cTn id="53" fill="hold" nodeType="afterGroup">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48161"/>
                                        </p:tgtEl>
                                        <p:attrNameLst>
                                          <p:attrName>style.visibility</p:attrName>
                                        </p:attrNameLst>
                                      </p:cBhvr>
                                      <p:to>
                                        <p:strVal val="visible"/>
                                      </p:to>
                                    </p:set>
                                    <p:animEffect transition="in" filter="wipe(left)">
                                      <p:cBhvr>
                                        <p:cTn id="56" dur="500"/>
                                        <p:tgtEl>
                                          <p:spTgt spid="48161"/>
                                        </p:tgtEl>
                                      </p:cBhvr>
                                    </p:animEffect>
                                  </p:childTnLst>
                                </p:cTn>
                              </p:par>
                            </p:childTnLst>
                          </p:cTn>
                        </p:par>
                        <p:par>
                          <p:cTn id="57" fill="hold" nodeType="afterGroup">
                            <p:stCondLst>
                              <p:cond delay="1500"/>
                            </p:stCondLst>
                            <p:childTnLst>
                              <p:par>
                                <p:cTn id="58" presetID="22" presetClass="entr" presetSubtype="8" fill="hold" grpId="0" nodeType="afterEffect">
                                  <p:stCondLst>
                                    <p:cond delay="0"/>
                                  </p:stCondLst>
                                  <p:childTnLst>
                                    <p:set>
                                      <p:cBhvr>
                                        <p:cTn id="59" dur="1" fill="hold">
                                          <p:stCondLst>
                                            <p:cond delay="0"/>
                                          </p:stCondLst>
                                        </p:cTn>
                                        <p:tgtEl>
                                          <p:spTgt spid="48162"/>
                                        </p:tgtEl>
                                        <p:attrNameLst>
                                          <p:attrName>style.visibility</p:attrName>
                                        </p:attrNameLst>
                                      </p:cBhvr>
                                      <p:to>
                                        <p:strVal val="visible"/>
                                      </p:to>
                                    </p:set>
                                    <p:animEffect transition="in" filter="wipe(left)">
                                      <p:cBhvr>
                                        <p:cTn id="60" dur="500"/>
                                        <p:tgtEl>
                                          <p:spTgt spid="48162"/>
                                        </p:tgtEl>
                                      </p:cBhvr>
                                    </p:animEffect>
                                  </p:childTnLst>
                                </p:cTn>
                              </p:par>
                            </p:childTnLst>
                          </p:cTn>
                        </p:par>
                        <p:par>
                          <p:cTn id="61" fill="hold" nodeType="afterGroup">
                            <p:stCondLst>
                              <p:cond delay="2000"/>
                            </p:stCondLst>
                            <p:childTnLst>
                              <p:par>
                                <p:cTn id="62" presetID="22" presetClass="entr" presetSubtype="8" fill="hold" grpId="0" nodeType="afterEffect">
                                  <p:stCondLst>
                                    <p:cond delay="0"/>
                                  </p:stCondLst>
                                  <p:childTnLst>
                                    <p:set>
                                      <p:cBhvr>
                                        <p:cTn id="63" dur="1" fill="hold">
                                          <p:stCondLst>
                                            <p:cond delay="0"/>
                                          </p:stCondLst>
                                        </p:cTn>
                                        <p:tgtEl>
                                          <p:spTgt spid="48163"/>
                                        </p:tgtEl>
                                        <p:attrNameLst>
                                          <p:attrName>style.visibility</p:attrName>
                                        </p:attrNameLst>
                                      </p:cBhvr>
                                      <p:to>
                                        <p:strVal val="visible"/>
                                      </p:to>
                                    </p:set>
                                    <p:animEffect transition="in" filter="wipe(left)">
                                      <p:cBhvr>
                                        <p:cTn id="64" dur="500"/>
                                        <p:tgtEl>
                                          <p:spTgt spid="48163"/>
                                        </p:tgtEl>
                                      </p:cBhvr>
                                    </p:animEffect>
                                  </p:childTnLst>
                                </p:cTn>
                              </p:par>
                            </p:childTnLst>
                          </p:cTn>
                        </p:par>
                        <p:par>
                          <p:cTn id="65" fill="hold" nodeType="afterGroup">
                            <p:stCondLst>
                              <p:cond delay="2500"/>
                            </p:stCondLst>
                            <p:childTnLst>
                              <p:par>
                                <p:cTn id="66" presetID="22" presetClass="entr" presetSubtype="1" fill="hold" grpId="0" nodeType="afterEffect">
                                  <p:stCondLst>
                                    <p:cond delay="0"/>
                                  </p:stCondLst>
                                  <p:childTnLst>
                                    <p:set>
                                      <p:cBhvr>
                                        <p:cTn id="67" dur="1" fill="hold">
                                          <p:stCondLst>
                                            <p:cond delay="0"/>
                                          </p:stCondLst>
                                        </p:cTn>
                                        <p:tgtEl>
                                          <p:spTgt spid="48149"/>
                                        </p:tgtEl>
                                        <p:attrNameLst>
                                          <p:attrName>style.visibility</p:attrName>
                                        </p:attrNameLst>
                                      </p:cBhvr>
                                      <p:to>
                                        <p:strVal val="visible"/>
                                      </p:to>
                                    </p:set>
                                    <p:animEffect transition="in" filter="wipe(up)">
                                      <p:cBhvr>
                                        <p:cTn id="68" dur="500"/>
                                        <p:tgtEl>
                                          <p:spTgt spid="48149"/>
                                        </p:tgtEl>
                                      </p:cBhvr>
                                    </p:animEffect>
                                  </p:childTnLst>
                                </p:cTn>
                              </p:par>
                            </p:childTnLst>
                          </p:cTn>
                        </p:par>
                        <p:par>
                          <p:cTn id="69" fill="hold" nodeType="afterGroup">
                            <p:stCondLst>
                              <p:cond delay="3000"/>
                            </p:stCondLst>
                            <p:childTnLst>
                              <p:par>
                                <p:cTn id="70" presetID="18" presetClass="entr" presetSubtype="6" fill="hold" nodeType="afterEffect">
                                  <p:stCondLst>
                                    <p:cond delay="0"/>
                                  </p:stCondLst>
                                  <p:childTnLst>
                                    <p:set>
                                      <p:cBhvr>
                                        <p:cTn id="71" dur="1" fill="hold">
                                          <p:stCondLst>
                                            <p:cond delay="0"/>
                                          </p:stCondLst>
                                        </p:cTn>
                                        <p:tgtEl>
                                          <p:spTgt spid="48150"/>
                                        </p:tgtEl>
                                        <p:attrNameLst>
                                          <p:attrName>style.visibility</p:attrName>
                                        </p:attrNameLst>
                                      </p:cBhvr>
                                      <p:to>
                                        <p:strVal val="visible"/>
                                      </p:to>
                                    </p:set>
                                    <p:animEffect transition="in" filter="strips(downRight)">
                                      <p:cBhvr>
                                        <p:cTn id="72" dur="500"/>
                                        <p:tgtEl>
                                          <p:spTgt spid="48150"/>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9" presetClass="entr" presetSubtype="0" fill="hold" nodeType="clickEffect">
                                  <p:stCondLst>
                                    <p:cond delay="0"/>
                                  </p:stCondLst>
                                  <p:childTnLst>
                                    <p:set>
                                      <p:cBhvr>
                                        <p:cTn id="76" dur="1" fill="hold">
                                          <p:stCondLst>
                                            <p:cond delay="0"/>
                                          </p:stCondLst>
                                        </p:cTn>
                                        <p:tgtEl>
                                          <p:spTgt spid="48154"/>
                                        </p:tgtEl>
                                        <p:attrNameLst>
                                          <p:attrName>style.visibility</p:attrName>
                                        </p:attrNameLst>
                                      </p:cBhvr>
                                      <p:to>
                                        <p:strVal val="visible"/>
                                      </p:to>
                                    </p:set>
                                    <p:animEffect transition="in" filter="dissolve">
                                      <p:cBhvr>
                                        <p:cTn id="77" dur="500"/>
                                        <p:tgtEl>
                                          <p:spTgt spid="48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7" grpId="0" animBg="1"/>
      <p:bldP spid="48138" grpId="0" autoUpdateAnimBg="0"/>
      <p:bldP spid="48142" grpId="0" animBg="1"/>
      <p:bldP spid="48149" grpId="0" animBg="1"/>
      <p:bldP spid="48153" grpId="0" animBg="1"/>
      <p:bldP spid="48161" grpId="0" animBg="1"/>
      <p:bldP spid="48162" grpId="0" animBg="1"/>
      <p:bldP spid="48163" grpId="0" animBg="1"/>
      <p:bldP spid="48164"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a:t>Solving for </a:t>
            </a:r>
            <a:r>
              <a:rPr lang="en-US" altLang="en-US">
                <a:sym typeface="Symbol" panose="05050102010706020507" pitchFamily="18" charset="2"/>
              </a:rPr>
              <a:t></a:t>
            </a:r>
            <a:r>
              <a:rPr lang="en-US" altLang="en-US" i="1">
                <a:sym typeface="Symbol" panose="05050102010706020507" pitchFamily="18" charset="2"/>
              </a:rPr>
              <a:t>Y</a:t>
            </a:r>
            <a:endParaRPr lang="en-US" altLang="en-US" i="1"/>
          </a:p>
        </p:txBody>
      </p:sp>
      <p:graphicFrame>
        <p:nvGraphicFramePr>
          <p:cNvPr id="50179" name="Object 3"/>
          <p:cNvGraphicFramePr>
            <a:graphicFrameLocks noChangeAspect="1"/>
          </p:cNvGraphicFramePr>
          <p:nvPr/>
        </p:nvGraphicFramePr>
        <p:xfrm>
          <a:off x="1109663" y="1384300"/>
          <a:ext cx="3095625" cy="461963"/>
        </p:xfrm>
        <a:graphic>
          <a:graphicData uri="http://schemas.openxmlformats.org/presentationml/2006/ole">
            <p:oleObj spid="_x0000_s1038" name="Equation" r:id="rId4" imgW="1358310" imgH="203112" progId="">
              <p:embed/>
            </p:oleObj>
          </a:graphicData>
        </a:graphic>
      </p:graphicFrame>
      <p:graphicFrame>
        <p:nvGraphicFramePr>
          <p:cNvPr id="50180" name="Object 4"/>
          <p:cNvGraphicFramePr>
            <a:graphicFrameLocks noChangeAspect="1"/>
          </p:cNvGraphicFramePr>
          <p:nvPr/>
        </p:nvGraphicFramePr>
        <p:xfrm>
          <a:off x="985838" y="2065338"/>
          <a:ext cx="3614737" cy="461962"/>
        </p:xfrm>
        <a:graphic>
          <a:graphicData uri="http://schemas.openxmlformats.org/presentationml/2006/ole">
            <p:oleObj spid="_x0000_s1039" name="Equation" r:id="rId5" imgW="1586811" imgH="203112" progId="">
              <p:embed/>
            </p:oleObj>
          </a:graphicData>
        </a:graphic>
      </p:graphicFrame>
      <p:graphicFrame>
        <p:nvGraphicFramePr>
          <p:cNvPr id="50181" name="Object 5"/>
          <p:cNvGraphicFramePr>
            <a:graphicFrameLocks noChangeAspect="1"/>
          </p:cNvGraphicFramePr>
          <p:nvPr/>
        </p:nvGraphicFramePr>
        <p:xfrm>
          <a:off x="1587500" y="3284538"/>
          <a:ext cx="3238500" cy="461962"/>
        </p:xfrm>
        <a:graphic>
          <a:graphicData uri="http://schemas.openxmlformats.org/presentationml/2006/ole">
            <p:oleObj spid="_x0000_s1040" name="Equation" r:id="rId6" imgW="1422400" imgH="203200" progId="">
              <p:embed/>
            </p:oleObj>
          </a:graphicData>
        </a:graphic>
      </p:graphicFrame>
      <p:graphicFrame>
        <p:nvGraphicFramePr>
          <p:cNvPr id="50182" name="Object 6"/>
          <p:cNvGraphicFramePr>
            <a:graphicFrameLocks noChangeAspect="1"/>
          </p:cNvGraphicFramePr>
          <p:nvPr/>
        </p:nvGraphicFramePr>
        <p:xfrm>
          <a:off x="1630363" y="2674938"/>
          <a:ext cx="2603500" cy="461962"/>
        </p:xfrm>
        <a:graphic>
          <a:graphicData uri="http://schemas.openxmlformats.org/presentationml/2006/ole">
            <p:oleObj spid="_x0000_s1041" name="Equation" r:id="rId7" imgW="1143000" imgH="203200" progId="">
              <p:embed/>
            </p:oleObj>
          </a:graphicData>
        </a:graphic>
      </p:graphicFrame>
      <p:graphicFrame>
        <p:nvGraphicFramePr>
          <p:cNvPr id="50183" name="Object 7"/>
          <p:cNvGraphicFramePr>
            <a:graphicFrameLocks noChangeAspect="1"/>
          </p:cNvGraphicFramePr>
          <p:nvPr/>
        </p:nvGraphicFramePr>
        <p:xfrm>
          <a:off x="1095375" y="5480050"/>
          <a:ext cx="3349625" cy="461963"/>
        </p:xfrm>
        <a:graphic>
          <a:graphicData uri="http://schemas.openxmlformats.org/presentationml/2006/ole">
            <p:oleObj spid="_x0000_s1042" name="Equation" r:id="rId8" imgW="1473200" imgH="203200" progId="">
              <p:embed/>
            </p:oleObj>
          </a:graphicData>
        </a:graphic>
      </p:graphicFrame>
      <p:graphicFrame>
        <p:nvGraphicFramePr>
          <p:cNvPr id="50184" name="Object 8"/>
          <p:cNvGraphicFramePr>
            <a:graphicFrameLocks noChangeAspect="1"/>
          </p:cNvGraphicFramePr>
          <p:nvPr/>
        </p:nvGraphicFramePr>
        <p:xfrm>
          <a:off x="5046663" y="4838700"/>
          <a:ext cx="3635375" cy="1041400"/>
        </p:xfrm>
        <a:graphic>
          <a:graphicData uri="http://schemas.openxmlformats.org/presentationml/2006/ole">
            <p:oleObj spid="_x0000_s1043" name="Equation" r:id="rId9" imgW="1600200" imgH="457200" progId="">
              <p:embed/>
            </p:oleObj>
          </a:graphicData>
        </a:graphic>
      </p:graphicFrame>
      <p:sp>
        <p:nvSpPr>
          <p:cNvPr id="50185" name="Text Box 9"/>
          <p:cNvSpPr txBox="1">
            <a:spLocks noChangeArrowheads="1"/>
          </p:cNvSpPr>
          <p:nvPr/>
        </p:nvSpPr>
        <p:spPr bwMode="auto">
          <a:xfrm>
            <a:off x="4919663" y="1308100"/>
            <a:ext cx="3429000" cy="473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500"/>
              <a:t>equilibrium condition</a:t>
            </a:r>
          </a:p>
        </p:txBody>
      </p:sp>
      <p:sp>
        <p:nvSpPr>
          <p:cNvPr id="50186" name="Text Box 10"/>
          <p:cNvSpPr txBox="1">
            <a:spLocks noChangeArrowheads="1"/>
          </p:cNvSpPr>
          <p:nvPr/>
        </p:nvSpPr>
        <p:spPr bwMode="auto">
          <a:xfrm>
            <a:off x="4995863" y="1978025"/>
            <a:ext cx="3429000" cy="473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500"/>
              <a:t>in changes</a:t>
            </a:r>
          </a:p>
        </p:txBody>
      </p:sp>
      <p:sp>
        <p:nvSpPr>
          <p:cNvPr id="50187" name="Text Box 11"/>
          <p:cNvSpPr txBox="1">
            <a:spLocks noChangeArrowheads="1"/>
          </p:cNvSpPr>
          <p:nvPr/>
        </p:nvSpPr>
        <p:spPr bwMode="auto">
          <a:xfrm>
            <a:off x="4995863" y="2587625"/>
            <a:ext cx="3429000" cy="473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500"/>
              <a:t>because </a:t>
            </a:r>
            <a:r>
              <a:rPr lang="en-US" altLang="en-US" sz="2500" b="1" i="1">
                <a:latin typeface="Tahoma" panose="020B0604030504040204" pitchFamily="34" charset="0"/>
              </a:rPr>
              <a:t>I</a:t>
            </a:r>
            <a:r>
              <a:rPr lang="en-US" altLang="en-US" sz="2500">
                <a:latin typeface="Tahoma" panose="020B0604030504040204" pitchFamily="34" charset="0"/>
              </a:rPr>
              <a:t> </a:t>
            </a:r>
            <a:r>
              <a:rPr lang="en-US" altLang="en-US" sz="2500"/>
              <a:t> exogenous</a:t>
            </a:r>
          </a:p>
        </p:txBody>
      </p:sp>
      <p:sp>
        <p:nvSpPr>
          <p:cNvPr id="50188" name="Text Box 12"/>
          <p:cNvSpPr txBox="1">
            <a:spLocks noChangeArrowheads="1"/>
          </p:cNvSpPr>
          <p:nvPr/>
        </p:nvSpPr>
        <p:spPr bwMode="auto">
          <a:xfrm>
            <a:off x="4995863" y="3262313"/>
            <a:ext cx="3581400" cy="473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500"/>
              <a:t>because </a:t>
            </a:r>
            <a:r>
              <a:rPr lang="en-US" altLang="en-US" sz="2500" b="1">
                <a:latin typeface="Tahoma" panose="020B0604030504040204" pitchFamily="34" charset="0"/>
                <a:sym typeface="Symbol" panose="05050102010706020507" pitchFamily="18" charset="2"/>
              </a:rPr>
              <a:t></a:t>
            </a:r>
            <a:r>
              <a:rPr lang="en-US" altLang="en-US" sz="2500" b="1" i="1">
                <a:latin typeface="Tahoma" panose="020B0604030504040204" pitchFamily="34" charset="0"/>
                <a:sym typeface="Symbol" panose="05050102010706020507" pitchFamily="18" charset="2"/>
              </a:rPr>
              <a:t>C</a:t>
            </a:r>
            <a:r>
              <a:rPr lang="en-US" altLang="en-US">
                <a:sym typeface="Symbol" panose="05050102010706020507" pitchFamily="18" charset="2"/>
              </a:rPr>
              <a:t> </a:t>
            </a:r>
            <a:r>
              <a:rPr lang="en-US" altLang="en-US" sz="2500" b="1" i="1">
                <a:latin typeface="Tahoma" panose="020B0604030504040204" pitchFamily="34" charset="0"/>
                <a:sym typeface="Symbol" panose="05050102010706020507" pitchFamily="18" charset="2"/>
              </a:rPr>
              <a:t> </a:t>
            </a:r>
            <a:r>
              <a:rPr lang="en-US" altLang="en-US" sz="2500">
                <a:latin typeface="Tahoma" panose="020B0604030504040204" pitchFamily="34" charset="0"/>
                <a:sym typeface="Symbol" panose="05050102010706020507" pitchFamily="18" charset="2"/>
              </a:rPr>
              <a:t>=</a:t>
            </a:r>
            <a:r>
              <a:rPr lang="en-US" altLang="en-US" sz="2500">
                <a:sym typeface="Symbol" panose="05050102010706020507" pitchFamily="18" charset="2"/>
              </a:rPr>
              <a:t> MPC</a:t>
            </a:r>
            <a:r>
              <a:rPr lang="en-US" altLang="en-US" sz="1200">
                <a:latin typeface="Tahoma" panose="020B0604030504040204" pitchFamily="34" charset="0"/>
                <a:sym typeface="Symbol" panose="05050102010706020507" pitchFamily="18" charset="2"/>
              </a:rPr>
              <a:t> </a:t>
            </a:r>
            <a:r>
              <a:rPr lang="en-US" altLang="en-US" sz="2500" b="1">
                <a:latin typeface="Tahoma" panose="020B0604030504040204" pitchFamily="34" charset="0"/>
                <a:sym typeface="Symbol" panose="05050102010706020507" pitchFamily="18" charset="2"/>
              </a:rPr>
              <a:t></a:t>
            </a:r>
            <a:r>
              <a:rPr lang="en-US" altLang="en-US" sz="2500" b="1" i="1">
                <a:latin typeface="Tahoma" panose="020B0604030504040204" pitchFamily="34" charset="0"/>
                <a:sym typeface="Symbol" panose="05050102010706020507" pitchFamily="18" charset="2"/>
              </a:rPr>
              <a:t>Y </a:t>
            </a:r>
          </a:p>
        </p:txBody>
      </p:sp>
      <p:sp>
        <p:nvSpPr>
          <p:cNvPr id="50189" name="Text Box 13"/>
          <p:cNvSpPr txBox="1">
            <a:spLocks noChangeArrowheads="1"/>
          </p:cNvSpPr>
          <p:nvPr/>
        </p:nvSpPr>
        <p:spPr bwMode="auto">
          <a:xfrm>
            <a:off x="957263" y="4111625"/>
            <a:ext cx="3581400" cy="1235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500">
                <a:sym typeface="Symbol" panose="05050102010706020507" pitchFamily="18" charset="2"/>
              </a:rPr>
              <a:t>Collect terms with </a:t>
            </a:r>
            <a:r>
              <a:rPr lang="en-US" altLang="en-US" sz="2500" b="1">
                <a:latin typeface="Tahoma" panose="020B0604030504040204" pitchFamily="34" charset="0"/>
                <a:sym typeface="Symbol" panose="05050102010706020507" pitchFamily="18" charset="2"/>
              </a:rPr>
              <a:t></a:t>
            </a:r>
            <a:r>
              <a:rPr lang="en-US" altLang="en-US" sz="2500" b="1" i="1">
                <a:latin typeface="Tahoma" panose="020B0604030504040204" pitchFamily="34" charset="0"/>
                <a:sym typeface="Symbol" panose="05050102010706020507" pitchFamily="18" charset="2"/>
              </a:rPr>
              <a:t>Y</a:t>
            </a:r>
            <a:r>
              <a:rPr lang="en-US" altLang="en-US" sz="2500">
                <a:latin typeface="Tahoma" panose="020B0604030504040204" pitchFamily="34" charset="0"/>
                <a:sym typeface="Symbol" panose="05050102010706020507" pitchFamily="18" charset="2"/>
              </a:rPr>
              <a:t>  </a:t>
            </a:r>
            <a:r>
              <a:rPr lang="en-US" altLang="en-US" sz="2500">
                <a:sym typeface="Symbol" panose="05050102010706020507" pitchFamily="18" charset="2"/>
              </a:rPr>
              <a:t>on the left side of the equals sign:</a:t>
            </a:r>
          </a:p>
        </p:txBody>
      </p:sp>
      <p:grpSp>
        <p:nvGrpSpPr>
          <p:cNvPr id="50190" name="Group 14"/>
          <p:cNvGrpSpPr>
            <a:grpSpLocks/>
          </p:cNvGrpSpPr>
          <p:nvPr/>
        </p:nvGrpSpPr>
        <p:grpSpPr bwMode="auto">
          <a:xfrm>
            <a:off x="4919663" y="4127500"/>
            <a:ext cx="3886200" cy="2057400"/>
            <a:chOff x="3120" y="2544"/>
            <a:chExt cx="2448" cy="1296"/>
          </a:xfrm>
        </p:grpSpPr>
        <p:sp>
          <p:nvSpPr>
            <p:cNvPr id="50191" name="Text Box 15"/>
            <p:cNvSpPr txBox="1">
              <a:spLocks noChangeArrowheads="1"/>
            </p:cNvSpPr>
            <p:nvPr/>
          </p:nvSpPr>
          <p:spPr bwMode="auto">
            <a:xfrm>
              <a:off x="3312" y="2582"/>
              <a:ext cx="2016" cy="2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500">
                  <a:sym typeface="Symbol" panose="05050102010706020507" pitchFamily="18" charset="2"/>
                </a:rPr>
                <a:t>Solve for </a:t>
              </a:r>
              <a:r>
                <a:rPr lang="en-US" altLang="en-US" sz="2500" b="1">
                  <a:latin typeface="Tahoma" panose="020B0604030504040204" pitchFamily="34" charset="0"/>
                  <a:sym typeface="Symbol" panose="05050102010706020507" pitchFamily="18" charset="2"/>
                </a:rPr>
                <a:t></a:t>
              </a:r>
              <a:r>
                <a:rPr lang="en-US" altLang="en-US" sz="2500" b="1" i="1">
                  <a:latin typeface="Tahoma" panose="020B0604030504040204" pitchFamily="34" charset="0"/>
                  <a:sym typeface="Symbol" panose="05050102010706020507" pitchFamily="18" charset="2"/>
                </a:rPr>
                <a:t>Y</a:t>
              </a:r>
              <a:r>
                <a:rPr lang="en-US" altLang="en-US" sz="2500">
                  <a:latin typeface="Tahoma" panose="020B0604030504040204" pitchFamily="34" charset="0"/>
                  <a:sym typeface="Symbol" panose="05050102010706020507" pitchFamily="18" charset="2"/>
                </a:rPr>
                <a:t> :</a:t>
              </a:r>
            </a:p>
          </p:txBody>
        </p:sp>
        <p:sp>
          <p:nvSpPr>
            <p:cNvPr id="50192" name="Rectangle 16"/>
            <p:cNvSpPr>
              <a:spLocks noChangeArrowheads="1"/>
            </p:cNvSpPr>
            <p:nvPr/>
          </p:nvSpPr>
          <p:spPr bwMode="auto">
            <a:xfrm>
              <a:off x="3120" y="2544"/>
              <a:ext cx="2448" cy="1296"/>
            </a:xfrm>
            <a:prstGeom prst="rect">
              <a:avLst/>
            </a:prstGeom>
            <a:noFill/>
            <a:ln w="57150" cmpd="dbl">
              <a:solidFill>
                <a:srgbClr val="CC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xmlns="" val="101278296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0179"/>
                                        </p:tgtEl>
                                        <p:attrNameLst>
                                          <p:attrName>style.visibility</p:attrName>
                                        </p:attrNameLst>
                                      </p:cBhvr>
                                      <p:to>
                                        <p:strVal val="visible"/>
                                      </p:to>
                                    </p:set>
                                    <p:animEffect transition="in" filter="wipe(left)">
                                      <p:cBhvr>
                                        <p:cTn id="7" dur="500"/>
                                        <p:tgtEl>
                                          <p:spTgt spid="50179"/>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0185"/>
                                        </p:tgtEl>
                                        <p:attrNameLst>
                                          <p:attrName>style.visibility</p:attrName>
                                        </p:attrNameLst>
                                      </p:cBhvr>
                                      <p:to>
                                        <p:strVal val="visible"/>
                                      </p:to>
                                    </p:set>
                                    <p:animEffect transition="in" filter="wipe(left)">
                                      <p:cBhvr>
                                        <p:cTn id="11" dur="500"/>
                                        <p:tgtEl>
                                          <p:spTgt spid="5018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50180"/>
                                        </p:tgtEl>
                                        <p:attrNameLst>
                                          <p:attrName>style.visibility</p:attrName>
                                        </p:attrNameLst>
                                      </p:cBhvr>
                                      <p:to>
                                        <p:strVal val="visible"/>
                                      </p:to>
                                    </p:set>
                                    <p:animEffect transition="in" filter="wipe(left)">
                                      <p:cBhvr>
                                        <p:cTn id="16" dur="500"/>
                                        <p:tgtEl>
                                          <p:spTgt spid="50180"/>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50186"/>
                                        </p:tgtEl>
                                        <p:attrNameLst>
                                          <p:attrName>style.visibility</p:attrName>
                                        </p:attrNameLst>
                                      </p:cBhvr>
                                      <p:to>
                                        <p:strVal val="visible"/>
                                      </p:to>
                                    </p:set>
                                    <p:animEffect transition="in" filter="wipe(left)">
                                      <p:cBhvr>
                                        <p:cTn id="20" dur="500"/>
                                        <p:tgtEl>
                                          <p:spTgt spid="5018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50182"/>
                                        </p:tgtEl>
                                        <p:attrNameLst>
                                          <p:attrName>style.visibility</p:attrName>
                                        </p:attrNameLst>
                                      </p:cBhvr>
                                      <p:to>
                                        <p:strVal val="visible"/>
                                      </p:to>
                                    </p:set>
                                    <p:animEffect transition="in" filter="wipe(left)">
                                      <p:cBhvr>
                                        <p:cTn id="25" dur="500"/>
                                        <p:tgtEl>
                                          <p:spTgt spid="50182"/>
                                        </p:tgtEl>
                                      </p:cBhvr>
                                    </p:animEffect>
                                  </p:childTnLst>
                                </p:cTn>
                              </p:par>
                            </p:childTnLst>
                          </p:cTn>
                        </p:par>
                        <p:par>
                          <p:cTn id="26" fill="hold" nodeType="afterGroup">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0187"/>
                                        </p:tgtEl>
                                        <p:attrNameLst>
                                          <p:attrName>style.visibility</p:attrName>
                                        </p:attrNameLst>
                                      </p:cBhvr>
                                      <p:to>
                                        <p:strVal val="visible"/>
                                      </p:to>
                                    </p:set>
                                    <p:animEffect transition="in" filter="wipe(left)">
                                      <p:cBhvr>
                                        <p:cTn id="29" dur="500"/>
                                        <p:tgtEl>
                                          <p:spTgt spid="50187"/>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8" fill="hold" nodeType="clickEffect">
                                  <p:stCondLst>
                                    <p:cond delay="0"/>
                                  </p:stCondLst>
                                  <p:childTnLst>
                                    <p:set>
                                      <p:cBhvr>
                                        <p:cTn id="33" dur="1" fill="hold">
                                          <p:stCondLst>
                                            <p:cond delay="0"/>
                                          </p:stCondLst>
                                        </p:cTn>
                                        <p:tgtEl>
                                          <p:spTgt spid="50181"/>
                                        </p:tgtEl>
                                        <p:attrNameLst>
                                          <p:attrName>style.visibility</p:attrName>
                                        </p:attrNameLst>
                                      </p:cBhvr>
                                      <p:to>
                                        <p:strVal val="visible"/>
                                      </p:to>
                                    </p:set>
                                    <p:animEffect transition="in" filter="wipe(left)">
                                      <p:cBhvr>
                                        <p:cTn id="34" dur="500"/>
                                        <p:tgtEl>
                                          <p:spTgt spid="50181"/>
                                        </p:tgtEl>
                                      </p:cBhvr>
                                    </p:animEffect>
                                  </p:childTnLst>
                                </p:cTn>
                              </p:par>
                            </p:childTnLst>
                          </p:cTn>
                        </p:par>
                        <p:par>
                          <p:cTn id="35" fill="hold" nodeType="afterGroup">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50188"/>
                                        </p:tgtEl>
                                        <p:attrNameLst>
                                          <p:attrName>style.visibility</p:attrName>
                                        </p:attrNameLst>
                                      </p:cBhvr>
                                      <p:to>
                                        <p:strVal val="visible"/>
                                      </p:to>
                                    </p:set>
                                    <p:animEffect transition="in" filter="wipe(left)">
                                      <p:cBhvr>
                                        <p:cTn id="38" dur="500"/>
                                        <p:tgtEl>
                                          <p:spTgt spid="50188"/>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50189"/>
                                        </p:tgtEl>
                                        <p:attrNameLst>
                                          <p:attrName>style.visibility</p:attrName>
                                        </p:attrNameLst>
                                      </p:cBhvr>
                                      <p:to>
                                        <p:strVal val="visible"/>
                                      </p:to>
                                    </p:set>
                                    <p:animEffect transition="in" filter="wipe(left)">
                                      <p:cBhvr>
                                        <p:cTn id="43" dur="500"/>
                                        <p:tgtEl>
                                          <p:spTgt spid="50189"/>
                                        </p:tgtEl>
                                      </p:cBhvr>
                                    </p:animEffect>
                                  </p:childTnLst>
                                </p:cTn>
                              </p:par>
                            </p:childTnLst>
                          </p:cTn>
                        </p:par>
                        <p:par>
                          <p:cTn id="44" fill="hold" nodeType="afterGroup">
                            <p:stCondLst>
                              <p:cond delay="500"/>
                            </p:stCondLst>
                            <p:childTnLst>
                              <p:par>
                                <p:cTn id="45" presetID="22" presetClass="entr" presetSubtype="8" fill="hold" nodeType="afterEffect">
                                  <p:stCondLst>
                                    <p:cond delay="0"/>
                                  </p:stCondLst>
                                  <p:childTnLst>
                                    <p:set>
                                      <p:cBhvr>
                                        <p:cTn id="46" dur="1" fill="hold">
                                          <p:stCondLst>
                                            <p:cond delay="0"/>
                                          </p:stCondLst>
                                        </p:cTn>
                                        <p:tgtEl>
                                          <p:spTgt spid="50183"/>
                                        </p:tgtEl>
                                        <p:attrNameLst>
                                          <p:attrName>style.visibility</p:attrName>
                                        </p:attrNameLst>
                                      </p:cBhvr>
                                      <p:to>
                                        <p:strVal val="visible"/>
                                      </p:to>
                                    </p:set>
                                    <p:animEffect transition="in" filter="wipe(left)">
                                      <p:cBhvr>
                                        <p:cTn id="47" dur="500"/>
                                        <p:tgtEl>
                                          <p:spTgt spid="50183"/>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50190"/>
                                        </p:tgtEl>
                                        <p:attrNameLst>
                                          <p:attrName>style.visibility</p:attrName>
                                        </p:attrNameLst>
                                      </p:cBhvr>
                                      <p:to>
                                        <p:strVal val="visible"/>
                                      </p:to>
                                    </p:set>
                                    <p:animEffect transition="in" filter="dissolve">
                                      <p:cBhvr>
                                        <p:cTn id="52" dur="500"/>
                                        <p:tgtEl>
                                          <p:spTgt spid="50190"/>
                                        </p:tgtEl>
                                      </p:cBhvr>
                                    </p:animEffect>
                                  </p:childTnLst>
                                </p:cTn>
                              </p:par>
                            </p:childTnLst>
                          </p:cTn>
                        </p:par>
                        <p:par>
                          <p:cTn id="53" fill="hold" nodeType="afterGroup">
                            <p:stCondLst>
                              <p:cond delay="500"/>
                            </p:stCondLst>
                            <p:childTnLst>
                              <p:par>
                                <p:cTn id="54" presetID="9" presetClass="entr" presetSubtype="0" fill="hold" nodeType="afterEffect">
                                  <p:stCondLst>
                                    <p:cond delay="0"/>
                                  </p:stCondLst>
                                  <p:childTnLst>
                                    <p:set>
                                      <p:cBhvr>
                                        <p:cTn id="55" dur="1" fill="hold">
                                          <p:stCondLst>
                                            <p:cond delay="0"/>
                                          </p:stCondLst>
                                        </p:cTn>
                                        <p:tgtEl>
                                          <p:spTgt spid="50184"/>
                                        </p:tgtEl>
                                        <p:attrNameLst>
                                          <p:attrName>style.visibility</p:attrName>
                                        </p:attrNameLst>
                                      </p:cBhvr>
                                      <p:to>
                                        <p:strVal val="visible"/>
                                      </p:to>
                                    </p:set>
                                    <p:animEffect transition="in" filter="dissolve">
                                      <p:cBhvr>
                                        <p:cTn id="56" dur="500"/>
                                        <p:tgtEl>
                                          <p:spTgt spid="50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5" grpId="0" autoUpdateAnimBg="0"/>
      <p:bldP spid="50186" grpId="0" autoUpdateAnimBg="0"/>
      <p:bldP spid="50187" grpId="0" autoUpdateAnimBg="0"/>
      <p:bldP spid="50188" grpId="0" autoUpdateAnimBg="0"/>
      <p:bldP spid="50189"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z="3000"/>
              <a:t>The government purchases multiplier</a:t>
            </a:r>
          </a:p>
        </p:txBody>
      </p:sp>
      <p:sp>
        <p:nvSpPr>
          <p:cNvPr id="52227" name="Rectangle 3"/>
          <p:cNvSpPr>
            <a:spLocks noChangeArrowheads="1"/>
          </p:cNvSpPr>
          <p:nvPr/>
        </p:nvSpPr>
        <p:spPr bwMode="auto">
          <a:xfrm>
            <a:off x="603250" y="3797300"/>
            <a:ext cx="54864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lnSpc>
                <a:spcPct val="105000"/>
              </a:lnSpc>
              <a:spcBef>
                <a:spcPct val="45000"/>
              </a:spcBef>
              <a:buClr>
                <a:srgbClr val="008080"/>
              </a:buClr>
              <a:buSzPct val="120000"/>
              <a:buFont typeface="Wingdings" panose="05000000000000000000" pitchFamily="2" charset="2"/>
              <a:buChar char="§"/>
              <a:defRPr sz="2800">
                <a:solidFill>
                  <a:schemeClr val="tx1"/>
                </a:solidFill>
                <a:latin typeface="Arial" panose="020B0604020202020204" pitchFamily="34" charset="0"/>
              </a:defRPr>
            </a:lvl1pPr>
            <a:lvl2pPr marL="692150" indent="-290513">
              <a:lnSpc>
                <a:spcPct val="105000"/>
              </a:lnSpc>
              <a:spcBef>
                <a:spcPct val="20000"/>
              </a:spcBef>
              <a:buClr>
                <a:schemeClr val="folHlink"/>
              </a:buClr>
              <a:buSzPct val="120000"/>
              <a:buFont typeface="Wingdings" panose="05000000000000000000" pitchFamily="2" charset="2"/>
              <a:buChar char="§"/>
              <a:defRPr sz="2700">
                <a:solidFill>
                  <a:schemeClr val="tx1"/>
                </a:solidFill>
                <a:latin typeface="Arial" panose="020B0604020202020204" pitchFamily="34" charset="0"/>
              </a:defRPr>
            </a:lvl2pPr>
            <a:lvl3pPr marL="1143000" indent="-228600">
              <a:lnSpc>
                <a:spcPct val="105000"/>
              </a:lnSpc>
              <a:spcBef>
                <a:spcPct val="20000"/>
              </a:spcBef>
              <a:buClr>
                <a:srgbClr val="C24F00"/>
              </a:buClr>
              <a:buFont typeface="Wingdings" panose="05000000000000000000" pitchFamily="2" charset="2"/>
              <a:buChar char="§"/>
              <a:defRPr sz="2600">
                <a:solidFill>
                  <a:schemeClr val="tx1"/>
                </a:solidFill>
                <a:latin typeface="Arial" panose="020B0604020202020204" pitchFamily="34" charset="0"/>
              </a:defRPr>
            </a:lvl3pPr>
            <a:lvl4pPr marL="1600200" indent="-228600">
              <a:spcBef>
                <a:spcPct val="20000"/>
              </a:spcBef>
              <a:buChar char="–"/>
              <a:defRPr sz="2600">
                <a:solidFill>
                  <a:schemeClr val="tx1"/>
                </a:solidFill>
                <a:latin typeface="Arial" panose="020B0604020202020204" pitchFamily="34" charset="0"/>
              </a:defRPr>
            </a:lvl4pPr>
            <a:lvl5pPr marL="2057400" indent="-228600">
              <a:spcBef>
                <a:spcPct val="20000"/>
              </a:spcBef>
              <a:buChar char="»"/>
              <a:defRPr sz="2600">
                <a:solidFill>
                  <a:schemeClr val="tx1"/>
                </a:solidFill>
                <a:latin typeface="Arial" panose="020B0604020202020204" pitchFamily="34" charset="0"/>
              </a:defRPr>
            </a:lvl5pPr>
            <a:lvl6pPr marL="2514600" indent="-228600" fontAlgn="base">
              <a:spcBef>
                <a:spcPct val="20000"/>
              </a:spcBef>
              <a:spcAft>
                <a:spcPct val="0"/>
              </a:spcAft>
              <a:buChar char="»"/>
              <a:defRPr sz="2600">
                <a:solidFill>
                  <a:schemeClr val="tx1"/>
                </a:solidFill>
                <a:latin typeface="Arial" panose="020B0604020202020204" pitchFamily="34" charset="0"/>
              </a:defRPr>
            </a:lvl6pPr>
            <a:lvl7pPr marL="2971800" indent="-228600" fontAlgn="base">
              <a:spcBef>
                <a:spcPct val="20000"/>
              </a:spcBef>
              <a:spcAft>
                <a:spcPct val="0"/>
              </a:spcAft>
              <a:buChar char="»"/>
              <a:defRPr sz="2600">
                <a:solidFill>
                  <a:schemeClr val="tx1"/>
                </a:solidFill>
                <a:latin typeface="Arial" panose="020B0604020202020204" pitchFamily="34" charset="0"/>
              </a:defRPr>
            </a:lvl7pPr>
            <a:lvl8pPr marL="3429000" indent="-228600" fontAlgn="base">
              <a:spcBef>
                <a:spcPct val="20000"/>
              </a:spcBef>
              <a:spcAft>
                <a:spcPct val="0"/>
              </a:spcAft>
              <a:buChar char="»"/>
              <a:defRPr sz="2600">
                <a:solidFill>
                  <a:schemeClr val="tx1"/>
                </a:solidFill>
                <a:latin typeface="Arial" panose="020B0604020202020204" pitchFamily="34" charset="0"/>
              </a:defRPr>
            </a:lvl8pPr>
            <a:lvl9pPr marL="3886200" indent="-228600" fontAlgn="base">
              <a:spcBef>
                <a:spcPct val="20000"/>
              </a:spcBef>
              <a:spcAft>
                <a:spcPct val="0"/>
              </a:spcAft>
              <a:buChar char="»"/>
              <a:defRPr sz="2600">
                <a:solidFill>
                  <a:schemeClr val="tx1"/>
                </a:solidFill>
                <a:latin typeface="Arial" panose="020B0604020202020204" pitchFamily="34" charset="0"/>
              </a:defRPr>
            </a:lvl9pPr>
          </a:lstStyle>
          <a:p>
            <a:pPr>
              <a:buFont typeface="Wingdings" panose="05000000000000000000" pitchFamily="2" charset="2"/>
              <a:buNone/>
            </a:pPr>
            <a:r>
              <a:rPr lang="en-US" altLang="en-US" sz="2600"/>
              <a:t>Example:   If MPC = 0.8, then</a:t>
            </a:r>
          </a:p>
        </p:txBody>
      </p:sp>
      <p:sp>
        <p:nvSpPr>
          <p:cNvPr id="52228" name="Rectangle 4"/>
          <p:cNvSpPr>
            <a:spLocks noGrp="1" noChangeArrowheads="1"/>
          </p:cNvSpPr>
          <p:nvPr>
            <p:ph type="body" idx="1"/>
          </p:nvPr>
        </p:nvSpPr>
        <p:spPr>
          <a:xfrm>
            <a:off x="603250" y="1341438"/>
            <a:ext cx="7772400" cy="1981200"/>
          </a:xfrm>
        </p:spPr>
        <p:txBody>
          <a:bodyPr/>
          <a:lstStyle/>
          <a:p>
            <a:pPr marL="0" indent="0">
              <a:buFont typeface="Wingdings" panose="05000000000000000000" pitchFamily="2" charset="2"/>
              <a:buNone/>
            </a:pPr>
            <a:r>
              <a:rPr lang="en-US" altLang="en-US" sz="2600"/>
              <a:t>Definition:   the increase in income resulting from a $1 increase in </a:t>
            </a:r>
            <a:r>
              <a:rPr lang="en-US" altLang="en-US" sz="2600" b="1" i="1"/>
              <a:t>G</a:t>
            </a:r>
            <a:r>
              <a:rPr lang="en-US" altLang="en-US" sz="2600"/>
              <a:t>.</a:t>
            </a:r>
          </a:p>
          <a:p>
            <a:pPr marL="0" indent="0">
              <a:buFont typeface="Wingdings" panose="05000000000000000000" pitchFamily="2" charset="2"/>
              <a:buNone/>
            </a:pPr>
            <a:r>
              <a:rPr lang="en-US" altLang="en-US" sz="2600"/>
              <a:t>In this model, the govt </a:t>
            </a:r>
            <a:br>
              <a:rPr lang="en-US" altLang="en-US" sz="2600"/>
            </a:br>
            <a:r>
              <a:rPr lang="en-US" altLang="en-US" sz="2600"/>
              <a:t>purchases multiplier equals</a:t>
            </a:r>
          </a:p>
        </p:txBody>
      </p:sp>
      <p:graphicFrame>
        <p:nvGraphicFramePr>
          <p:cNvPr id="52229" name="Object 5"/>
          <p:cNvGraphicFramePr>
            <a:graphicFrameLocks noChangeAspect="1"/>
          </p:cNvGraphicFramePr>
          <p:nvPr/>
        </p:nvGraphicFramePr>
        <p:xfrm>
          <a:off x="5083175" y="2413000"/>
          <a:ext cx="2776538" cy="974725"/>
        </p:xfrm>
        <a:graphic>
          <a:graphicData uri="http://schemas.openxmlformats.org/presentationml/2006/ole">
            <p:oleObj spid="_x0000_s2052" name="Equation" r:id="rId4" imgW="1231366" imgH="431613" progId="">
              <p:embed/>
            </p:oleObj>
          </a:graphicData>
        </a:graphic>
      </p:graphicFrame>
      <p:graphicFrame>
        <p:nvGraphicFramePr>
          <p:cNvPr id="52230" name="Object 6"/>
          <p:cNvGraphicFramePr>
            <a:graphicFrameLocks noChangeAspect="1"/>
          </p:cNvGraphicFramePr>
          <p:nvPr/>
        </p:nvGraphicFramePr>
        <p:xfrm>
          <a:off x="908050" y="4483100"/>
          <a:ext cx="3360738" cy="985838"/>
        </p:xfrm>
        <a:graphic>
          <a:graphicData uri="http://schemas.openxmlformats.org/presentationml/2006/ole">
            <p:oleObj spid="_x0000_s2053" name="Equation" r:id="rId5" imgW="1473200" imgH="431800" progId="">
              <p:embed/>
            </p:oleObj>
          </a:graphicData>
        </a:graphic>
      </p:graphicFrame>
      <p:sp>
        <p:nvSpPr>
          <p:cNvPr id="52231" name="Rectangle 7"/>
          <p:cNvSpPr>
            <a:spLocks noChangeArrowheads="1"/>
          </p:cNvSpPr>
          <p:nvPr/>
        </p:nvSpPr>
        <p:spPr bwMode="auto">
          <a:xfrm>
            <a:off x="5281613" y="4297363"/>
            <a:ext cx="3097212" cy="1905000"/>
          </a:xfrm>
          <a:prstGeom prst="rect">
            <a:avLst/>
          </a:prstGeom>
          <a:solidFill>
            <a:srgbClr val="FFCC99"/>
          </a:solidFill>
          <a:ln>
            <a:noFill/>
          </a:ln>
          <a:effectLst>
            <a:outerShdw dist="53882" dir="2700000" algn="ctr" rotWithShape="0">
              <a:schemeClr val="bg2"/>
            </a:outerShdw>
          </a:effectLst>
          <a:extLst>
            <a:ext uri="{91240B29-F687-4F45-9708-019B960494DF}">
              <a14:hiddenLine xmlns:a14="http://schemas.microsoft.com/office/drawing/2010/main" xmlns="" w="9525">
                <a:solidFill>
                  <a:schemeClr val="tx1"/>
                </a:solidFill>
                <a:miter lim="800000"/>
                <a:headEnd/>
                <a:tailEnd/>
              </a14:hiddenLine>
            </a:ext>
          </a:extLst>
        </p:spPr>
        <p:txBody>
          <a:bodyPr/>
          <a:lstStyle>
            <a:lvl1pPr>
              <a:lnSpc>
                <a:spcPct val="105000"/>
              </a:lnSpc>
              <a:spcBef>
                <a:spcPct val="45000"/>
              </a:spcBef>
              <a:buClr>
                <a:srgbClr val="008080"/>
              </a:buClr>
              <a:buSzPct val="120000"/>
              <a:buFont typeface="Wingdings" panose="05000000000000000000" pitchFamily="2" charset="2"/>
              <a:buChar char="§"/>
              <a:defRPr sz="2800">
                <a:solidFill>
                  <a:schemeClr val="tx1"/>
                </a:solidFill>
                <a:latin typeface="Arial" panose="020B0604020202020204" pitchFamily="34" charset="0"/>
              </a:defRPr>
            </a:lvl1pPr>
            <a:lvl2pPr marL="692150" indent="-290513">
              <a:lnSpc>
                <a:spcPct val="105000"/>
              </a:lnSpc>
              <a:spcBef>
                <a:spcPct val="20000"/>
              </a:spcBef>
              <a:buClr>
                <a:schemeClr val="folHlink"/>
              </a:buClr>
              <a:buSzPct val="120000"/>
              <a:buFont typeface="Wingdings" panose="05000000000000000000" pitchFamily="2" charset="2"/>
              <a:buChar char="§"/>
              <a:defRPr sz="2700">
                <a:solidFill>
                  <a:schemeClr val="tx1"/>
                </a:solidFill>
                <a:latin typeface="Arial" panose="020B0604020202020204" pitchFamily="34" charset="0"/>
              </a:defRPr>
            </a:lvl2pPr>
            <a:lvl3pPr marL="1143000" indent="-228600">
              <a:lnSpc>
                <a:spcPct val="105000"/>
              </a:lnSpc>
              <a:spcBef>
                <a:spcPct val="20000"/>
              </a:spcBef>
              <a:buClr>
                <a:srgbClr val="C24F00"/>
              </a:buClr>
              <a:buFont typeface="Wingdings" panose="05000000000000000000" pitchFamily="2" charset="2"/>
              <a:buChar char="§"/>
              <a:defRPr sz="2600">
                <a:solidFill>
                  <a:schemeClr val="tx1"/>
                </a:solidFill>
                <a:latin typeface="Arial" panose="020B0604020202020204" pitchFamily="34" charset="0"/>
              </a:defRPr>
            </a:lvl3pPr>
            <a:lvl4pPr marL="1600200" indent="-228600">
              <a:spcBef>
                <a:spcPct val="20000"/>
              </a:spcBef>
              <a:buChar char="–"/>
              <a:defRPr sz="2600">
                <a:solidFill>
                  <a:schemeClr val="tx1"/>
                </a:solidFill>
                <a:latin typeface="Arial" panose="020B0604020202020204" pitchFamily="34" charset="0"/>
              </a:defRPr>
            </a:lvl4pPr>
            <a:lvl5pPr marL="2057400" indent="-228600">
              <a:spcBef>
                <a:spcPct val="20000"/>
              </a:spcBef>
              <a:buChar char="»"/>
              <a:defRPr sz="2600">
                <a:solidFill>
                  <a:schemeClr val="tx1"/>
                </a:solidFill>
                <a:latin typeface="Arial" panose="020B0604020202020204" pitchFamily="34" charset="0"/>
              </a:defRPr>
            </a:lvl5pPr>
            <a:lvl6pPr marL="2514600" indent="-228600" fontAlgn="base">
              <a:spcBef>
                <a:spcPct val="20000"/>
              </a:spcBef>
              <a:spcAft>
                <a:spcPct val="0"/>
              </a:spcAft>
              <a:buChar char="»"/>
              <a:defRPr sz="2600">
                <a:solidFill>
                  <a:schemeClr val="tx1"/>
                </a:solidFill>
                <a:latin typeface="Arial" panose="020B0604020202020204" pitchFamily="34" charset="0"/>
              </a:defRPr>
            </a:lvl6pPr>
            <a:lvl7pPr marL="2971800" indent="-228600" fontAlgn="base">
              <a:spcBef>
                <a:spcPct val="20000"/>
              </a:spcBef>
              <a:spcAft>
                <a:spcPct val="0"/>
              </a:spcAft>
              <a:buChar char="»"/>
              <a:defRPr sz="2600">
                <a:solidFill>
                  <a:schemeClr val="tx1"/>
                </a:solidFill>
                <a:latin typeface="Arial" panose="020B0604020202020204" pitchFamily="34" charset="0"/>
              </a:defRPr>
            </a:lvl7pPr>
            <a:lvl8pPr marL="3429000" indent="-228600" fontAlgn="base">
              <a:spcBef>
                <a:spcPct val="20000"/>
              </a:spcBef>
              <a:spcAft>
                <a:spcPct val="0"/>
              </a:spcAft>
              <a:buChar char="»"/>
              <a:defRPr sz="2600">
                <a:solidFill>
                  <a:schemeClr val="tx1"/>
                </a:solidFill>
                <a:latin typeface="Arial" panose="020B0604020202020204" pitchFamily="34" charset="0"/>
              </a:defRPr>
            </a:lvl8pPr>
            <a:lvl9pPr marL="3886200" indent="-228600" fontAlgn="base">
              <a:spcBef>
                <a:spcPct val="20000"/>
              </a:spcBef>
              <a:spcAft>
                <a:spcPct val="0"/>
              </a:spcAft>
              <a:buChar char="»"/>
              <a:defRPr sz="2600">
                <a:solidFill>
                  <a:schemeClr val="tx1"/>
                </a:solidFill>
                <a:latin typeface="Arial" panose="020B0604020202020204" pitchFamily="34" charset="0"/>
              </a:defRPr>
            </a:lvl9pPr>
          </a:lstStyle>
          <a:p>
            <a:pPr algn="ctr">
              <a:buFont typeface="Wingdings" panose="05000000000000000000" pitchFamily="2" charset="2"/>
              <a:buNone/>
            </a:pPr>
            <a:r>
              <a:rPr lang="en-US" altLang="en-US" sz="2600"/>
              <a:t>An increase in </a:t>
            </a:r>
            <a:r>
              <a:rPr lang="en-US" altLang="en-US" sz="2600" b="1" i="1"/>
              <a:t>G </a:t>
            </a:r>
            <a:r>
              <a:rPr lang="en-US" altLang="en-US" sz="2600"/>
              <a:t> causes income to increase 5 times </a:t>
            </a:r>
            <a:br>
              <a:rPr lang="en-US" altLang="en-US" sz="2600"/>
            </a:br>
            <a:r>
              <a:rPr lang="en-US" altLang="en-US" sz="2600"/>
              <a:t>as much!</a:t>
            </a:r>
          </a:p>
        </p:txBody>
      </p:sp>
    </p:spTree>
    <p:extLst>
      <p:ext uri="{BB962C8B-B14F-4D97-AF65-F5344CB8AC3E}">
        <p14:creationId xmlns:p14="http://schemas.microsoft.com/office/powerpoint/2010/main" xmlns="" val="4266102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2228">
                                            <p:txEl>
                                              <p:pRg st="0" end="0"/>
                                            </p:txEl>
                                          </p:spTgt>
                                        </p:tgtEl>
                                        <p:attrNameLst>
                                          <p:attrName>style.visibility</p:attrName>
                                        </p:attrNameLst>
                                      </p:cBhvr>
                                      <p:to>
                                        <p:strVal val="visible"/>
                                      </p:to>
                                    </p:set>
                                    <p:animEffect transition="in" filter="strips(downRight)">
                                      <p:cBhvr>
                                        <p:cTn id="7" dur="500"/>
                                        <p:tgtEl>
                                          <p:spTgt spid="5222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52228">
                                            <p:txEl>
                                              <p:pRg st="1" end="1"/>
                                            </p:txEl>
                                          </p:spTgt>
                                        </p:tgtEl>
                                        <p:attrNameLst>
                                          <p:attrName>style.visibility</p:attrName>
                                        </p:attrNameLst>
                                      </p:cBhvr>
                                      <p:to>
                                        <p:strVal val="visible"/>
                                      </p:to>
                                    </p:set>
                                    <p:animEffect transition="in" filter="strips(downRight)">
                                      <p:cBhvr>
                                        <p:cTn id="12" dur="500"/>
                                        <p:tgtEl>
                                          <p:spTgt spid="52228">
                                            <p:txEl>
                                              <p:pRg st="1" end="1"/>
                                            </p:txEl>
                                          </p:spTgt>
                                        </p:tgtEl>
                                      </p:cBhvr>
                                    </p:animEffect>
                                  </p:childTnLst>
                                </p:cTn>
                              </p:par>
                            </p:childTnLst>
                          </p:cTn>
                        </p:par>
                        <p:par>
                          <p:cTn id="13" fill="hold" nodeType="afterGroup">
                            <p:stCondLst>
                              <p:cond delay="500"/>
                            </p:stCondLst>
                            <p:childTnLst>
                              <p:par>
                                <p:cTn id="14" presetID="18" presetClass="entr" presetSubtype="12" fill="hold" nodeType="afterEffect">
                                  <p:stCondLst>
                                    <p:cond delay="0"/>
                                  </p:stCondLst>
                                  <p:childTnLst>
                                    <p:set>
                                      <p:cBhvr>
                                        <p:cTn id="15" dur="1" fill="hold">
                                          <p:stCondLst>
                                            <p:cond delay="0"/>
                                          </p:stCondLst>
                                        </p:cTn>
                                        <p:tgtEl>
                                          <p:spTgt spid="52229"/>
                                        </p:tgtEl>
                                        <p:attrNameLst>
                                          <p:attrName>style.visibility</p:attrName>
                                        </p:attrNameLst>
                                      </p:cBhvr>
                                      <p:to>
                                        <p:strVal val="visible"/>
                                      </p:to>
                                    </p:set>
                                    <p:animEffect transition="in" filter="strips(downLeft)">
                                      <p:cBhvr>
                                        <p:cTn id="16" dur="500"/>
                                        <p:tgtEl>
                                          <p:spTgt spid="5222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52227"/>
                                        </p:tgtEl>
                                        <p:attrNameLst>
                                          <p:attrName>style.visibility</p:attrName>
                                        </p:attrNameLst>
                                      </p:cBhvr>
                                      <p:to>
                                        <p:strVal val="visible"/>
                                      </p:to>
                                    </p:set>
                                    <p:animEffect transition="in" filter="strips(downRight)">
                                      <p:cBhvr>
                                        <p:cTn id="21" dur="500"/>
                                        <p:tgtEl>
                                          <p:spTgt spid="52227"/>
                                        </p:tgtEl>
                                      </p:cBhvr>
                                    </p:animEffect>
                                  </p:childTnLst>
                                </p:cTn>
                              </p:par>
                            </p:childTnLst>
                          </p:cTn>
                        </p:par>
                        <p:par>
                          <p:cTn id="22" fill="hold" nodeType="afterGroup">
                            <p:stCondLst>
                              <p:cond delay="500"/>
                            </p:stCondLst>
                            <p:childTnLst>
                              <p:par>
                                <p:cTn id="23" presetID="18" presetClass="entr" presetSubtype="12" fill="hold" nodeType="afterEffect">
                                  <p:stCondLst>
                                    <p:cond delay="0"/>
                                  </p:stCondLst>
                                  <p:childTnLst>
                                    <p:set>
                                      <p:cBhvr>
                                        <p:cTn id="24" dur="1" fill="hold">
                                          <p:stCondLst>
                                            <p:cond delay="0"/>
                                          </p:stCondLst>
                                        </p:cTn>
                                        <p:tgtEl>
                                          <p:spTgt spid="52230"/>
                                        </p:tgtEl>
                                        <p:attrNameLst>
                                          <p:attrName>style.visibility</p:attrName>
                                        </p:attrNameLst>
                                      </p:cBhvr>
                                      <p:to>
                                        <p:strVal val="visible"/>
                                      </p:to>
                                    </p:set>
                                    <p:animEffect transition="in" filter="strips(downLeft)">
                                      <p:cBhvr>
                                        <p:cTn id="25" dur="500"/>
                                        <p:tgtEl>
                                          <p:spTgt spid="5223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2231"/>
                                        </p:tgtEl>
                                        <p:attrNameLst>
                                          <p:attrName>style.visibility</p:attrName>
                                        </p:attrNameLst>
                                      </p:cBhvr>
                                      <p:to>
                                        <p:strVal val="visible"/>
                                      </p:to>
                                    </p:set>
                                    <p:animEffect transition="in" filter="dissolve">
                                      <p:cBhvr>
                                        <p:cTn id="30" dur="500"/>
                                        <p:tgtEl>
                                          <p:spTgt spid="52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autoUpdateAnimBg="0"/>
      <p:bldP spid="52228" grpId="0" build="p" bldLvl="3" autoUpdateAnimBg="0"/>
      <p:bldP spid="52231"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423988" y="419100"/>
            <a:ext cx="7513637" cy="838200"/>
          </a:xfrm>
        </p:spPr>
        <p:txBody>
          <a:bodyPr/>
          <a:lstStyle/>
          <a:p>
            <a:r>
              <a:rPr lang="en-US" altLang="en-US" sz="3100"/>
              <a:t>Why the multiplier is greater than 1</a:t>
            </a:r>
          </a:p>
        </p:txBody>
      </p:sp>
      <p:sp>
        <p:nvSpPr>
          <p:cNvPr id="54275" name="Rectangle 3"/>
          <p:cNvSpPr>
            <a:spLocks noGrp="1" noChangeArrowheads="1"/>
          </p:cNvSpPr>
          <p:nvPr>
            <p:ph type="body" idx="1"/>
          </p:nvPr>
        </p:nvSpPr>
        <p:spPr/>
        <p:txBody>
          <a:bodyPr/>
          <a:lstStyle/>
          <a:p>
            <a:pPr marL="287338" indent="-287338">
              <a:tabLst>
                <a:tab pos="1601788" algn="l"/>
              </a:tabLst>
            </a:pPr>
            <a:r>
              <a:rPr lang="en-US" altLang="en-US" sz="2600"/>
              <a:t>Initially, the increase in </a:t>
            </a:r>
            <a:r>
              <a:rPr lang="en-US" altLang="en-US" sz="2600" b="1" i="1"/>
              <a:t>G</a:t>
            </a:r>
            <a:r>
              <a:rPr lang="en-US" altLang="en-US" sz="2600"/>
              <a:t>  causes an equal increase in </a:t>
            </a:r>
            <a:r>
              <a:rPr lang="en-US" altLang="en-US" sz="2600" b="1" i="1"/>
              <a:t>Y</a:t>
            </a:r>
            <a:r>
              <a:rPr lang="en-US" altLang="en-US" sz="2600" i="1"/>
              <a:t>:</a:t>
            </a:r>
            <a:r>
              <a:rPr lang="en-US" altLang="en-US" sz="2600" b="1" i="1"/>
              <a:t>      </a:t>
            </a:r>
            <a:r>
              <a:rPr lang="en-US" altLang="en-US" sz="2600" b="1">
                <a:sym typeface="Symbol" panose="05050102010706020507" pitchFamily="18" charset="2"/>
              </a:rPr>
              <a:t></a:t>
            </a:r>
            <a:r>
              <a:rPr lang="en-US" altLang="en-US" sz="2600" b="1" i="1"/>
              <a:t>Y</a:t>
            </a:r>
            <a:r>
              <a:rPr lang="en-US" altLang="en-US" sz="2600"/>
              <a:t> = </a:t>
            </a:r>
            <a:r>
              <a:rPr lang="en-US" altLang="en-US" sz="2600" b="1">
                <a:sym typeface="Symbol" panose="05050102010706020507" pitchFamily="18" charset="2"/>
              </a:rPr>
              <a:t></a:t>
            </a:r>
            <a:r>
              <a:rPr lang="en-US" altLang="en-US" sz="2600" b="1" i="1">
                <a:sym typeface="Symbol" panose="05050102010706020507" pitchFamily="18" charset="2"/>
              </a:rPr>
              <a:t>G</a:t>
            </a:r>
            <a:r>
              <a:rPr lang="en-US" altLang="en-US" sz="2600">
                <a:sym typeface="Symbol" panose="05050102010706020507" pitchFamily="18" charset="2"/>
              </a:rPr>
              <a:t>.</a:t>
            </a:r>
            <a:endParaRPr lang="en-US" altLang="en-US" sz="2600"/>
          </a:p>
          <a:p>
            <a:pPr marL="287338" indent="-287338">
              <a:tabLst>
                <a:tab pos="1601788" algn="l"/>
              </a:tabLst>
            </a:pPr>
            <a:r>
              <a:rPr lang="en-US" altLang="en-US" sz="2600"/>
              <a:t>But </a:t>
            </a:r>
            <a:r>
              <a:rPr lang="en-US" altLang="en-US" sz="2600">
                <a:sym typeface="Symbol" panose="05050102010706020507" pitchFamily="18" charset="2"/>
              </a:rPr>
              <a:t></a:t>
            </a:r>
            <a:r>
              <a:rPr lang="en-US" altLang="en-US" sz="2600" b="1" i="1"/>
              <a:t>Y</a:t>
            </a:r>
            <a:r>
              <a:rPr lang="en-US" altLang="en-US" sz="2600">
                <a:sym typeface="Symbol" panose="05050102010706020507" pitchFamily="18" charset="2"/>
              </a:rPr>
              <a:t>  	 </a:t>
            </a:r>
            <a:r>
              <a:rPr lang="en-US" altLang="en-US" sz="2600" b="1" i="1">
                <a:sym typeface="Symbol" panose="05050102010706020507" pitchFamily="18" charset="2"/>
              </a:rPr>
              <a:t>C</a:t>
            </a:r>
            <a:endParaRPr lang="en-US" altLang="en-US" sz="2600" b="1" i="1"/>
          </a:p>
          <a:p>
            <a:pPr marL="287338" indent="-287338">
              <a:buFont typeface="Wingdings" panose="05000000000000000000" pitchFamily="2" charset="2"/>
              <a:buNone/>
              <a:tabLst>
                <a:tab pos="1601788" algn="l"/>
              </a:tabLst>
            </a:pPr>
            <a:r>
              <a:rPr lang="en-US" altLang="en-US" sz="2600">
                <a:sym typeface="Symbol" panose="05050102010706020507" pitchFamily="18" charset="2"/>
              </a:rPr>
              <a:t>		 further</a:t>
            </a:r>
            <a:r>
              <a:rPr lang="en-US" altLang="en-US" sz="2600"/>
              <a:t> </a:t>
            </a:r>
            <a:r>
              <a:rPr lang="en-US" altLang="en-US" sz="2600">
                <a:sym typeface="Symbol" panose="05050102010706020507" pitchFamily="18" charset="2"/>
              </a:rPr>
              <a:t></a:t>
            </a:r>
            <a:r>
              <a:rPr lang="en-US" altLang="en-US" sz="2600" b="1" i="1"/>
              <a:t>Y</a:t>
            </a:r>
            <a:r>
              <a:rPr lang="en-US" altLang="en-US" sz="2600">
                <a:sym typeface="Symbol" panose="05050102010706020507" pitchFamily="18" charset="2"/>
              </a:rPr>
              <a:t> </a:t>
            </a:r>
            <a:endParaRPr lang="en-US" altLang="en-US" sz="2600"/>
          </a:p>
          <a:p>
            <a:pPr marL="287338" indent="-287338">
              <a:buFont typeface="Wingdings" panose="05000000000000000000" pitchFamily="2" charset="2"/>
              <a:buNone/>
              <a:tabLst>
                <a:tab pos="1601788" algn="l"/>
              </a:tabLst>
            </a:pPr>
            <a:r>
              <a:rPr lang="en-US" altLang="en-US" sz="2600">
                <a:sym typeface="Symbol" panose="05050102010706020507" pitchFamily="18" charset="2"/>
              </a:rPr>
              <a:t>		 further</a:t>
            </a:r>
            <a:r>
              <a:rPr lang="en-US" altLang="en-US" sz="2600"/>
              <a:t> </a:t>
            </a:r>
            <a:r>
              <a:rPr lang="en-US" altLang="en-US" sz="2600">
                <a:sym typeface="Symbol" panose="05050102010706020507" pitchFamily="18" charset="2"/>
              </a:rPr>
              <a:t></a:t>
            </a:r>
            <a:r>
              <a:rPr lang="en-US" altLang="en-US" sz="2600" b="1" i="1"/>
              <a:t>C</a:t>
            </a:r>
          </a:p>
          <a:p>
            <a:pPr marL="287338" indent="-287338">
              <a:buFont typeface="Wingdings" panose="05000000000000000000" pitchFamily="2" charset="2"/>
              <a:buNone/>
              <a:tabLst>
                <a:tab pos="1601788" algn="l"/>
              </a:tabLst>
            </a:pPr>
            <a:r>
              <a:rPr lang="en-US" altLang="en-US" sz="2600">
                <a:sym typeface="Symbol" panose="05050102010706020507" pitchFamily="18" charset="2"/>
              </a:rPr>
              <a:t>		 further</a:t>
            </a:r>
            <a:r>
              <a:rPr lang="en-US" altLang="en-US" sz="2600"/>
              <a:t> </a:t>
            </a:r>
            <a:r>
              <a:rPr lang="en-US" altLang="en-US" sz="2600">
                <a:sym typeface="Symbol" panose="05050102010706020507" pitchFamily="18" charset="2"/>
              </a:rPr>
              <a:t></a:t>
            </a:r>
            <a:r>
              <a:rPr lang="en-US" altLang="en-US" sz="2600" b="1" i="1"/>
              <a:t>Y</a:t>
            </a:r>
            <a:endParaRPr lang="en-US" altLang="en-US" sz="2600"/>
          </a:p>
          <a:p>
            <a:pPr marL="287338" indent="-287338">
              <a:tabLst>
                <a:tab pos="1601788" algn="l"/>
              </a:tabLst>
            </a:pPr>
            <a:r>
              <a:rPr lang="en-US" altLang="en-US" sz="2600"/>
              <a:t>So the final impact on income is much bigger than the initial </a:t>
            </a:r>
            <a:r>
              <a:rPr lang="en-US" altLang="en-US" sz="2600" b="1">
                <a:sym typeface="Symbol" panose="05050102010706020507" pitchFamily="18" charset="2"/>
              </a:rPr>
              <a:t></a:t>
            </a:r>
            <a:r>
              <a:rPr lang="en-US" altLang="en-US" sz="2600" b="1" i="1">
                <a:sym typeface="Symbol" panose="05050102010706020507" pitchFamily="18" charset="2"/>
              </a:rPr>
              <a:t>G</a:t>
            </a:r>
            <a:r>
              <a:rPr lang="en-US" altLang="en-US" sz="2600">
                <a:sym typeface="Symbol" panose="05050102010706020507" pitchFamily="18" charset="2"/>
              </a:rPr>
              <a:t>.</a:t>
            </a:r>
          </a:p>
        </p:txBody>
      </p:sp>
    </p:spTree>
    <p:extLst>
      <p:ext uri="{BB962C8B-B14F-4D97-AF65-F5344CB8AC3E}">
        <p14:creationId xmlns:p14="http://schemas.microsoft.com/office/powerpoint/2010/main" xmlns="" val="19822277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62" name="Rectangle 42"/>
          <p:cNvSpPr>
            <a:spLocks noGrp="1" noChangeArrowheads="1"/>
          </p:cNvSpPr>
          <p:nvPr>
            <p:ph type="title"/>
          </p:nvPr>
        </p:nvSpPr>
        <p:spPr/>
        <p:txBody>
          <a:bodyPr/>
          <a:lstStyle/>
          <a:p>
            <a:r>
              <a:rPr lang="en-US" altLang="en-US"/>
              <a:t>An increase in taxes</a:t>
            </a:r>
          </a:p>
        </p:txBody>
      </p:sp>
      <p:grpSp>
        <p:nvGrpSpPr>
          <p:cNvPr id="56323" name="Group 3"/>
          <p:cNvGrpSpPr>
            <a:grpSpLocks/>
          </p:cNvGrpSpPr>
          <p:nvPr/>
        </p:nvGrpSpPr>
        <p:grpSpPr bwMode="auto">
          <a:xfrm>
            <a:off x="3276600" y="1219200"/>
            <a:ext cx="4724400" cy="4114800"/>
            <a:chOff x="2064" y="768"/>
            <a:chExt cx="2976" cy="2592"/>
          </a:xfrm>
        </p:grpSpPr>
        <p:grpSp>
          <p:nvGrpSpPr>
            <p:cNvPr id="56324" name="Group 4"/>
            <p:cNvGrpSpPr>
              <a:grpSpLocks/>
            </p:cNvGrpSpPr>
            <p:nvPr/>
          </p:nvGrpSpPr>
          <p:grpSpPr bwMode="auto">
            <a:xfrm>
              <a:off x="2256" y="1020"/>
              <a:ext cx="2496" cy="2112"/>
              <a:chOff x="2640" y="1056"/>
              <a:chExt cx="2496" cy="2112"/>
            </a:xfrm>
          </p:grpSpPr>
          <p:sp>
            <p:nvSpPr>
              <p:cNvPr id="56325" name="Line 5"/>
              <p:cNvSpPr>
                <a:spLocks noChangeShapeType="1"/>
              </p:cNvSpPr>
              <p:nvPr/>
            </p:nvSpPr>
            <p:spPr bwMode="auto">
              <a:xfrm>
                <a:off x="2640" y="1056"/>
                <a:ext cx="0" cy="2112"/>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6326" name="Line 6"/>
              <p:cNvSpPr>
                <a:spLocks noChangeShapeType="1"/>
              </p:cNvSpPr>
              <p:nvPr/>
            </p:nvSpPr>
            <p:spPr bwMode="auto">
              <a:xfrm>
                <a:off x="2640" y="3168"/>
                <a:ext cx="2496"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56327" name="Text Box 7"/>
            <p:cNvSpPr txBox="1">
              <a:spLocks noChangeArrowheads="1"/>
            </p:cNvSpPr>
            <p:nvPr/>
          </p:nvSpPr>
          <p:spPr bwMode="auto">
            <a:xfrm>
              <a:off x="4704" y="3072"/>
              <a:ext cx="336"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400" b="1" i="1">
                  <a:latin typeface="Tahoma" panose="020B0604030504040204" pitchFamily="34" charset="0"/>
                </a:rPr>
                <a:t>Y</a:t>
              </a:r>
              <a:r>
                <a:rPr lang="en-US" altLang="en-US" sz="2400"/>
                <a:t> </a:t>
              </a:r>
            </a:p>
          </p:txBody>
        </p:sp>
        <p:sp>
          <p:nvSpPr>
            <p:cNvPr id="56328" name="Text Box 8"/>
            <p:cNvSpPr txBox="1">
              <a:spLocks noChangeArrowheads="1"/>
            </p:cNvSpPr>
            <p:nvPr/>
          </p:nvSpPr>
          <p:spPr bwMode="auto">
            <a:xfrm>
              <a:off x="2064" y="768"/>
              <a:ext cx="240"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tabLst>
                  <a:tab pos="1830388" algn="r"/>
                </a:tabLst>
                <a:defRPr>
                  <a:solidFill>
                    <a:schemeClr val="tx1"/>
                  </a:solidFill>
                  <a:latin typeface="Arial" panose="020B0604020202020204" pitchFamily="34" charset="0"/>
                </a:defRPr>
              </a:lvl1pPr>
              <a:lvl2pPr>
                <a:tabLst>
                  <a:tab pos="1830388" algn="r"/>
                </a:tabLst>
                <a:defRPr>
                  <a:solidFill>
                    <a:schemeClr val="tx1"/>
                  </a:solidFill>
                  <a:latin typeface="Arial" panose="020B0604020202020204" pitchFamily="34" charset="0"/>
                </a:defRPr>
              </a:lvl2pPr>
              <a:lvl3pPr>
                <a:tabLst>
                  <a:tab pos="1830388" algn="r"/>
                </a:tabLst>
                <a:defRPr>
                  <a:solidFill>
                    <a:schemeClr val="tx1"/>
                  </a:solidFill>
                  <a:latin typeface="Arial" panose="020B0604020202020204" pitchFamily="34" charset="0"/>
                </a:defRPr>
              </a:lvl3pPr>
              <a:lvl4pPr>
                <a:tabLst>
                  <a:tab pos="1830388" algn="r"/>
                </a:tabLst>
                <a:defRPr>
                  <a:solidFill>
                    <a:schemeClr val="tx1"/>
                  </a:solidFill>
                  <a:latin typeface="Arial" panose="020B0604020202020204" pitchFamily="34" charset="0"/>
                </a:defRPr>
              </a:lvl4pPr>
              <a:lvl5pPr>
                <a:tabLst>
                  <a:tab pos="1830388" algn="r"/>
                </a:tabLst>
                <a:defRPr>
                  <a:solidFill>
                    <a:schemeClr val="tx1"/>
                  </a:solidFill>
                  <a:latin typeface="Arial" panose="020B0604020202020204" pitchFamily="34" charset="0"/>
                </a:defRPr>
              </a:lvl5pPr>
              <a:lvl6pPr fontAlgn="base">
                <a:spcBef>
                  <a:spcPct val="0"/>
                </a:spcBef>
                <a:spcAft>
                  <a:spcPct val="0"/>
                </a:spcAft>
                <a:tabLst>
                  <a:tab pos="1830388" algn="r"/>
                </a:tabLst>
                <a:defRPr>
                  <a:solidFill>
                    <a:schemeClr val="tx1"/>
                  </a:solidFill>
                  <a:latin typeface="Arial" panose="020B0604020202020204" pitchFamily="34" charset="0"/>
                </a:defRPr>
              </a:lvl6pPr>
              <a:lvl7pPr fontAlgn="base">
                <a:spcBef>
                  <a:spcPct val="0"/>
                </a:spcBef>
                <a:spcAft>
                  <a:spcPct val="0"/>
                </a:spcAft>
                <a:tabLst>
                  <a:tab pos="1830388" algn="r"/>
                </a:tabLst>
                <a:defRPr>
                  <a:solidFill>
                    <a:schemeClr val="tx1"/>
                  </a:solidFill>
                  <a:latin typeface="Arial" panose="020B0604020202020204" pitchFamily="34" charset="0"/>
                </a:defRPr>
              </a:lvl7pPr>
              <a:lvl8pPr fontAlgn="base">
                <a:spcBef>
                  <a:spcPct val="0"/>
                </a:spcBef>
                <a:spcAft>
                  <a:spcPct val="0"/>
                </a:spcAft>
                <a:tabLst>
                  <a:tab pos="1830388" algn="r"/>
                </a:tabLst>
                <a:defRPr>
                  <a:solidFill>
                    <a:schemeClr val="tx1"/>
                  </a:solidFill>
                  <a:latin typeface="Arial" panose="020B0604020202020204" pitchFamily="34" charset="0"/>
                </a:defRPr>
              </a:lvl8pPr>
              <a:lvl9pPr fontAlgn="base">
                <a:spcBef>
                  <a:spcPct val="0"/>
                </a:spcBef>
                <a:spcAft>
                  <a:spcPct val="0"/>
                </a:spcAft>
                <a:tabLst>
                  <a:tab pos="1830388" algn="r"/>
                </a:tabLst>
                <a:defRPr>
                  <a:solidFill>
                    <a:schemeClr val="tx1"/>
                  </a:solidFill>
                  <a:latin typeface="Arial" panose="020B0604020202020204" pitchFamily="34" charset="0"/>
                </a:defRPr>
              </a:lvl9pPr>
            </a:lstStyle>
            <a:p>
              <a:pPr algn="ctr">
                <a:spcBef>
                  <a:spcPct val="5000"/>
                </a:spcBef>
              </a:pPr>
              <a:r>
                <a:rPr lang="en-US" altLang="en-US" sz="2400" b="1" i="1">
                  <a:latin typeface="Tahoma" panose="020B0604030504040204" pitchFamily="34" charset="0"/>
                </a:rPr>
                <a:t>E</a:t>
              </a:r>
              <a:endParaRPr lang="en-US" altLang="en-US" sz="2200"/>
            </a:p>
          </p:txBody>
        </p:sp>
      </p:grpSp>
      <p:grpSp>
        <p:nvGrpSpPr>
          <p:cNvPr id="56329" name="Group 9"/>
          <p:cNvGrpSpPr>
            <a:grpSpLocks/>
          </p:cNvGrpSpPr>
          <p:nvPr/>
        </p:nvGrpSpPr>
        <p:grpSpPr bwMode="auto">
          <a:xfrm>
            <a:off x="3571875" y="1143000"/>
            <a:ext cx="3322638" cy="3829050"/>
            <a:chOff x="2256" y="720"/>
            <a:chExt cx="2093" cy="2412"/>
          </a:xfrm>
        </p:grpSpPr>
        <p:sp>
          <p:nvSpPr>
            <p:cNvPr id="56330" name="Line 10"/>
            <p:cNvSpPr>
              <a:spLocks noChangeShapeType="1"/>
            </p:cNvSpPr>
            <p:nvPr/>
          </p:nvSpPr>
          <p:spPr bwMode="auto">
            <a:xfrm flipV="1">
              <a:off x="2256" y="1088"/>
              <a:ext cx="2050" cy="2044"/>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6331" name="Text Box 11"/>
            <p:cNvSpPr txBox="1">
              <a:spLocks noChangeArrowheads="1"/>
            </p:cNvSpPr>
            <p:nvPr/>
          </p:nvSpPr>
          <p:spPr bwMode="auto">
            <a:xfrm rot="-2751904">
              <a:off x="3903" y="897"/>
              <a:ext cx="624" cy="26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200" b="1" i="1">
                  <a:latin typeface="Tahoma" panose="020B0604030504040204" pitchFamily="34" charset="0"/>
                </a:rPr>
                <a:t>E</a:t>
              </a:r>
              <a:r>
                <a:rPr lang="en-US" altLang="en-US" sz="2200">
                  <a:latin typeface="Tahoma" panose="020B0604030504040204" pitchFamily="34" charset="0"/>
                </a:rPr>
                <a:t> =</a:t>
              </a:r>
              <a:r>
                <a:rPr lang="en-US" altLang="en-US" sz="2200" b="1" i="1">
                  <a:latin typeface="Tahoma" panose="020B0604030504040204" pitchFamily="34" charset="0"/>
                </a:rPr>
                <a:t>Y</a:t>
              </a:r>
              <a:r>
                <a:rPr lang="en-US" altLang="en-US" sz="2200"/>
                <a:t> </a:t>
              </a:r>
            </a:p>
          </p:txBody>
        </p:sp>
      </p:grpSp>
      <p:grpSp>
        <p:nvGrpSpPr>
          <p:cNvPr id="56332" name="Group 12"/>
          <p:cNvGrpSpPr>
            <a:grpSpLocks/>
          </p:cNvGrpSpPr>
          <p:nvPr/>
        </p:nvGrpSpPr>
        <p:grpSpPr bwMode="auto">
          <a:xfrm>
            <a:off x="3581400" y="2381250"/>
            <a:ext cx="5334000" cy="1600200"/>
            <a:chOff x="2256" y="1500"/>
            <a:chExt cx="3360" cy="1008"/>
          </a:xfrm>
        </p:grpSpPr>
        <p:sp>
          <p:nvSpPr>
            <p:cNvPr id="56333" name="Text Box 13"/>
            <p:cNvSpPr txBox="1">
              <a:spLocks noChangeArrowheads="1"/>
            </p:cNvSpPr>
            <p:nvPr/>
          </p:nvSpPr>
          <p:spPr bwMode="auto">
            <a:xfrm>
              <a:off x="4320" y="1500"/>
              <a:ext cx="1296" cy="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CC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300" b="1" i="1">
                  <a:latin typeface="Tahoma" panose="020B0604030504040204" pitchFamily="34" charset="0"/>
                </a:rPr>
                <a:t>E</a:t>
              </a:r>
              <a:r>
                <a:rPr lang="en-US" altLang="en-US" sz="2300">
                  <a:latin typeface="Tahoma" panose="020B0604030504040204" pitchFamily="34" charset="0"/>
                </a:rPr>
                <a:t> =</a:t>
              </a:r>
              <a:r>
                <a:rPr lang="en-US" altLang="en-US" sz="2300" b="1" i="1">
                  <a:solidFill>
                    <a:srgbClr val="CC0000"/>
                  </a:solidFill>
                  <a:latin typeface="Tahoma" panose="020B0604030504040204" pitchFamily="34" charset="0"/>
                </a:rPr>
                <a:t>C</a:t>
              </a:r>
              <a:r>
                <a:rPr lang="en-US" altLang="en-US" sz="2300" b="1" i="1" baseline="-25000">
                  <a:solidFill>
                    <a:srgbClr val="CC0000"/>
                  </a:solidFill>
                  <a:latin typeface="Tahoma" panose="020B0604030504040204" pitchFamily="34" charset="0"/>
                </a:rPr>
                <a:t>2</a:t>
              </a:r>
              <a:r>
                <a:rPr lang="en-US" altLang="en-US" sz="2300" b="1" i="1">
                  <a:latin typeface="Tahoma" panose="020B0604030504040204" pitchFamily="34" charset="0"/>
                </a:rPr>
                <a:t> </a:t>
              </a:r>
              <a:r>
                <a:rPr lang="en-US" altLang="en-US" sz="2300">
                  <a:latin typeface="Tahoma" panose="020B0604030504040204" pitchFamily="34" charset="0"/>
                </a:rPr>
                <a:t>+</a:t>
              </a:r>
              <a:r>
                <a:rPr lang="en-US" altLang="en-US" sz="2300" b="1" i="1">
                  <a:latin typeface="Tahoma" panose="020B0604030504040204" pitchFamily="34" charset="0"/>
                </a:rPr>
                <a:t>I </a:t>
              </a:r>
              <a:r>
                <a:rPr lang="en-US" altLang="en-US" sz="2300">
                  <a:latin typeface="Tahoma" panose="020B0604030504040204" pitchFamily="34" charset="0"/>
                </a:rPr>
                <a:t>+</a:t>
              </a:r>
              <a:r>
                <a:rPr lang="en-US" altLang="en-US" sz="2300" b="1" i="1">
                  <a:latin typeface="Tahoma" panose="020B0604030504040204" pitchFamily="34" charset="0"/>
                </a:rPr>
                <a:t>G</a:t>
              </a:r>
            </a:p>
          </p:txBody>
        </p:sp>
        <p:sp>
          <p:nvSpPr>
            <p:cNvPr id="56334" name="Line 14"/>
            <p:cNvSpPr>
              <a:spLocks noChangeShapeType="1"/>
            </p:cNvSpPr>
            <p:nvPr/>
          </p:nvSpPr>
          <p:spPr bwMode="auto">
            <a:xfrm flipV="1">
              <a:off x="2256" y="1740"/>
              <a:ext cx="2256" cy="768"/>
            </a:xfrm>
            <a:prstGeom prst="line">
              <a:avLst/>
            </a:prstGeom>
            <a:noFill/>
            <a:ln w="28575">
              <a:solidFill>
                <a:srgbClr val="CC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56335" name="Line 15"/>
          <p:cNvSpPr>
            <a:spLocks noChangeShapeType="1"/>
          </p:cNvSpPr>
          <p:nvPr/>
        </p:nvSpPr>
        <p:spPr bwMode="auto">
          <a:xfrm>
            <a:off x="5105400" y="3448050"/>
            <a:ext cx="0" cy="1524000"/>
          </a:xfrm>
          <a:prstGeom prst="line">
            <a:avLst/>
          </a:prstGeom>
          <a:noFill/>
          <a:ln w="12700">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56336" name="Group 16"/>
          <p:cNvGrpSpPr>
            <a:grpSpLocks/>
          </p:cNvGrpSpPr>
          <p:nvPr/>
        </p:nvGrpSpPr>
        <p:grpSpPr bwMode="auto">
          <a:xfrm>
            <a:off x="3429000" y="4972050"/>
            <a:ext cx="1676400" cy="942975"/>
            <a:chOff x="2160" y="3119"/>
            <a:chExt cx="1066" cy="617"/>
          </a:xfrm>
        </p:grpSpPr>
        <p:sp>
          <p:nvSpPr>
            <p:cNvPr id="56337" name="Text Box 17"/>
            <p:cNvSpPr txBox="1">
              <a:spLocks noChangeArrowheads="1"/>
            </p:cNvSpPr>
            <p:nvPr/>
          </p:nvSpPr>
          <p:spPr bwMode="auto">
            <a:xfrm>
              <a:off x="2160" y="3408"/>
              <a:ext cx="816" cy="328"/>
            </a:xfrm>
            <a:prstGeom prst="rect">
              <a:avLst/>
            </a:prstGeom>
            <a:solidFill>
              <a:schemeClr val="bg1">
                <a:alpha val="5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bIns="91440">
              <a:spAutoFit/>
            </a:bodyPr>
            <a:lstStyle/>
            <a:p>
              <a:pPr algn="ctr">
                <a:spcBef>
                  <a:spcPct val="50000"/>
                </a:spcBef>
              </a:pPr>
              <a:r>
                <a:rPr lang="en-US" altLang="en-US" sz="2300" b="1" i="1">
                  <a:latin typeface="Tahoma" panose="020B0604030504040204" pitchFamily="34" charset="0"/>
                </a:rPr>
                <a:t>E</a:t>
              </a:r>
              <a:r>
                <a:rPr lang="en-US" altLang="en-US" sz="2300" baseline="-25000">
                  <a:latin typeface="Tahoma" panose="020B0604030504040204" pitchFamily="34" charset="0"/>
                </a:rPr>
                <a:t>2</a:t>
              </a:r>
              <a:r>
                <a:rPr lang="en-US" altLang="en-US" sz="2300">
                  <a:latin typeface="Tahoma" panose="020B0604030504040204" pitchFamily="34" charset="0"/>
                </a:rPr>
                <a:t> = </a:t>
              </a:r>
              <a:r>
                <a:rPr lang="en-US" altLang="en-US" sz="2300" b="1" i="1">
                  <a:latin typeface="Tahoma" panose="020B0604030504040204" pitchFamily="34" charset="0"/>
                </a:rPr>
                <a:t>Y</a:t>
              </a:r>
              <a:r>
                <a:rPr lang="en-US" altLang="en-US" sz="2300" baseline="-25000">
                  <a:latin typeface="Tahoma" panose="020B0604030504040204" pitchFamily="34" charset="0"/>
                </a:rPr>
                <a:t>2</a:t>
              </a:r>
            </a:p>
          </p:txBody>
        </p:sp>
        <p:sp>
          <p:nvSpPr>
            <p:cNvPr id="56338" name="Line 18"/>
            <p:cNvSpPr>
              <a:spLocks noChangeShapeType="1"/>
            </p:cNvSpPr>
            <p:nvPr/>
          </p:nvSpPr>
          <p:spPr bwMode="auto">
            <a:xfrm flipV="1">
              <a:off x="2985" y="3119"/>
              <a:ext cx="241" cy="405"/>
            </a:xfrm>
            <a:prstGeom prst="line">
              <a:avLst/>
            </a:prstGeom>
            <a:noFill/>
            <a:ln w="12700">
              <a:solidFill>
                <a:schemeClr val="tx1"/>
              </a:solidFill>
              <a:round/>
              <a:headEnd/>
              <a:tailEnd type="none"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bIns="91440"/>
            <a:lstStyle/>
            <a:p>
              <a:endParaRPr lang="en-US"/>
            </a:p>
          </p:txBody>
        </p:sp>
      </p:grpSp>
      <p:grpSp>
        <p:nvGrpSpPr>
          <p:cNvPr id="56339" name="Group 19"/>
          <p:cNvGrpSpPr>
            <a:grpSpLocks/>
          </p:cNvGrpSpPr>
          <p:nvPr/>
        </p:nvGrpSpPr>
        <p:grpSpPr bwMode="auto">
          <a:xfrm>
            <a:off x="3600450" y="1800225"/>
            <a:ext cx="5314950" cy="1589088"/>
            <a:chOff x="2268" y="1134"/>
            <a:chExt cx="3348" cy="1001"/>
          </a:xfrm>
        </p:grpSpPr>
        <p:sp>
          <p:nvSpPr>
            <p:cNvPr id="56340" name="Text Box 20"/>
            <p:cNvSpPr txBox="1">
              <a:spLocks noChangeArrowheads="1"/>
            </p:cNvSpPr>
            <p:nvPr/>
          </p:nvSpPr>
          <p:spPr bwMode="auto">
            <a:xfrm>
              <a:off x="4320" y="1134"/>
              <a:ext cx="1296" cy="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2300" b="1" i="1">
                  <a:latin typeface="Tahoma" panose="020B0604030504040204" pitchFamily="34" charset="0"/>
                </a:rPr>
                <a:t>E</a:t>
              </a:r>
              <a:r>
                <a:rPr lang="en-US" altLang="en-US" sz="2300">
                  <a:latin typeface="Tahoma" panose="020B0604030504040204" pitchFamily="34" charset="0"/>
                </a:rPr>
                <a:t> =</a:t>
              </a:r>
              <a:r>
                <a:rPr lang="en-US" altLang="en-US" sz="2300" b="1" i="1">
                  <a:latin typeface="Tahoma" panose="020B0604030504040204" pitchFamily="34" charset="0"/>
                </a:rPr>
                <a:t>C</a:t>
              </a:r>
              <a:r>
                <a:rPr lang="en-US" altLang="en-US" sz="2300" b="1" i="1" baseline="-25000">
                  <a:latin typeface="Tahoma" panose="020B0604030504040204" pitchFamily="34" charset="0"/>
                </a:rPr>
                <a:t>1</a:t>
              </a:r>
              <a:r>
                <a:rPr lang="en-US" altLang="en-US" sz="2300" b="1" i="1">
                  <a:latin typeface="Tahoma" panose="020B0604030504040204" pitchFamily="34" charset="0"/>
                </a:rPr>
                <a:t> </a:t>
              </a:r>
              <a:r>
                <a:rPr lang="en-US" altLang="en-US" sz="2300">
                  <a:latin typeface="Tahoma" panose="020B0604030504040204" pitchFamily="34" charset="0"/>
                </a:rPr>
                <a:t>+</a:t>
              </a:r>
              <a:r>
                <a:rPr lang="en-US" altLang="en-US" sz="2300" b="1" i="1">
                  <a:latin typeface="Tahoma" panose="020B0604030504040204" pitchFamily="34" charset="0"/>
                </a:rPr>
                <a:t>I </a:t>
              </a:r>
              <a:r>
                <a:rPr lang="en-US" altLang="en-US" sz="2300">
                  <a:latin typeface="Tahoma" panose="020B0604030504040204" pitchFamily="34" charset="0"/>
                </a:rPr>
                <a:t>+</a:t>
              </a:r>
              <a:r>
                <a:rPr lang="en-US" altLang="en-US" sz="2300" b="1" i="1">
                  <a:latin typeface="Tahoma" panose="020B0604030504040204" pitchFamily="34" charset="0"/>
                </a:rPr>
                <a:t>G</a:t>
              </a:r>
              <a:endParaRPr lang="en-US" altLang="en-US" sz="2300" b="1" i="1" baseline="-25000">
                <a:latin typeface="Tahoma" panose="020B0604030504040204" pitchFamily="34" charset="0"/>
              </a:endParaRPr>
            </a:p>
          </p:txBody>
        </p:sp>
        <p:sp>
          <p:nvSpPr>
            <p:cNvPr id="56341" name="Line 21"/>
            <p:cNvSpPr>
              <a:spLocks noChangeShapeType="1"/>
            </p:cNvSpPr>
            <p:nvPr/>
          </p:nvSpPr>
          <p:spPr bwMode="auto">
            <a:xfrm flipV="1">
              <a:off x="2268" y="1374"/>
              <a:ext cx="2255" cy="761"/>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56342" name="Line 22"/>
          <p:cNvSpPr>
            <a:spLocks noChangeShapeType="1"/>
          </p:cNvSpPr>
          <p:nvPr/>
        </p:nvSpPr>
        <p:spPr bwMode="auto">
          <a:xfrm>
            <a:off x="5932488" y="2625725"/>
            <a:ext cx="3175" cy="2351088"/>
          </a:xfrm>
          <a:prstGeom prst="line">
            <a:avLst/>
          </a:prstGeom>
          <a:noFill/>
          <a:ln w="12700">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56343" name="Group 23"/>
          <p:cNvGrpSpPr>
            <a:grpSpLocks/>
          </p:cNvGrpSpPr>
          <p:nvPr/>
        </p:nvGrpSpPr>
        <p:grpSpPr bwMode="auto">
          <a:xfrm>
            <a:off x="5935663" y="4970463"/>
            <a:ext cx="1684337" cy="985837"/>
            <a:chOff x="3739" y="3131"/>
            <a:chExt cx="1061" cy="669"/>
          </a:xfrm>
        </p:grpSpPr>
        <p:sp>
          <p:nvSpPr>
            <p:cNvPr id="56344" name="Text Box 24"/>
            <p:cNvSpPr txBox="1">
              <a:spLocks noChangeArrowheads="1"/>
            </p:cNvSpPr>
            <p:nvPr/>
          </p:nvSpPr>
          <p:spPr bwMode="auto">
            <a:xfrm>
              <a:off x="3984" y="3459"/>
              <a:ext cx="816" cy="341"/>
            </a:xfrm>
            <a:prstGeom prst="rect">
              <a:avLst/>
            </a:prstGeom>
            <a:solidFill>
              <a:schemeClr val="bg1">
                <a:alpha val="50000"/>
              </a:schemeClr>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bIns="91440">
              <a:spAutoFit/>
            </a:bodyPr>
            <a:lstStyle/>
            <a:p>
              <a:pPr algn="ctr">
                <a:spcBef>
                  <a:spcPct val="50000"/>
                </a:spcBef>
              </a:pPr>
              <a:r>
                <a:rPr lang="en-US" altLang="en-US" sz="2300" b="1" i="1">
                  <a:latin typeface="Tahoma" panose="020B0604030504040204" pitchFamily="34" charset="0"/>
                </a:rPr>
                <a:t>E</a:t>
              </a:r>
              <a:r>
                <a:rPr lang="en-US" altLang="en-US" sz="2300" baseline="-25000">
                  <a:latin typeface="Tahoma" panose="020B0604030504040204" pitchFamily="34" charset="0"/>
                </a:rPr>
                <a:t>1</a:t>
              </a:r>
              <a:r>
                <a:rPr lang="en-US" altLang="en-US" sz="2300">
                  <a:latin typeface="Tahoma" panose="020B0604030504040204" pitchFamily="34" charset="0"/>
                </a:rPr>
                <a:t> = </a:t>
              </a:r>
              <a:r>
                <a:rPr lang="en-US" altLang="en-US" sz="2300" b="1" i="1">
                  <a:latin typeface="Tahoma" panose="020B0604030504040204" pitchFamily="34" charset="0"/>
                </a:rPr>
                <a:t>Y</a:t>
              </a:r>
              <a:r>
                <a:rPr lang="en-US" altLang="en-US" sz="2300" baseline="-25000">
                  <a:latin typeface="Tahoma" panose="020B0604030504040204" pitchFamily="34" charset="0"/>
                </a:rPr>
                <a:t>1</a:t>
              </a:r>
            </a:p>
          </p:txBody>
        </p:sp>
        <p:sp>
          <p:nvSpPr>
            <p:cNvPr id="56345" name="Line 25"/>
            <p:cNvSpPr>
              <a:spLocks noChangeShapeType="1"/>
            </p:cNvSpPr>
            <p:nvPr/>
          </p:nvSpPr>
          <p:spPr bwMode="auto">
            <a:xfrm flipH="1" flipV="1">
              <a:off x="3739" y="3131"/>
              <a:ext cx="245" cy="469"/>
            </a:xfrm>
            <a:prstGeom prst="line">
              <a:avLst/>
            </a:prstGeom>
            <a:noFill/>
            <a:ln w="12700">
              <a:solidFill>
                <a:schemeClr val="tx1"/>
              </a:solidFill>
              <a:round/>
              <a:headEnd/>
              <a:tailEnd type="none"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56346" name="Line 26"/>
          <p:cNvSpPr>
            <a:spLocks noChangeShapeType="1"/>
          </p:cNvSpPr>
          <p:nvPr/>
        </p:nvSpPr>
        <p:spPr bwMode="auto">
          <a:xfrm flipV="1">
            <a:off x="5181600" y="4972050"/>
            <a:ext cx="73025" cy="0"/>
          </a:xfrm>
          <a:prstGeom prst="line">
            <a:avLst/>
          </a:prstGeom>
          <a:noFill/>
          <a:ln w="15875">
            <a:solidFill>
              <a:srgbClr val="FF0000"/>
            </a:solidFill>
            <a:round/>
            <a:headEnd type="stealth" w="lg"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56347" name="Group 27"/>
          <p:cNvGrpSpPr>
            <a:grpSpLocks/>
          </p:cNvGrpSpPr>
          <p:nvPr/>
        </p:nvGrpSpPr>
        <p:grpSpPr bwMode="auto">
          <a:xfrm>
            <a:off x="5105400" y="5003800"/>
            <a:ext cx="823913" cy="787400"/>
            <a:chOff x="3240" y="3296"/>
            <a:chExt cx="499" cy="496"/>
          </a:xfrm>
        </p:grpSpPr>
        <p:sp>
          <p:nvSpPr>
            <p:cNvPr id="56348" name="Text Box 28"/>
            <p:cNvSpPr txBox="1">
              <a:spLocks noChangeArrowheads="1"/>
            </p:cNvSpPr>
            <p:nvPr/>
          </p:nvSpPr>
          <p:spPr bwMode="auto">
            <a:xfrm>
              <a:off x="3264" y="3504"/>
              <a:ext cx="432" cy="288"/>
            </a:xfrm>
            <a:prstGeom prst="rect">
              <a:avLst/>
            </a:prstGeom>
            <a:noFill/>
            <a:ln>
              <a:noFill/>
            </a:ln>
            <a:effectLst/>
            <a:extLst>
              <a:ext uri="{909E8E84-426E-40DD-AFC4-6F175D3DCCD1}">
                <a14:hiddenFill xmlns:a14="http://schemas.microsoft.com/office/drawing/2010/main" xmlns="">
                  <a:solidFill>
                    <a:schemeClr val="bg1">
                      <a:alpha val="50000"/>
                    </a:schemeClr>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altLang="en-US" sz="2400" b="1">
                  <a:latin typeface="Tahoma" panose="020B0604030504040204" pitchFamily="34" charset="0"/>
                  <a:sym typeface="Symbol" panose="05050102010706020507" pitchFamily="18" charset="2"/>
                </a:rPr>
                <a:t></a:t>
              </a:r>
              <a:r>
                <a:rPr lang="en-US" altLang="en-US" sz="2400" b="1" i="1">
                  <a:latin typeface="Tahoma" panose="020B0604030504040204" pitchFamily="34" charset="0"/>
                  <a:sym typeface="Symbol" panose="05050102010706020507" pitchFamily="18" charset="2"/>
                </a:rPr>
                <a:t>Y</a:t>
              </a:r>
              <a:endParaRPr lang="en-US" altLang="en-US" sz="2400" b="1" i="1">
                <a:latin typeface="Tahoma" panose="020B0604030504040204" pitchFamily="34" charset="0"/>
              </a:endParaRPr>
            </a:p>
          </p:txBody>
        </p:sp>
        <p:sp>
          <p:nvSpPr>
            <p:cNvPr id="56349" name="AutoShape 29"/>
            <p:cNvSpPr>
              <a:spLocks/>
            </p:cNvSpPr>
            <p:nvPr/>
          </p:nvSpPr>
          <p:spPr bwMode="auto">
            <a:xfrm rot="-5407097">
              <a:off x="3379" y="3157"/>
              <a:ext cx="222" cy="499"/>
            </a:xfrm>
            <a:prstGeom prst="leftBrace">
              <a:avLst>
                <a:gd name="adj1" fmla="val 43238"/>
                <a:gd name="adj2" fmla="val 48968"/>
              </a:avLst>
            </a:prstGeom>
            <a:noFill/>
            <a:ln w="1905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56350" name="Group 30"/>
          <p:cNvGrpSpPr>
            <a:grpSpLocks/>
          </p:cNvGrpSpPr>
          <p:nvPr/>
        </p:nvGrpSpPr>
        <p:grpSpPr bwMode="auto">
          <a:xfrm>
            <a:off x="5975350" y="2590800"/>
            <a:ext cx="2976563" cy="1920875"/>
            <a:chOff x="3764" y="1632"/>
            <a:chExt cx="1875" cy="1210"/>
          </a:xfrm>
        </p:grpSpPr>
        <p:sp>
          <p:nvSpPr>
            <p:cNvPr id="56351" name="AutoShape 31"/>
            <p:cNvSpPr>
              <a:spLocks/>
            </p:cNvSpPr>
            <p:nvPr/>
          </p:nvSpPr>
          <p:spPr bwMode="auto">
            <a:xfrm flipH="1">
              <a:off x="3764" y="1632"/>
              <a:ext cx="172" cy="368"/>
            </a:xfrm>
            <a:prstGeom prst="leftBrace">
              <a:avLst>
                <a:gd name="adj1" fmla="val 44593"/>
                <a:gd name="adj2" fmla="val 47917"/>
              </a:avLst>
            </a:prstGeom>
            <a:noFill/>
            <a:ln w="1905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6352" name="Text Box 32"/>
            <p:cNvSpPr txBox="1">
              <a:spLocks noChangeArrowheads="1"/>
            </p:cNvSpPr>
            <p:nvPr/>
          </p:nvSpPr>
          <p:spPr bwMode="auto">
            <a:xfrm>
              <a:off x="3936" y="2112"/>
              <a:ext cx="1703" cy="730"/>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nSpc>
                  <a:spcPct val="105000"/>
                </a:lnSpc>
                <a:spcBef>
                  <a:spcPct val="50000"/>
                </a:spcBef>
              </a:pPr>
              <a:r>
                <a:rPr lang="en-US" altLang="en-US" sz="2200"/>
                <a:t>At </a:t>
              </a:r>
              <a:r>
                <a:rPr lang="en-US" altLang="en-US" sz="2200" b="1" i="1">
                  <a:latin typeface="Tahoma" panose="020B0604030504040204" pitchFamily="34" charset="0"/>
                </a:rPr>
                <a:t>Y</a:t>
              </a:r>
              <a:r>
                <a:rPr lang="en-US" altLang="en-US" sz="2200" baseline="-25000">
                  <a:latin typeface="Tahoma" panose="020B0604030504040204" pitchFamily="34" charset="0"/>
                </a:rPr>
                <a:t>1</a:t>
              </a:r>
              <a:r>
                <a:rPr lang="en-US" altLang="en-US" sz="2200"/>
                <a:t>, there is now an unplanned </a:t>
              </a:r>
              <a:br>
                <a:rPr lang="en-US" altLang="en-US" sz="2200"/>
              </a:br>
              <a:r>
                <a:rPr lang="en-US" altLang="en-US" sz="2200"/>
                <a:t>inventory buildup…</a:t>
              </a:r>
            </a:p>
          </p:txBody>
        </p:sp>
        <p:sp>
          <p:nvSpPr>
            <p:cNvPr id="56353" name="Line 33"/>
            <p:cNvSpPr>
              <a:spLocks noChangeShapeType="1"/>
            </p:cNvSpPr>
            <p:nvPr/>
          </p:nvSpPr>
          <p:spPr bwMode="auto">
            <a:xfrm flipH="1" flipV="1">
              <a:off x="3955" y="1811"/>
              <a:ext cx="845" cy="301"/>
            </a:xfrm>
            <a:prstGeom prst="line">
              <a:avLst/>
            </a:prstGeom>
            <a:noFill/>
            <a:ln w="19050">
              <a:solidFill>
                <a:schemeClr val="tx1"/>
              </a:solidFill>
              <a:round/>
              <a:headEnd/>
              <a:tailEnd type="triangle"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56354" name="Line 34"/>
          <p:cNvSpPr>
            <a:spLocks noChangeShapeType="1"/>
          </p:cNvSpPr>
          <p:nvPr/>
        </p:nvSpPr>
        <p:spPr bwMode="auto">
          <a:xfrm flipV="1">
            <a:off x="5362575" y="4972050"/>
            <a:ext cx="82550" cy="0"/>
          </a:xfrm>
          <a:prstGeom prst="line">
            <a:avLst/>
          </a:prstGeom>
          <a:noFill/>
          <a:ln w="15875">
            <a:solidFill>
              <a:srgbClr val="FF0000"/>
            </a:solidFill>
            <a:round/>
            <a:headEnd type="stealth" w="lg"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6355" name="Line 35"/>
          <p:cNvSpPr>
            <a:spLocks noChangeShapeType="1"/>
          </p:cNvSpPr>
          <p:nvPr/>
        </p:nvSpPr>
        <p:spPr bwMode="auto">
          <a:xfrm flipV="1">
            <a:off x="5567363" y="4972050"/>
            <a:ext cx="73025" cy="0"/>
          </a:xfrm>
          <a:prstGeom prst="line">
            <a:avLst/>
          </a:prstGeom>
          <a:noFill/>
          <a:ln w="15875">
            <a:solidFill>
              <a:srgbClr val="FF0000"/>
            </a:solidFill>
            <a:round/>
            <a:headEnd type="stealth" w="lg"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6356" name="Line 36"/>
          <p:cNvSpPr>
            <a:spLocks noChangeShapeType="1"/>
          </p:cNvSpPr>
          <p:nvPr/>
        </p:nvSpPr>
        <p:spPr bwMode="auto">
          <a:xfrm flipV="1">
            <a:off x="5745163" y="4972050"/>
            <a:ext cx="80962" cy="0"/>
          </a:xfrm>
          <a:prstGeom prst="line">
            <a:avLst/>
          </a:prstGeom>
          <a:noFill/>
          <a:ln w="15875">
            <a:solidFill>
              <a:srgbClr val="FF0000"/>
            </a:solidFill>
            <a:round/>
            <a:headEnd type="stealth" w="lg"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6357" name="Text Box 37"/>
          <p:cNvSpPr txBox="1">
            <a:spLocks noChangeArrowheads="1"/>
          </p:cNvSpPr>
          <p:nvPr/>
        </p:nvSpPr>
        <p:spPr bwMode="auto">
          <a:xfrm>
            <a:off x="685800" y="4232275"/>
            <a:ext cx="2209800" cy="1863725"/>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nSpc>
                <a:spcPct val="105000"/>
              </a:lnSpc>
              <a:spcBef>
                <a:spcPct val="50000"/>
              </a:spcBef>
            </a:pPr>
            <a:r>
              <a:rPr lang="en-US" altLang="en-US" sz="2200"/>
              <a:t>…so firms reduce output, and income falls toward a new equilibrium</a:t>
            </a:r>
          </a:p>
        </p:txBody>
      </p:sp>
      <p:grpSp>
        <p:nvGrpSpPr>
          <p:cNvPr id="56358" name="Group 38"/>
          <p:cNvGrpSpPr>
            <a:grpSpLocks/>
          </p:cNvGrpSpPr>
          <p:nvPr/>
        </p:nvGrpSpPr>
        <p:grpSpPr bwMode="auto">
          <a:xfrm>
            <a:off x="1066800" y="3414713"/>
            <a:ext cx="2428875" cy="561975"/>
            <a:chOff x="672" y="2151"/>
            <a:chExt cx="1530" cy="354"/>
          </a:xfrm>
        </p:grpSpPr>
        <p:sp>
          <p:nvSpPr>
            <p:cNvPr id="56359" name="Text Box 39"/>
            <p:cNvSpPr txBox="1">
              <a:spLocks noChangeArrowheads="1"/>
            </p:cNvSpPr>
            <p:nvPr/>
          </p:nvSpPr>
          <p:spPr bwMode="auto">
            <a:xfrm>
              <a:off x="672" y="2160"/>
              <a:ext cx="1488" cy="288"/>
            </a:xfrm>
            <a:prstGeom prst="rect">
              <a:avLst/>
            </a:prstGeom>
            <a:noFill/>
            <a:ln>
              <a:noFill/>
            </a:ln>
            <a:effectLst/>
            <a:extLst>
              <a:ext uri="{909E8E84-426E-40DD-AFC4-6F175D3DCCD1}">
                <a14:hiddenFill xmlns:a14="http://schemas.microsoft.com/office/drawing/2010/main" xmlns="">
                  <a:solidFill>
                    <a:schemeClr val="bg1">
                      <a:alpha val="50000"/>
                    </a:schemeClr>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altLang="en-US" sz="2400" b="1">
                  <a:latin typeface="Tahoma" panose="020B0604030504040204" pitchFamily="34" charset="0"/>
                  <a:sym typeface="Symbol" panose="05050102010706020507" pitchFamily="18" charset="2"/>
                </a:rPr>
                <a:t></a:t>
              </a:r>
              <a:r>
                <a:rPr lang="en-US" altLang="en-US" sz="2400" b="1" i="1">
                  <a:latin typeface="Tahoma" panose="020B0604030504040204" pitchFamily="34" charset="0"/>
                  <a:sym typeface="Symbol" panose="05050102010706020507" pitchFamily="18" charset="2"/>
                </a:rPr>
                <a:t>C </a:t>
              </a:r>
              <a:r>
                <a:rPr lang="en-US" altLang="en-US" sz="2400">
                  <a:latin typeface="Tahoma" panose="020B0604030504040204" pitchFamily="34" charset="0"/>
                  <a:sym typeface="Symbol" panose="05050102010706020507" pitchFamily="18" charset="2"/>
                </a:rPr>
                <a:t>= </a:t>
              </a:r>
              <a:r>
                <a:rPr lang="en-US" altLang="en-US" sz="2400" b="1">
                  <a:latin typeface="Tahoma" panose="020B0604030504040204" pitchFamily="34" charset="0"/>
                  <a:sym typeface="Symbol" panose="05050102010706020507" pitchFamily="18" charset="2"/>
                </a:rPr>
                <a:t></a:t>
              </a:r>
              <a:r>
                <a:rPr lang="en-US" altLang="en-US" sz="2400">
                  <a:latin typeface="Tahoma" panose="020B0604030504040204" pitchFamily="34" charset="0"/>
                  <a:sym typeface="Symbol" panose="05050102010706020507" pitchFamily="18" charset="2"/>
                </a:rPr>
                <a:t>MPC </a:t>
              </a:r>
              <a:r>
                <a:rPr lang="en-US" altLang="en-US" sz="2400" b="1">
                  <a:latin typeface="Tahoma" panose="020B0604030504040204" pitchFamily="34" charset="0"/>
                  <a:sym typeface="Symbol" panose="05050102010706020507" pitchFamily="18" charset="2"/>
                </a:rPr>
                <a:t></a:t>
              </a:r>
              <a:r>
                <a:rPr lang="en-US" altLang="en-US" sz="2400" b="1" i="1">
                  <a:latin typeface="Tahoma" panose="020B0604030504040204" pitchFamily="34" charset="0"/>
                  <a:sym typeface="Symbol" panose="05050102010706020507" pitchFamily="18" charset="2"/>
                </a:rPr>
                <a:t>T</a:t>
              </a:r>
            </a:p>
          </p:txBody>
        </p:sp>
        <p:sp>
          <p:nvSpPr>
            <p:cNvPr id="56360" name="Line 40"/>
            <p:cNvSpPr>
              <a:spLocks noChangeShapeType="1"/>
            </p:cNvSpPr>
            <p:nvPr/>
          </p:nvSpPr>
          <p:spPr bwMode="auto">
            <a:xfrm>
              <a:off x="2202" y="2151"/>
              <a:ext cx="0" cy="35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56361" name="Text Box 41"/>
          <p:cNvSpPr txBox="1">
            <a:spLocks noChangeArrowheads="1"/>
          </p:cNvSpPr>
          <p:nvPr/>
        </p:nvSpPr>
        <p:spPr bwMode="auto">
          <a:xfrm>
            <a:off x="381000" y="1600200"/>
            <a:ext cx="2438400" cy="1511300"/>
          </a:xfrm>
          <a:prstGeom prst="rect">
            <a:avLst/>
          </a:prstGeom>
          <a:solidFill>
            <a:srgbClr val="FFCC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nSpc>
                <a:spcPct val="105000"/>
              </a:lnSpc>
              <a:spcBef>
                <a:spcPct val="50000"/>
              </a:spcBef>
            </a:pPr>
            <a:r>
              <a:rPr lang="en-US" altLang="en-US" sz="2200"/>
              <a:t>Initially, the tax increase reduces consumption, and therefore  </a:t>
            </a:r>
            <a:r>
              <a:rPr lang="en-US" altLang="en-US" sz="2200" b="1" i="1"/>
              <a:t>E</a:t>
            </a:r>
            <a:r>
              <a:rPr lang="en-US" altLang="en-US" sz="2200"/>
              <a:t>:</a:t>
            </a:r>
          </a:p>
        </p:txBody>
      </p:sp>
    </p:spTree>
    <p:extLst>
      <p:ext uri="{BB962C8B-B14F-4D97-AF65-F5344CB8AC3E}">
        <p14:creationId xmlns:p14="http://schemas.microsoft.com/office/powerpoint/2010/main" xmlns="" val="21871541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3" fill="hold" nodeType="clickEffect">
                                  <p:stCondLst>
                                    <p:cond delay="0"/>
                                  </p:stCondLst>
                                  <p:childTnLst>
                                    <p:set>
                                      <p:cBhvr>
                                        <p:cTn id="6" dur="1" fill="hold">
                                          <p:stCondLst>
                                            <p:cond delay="0"/>
                                          </p:stCondLst>
                                        </p:cTn>
                                        <p:tgtEl>
                                          <p:spTgt spid="56329"/>
                                        </p:tgtEl>
                                        <p:attrNameLst>
                                          <p:attrName>style.visibility</p:attrName>
                                        </p:attrNameLst>
                                      </p:cBhvr>
                                      <p:to>
                                        <p:strVal val="visible"/>
                                      </p:to>
                                    </p:set>
                                    <p:animEffect transition="in" filter="strips(upRight)">
                                      <p:cBhvr>
                                        <p:cTn id="7" dur="500"/>
                                        <p:tgtEl>
                                          <p:spTgt spid="5632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3" fill="hold" nodeType="clickEffect">
                                  <p:stCondLst>
                                    <p:cond delay="0"/>
                                  </p:stCondLst>
                                  <p:childTnLst>
                                    <p:set>
                                      <p:cBhvr>
                                        <p:cTn id="11" dur="1" fill="hold">
                                          <p:stCondLst>
                                            <p:cond delay="0"/>
                                          </p:stCondLst>
                                        </p:cTn>
                                        <p:tgtEl>
                                          <p:spTgt spid="56339"/>
                                        </p:tgtEl>
                                        <p:attrNameLst>
                                          <p:attrName>style.visibility</p:attrName>
                                        </p:attrNameLst>
                                      </p:cBhvr>
                                      <p:to>
                                        <p:strVal val="visible"/>
                                      </p:to>
                                    </p:set>
                                    <p:animEffect transition="in" filter="strips(upRight)">
                                      <p:cBhvr>
                                        <p:cTn id="12" dur="500"/>
                                        <p:tgtEl>
                                          <p:spTgt spid="563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6342"/>
                                        </p:tgtEl>
                                        <p:attrNameLst>
                                          <p:attrName>style.visibility</p:attrName>
                                        </p:attrNameLst>
                                      </p:cBhvr>
                                      <p:to>
                                        <p:strVal val="visible"/>
                                      </p:to>
                                    </p:set>
                                    <p:animEffect transition="in" filter="wipe(up)">
                                      <p:cBhvr>
                                        <p:cTn id="17" dur="500"/>
                                        <p:tgtEl>
                                          <p:spTgt spid="56342"/>
                                        </p:tgtEl>
                                      </p:cBhvr>
                                    </p:animEffect>
                                  </p:childTnLst>
                                </p:cTn>
                              </p:par>
                            </p:childTnLst>
                          </p:cTn>
                        </p:par>
                        <p:par>
                          <p:cTn id="18" fill="hold" nodeType="afterGroup">
                            <p:stCondLst>
                              <p:cond delay="500"/>
                            </p:stCondLst>
                            <p:childTnLst>
                              <p:par>
                                <p:cTn id="19" presetID="18" presetClass="entr" presetSubtype="6" fill="hold" nodeType="afterEffect">
                                  <p:stCondLst>
                                    <p:cond delay="0"/>
                                  </p:stCondLst>
                                  <p:childTnLst>
                                    <p:set>
                                      <p:cBhvr>
                                        <p:cTn id="20" dur="1" fill="hold">
                                          <p:stCondLst>
                                            <p:cond delay="0"/>
                                          </p:stCondLst>
                                        </p:cTn>
                                        <p:tgtEl>
                                          <p:spTgt spid="56343"/>
                                        </p:tgtEl>
                                        <p:attrNameLst>
                                          <p:attrName>style.visibility</p:attrName>
                                        </p:attrNameLst>
                                      </p:cBhvr>
                                      <p:to>
                                        <p:strVal val="visible"/>
                                      </p:to>
                                    </p:set>
                                    <p:animEffect transition="in" filter="strips(downRight)">
                                      <p:cBhvr>
                                        <p:cTn id="21" dur="500"/>
                                        <p:tgtEl>
                                          <p:spTgt spid="5634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56361"/>
                                        </p:tgtEl>
                                        <p:attrNameLst>
                                          <p:attrName>style.visibility</p:attrName>
                                        </p:attrNameLst>
                                      </p:cBhvr>
                                      <p:to>
                                        <p:strVal val="visible"/>
                                      </p:to>
                                    </p:set>
                                    <p:animEffect transition="in" filter="dissolve">
                                      <p:cBhvr>
                                        <p:cTn id="26" dur="500"/>
                                        <p:tgtEl>
                                          <p:spTgt spid="5636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 fill="hold" nodeType="clickEffect">
                                  <p:stCondLst>
                                    <p:cond delay="0"/>
                                  </p:stCondLst>
                                  <p:childTnLst>
                                    <p:set>
                                      <p:cBhvr>
                                        <p:cTn id="30" dur="1" fill="hold">
                                          <p:stCondLst>
                                            <p:cond delay="0"/>
                                          </p:stCondLst>
                                        </p:cTn>
                                        <p:tgtEl>
                                          <p:spTgt spid="56358"/>
                                        </p:tgtEl>
                                        <p:attrNameLst>
                                          <p:attrName>style.visibility</p:attrName>
                                        </p:attrNameLst>
                                      </p:cBhvr>
                                      <p:to>
                                        <p:strVal val="visible"/>
                                      </p:to>
                                    </p:set>
                                    <p:anim calcmode="lin" valueType="num">
                                      <p:cBhvr>
                                        <p:cTn id="31" dur="500" fill="hold"/>
                                        <p:tgtEl>
                                          <p:spTgt spid="56358"/>
                                        </p:tgtEl>
                                        <p:attrNameLst>
                                          <p:attrName>ppt_x</p:attrName>
                                        </p:attrNameLst>
                                      </p:cBhvr>
                                      <p:tavLst>
                                        <p:tav tm="0">
                                          <p:val>
                                            <p:strVal val="#ppt_x"/>
                                          </p:val>
                                        </p:tav>
                                        <p:tav tm="100000">
                                          <p:val>
                                            <p:strVal val="#ppt_x"/>
                                          </p:val>
                                        </p:tav>
                                      </p:tavLst>
                                    </p:anim>
                                    <p:anim calcmode="lin" valueType="num">
                                      <p:cBhvr>
                                        <p:cTn id="32" dur="500" fill="hold"/>
                                        <p:tgtEl>
                                          <p:spTgt spid="56358"/>
                                        </p:tgtEl>
                                        <p:attrNameLst>
                                          <p:attrName>ppt_y</p:attrName>
                                        </p:attrNameLst>
                                      </p:cBhvr>
                                      <p:tavLst>
                                        <p:tav tm="0">
                                          <p:val>
                                            <p:strVal val="#ppt_y-#ppt_h/2"/>
                                          </p:val>
                                        </p:tav>
                                        <p:tav tm="100000">
                                          <p:val>
                                            <p:strVal val="#ppt_y"/>
                                          </p:val>
                                        </p:tav>
                                      </p:tavLst>
                                    </p:anim>
                                    <p:anim calcmode="lin" valueType="num">
                                      <p:cBhvr>
                                        <p:cTn id="33" dur="500" fill="hold"/>
                                        <p:tgtEl>
                                          <p:spTgt spid="56358"/>
                                        </p:tgtEl>
                                        <p:attrNameLst>
                                          <p:attrName>ppt_w</p:attrName>
                                        </p:attrNameLst>
                                      </p:cBhvr>
                                      <p:tavLst>
                                        <p:tav tm="0">
                                          <p:val>
                                            <p:strVal val="#ppt_w"/>
                                          </p:val>
                                        </p:tav>
                                        <p:tav tm="100000">
                                          <p:val>
                                            <p:strVal val="#ppt_w"/>
                                          </p:val>
                                        </p:tav>
                                      </p:tavLst>
                                    </p:anim>
                                    <p:anim calcmode="lin" valueType="num">
                                      <p:cBhvr>
                                        <p:cTn id="34" dur="500" fill="hold"/>
                                        <p:tgtEl>
                                          <p:spTgt spid="56358"/>
                                        </p:tgtEl>
                                        <p:attrNameLst>
                                          <p:attrName>ppt_h</p:attrName>
                                        </p:attrNameLst>
                                      </p:cBhvr>
                                      <p:tavLst>
                                        <p:tav tm="0">
                                          <p:val>
                                            <p:fltVal val="0"/>
                                          </p:val>
                                        </p:tav>
                                        <p:tav tm="100000">
                                          <p:val>
                                            <p:strVal val="#ppt_h"/>
                                          </p:val>
                                        </p:tav>
                                      </p:tavLst>
                                    </p:anim>
                                  </p:childTnLst>
                                </p:cTn>
                              </p:par>
                            </p:childTnLst>
                          </p:cTn>
                        </p:par>
                        <p:par>
                          <p:cTn id="35" fill="hold" nodeType="afterGroup">
                            <p:stCondLst>
                              <p:cond delay="500"/>
                            </p:stCondLst>
                            <p:childTnLst>
                              <p:par>
                                <p:cTn id="36" presetID="18" presetClass="entr" presetSubtype="3" fill="hold" nodeType="afterEffect">
                                  <p:stCondLst>
                                    <p:cond delay="0"/>
                                  </p:stCondLst>
                                  <p:childTnLst>
                                    <p:set>
                                      <p:cBhvr>
                                        <p:cTn id="37" dur="1" fill="hold">
                                          <p:stCondLst>
                                            <p:cond delay="0"/>
                                          </p:stCondLst>
                                        </p:cTn>
                                        <p:tgtEl>
                                          <p:spTgt spid="56332"/>
                                        </p:tgtEl>
                                        <p:attrNameLst>
                                          <p:attrName>style.visibility</p:attrName>
                                        </p:attrNameLst>
                                      </p:cBhvr>
                                      <p:to>
                                        <p:strVal val="visible"/>
                                      </p:to>
                                    </p:set>
                                    <p:animEffect transition="in" filter="strips(upRight)">
                                      <p:cBhvr>
                                        <p:cTn id="38" dur="500"/>
                                        <p:tgtEl>
                                          <p:spTgt spid="56332"/>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8" presetClass="entr" presetSubtype="6" fill="hold" nodeType="clickEffect">
                                  <p:stCondLst>
                                    <p:cond delay="0"/>
                                  </p:stCondLst>
                                  <p:childTnLst>
                                    <p:set>
                                      <p:cBhvr>
                                        <p:cTn id="42" dur="1" fill="hold">
                                          <p:stCondLst>
                                            <p:cond delay="0"/>
                                          </p:stCondLst>
                                        </p:cTn>
                                        <p:tgtEl>
                                          <p:spTgt spid="56350"/>
                                        </p:tgtEl>
                                        <p:attrNameLst>
                                          <p:attrName>style.visibility</p:attrName>
                                        </p:attrNameLst>
                                      </p:cBhvr>
                                      <p:to>
                                        <p:strVal val="visible"/>
                                      </p:to>
                                    </p:set>
                                    <p:animEffect transition="in" filter="strips(downRight)">
                                      <p:cBhvr>
                                        <p:cTn id="43" dur="500"/>
                                        <p:tgtEl>
                                          <p:spTgt spid="56350"/>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56357"/>
                                        </p:tgtEl>
                                        <p:attrNameLst>
                                          <p:attrName>style.visibility</p:attrName>
                                        </p:attrNameLst>
                                      </p:cBhvr>
                                      <p:to>
                                        <p:strVal val="visible"/>
                                      </p:to>
                                    </p:set>
                                    <p:animEffect transition="in" filter="dissolve">
                                      <p:cBhvr>
                                        <p:cTn id="48" dur="500"/>
                                        <p:tgtEl>
                                          <p:spTgt spid="56357"/>
                                        </p:tgtEl>
                                      </p:cBhvr>
                                    </p:animEffect>
                                  </p:childTnLst>
                                </p:cTn>
                              </p:par>
                            </p:childTnLst>
                          </p:cTn>
                        </p:par>
                        <p:par>
                          <p:cTn id="49" fill="hold" nodeType="afterGroup">
                            <p:stCondLst>
                              <p:cond delay="500"/>
                            </p:stCondLst>
                            <p:childTnLst>
                              <p:par>
                                <p:cTn id="50" presetID="22" presetClass="entr" presetSubtype="2" fill="hold" grpId="0" nodeType="afterEffect">
                                  <p:stCondLst>
                                    <p:cond delay="0"/>
                                  </p:stCondLst>
                                  <p:childTnLst>
                                    <p:set>
                                      <p:cBhvr>
                                        <p:cTn id="51" dur="1" fill="hold">
                                          <p:stCondLst>
                                            <p:cond delay="0"/>
                                          </p:stCondLst>
                                        </p:cTn>
                                        <p:tgtEl>
                                          <p:spTgt spid="56356"/>
                                        </p:tgtEl>
                                        <p:attrNameLst>
                                          <p:attrName>style.visibility</p:attrName>
                                        </p:attrNameLst>
                                      </p:cBhvr>
                                      <p:to>
                                        <p:strVal val="visible"/>
                                      </p:to>
                                    </p:set>
                                    <p:animEffect transition="in" filter="wipe(right)">
                                      <p:cBhvr>
                                        <p:cTn id="52" dur="500"/>
                                        <p:tgtEl>
                                          <p:spTgt spid="56356"/>
                                        </p:tgtEl>
                                      </p:cBhvr>
                                    </p:animEffect>
                                  </p:childTnLst>
                                </p:cTn>
                              </p:par>
                            </p:childTnLst>
                          </p:cTn>
                        </p:par>
                        <p:par>
                          <p:cTn id="53" fill="hold" nodeType="afterGroup">
                            <p:stCondLst>
                              <p:cond delay="1000"/>
                            </p:stCondLst>
                            <p:childTnLst>
                              <p:par>
                                <p:cTn id="54" presetID="22" presetClass="entr" presetSubtype="2" fill="hold" grpId="0" nodeType="afterEffect">
                                  <p:stCondLst>
                                    <p:cond delay="0"/>
                                  </p:stCondLst>
                                  <p:childTnLst>
                                    <p:set>
                                      <p:cBhvr>
                                        <p:cTn id="55" dur="1" fill="hold">
                                          <p:stCondLst>
                                            <p:cond delay="0"/>
                                          </p:stCondLst>
                                        </p:cTn>
                                        <p:tgtEl>
                                          <p:spTgt spid="56355"/>
                                        </p:tgtEl>
                                        <p:attrNameLst>
                                          <p:attrName>style.visibility</p:attrName>
                                        </p:attrNameLst>
                                      </p:cBhvr>
                                      <p:to>
                                        <p:strVal val="visible"/>
                                      </p:to>
                                    </p:set>
                                    <p:animEffect transition="in" filter="wipe(right)">
                                      <p:cBhvr>
                                        <p:cTn id="56" dur="500"/>
                                        <p:tgtEl>
                                          <p:spTgt spid="56355"/>
                                        </p:tgtEl>
                                      </p:cBhvr>
                                    </p:animEffect>
                                  </p:childTnLst>
                                </p:cTn>
                              </p:par>
                            </p:childTnLst>
                          </p:cTn>
                        </p:par>
                        <p:par>
                          <p:cTn id="57" fill="hold" nodeType="afterGroup">
                            <p:stCondLst>
                              <p:cond delay="1500"/>
                            </p:stCondLst>
                            <p:childTnLst>
                              <p:par>
                                <p:cTn id="58" presetID="22" presetClass="entr" presetSubtype="2" fill="hold" grpId="0" nodeType="afterEffect">
                                  <p:stCondLst>
                                    <p:cond delay="0"/>
                                  </p:stCondLst>
                                  <p:childTnLst>
                                    <p:set>
                                      <p:cBhvr>
                                        <p:cTn id="59" dur="1" fill="hold">
                                          <p:stCondLst>
                                            <p:cond delay="0"/>
                                          </p:stCondLst>
                                        </p:cTn>
                                        <p:tgtEl>
                                          <p:spTgt spid="56354"/>
                                        </p:tgtEl>
                                        <p:attrNameLst>
                                          <p:attrName>style.visibility</p:attrName>
                                        </p:attrNameLst>
                                      </p:cBhvr>
                                      <p:to>
                                        <p:strVal val="visible"/>
                                      </p:to>
                                    </p:set>
                                    <p:animEffect transition="in" filter="wipe(right)">
                                      <p:cBhvr>
                                        <p:cTn id="60" dur="500"/>
                                        <p:tgtEl>
                                          <p:spTgt spid="56354"/>
                                        </p:tgtEl>
                                      </p:cBhvr>
                                    </p:animEffect>
                                  </p:childTnLst>
                                </p:cTn>
                              </p:par>
                            </p:childTnLst>
                          </p:cTn>
                        </p:par>
                        <p:par>
                          <p:cTn id="61" fill="hold" nodeType="afterGroup">
                            <p:stCondLst>
                              <p:cond delay="2000"/>
                            </p:stCondLst>
                            <p:childTnLst>
                              <p:par>
                                <p:cTn id="62" presetID="22" presetClass="entr" presetSubtype="2" fill="hold" grpId="0" nodeType="afterEffect">
                                  <p:stCondLst>
                                    <p:cond delay="0"/>
                                  </p:stCondLst>
                                  <p:childTnLst>
                                    <p:set>
                                      <p:cBhvr>
                                        <p:cTn id="63" dur="1" fill="hold">
                                          <p:stCondLst>
                                            <p:cond delay="0"/>
                                          </p:stCondLst>
                                        </p:cTn>
                                        <p:tgtEl>
                                          <p:spTgt spid="56346"/>
                                        </p:tgtEl>
                                        <p:attrNameLst>
                                          <p:attrName>style.visibility</p:attrName>
                                        </p:attrNameLst>
                                      </p:cBhvr>
                                      <p:to>
                                        <p:strVal val="visible"/>
                                      </p:to>
                                    </p:set>
                                    <p:animEffect transition="in" filter="wipe(right)">
                                      <p:cBhvr>
                                        <p:cTn id="64" dur="500"/>
                                        <p:tgtEl>
                                          <p:spTgt spid="56346"/>
                                        </p:tgtEl>
                                      </p:cBhvr>
                                    </p:animEffect>
                                  </p:childTnLst>
                                </p:cTn>
                              </p:par>
                            </p:childTnLst>
                          </p:cTn>
                        </p:par>
                        <p:par>
                          <p:cTn id="65" fill="hold" nodeType="afterGroup">
                            <p:stCondLst>
                              <p:cond delay="2500"/>
                            </p:stCondLst>
                            <p:childTnLst>
                              <p:par>
                                <p:cTn id="66" presetID="22" presetClass="entr" presetSubtype="1" fill="hold" grpId="0" nodeType="afterEffect">
                                  <p:stCondLst>
                                    <p:cond delay="0"/>
                                  </p:stCondLst>
                                  <p:childTnLst>
                                    <p:set>
                                      <p:cBhvr>
                                        <p:cTn id="67" dur="1" fill="hold">
                                          <p:stCondLst>
                                            <p:cond delay="0"/>
                                          </p:stCondLst>
                                        </p:cTn>
                                        <p:tgtEl>
                                          <p:spTgt spid="56335"/>
                                        </p:tgtEl>
                                        <p:attrNameLst>
                                          <p:attrName>style.visibility</p:attrName>
                                        </p:attrNameLst>
                                      </p:cBhvr>
                                      <p:to>
                                        <p:strVal val="visible"/>
                                      </p:to>
                                    </p:set>
                                    <p:animEffect transition="in" filter="wipe(up)">
                                      <p:cBhvr>
                                        <p:cTn id="68" dur="500"/>
                                        <p:tgtEl>
                                          <p:spTgt spid="56335"/>
                                        </p:tgtEl>
                                      </p:cBhvr>
                                    </p:animEffect>
                                  </p:childTnLst>
                                </p:cTn>
                              </p:par>
                            </p:childTnLst>
                          </p:cTn>
                        </p:par>
                        <p:par>
                          <p:cTn id="69" fill="hold" nodeType="afterGroup">
                            <p:stCondLst>
                              <p:cond delay="3000"/>
                            </p:stCondLst>
                            <p:childTnLst>
                              <p:par>
                                <p:cTn id="70" presetID="18" presetClass="entr" presetSubtype="12" fill="hold" nodeType="afterEffect">
                                  <p:stCondLst>
                                    <p:cond delay="0"/>
                                  </p:stCondLst>
                                  <p:childTnLst>
                                    <p:set>
                                      <p:cBhvr>
                                        <p:cTn id="71" dur="1" fill="hold">
                                          <p:stCondLst>
                                            <p:cond delay="0"/>
                                          </p:stCondLst>
                                        </p:cTn>
                                        <p:tgtEl>
                                          <p:spTgt spid="56336"/>
                                        </p:tgtEl>
                                        <p:attrNameLst>
                                          <p:attrName>style.visibility</p:attrName>
                                        </p:attrNameLst>
                                      </p:cBhvr>
                                      <p:to>
                                        <p:strVal val="visible"/>
                                      </p:to>
                                    </p:set>
                                    <p:animEffect transition="in" filter="strips(downLeft)">
                                      <p:cBhvr>
                                        <p:cTn id="72" dur="500"/>
                                        <p:tgtEl>
                                          <p:spTgt spid="56336"/>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9" presetClass="entr" presetSubtype="0" fill="hold" nodeType="clickEffect">
                                  <p:stCondLst>
                                    <p:cond delay="0"/>
                                  </p:stCondLst>
                                  <p:childTnLst>
                                    <p:set>
                                      <p:cBhvr>
                                        <p:cTn id="76" dur="1" fill="hold">
                                          <p:stCondLst>
                                            <p:cond delay="0"/>
                                          </p:stCondLst>
                                        </p:cTn>
                                        <p:tgtEl>
                                          <p:spTgt spid="56347"/>
                                        </p:tgtEl>
                                        <p:attrNameLst>
                                          <p:attrName>style.visibility</p:attrName>
                                        </p:attrNameLst>
                                      </p:cBhvr>
                                      <p:to>
                                        <p:strVal val="visible"/>
                                      </p:to>
                                    </p:set>
                                    <p:animEffect transition="in" filter="dissolve">
                                      <p:cBhvr>
                                        <p:cTn id="77" dur="500"/>
                                        <p:tgtEl>
                                          <p:spTgt spid="56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5" grpId="0" animBg="1"/>
      <p:bldP spid="56342" grpId="0" animBg="1"/>
      <p:bldP spid="56346" grpId="0" animBg="1"/>
      <p:bldP spid="56354" grpId="0" animBg="1"/>
      <p:bldP spid="56355" grpId="0" animBg="1"/>
      <p:bldP spid="56356" grpId="0" animBg="1"/>
      <p:bldP spid="56357" grpId="0" animBg="1" autoUpdateAnimBg="0"/>
      <p:bldP spid="56361"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Supply-side </a:t>
            </a:r>
            <a:r>
              <a:rPr lang="en-US" b="1" dirty="0" smtClean="0">
                <a:latin typeface="Times New Roman" panose="02020603050405020304" pitchFamily="18" charset="0"/>
                <a:cs typeface="Times New Roman" panose="02020603050405020304" pitchFamily="18" charset="0"/>
              </a:rPr>
              <a:t>Economics</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a:t>
            </a:r>
            <a:r>
              <a:rPr lang="en-US" dirty="0">
                <a:latin typeface="Times New Roman" panose="02020603050405020304" pitchFamily="18" charset="0"/>
                <a:cs typeface="Times New Roman" panose="02020603050405020304" pitchFamily="18" charset="0"/>
              </a:rPr>
              <a:t>1980’s American economy was hit by stagflation. Most </a:t>
            </a:r>
            <a:r>
              <a:rPr lang="en-US" dirty="0" smtClean="0">
                <a:latin typeface="Times New Roman" panose="02020603050405020304" pitchFamily="18" charset="0"/>
                <a:cs typeface="Times New Roman" panose="02020603050405020304" pitchFamily="18" charset="0"/>
              </a:rPr>
              <a:t>of the economists blamed </a:t>
            </a:r>
            <a:r>
              <a:rPr lang="en-US" dirty="0">
                <a:latin typeface="Times New Roman" panose="02020603050405020304" pitchFamily="18" charset="0"/>
                <a:cs typeface="Times New Roman" panose="02020603050405020304" pitchFamily="18" charset="0"/>
              </a:rPr>
              <a:t>over-regulation, </a:t>
            </a:r>
            <a:r>
              <a:rPr lang="en-US" dirty="0" smtClean="0">
                <a:latin typeface="Times New Roman" panose="02020603050405020304" pitchFamily="18" charset="0"/>
                <a:cs typeface="Times New Roman" panose="02020603050405020304" pitchFamily="18" charset="0"/>
              </a:rPr>
              <a:t>decreasing productivity </a:t>
            </a:r>
            <a:r>
              <a:rPr lang="en-US" dirty="0">
                <a:latin typeface="Times New Roman" panose="02020603050405020304" pitchFamily="18" charset="0"/>
                <a:cs typeface="Times New Roman" panose="02020603050405020304" pitchFamily="18" charset="0"/>
              </a:rPr>
              <a:t>and </a:t>
            </a:r>
            <a:r>
              <a:rPr lang="en-US" dirty="0" smtClean="0">
                <a:latin typeface="Times New Roman" panose="02020603050405020304" pitchFamily="18" charset="0"/>
                <a:cs typeface="Times New Roman" panose="02020603050405020304" pitchFamily="18" charset="0"/>
              </a:rPr>
              <a:t>motivation </a:t>
            </a:r>
            <a:r>
              <a:rPr lang="en-US" dirty="0">
                <a:latin typeface="Times New Roman" panose="02020603050405020304" pitchFamily="18" charset="0"/>
                <a:cs typeface="Times New Roman" panose="02020603050405020304" pitchFamily="18" charset="0"/>
              </a:rPr>
              <a:t>to increase output among producers.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Neoclassical </a:t>
            </a:r>
            <a:r>
              <a:rPr lang="en-US" dirty="0">
                <a:latin typeface="Times New Roman" panose="02020603050405020304" pitchFamily="18" charset="0"/>
                <a:cs typeface="Times New Roman" panose="02020603050405020304" pitchFamily="18" charset="0"/>
              </a:rPr>
              <a:t>economic thinking surfaced in the </a:t>
            </a:r>
            <a:r>
              <a:rPr lang="en-US" dirty="0" smtClean="0">
                <a:latin typeface="Times New Roman" panose="02020603050405020304" pitchFamily="18" charset="0"/>
                <a:cs typeface="Times New Roman" panose="02020603050405020304" pitchFamily="18" charset="0"/>
              </a:rPr>
              <a:t>disguise </a:t>
            </a:r>
            <a:r>
              <a:rPr lang="en-US" dirty="0">
                <a:latin typeface="Times New Roman" panose="02020603050405020304" pitchFamily="18" charset="0"/>
                <a:cs typeface="Times New Roman" panose="02020603050405020304" pitchFamily="18" charset="0"/>
              </a:rPr>
              <a:t>of supply-side economics calling for changes in taxes to produce more output </a:t>
            </a:r>
            <a:r>
              <a:rPr lang="en-US" dirty="0" smtClean="0">
                <a:latin typeface="Times New Roman" panose="02020603050405020304" pitchFamily="18" charset="0"/>
                <a:cs typeface="Times New Roman" panose="02020603050405020304" pitchFamily="18" charset="0"/>
              </a:rPr>
              <a:t>than </a:t>
            </a:r>
            <a:r>
              <a:rPr lang="en-US" dirty="0">
                <a:latin typeface="Times New Roman" panose="02020603050405020304" pitchFamily="18" charset="0"/>
                <a:cs typeface="Times New Roman" panose="02020603050405020304" pitchFamily="18" charset="0"/>
              </a:rPr>
              <a:t>increasing economic activity</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13</a:t>
            </a:fld>
            <a:endParaRPr lang="en-US"/>
          </a:p>
        </p:txBody>
      </p:sp>
    </p:spTree>
    <p:extLst>
      <p:ext uri="{BB962C8B-B14F-4D97-AF65-F5344CB8AC3E}">
        <p14:creationId xmlns:p14="http://schemas.microsoft.com/office/powerpoint/2010/main" xmlns="" val="4121359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Role of Government in Islam</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70000" lnSpcReduction="20000"/>
          </a:bodyPr>
          <a:lstStyle/>
          <a:p>
            <a:pPr>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In the traditional </a:t>
            </a:r>
            <a:r>
              <a:rPr lang="en-US" sz="3400" dirty="0" smtClean="0">
                <a:latin typeface="Times New Roman" panose="02020603050405020304" pitchFamily="18" charset="0"/>
                <a:cs typeface="Times New Roman" panose="02020603050405020304" pitchFamily="18" charset="0"/>
              </a:rPr>
              <a:t>economics, </a:t>
            </a:r>
            <a:r>
              <a:rPr lang="en-US" sz="3400" dirty="0">
                <a:latin typeface="Times New Roman" panose="02020603050405020304" pitchFamily="18" charset="0"/>
                <a:cs typeface="Times New Roman" panose="02020603050405020304" pitchFamily="18" charset="0"/>
              </a:rPr>
              <a:t>government is only a tool. Only when market is found inefficient or </a:t>
            </a:r>
            <a:r>
              <a:rPr lang="en-US" sz="3400" dirty="0" smtClean="0">
                <a:latin typeface="Times New Roman" panose="02020603050405020304" pitchFamily="18" charset="0"/>
                <a:cs typeface="Times New Roman" panose="02020603050405020304" pitchFamily="18" charset="0"/>
              </a:rPr>
              <a:t>it fails </a:t>
            </a:r>
            <a:r>
              <a:rPr lang="en-US" sz="3400" dirty="0">
                <a:latin typeface="Times New Roman" panose="02020603050405020304" pitchFamily="18" charset="0"/>
                <a:cs typeface="Times New Roman" panose="02020603050405020304" pitchFamily="18" charset="0"/>
              </a:rPr>
              <a:t>to generate efficiency</a:t>
            </a:r>
            <a:r>
              <a:rPr lang="en-US" sz="3400" dirty="0" smtClean="0">
                <a:latin typeface="Times New Roman" panose="02020603050405020304" pitchFamily="18" charset="0"/>
                <a:cs typeface="Times New Roman" panose="02020603050405020304" pitchFamily="18" charset="0"/>
              </a:rPr>
              <a:t>, the government </a:t>
            </a:r>
            <a:r>
              <a:rPr lang="en-US" sz="3400" dirty="0">
                <a:latin typeface="Times New Roman" panose="02020603050405020304" pitchFamily="18" charset="0"/>
                <a:cs typeface="Times New Roman" panose="02020603050405020304" pitchFamily="18" charset="0"/>
              </a:rPr>
              <a:t>will intervene to set things straight again. </a:t>
            </a:r>
            <a:endParaRPr lang="en-US" sz="3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However </a:t>
            </a:r>
            <a:r>
              <a:rPr lang="en-US" sz="3400" dirty="0">
                <a:latin typeface="Times New Roman" panose="02020603050405020304" pitchFamily="18" charset="0"/>
                <a:cs typeface="Times New Roman" panose="02020603050405020304" pitchFamily="18" charset="0"/>
              </a:rPr>
              <a:t>government in Islam is divinely inspired and thus, inherent in nature. This is because, man </a:t>
            </a:r>
            <a:r>
              <a:rPr lang="en-US" sz="3400" dirty="0" smtClean="0">
                <a:latin typeface="Times New Roman" panose="02020603050405020304" pitchFamily="18" charset="0"/>
                <a:cs typeface="Times New Roman" panose="02020603050405020304" pitchFamily="18" charset="0"/>
              </a:rPr>
              <a:t>is </a:t>
            </a:r>
            <a:r>
              <a:rPr lang="en-US" sz="3400" dirty="0">
                <a:latin typeface="Times New Roman" panose="02020603050405020304" pitchFamily="18" charset="0"/>
                <a:cs typeface="Times New Roman" panose="02020603050405020304" pitchFamily="18" charset="0"/>
              </a:rPr>
              <a:t>economic </a:t>
            </a:r>
            <a:r>
              <a:rPr lang="en-US" sz="3400" dirty="0" smtClean="0">
                <a:latin typeface="Times New Roman" panose="02020603050405020304" pitchFamily="18" charset="0"/>
                <a:cs typeface="Times New Roman" panose="02020603050405020304" pitchFamily="18" charset="0"/>
              </a:rPr>
              <a:t>agent, functioning as consumers </a:t>
            </a:r>
            <a:r>
              <a:rPr lang="en-US" sz="3400" dirty="0">
                <a:latin typeface="Times New Roman" panose="02020603050405020304" pitchFamily="18" charset="0"/>
                <a:cs typeface="Times New Roman" panose="02020603050405020304" pitchFamily="18" charset="0"/>
              </a:rPr>
              <a:t>and </a:t>
            </a:r>
            <a:r>
              <a:rPr lang="en-US" sz="3400" dirty="0" smtClean="0">
                <a:latin typeface="Times New Roman" panose="02020603050405020304" pitchFamily="18" charset="0"/>
                <a:cs typeface="Times New Roman" panose="02020603050405020304" pitchFamily="18" charset="0"/>
              </a:rPr>
              <a:t>suppliers alike; by </a:t>
            </a:r>
            <a:r>
              <a:rPr lang="en-US" sz="3400" dirty="0">
                <a:latin typeface="Times New Roman" panose="02020603050405020304" pitchFamily="18" charset="0"/>
                <a:cs typeface="Times New Roman" panose="02020603050405020304" pitchFamily="18" charset="0"/>
              </a:rPr>
              <a:t>nature </a:t>
            </a:r>
            <a:r>
              <a:rPr lang="en-US" sz="3400" dirty="0" smtClean="0">
                <a:latin typeface="Times New Roman" panose="02020603050405020304" pitchFamily="18" charset="0"/>
                <a:cs typeface="Times New Roman" panose="02020603050405020304" pitchFamily="18" charset="0"/>
              </a:rPr>
              <a:t>man is weak </a:t>
            </a:r>
            <a:r>
              <a:rPr lang="en-US" sz="3400" dirty="0">
                <a:latin typeface="Times New Roman" panose="02020603050405020304" pitchFamily="18" charset="0"/>
                <a:cs typeface="Times New Roman" panose="02020603050405020304" pitchFamily="18" charset="0"/>
              </a:rPr>
              <a:t>and unstable. This has been mentioned in </a:t>
            </a:r>
            <a:r>
              <a:rPr lang="en-US" sz="3400" dirty="0" smtClean="0">
                <a:latin typeface="Times New Roman" panose="02020603050405020304" pitchFamily="18" charset="0"/>
                <a:cs typeface="Times New Roman" panose="02020603050405020304" pitchFamily="18" charset="0"/>
              </a:rPr>
              <a:t>al-Quran (</a:t>
            </a:r>
            <a:r>
              <a:rPr lang="en-US" sz="3400" dirty="0">
                <a:latin typeface="Times New Roman" panose="02020603050405020304" pitchFamily="18" charset="0"/>
                <a:cs typeface="Times New Roman" panose="02020603050405020304" pitchFamily="18" charset="0"/>
              </a:rPr>
              <a:t>70: 19-21). </a:t>
            </a:r>
            <a:endParaRPr lang="en-US" sz="3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Another </a:t>
            </a:r>
            <a:r>
              <a:rPr lang="en-US" sz="3400" dirty="0">
                <a:latin typeface="Times New Roman" panose="02020603050405020304" pitchFamily="18" charset="0"/>
                <a:cs typeface="Times New Roman" panose="02020603050405020304" pitchFamily="18" charset="0"/>
              </a:rPr>
              <a:t>verse is (4:128) man is greedy and </a:t>
            </a:r>
            <a:r>
              <a:rPr lang="en-US" sz="3400" dirty="0" smtClean="0">
                <a:latin typeface="Times New Roman" panose="02020603050405020304" pitchFamily="18" charset="0"/>
                <a:cs typeface="Times New Roman" panose="02020603050405020304" pitchFamily="18" charset="0"/>
              </a:rPr>
              <a:t>selfish.</a:t>
            </a:r>
            <a:endParaRPr lang="en-US" sz="3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Therefore, unlike </a:t>
            </a:r>
            <a:r>
              <a:rPr lang="en-US" sz="3400" dirty="0" smtClean="0">
                <a:latin typeface="Times New Roman" panose="02020603050405020304" pitchFamily="18" charset="0"/>
                <a:cs typeface="Times New Roman" panose="02020603050405020304" pitchFamily="18" charset="0"/>
              </a:rPr>
              <a:t>conventional system, </a:t>
            </a:r>
            <a:r>
              <a:rPr lang="en-US" sz="3400" dirty="0">
                <a:latin typeface="Times New Roman" panose="02020603050405020304" pitchFamily="18" charset="0"/>
                <a:cs typeface="Times New Roman" panose="02020603050405020304" pitchFamily="18" charset="0"/>
              </a:rPr>
              <a:t>Islamic </a:t>
            </a:r>
            <a:r>
              <a:rPr lang="en-US" sz="3400" dirty="0" smtClean="0">
                <a:latin typeface="Times New Roman" panose="02020603050405020304" pitchFamily="18" charset="0"/>
                <a:cs typeface="Times New Roman" panose="02020603050405020304" pitchFamily="18" charset="0"/>
              </a:rPr>
              <a:t>economics is not </a:t>
            </a:r>
            <a:r>
              <a:rPr lang="en-US" sz="3400" dirty="0">
                <a:latin typeface="Times New Roman" panose="02020603050405020304" pitchFamily="18" charset="0"/>
                <a:cs typeface="Times New Roman" panose="02020603050405020304" pitchFamily="18" charset="0"/>
              </a:rPr>
              <a:t>just </a:t>
            </a:r>
            <a:r>
              <a:rPr lang="en-US" sz="3400" dirty="0" smtClean="0">
                <a:latin typeface="Times New Roman" panose="02020603050405020304" pitchFamily="18" charset="0"/>
                <a:cs typeface="Times New Roman" panose="02020603050405020304" pitchFamily="18" charset="0"/>
              </a:rPr>
              <a:t>material calculation of fiscal </a:t>
            </a:r>
            <a:r>
              <a:rPr lang="en-US" sz="3400" dirty="0">
                <a:latin typeface="Times New Roman" panose="02020603050405020304" pitchFamily="18" charset="0"/>
                <a:cs typeface="Times New Roman" panose="02020603050405020304" pitchFamily="18" charset="0"/>
              </a:rPr>
              <a:t>policy but also spiritual </a:t>
            </a:r>
            <a:r>
              <a:rPr lang="en-US" sz="3400" dirty="0" smtClean="0">
                <a:latin typeface="Times New Roman" panose="02020603050405020304" pitchFamily="18" charset="0"/>
                <a:cs typeface="Times New Roman" panose="02020603050405020304" pitchFamily="18" charset="0"/>
              </a:rPr>
              <a:t>values support to </a:t>
            </a:r>
            <a:r>
              <a:rPr lang="en-US" sz="3400" dirty="0">
                <a:latin typeface="Times New Roman" panose="02020603050405020304" pitchFamily="18" charset="0"/>
                <a:cs typeface="Times New Roman" panose="02020603050405020304" pitchFamily="18" charset="0"/>
              </a:rPr>
              <a:t>increase the country performance</a:t>
            </a:r>
            <a:r>
              <a:rPr lang="en-US" sz="3400" dirty="0" smtClean="0">
                <a:latin typeface="Times New Roman" panose="02020603050405020304" pitchFamily="18" charset="0"/>
                <a:cs typeface="Times New Roman" panose="02020603050405020304" pitchFamily="18" charset="0"/>
              </a:rPr>
              <a:t>.</a:t>
            </a:r>
            <a:endParaRPr lang="en-US" sz="3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14</a:t>
            </a:fld>
            <a:endParaRPr lang="en-US"/>
          </a:p>
        </p:txBody>
      </p:sp>
    </p:spTree>
    <p:extLst>
      <p:ext uri="{BB962C8B-B14F-4D97-AF65-F5344CB8AC3E}">
        <p14:creationId xmlns:p14="http://schemas.microsoft.com/office/powerpoint/2010/main" xmlns="" val="30278532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Fiscal Policy in Islamic Perspective</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85000" lnSpcReduction="20000"/>
          </a:bodyPr>
          <a:lstStyle/>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Quran </a:t>
            </a:r>
            <a:r>
              <a:rPr lang="en-US" sz="3400" dirty="0">
                <a:latin typeface="Times New Roman" panose="02020603050405020304" pitchFamily="18" charset="0"/>
                <a:cs typeface="Times New Roman" panose="02020603050405020304" pitchFamily="18" charset="0"/>
              </a:rPr>
              <a:t>has </a:t>
            </a:r>
            <a:r>
              <a:rPr lang="en-US" sz="3400" dirty="0" smtClean="0">
                <a:latin typeface="Times New Roman" panose="02020603050405020304" pitchFamily="18" charset="0"/>
                <a:cs typeface="Times New Roman" panose="02020603050405020304" pitchFamily="18" charset="0"/>
              </a:rPr>
              <a:t>guides what a good </a:t>
            </a:r>
            <a:r>
              <a:rPr lang="en-US" sz="3400" dirty="0">
                <a:latin typeface="Times New Roman" panose="02020603050405020304" pitchFamily="18" charset="0"/>
                <a:cs typeface="Times New Roman" panose="02020603050405020304" pitchFamily="18" charset="0"/>
              </a:rPr>
              <a:t>fiscal policy should be like. </a:t>
            </a:r>
            <a:r>
              <a:rPr lang="en-US" sz="3400" dirty="0" smtClean="0">
                <a:latin typeface="Times New Roman" panose="02020603050405020304" pitchFamily="18" charset="0"/>
                <a:cs typeface="Times New Roman" panose="02020603050405020304" pitchFamily="18" charset="0"/>
              </a:rPr>
              <a:t>Surah </a:t>
            </a:r>
            <a:r>
              <a:rPr lang="en-US" sz="3400" dirty="0">
                <a:latin typeface="Times New Roman" panose="02020603050405020304" pitchFamily="18" charset="0"/>
                <a:cs typeface="Times New Roman" panose="02020603050405020304" pitchFamily="18" charset="0"/>
              </a:rPr>
              <a:t>Yusuf (12:43-49) </a:t>
            </a:r>
            <a:r>
              <a:rPr lang="en-US" sz="3400" dirty="0" smtClean="0">
                <a:latin typeface="Times New Roman" panose="02020603050405020304" pitchFamily="18" charset="0"/>
                <a:cs typeface="Times New Roman" panose="02020603050405020304" pitchFamily="18" charset="0"/>
              </a:rPr>
              <a:t>tells </a:t>
            </a:r>
            <a:r>
              <a:rPr lang="en-US" sz="3400" dirty="0">
                <a:latin typeface="Times New Roman" panose="02020603050405020304" pitchFamily="18" charset="0"/>
                <a:cs typeface="Times New Roman" panose="02020603050405020304" pitchFamily="18" charset="0"/>
              </a:rPr>
              <a:t>the story of a Pharaoh in Egypt who had a strange dream.</a:t>
            </a:r>
          </a:p>
          <a:p>
            <a:pPr>
              <a:buFont typeface="Wingdings" panose="05000000000000000000" pitchFamily="2" charset="2"/>
              <a:buChar char="Ø"/>
            </a:pPr>
            <a:endParaRPr lang="en-US" sz="3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The king of Egypt shares his horrible dream with his subjects but none of them could interpret it.. Then </a:t>
            </a:r>
            <a:r>
              <a:rPr lang="en-US" sz="3400" dirty="0" err="1" smtClean="0">
                <a:latin typeface="Times New Roman" panose="02020603050405020304" pitchFamily="18" charset="0"/>
                <a:cs typeface="Times New Roman" panose="02020603050405020304" pitchFamily="18" charset="0"/>
              </a:rPr>
              <a:t>Yousuf</a:t>
            </a:r>
            <a:r>
              <a:rPr lang="en-US" sz="3400" dirty="0" smtClean="0">
                <a:latin typeface="Times New Roman" panose="02020603050405020304" pitchFamily="18" charset="0"/>
                <a:cs typeface="Times New Roman" panose="02020603050405020304" pitchFamily="18" charset="0"/>
              </a:rPr>
              <a:t>, the holy prophet of Allah was contacted to interpret it. The Prophet of Allah forecast famine for couple of years in the future. The king surrendered and handed over the </a:t>
            </a:r>
            <a:r>
              <a:rPr lang="en-US" sz="3400" dirty="0" err="1" smtClean="0">
                <a:latin typeface="Times New Roman" panose="02020603050405020304" pitchFamily="18" charset="0"/>
                <a:cs typeface="Times New Roman" panose="02020603050405020304" pitchFamily="18" charset="0"/>
              </a:rPr>
              <a:t>kindom</a:t>
            </a:r>
            <a:r>
              <a:rPr lang="en-US" sz="3400" dirty="0" smtClean="0">
                <a:latin typeface="Times New Roman" panose="02020603050405020304" pitchFamily="18" charset="0"/>
                <a:cs typeface="Times New Roman" panose="02020603050405020304" pitchFamily="18" charset="0"/>
              </a:rPr>
              <a:t> to </a:t>
            </a:r>
            <a:r>
              <a:rPr lang="en-US" sz="3400" dirty="0" err="1" smtClean="0">
                <a:latin typeface="Times New Roman" panose="02020603050405020304" pitchFamily="18" charset="0"/>
                <a:cs typeface="Times New Roman" panose="02020603050405020304" pitchFamily="18" charset="0"/>
              </a:rPr>
              <a:t>Yousuf</a:t>
            </a:r>
            <a:r>
              <a:rPr lang="en-US" sz="3400" dirty="0" smtClean="0">
                <a:latin typeface="Times New Roman" panose="02020603050405020304" pitchFamily="18" charset="0"/>
                <a:cs typeface="Times New Roman" panose="02020603050405020304" pitchFamily="18" charset="0"/>
              </a:rPr>
              <a:t> to manage the situation which he did very successfully. .</a:t>
            </a:r>
            <a:endParaRPr lang="en-US" sz="3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15</a:t>
            </a:fld>
            <a:endParaRPr lang="en-US"/>
          </a:p>
        </p:txBody>
      </p:sp>
    </p:spTree>
    <p:extLst>
      <p:ext uri="{BB962C8B-B14F-4D97-AF65-F5344CB8AC3E}">
        <p14:creationId xmlns:p14="http://schemas.microsoft.com/office/powerpoint/2010/main" xmlns="" val="13638948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Fiscal Policy in Islamic Perspective</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4938712"/>
          </a:xfrm>
        </p:spPr>
        <p:txBody>
          <a:bodyPr>
            <a:normAutofit fontScale="62500" lnSpcReduction="20000"/>
          </a:bodyPr>
          <a:lstStyle/>
          <a:p>
            <a:pPr marL="0" indent="0">
              <a:buNone/>
            </a:pPr>
            <a:r>
              <a:rPr lang="en-US" sz="3800" dirty="0">
                <a:latin typeface="Times New Roman" panose="02020603050405020304" pitchFamily="18" charset="0"/>
                <a:cs typeface="Times New Roman" panose="02020603050405020304" pitchFamily="18" charset="0"/>
              </a:rPr>
              <a:t>In the dream, the King saw seven green ears of wheat and seven withered or dying ears of wheat. Then prophet Yusuf interpret the dreams. Prophet Yusuf said that Egypt would enjoy seven years of prosperity with abundant harvests. In modern times, this mean high economic growth. He advised the people of Egypt to work hard in planting their crops, use a little for food and sustenance and store the rest. This is because after the period of prosperity, Egypt would suffer from drought for seven years when no crops would grow. In modern term this mean a bad long recession. But with the reserve in store, the people of Egypt could survive the seven bad years. Prophet Yusuf add more advice to the King, have to lease the best portions for seeds to plant later when rains filled the Nile. In other words, people must set aside money for savings and investment. To postpone current consumption to make way for production of future goods was one of the main messages that Prophet Yusuf wanted the Pharaoh to think about</a:t>
            </a:r>
            <a:r>
              <a:rPr lang="en-US" sz="3800" dirty="0" smtClean="0">
                <a:latin typeface="Times New Roman" panose="02020603050405020304" pitchFamily="18" charset="0"/>
                <a:cs typeface="Times New Roman" panose="02020603050405020304" pitchFamily="18" charset="0"/>
              </a:rPr>
              <a:t>.</a:t>
            </a:r>
            <a:endParaRPr lang="en-US" sz="3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16</a:t>
            </a:fld>
            <a:endParaRPr lang="en-US"/>
          </a:p>
        </p:txBody>
      </p:sp>
    </p:spTree>
    <p:extLst>
      <p:ext uri="{BB962C8B-B14F-4D97-AF65-F5344CB8AC3E}">
        <p14:creationId xmlns:p14="http://schemas.microsoft.com/office/powerpoint/2010/main" xmlns="" val="25438117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Fiscal Policy in Islamic Perspective</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85000" lnSpcReduction="10000"/>
          </a:bodyPr>
          <a:lstStyle/>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Quran advises a </a:t>
            </a:r>
            <a:r>
              <a:rPr lang="en-US" sz="3400" dirty="0">
                <a:latin typeface="Times New Roman" panose="02020603050405020304" pitchFamily="18" charset="0"/>
                <a:cs typeface="Times New Roman" panose="02020603050405020304" pitchFamily="18" charset="0"/>
              </a:rPr>
              <a:t>simple budget policy. </a:t>
            </a:r>
            <a:endParaRPr lang="en-US" sz="3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During </a:t>
            </a:r>
            <a:r>
              <a:rPr lang="en-US" sz="3400" dirty="0">
                <a:latin typeface="Times New Roman" panose="02020603050405020304" pitchFamily="18" charset="0"/>
                <a:cs typeface="Times New Roman" panose="02020603050405020304" pitchFamily="18" charset="0"/>
              </a:rPr>
              <a:t>economic booms, </a:t>
            </a:r>
            <a:r>
              <a:rPr lang="en-US" sz="3400" dirty="0" smtClean="0">
                <a:latin typeface="Times New Roman" panose="02020603050405020304" pitchFamily="18" charset="0"/>
                <a:cs typeface="Times New Roman" panose="02020603050405020304" pitchFamily="18" charset="0"/>
              </a:rPr>
              <a:t>save part of the profit</a:t>
            </a:r>
            <a:r>
              <a:rPr lang="en-US" sz="3400" dirty="0">
                <a:latin typeface="Times New Roman" panose="02020603050405020304" pitchFamily="18" charset="0"/>
                <a:cs typeface="Times New Roman" panose="02020603050405020304" pitchFamily="18" charset="0"/>
              </a:rPr>
              <a:t>, </a:t>
            </a:r>
            <a:r>
              <a:rPr lang="en-US" sz="3400" dirty="0" smtClean="0">
                <a:latin typeface="Times New Roman" panose="02020603050405020304" pitchFamily="18" charset="0"/>
                <a:cs typeface="Times New Roman" panose="02020603050405020304" pitchFamily="18" charset="0"/>
              </a:rPr>
              <a:t>call </a:t>
            </a:r>
            <a:r>
              <a:rPr lang="en-US" sz="3400" dirty="0">
                <a:latin typeface="Times New Roman" panose="02020603050405020304" pitchFamily="18" charset="0"/>
                <a:cs typeface="Times New Roman" panose="02020603050405020304" pitchFamily="18" charset="0"/>
              </a:rPr>
              <a:t>for higher savings rather than higher spending. </a:t>
            </a:r>
            <a:endParaRPr lang="en-US" sz="3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During </a:t>
            </a:r>
            <a:r>
              <a:rPr lang="en-US" sz="3400" dirty="0">
                <a:latin typeface="Times New Roman" panose="02020603050405020304" pitchFamily="18" charset="0"/>
                <a:cs typeface="Times New Roman" panose="02020603050405020304" pitchFamily="18" charset="0"/>
              </a:rPr>
              <a:t>good years, government normally </a:t>
            </a:r>
            <a:r>
              <a:rPr lang="en-US" sz="3400" dirty="0" smtClean="0">
                <a:latin typeface="Times New Roman" panose="02020603050405020304" pitchFamily="18" charset="0"/>
                <a:cs typeface="Times New Roman" panose="02020603050405020304" pitchFamily="18" charset="0"/>
              </a:rPr>
              <a:t>collects higher </a:t>
            </a:r>
            <a:r>
              <a:rPr lang="en-US" sz="3400" dirty="0">
                <a:latin typeface="Times New Roman" panose="02020603050405020304" pitchFamily="18" charset="0"/>
                <a:cs typeface="Times New Roman" panose="02020603050405020304" pitchFamily="18" charset="0"/>
              </a:rPr>
              <a:t>tax revenues. </a:t>
            </a:r>
            <a:endParaRPr lang="en-US" sz="3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According  </a:t>
            </a:r>
            <a:r>
              <a:rPr lang="en-US" sz="3400" dirty="0">
                <a:latin typeface="Times New Roman" panose="02020603050405020304" pitchFamily="18" charset="0"/>
                <a:cs typeface="Times New Roman" panose="02020603050405020304" pitchFamily="18" charset="0"/>
              </a:rPr>
              <a:t>to Prophet Yusuf’s fiscal planning, the government should not forget that the economy might eventually slow down one day. </a:t>
            </a:r>
            <a:endParaRPr lang="en-US" sz="3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It </a:t>
            </a:r>
            <a:r>
              <a:rPr lang="en-US" sz="3400" dirty="0">
                <a:latin typeface="Times New Roman" panose="02020603050405020304" pitchFamily="18" charset="0"/>
                <a:cs typeface="Times New Roman" panose="02020603050405020304" pitchFamily="18" charset="0"/>
              </a:rPr>
              <a:t>is good policy not to overspend such that more revenues can be set aside as </a:t>
            </a:r>
            <a:r>
              <a:rPr lang="en-US" sz="3400" dirty="0" smtClean="0">
                <a:latin typeface="Times New Roman" panose="02020603050405020304" pitchFamily="18" charset="0"/>
                <a:cs typeface="Times New Roman" panose="02020603050405020304" pitchFamily="18" charset="0"/>
              </a:rPr>
              <a:t>reserve.</a:t>
            </a:r>
            <a:endParaRPr lang="en-US" sz="3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17</a:t>
            </a:fld>
            <a:endParaRPr lang="en-US"/>
          </a:p>
        </p:txBody>
      </p:sp>
    </p:spTree>
    <p:extLst>
      <p:ext uri="{BB962C8B-B14F-4D97-AF65-F5344CB8AC3E}">
        <p14:creationId xmlns:p14="http://schemas.microsoft.com/office/powerpoint/2010/main" xmlns="" val="36998067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Fiscal Policy in Islamic Perspective</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92500"/>
          </a:bodyPr>
          <a:lstStyle/>
          <a:p>
            <a:pPr>
              <a:buFont typeface="Wingdings" panose="05000000000000000000" pitchFamily="2" charset="2"/>
              <a:buChar char="Ø"/>
            </a:pPr>
            <a:r>
              <a:rPr lang="en-US" sz="3400" dirty="0">
                <a:latin typeface="Times New Roman" panose="02020603050405020304" pitchFamily="18" charset="0"/>
                <a:cs typeface="Times New Roman" panose="02020603050405020304" pitchFamily="18" charset="0"/>
              </a:rPr>
              <a:t>During a recession however, Keynesian theory suggests higher government spending to help stimulate aggregate demand. But how can we increase public spending if fewer reserves are available for government spending. </a:t>
            </a:r>
            <a:endParaRPr lang="en-US" sz="3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Bad </a:t>
            </a:r>
            <a:r>
              <a:rPr lang="en-US" sz="3400" dirty="0">
                <a:latin typeface="Times New Roman" panose="02020603050405020304" pitchFamily="18" charset="0"/>
                <a:cs typeface="Times New Roman" panose="02020603050405020304" pitchFamily="18" charset="0"/>
              </a:rPr>
              <a:t>fiscal policy allows government to overspend during economic booms, leaving them with lower reserves to work with when the country recedes into a major slow </a:t>
            </a:r>
            <a:r>
              <a:rPr lang="en-US" sz="3400" dirty="0" smtClean="0">
                <a:latin typeface="Times New Roman" panose="02020603050405020304" pitchFamily="18" charset="0"/>
                <a:cs typeface="Times New Roman" panose="02020603050405020304" pitchFamily="18" charset="0"/>
              </a:rPr>
              <a:t>down.</a:t>
            </a:r>
            <a:endParaRPr lang="en-US" sz="3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18</a:t>
            </a:fld>
            <a:endParaRPr lang="en-US"/>
          </a:p>
        </p:txBody>
      </p:sp>
    </p:spTree>
    <p:extLst>
      <p:ext uri="{BB962C8B-B14F-4D97-AF65-F5344CB8AC3E}">
        <p14:creationId xmlns:p14="http://schemas.microsoft.com/office/powerpoint/2010/main" xmlns="" val="28122072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Fiscal Policy in Islamic Perspective</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70000" lnSpcReduction="20000"/>
          </a:bodyPr>
          <a:lstStyle/>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The </a:t>
            </a:r>
            <a:r>
              <a:rPr lang="en-US" sz="3400" dirty="0">
                <a:latin typeface="Times New Roman" panose="02020603050405020304" pitchFamily="18" charset="0"/>
                <a:cs typeface="Times New Roman" panose="02020603050405020304" pitchFamily="18" charset="0"/>
              </a:rPr>
              <a:t>government </a:t>
            </a:r>
            <a:r>
              <a:rPr lang="en-US" sz="3400" dirty="0" smtClean="0">
                <a:latin typeface="Times New Roman" panose="02020603050405020304" pitchFamily="18" charset="0"/>
                <a:cs typeface="Times New Roman" panose="02020603050405020304" pitchFamily="18" charset="0"/>
              </a:rPr>
              <a:t>manipulate </a:t>
            </a:r>
            <a:r>
              <a:rPr lang="en-US" sz="3400" dirty="0">
                <a:latin typeface="Times New Roman" panose="02020603050405020304" pitchFamily="18" charset="0"/>
                <a:cs typeface="Times New Roman" panose="02020603050405020304" pitchFamily="18" charset="0"/>
              </a:rPr>
              <a:t>taxes and spending such that consumption and investment behavior </a:t>
            </a:r>
            <a:r>
              <a:rPr lang="en-US" sz="3400" dirty="0" smtClean="0">
                <a:latin typeface="Times New Roman" panose="02020603050405020304" pitchFamily="18" charset="0"/>
                <a:cs typeface="Times New Roman" panose="02020603050405020304" pitchFamily="18" charset="0"/>
              </a:rPr>
              <a:t>help </a:t>
            </a:r>
            <a:r>
              <a:rPr lang="en-US" sz="3400" dirty="0">
                <a:latin typeface="Times New Roman" panose="02020603050405020304" pitchFamily="18" charset="0"/>
                <a:cs typeface="Times New Roman" panose="02020603050405020304" pitchFamily="18" charset="0"/>
              </a:rPr>
              <a:t>to achieve full-employment level of output and price stability. </a:t>
            </a:r>
            <a:endParaRPr lang="en-US" sz="3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In case of recession, declining </a:t>
            </a:r>
            <a:r>
              <a:rPr lang="en-US" sz="3400" dirty="0">
                <a:latin typeface="Times New Roman" panose="02020603050405020304" pitchFamily="18" charset="0"/>
                <a:cs typeface="Times New Roman" panose="02020603050405020304" pitchFamily="18" charset="0"/>
              </a:rPr>
              <a:t>sales, output and employment, economic theory </a:t>
            </a:r>
            <a:r>
              <a:rPr lang="en-US" sz="3400" dirty="0" smtClean="0">
                <a:latin typeface="Times New Roman" panose="02020603050405020304" pitchFamily="18" charset="0"/>
                <a:cs typeface="Times New Roman" panose="02020603050405020304" pitchFamily="18" charset="0"/>
              </a:rPr>
              <a:t>suggests </a:t>
            </a:r>
            <a:r>
              <a:rPr lang="en-US" sz="3400" dirty="0">
                <a:latin typeface="Times New Roman" panose="02020603050405020304" pitchFamily="18" charset="0"/>
                <a:cs typeface="Times New Roman" panose="02020603050405020304" pitchFamily="18" charset="0"/>
              </a:rPr>
              <a:t>more spending. </a:t>
            </a:r>
            <a:endParaRPr lang="en-US" sz="3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More </a:t>
            </a:r>
            <a:r>
              <a:rPr lang="en-US" sz="3400" dirty="0">
                <a:latin typeface="Times New Roman" panose="02020603050405020304" pitchFamily="18" charset="0"/>
                <a:cs typeface="Times New Roman" panose="02020603050405020304" pitchFamily="18" charset="0"/>
              </a:rPr>
              <a:t>spending will increase production, employment and income. One way to increase spending is to reduce taxes. Lower personal income tax will increase disposable income and therefore raising consumption. </a:t>
            </a:r>
            <a:endParaRPr lang="en-US" sz="3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Lower </a:t>
            </a:r>
            <a:r>
              <a:rPr lang="en-US" sz="3400" dirty="0">
                <a:latin typeface="Times New Roman" panose="02020603050405020304" pitchFamily="18" charset="0"/>
                <a:cs typeface="Times New Roman" panose="02020603050405020304" pitchFamily="18" charset="0"/>
              </a:rPr>
              <a:t>corporate tax will increase net profit, which can increase more business spending. </a:t>
            </a:r>
            <a:endParaRPr lang="en-US" sz="3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3400" dirty="0" smtClean="0">
                <a:latin typeface="Times New Roman" panose="02020603050405020304" pitchFamily="18" charset="0"/>
                <a:cs typeface="Times New Roman" panose="02020603050405020304" pitchFamily="18" charset="0"/>
              </a:rPr>
              <a:t>Does </a:t>
            </a:r>
            <a:r>
              <a:rPr lang="en-US" sz="3400" dirty="0">
                <a:latin typeface="Times New Roman" panose="02020603050405020304" pitchFamily="18" charset="0"/>
                <a:cs typeface="Times New Roman" panose="02020603050405020304" pitchFamily="18" charset="0"/>
              </a:rPr>
              <a:t>Islam allow manipulating taxes  and zakat? Taxes can be </a:t>
            </a:r>
            <a:r>
              <a:rPr lang="en-US" sz="3400" dirty="0" smtClean="0">
                <a:latin typeface="Times New Roman" panose="02020603050405020304" pitchFamily="18" charset="0"/>
                <a:cs typeface="Times New Roman" panose="02020603050405020304" pitchFamily="18" charset="0"/>
              </a:rPr>
              <a:t>manipulated </a:t>
            </a:r>
            <a:r>
              <a:rPr lang="en-US" sz="3400" dirty="0">
                <a:latin typeface="Times New Roman" panose="02020603050405020304" pitchFamily="18" charset="0"/>
                <a:cs typeface="Times New Roman" panose="02020603050405020304" pitchFamily="18" charset="0"/>
              </a:rPr>
              <a:t>but </a:t>
            </a:r>
            <a:r>
              <a:rPr lang="en-US" sz="3400" dirty="0" smtClean="0">
                <a:latin typeface="Times New Roman" panose="02020603050405020304" pitchFamily="18" charset="0"/>
                <a:cs typeface="Times New Roman" panose="02020603050405020304" pitchFamily="18" charset="0"/>
              </a:rPr>
              <a:t>zakat is a fixed levy @2.5</a:t>
            </a:r>
            <a:r>
              <a:rPr lang="en-US" sz="34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19</a:t>
            </a:fld>
            <a:endParaRPr lang="en-US"/>
          </a:p>
        </p:txBody>
      </p:sp>
    </p:spTree>
    <p:extLst>
      <p:ext uri="{BB962C8B-B14F-4D97-AF65-F5344CB8AC3E}">
        <p14:creationId xmlns:p14="http://schemas.microsoft.com/office/powerpoint/2010/main" xmlns="" val="8754913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Traditional Revenue Sources of Islamic State</a:t>
            </a:r>
            <a:endParaRPr lang="en-US" b="1" dirty="0">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1898297780"/>
              </p:ext>
            </p:extLst>
          </p:nvPr>
        </p:nvGraphicFramePr>
        <p:xfrm>
          <a:off x="914400" y="1752599"/>
          <a:ext cx="7467600" cy="3581400"/>
        </p:xfrm>
        <a:graphic>
          <a:graphicData uri="http://schemas.openxmlformats.org/drawingml/2006/table">
            <a:tbl>
              <a:tblPr firstRow="1" firstCol="1" bandRow="1"/>
              <a:tblGrid>
                <a:gridCol w="1905000"/>
                <a:gridCol w="5562600"/>
              </a:tblGrid>
              <a:tr h="533401">
                <a:tc>
                  <a:txBody>
                    <a:bodyPr/>
                    <a:lstStyle/>
                    <a:p>
                      <a:pPr marL="0" marR="0" algn="just">
                        <a:lnSpc>
                          <a:spcPct val="150000"/>
                        </a:lnSpc>
                        <a:spcBef>
                          <a:spcPts val="0"/>
                        </a:spcBef>
                        <a:spcAft>
                          <a:spcPts val="0"/>
                        </a:spcAft>
                      </a:pPr>
                      <a:r>
                        <a:rPr lang="en-US" sz="2400" b="1" u="none" dirty="0">
                          <a:effectLst/>
                          <a:latin typeface="Times New Roman" panose="02020603050405020304" pitchFamily="18" charset="0"/>
                          <a:ea typeface="Times New Roman" panose="02020603050405020304" pitchFamily="18" charset="0"/>
                        </a:rPr>
                        <a:t>Zakat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800" b="1" u="none" dirty="0">
                          <a:effectLst/>
                          <a:latin typeface="Times New Roman" panose="02020603050405020304" pitchFamily="18" charset="0"/>
                          <a:ea typeface="Times New Roman" panose="02020603050405020304" pitchFamily="18" charset="0"/>
                        </a:rPr>
                        <a:t>Special levy or tax on wealth and agriculture products.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4825">
                <a:tc>
                  <a:txBody>
                    <a:bodyPr/>
                    <a:lstStyle/>
                    <a:p>
                      <a:pPr marL="0" marR="0" algn="just">
                        <a:lnSpc>
                          <a:spcPct val="150000"/>
                        </a:lnSpc>
                        <a:spcBef>
                          <a:spcPts val="0"/>
                        </a:spcBef>
                        <a:spcAft>
                          <a:spcPts val="0"/>
                        </a:spcAft>
                      </a:pPr>
                      <a:r>
                        <a:rPr lang="en-US" sz="2400" b="1" u="none" dirty="0" err="1">
                          <a:effectLst/>
                          <a:latin typeface="Times New Roman" panose="02020603050405020304" pitchFamily="18" charset="0"/>
                          <a:ea typeface="Times New Roman" panose="02020603050405020304" pitchFamily="18" charset="0"/>
                        </a:rPr>
                        <a:t>Kharaj</a:t>
                      </a:r>
                      <a:endParaRPr lang="en-US" sz="2400" b="1" u="none"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800" b="1" u="none" dirty="0">
                          <a:effectLst/>
                          <a:latin typeface="Times New Roman" panose="02020603050405020304" pitchFamily="18" charset="0"/>
                          <a:ea typeface="Times New Roman" panose="02020603050405020304" pitchFamily="18" charset="0"/>
                        </a:rPr>
                        <a:t>Land tax</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3375">
                <a:tc>
                  <a:txBody>
                    <a:bodyPr/>
                    <a:lstStyle/>
                    <a:p>
                      <a:pPr marL="0" marR="0" algn="just">
                        <a:lnSpc>
                          <a:spcPct val="150000"/>
                        </a:lnSpc>
                        <a:spcBef>
                          <a:spcPts val="0"/>
                        </a:spcBef>
                        <a:spcAft>
                          <a:spcPts val="0"/>
                        </a:spcAft>
                      </a:pPr>
                      <a:r>
                        <a:rPr lang="en-US" sz="2400" b="1" u="none" dirty="0" err="1">
                          <a:effectLst/>
                          <a:latin typeface="Times New Roman" panose="02020603050405020304" pitchFamily="18" charset="0"/>
                          <a:ea typeface="Times New Roman" panose="02020603050405020304" pitchFamily="18" charset="0"/>
                        </a:rPr>
                        <a:t>Jizya</a:t>
                      </a:r>
                      <a:endParaRPr lang="en-US" sz="2400" b="1" u="none"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800" b="1" u="none" dirty="0">
                          <a:effectLst/>
                          <a:latin typeface="Times New Roman" panose="02020603050405020304" pitchFamily="18" charset="0"/>
                          <a:ea typeface="Times New Roman" panose="02020603050405020304" pitchFamily="18" charset="0"/>
                        </a:rPr>
                        <a:t>Poll tax on non-Muslims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0" marR="0" algn="just">
                        <a:lnSpc>
                          <a:spcPct val="150000"/>
                        </a:lnSpc>
                        <a:spcBef>
                          <a:spcPts val="0"/>
                        </a:spcBef>
                        <a:spcAft>
                          <a:spcPts val="0"/>
                        </a:spcAft>
                      </a:pPr>
                      <a:r>
                        <a:rPr lang="en-US" sz="2400" b="1" u="none" dirty="0" err="1">
                          <a:effectLst/>
                          <a:latin typeface="Times New Roman" panose="02020603050405020304" pitchFamily="18" charset="0"/>
                          <a:ea typeface="Times New Roman" panose="02020603050405020304" pitchFamily="18" charset="0"/>
                        </a:rPr>
                        <a:t>Ghanimah</a:t>
                      </a:r>
                      <a:endParaRPr lang="en-US" sz="2400" b="1" u="none"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800" b="1" u="none" dirty="0">
                          <a:effectLst/>
                          <a:latin typeface="Times New Roman" panose="02020603050405020304" pitchFamily="18" charset="0"/>
                          <a:ea typeface="Times New Roman" panose="02020603050405020304" pitchFamily="18" charset="0"/>
                        </a:rPr>
                        <a:t>Spoils of war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8200">
                <a:tc>
                  <a:txBody>
                    <a:bodyPr/>
                    <a:lstStyle/>
                    <a:p>
                      <a:pPr marL="0" marR="0" algn="just">
                        <a:lnSpc>
                          <a:spcPct val="150000"/>
                        </a:lnSpc>
                        <a:spcBef>
                          <a:spcPts val="0"/>
                        </a:spcBef>
                        <a:spcAft>
                          <a:spcPts val="0"/>
                        </a:spcAft>
                      </a:pPr>
                      <a:r>
                        <a:rPr lang="en-US" sz="2400" b="1" u="none" dirty="0">
                          <a:effectLst/>
                          <a:latin typeface="Times New Roman" panose="02020603050405020304" pitchFamily="18" charset="0"/>
                          <a:ea typeface="Times New Roman" panose="02020603050405020304" pitchFamily="18" charset="0"/>
                        </a:rPr>
                        <a:t>Fay’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800" b="1" u="none" dirty="0">
                          <a:effectLst/>
                          <a:latin typeface="Times New Roman" panose="02020603050405020304" pitchFamily="18" charset="0"/>
                          <a:ea typeface="Times New Roman" panose="02020603050405020304" pitchFamily="18" charset="0"/>
                        </a:rPr>
                        <a:t>Properties received from enemies without actual fighting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4825">
                <a:tc>
                  <a:txBody>
                    <a:bodyPr/>
                    <a:lstStyle/>
                    <a:p>
                      <a:pPr marL="0" marR="0" algn="just">
                        <a:lnSpc>
                          <a:spcPct val="150000"/>
                        </a:lnSpc>
                        <a:spcBef>
                          <a:spcPts val="0"/>
                        </a:spcBef>
                        <a:spcAft>
                          <a:spcPts val="0"/>
                        </a:spcAft>
                      </a:pPr>
                      <a:r>
                        <a:rPr lang="en-US" sz="2400" b="1" u="none" dirty="0">
                          <a:effectLst/>
                          <a:latin typeface="Times New Roman" panose="02020603050405020304" pitchFamily="18" charset="0"/>
                          <a:ea typeface="Times New Roman" panose="02020603050405020304" pitchFamily="18" charset="0"/>
                        </a:rPr>
                        <a:t>‘</a:t>
                      </a:r>
                      <a:r>
                        <a:rPr lang="en-US" sz="2400" b="1" u="none" dirty="0" err="1">
                          <a:effectLst/>
                          <a:latin typeface="Times New Roman" panose="02020603050405020304" pitchFamily="18" charset="0"/>
                          <a:ea typeface="Times New Roman" panose="02020603050405020304" pitchFamily="18" charset="0"/>
                        </a:rPr>
                        <a:t>Ushur</a:t>
                      </a:r>
                      <a:endParaRPr lang="en-US" sz="2400" b="1" u="none"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50000"/>
                        </a:lnSpc>
                        <a:spcBef>
                          <a:spcPts val="0"/>
                        </a:spcBef>
                        <a:spcAft>
                          <a:spcPts val="0"/>
                        </a:spcAft>
                      </a:pPr>
                      <a:r>
                        <a:rPr lang="en-US" sz="1800" b="1" u="none" dirty="0">
                          <a:effectLst/>
                          <a:latin typeface="Times New Roman" panose="02020603050405020304" pitchFamily="18" charset="0"/>
                          <a:ea typeface="Times New Roman" panose="02020603050405020304" pitchFamily="18" charset="0"/>
                        </a:rPr>
                        <a:t>Custom duties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Slide Number Placeholder 2"/>
          <p:cNvSpPr>
            <a:spLocks noGrp="1"/>
          </p:cNvSpPr>
          <p:nvPr>
            <p:ph type="sldNum" sz="quarter" idx="12"/>
          </p:nvPr>
        </p:nvSpPr>
        <p:spPr/>
        <p:txBody>
          <a:bodyPr/>
          <a:lstStyle/>
          <a:p>
            <a:fld id="{52D96158-CDC9-4FF1-A278-9542325BFFE2}" type="slidenum">
              <a:rPr lang="en-US" smtClean="0"/>
              <a:pPr/>
              <a:t>20</a:t>
            </a:fld>
            <a:endParaRPr lang="en-US"/>
          </a:p>
        </p:txBody>
      </p:sp>
    </p:spTree>
    <p:extLst>
      <p:ext uri="{BB962C8B-B14F-4D97-AF65-F5344CB8AC3E}">
        <p14:creationId xmlns:p14="http://schemas.microsoft.com/office/powerpoint/2010/main" xmlns="" val="7076405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MOBILIZING BAITULMAL’S ASSETS FOR ECONOMY RECOVERY</a:t>
            </a:r>
          </a:p>
        </p:txBody>
      </p:sp>
      <p:sp>
        <p:nvSpPr>
          <p:cNvPr id="5" name="Content Placeholder 4"/>
          <p:cNvSpPr>
            <a:spLocks noGrp="1"/>
          </p:cNvSpPr>
          <p:nvPr>
            <p:ph idx="1"/>
          </p:nvPr>
        </p:nvSpPr>
        <p:spPr/>
        <p:txBody>
          <a:bodyPr>
            <a:normAutofit fontScale="62500" lnSpcReduction="20000"/>
          </a:bodyPr>
          <a:lstStyle/>
          <a:p>
            <a:pPr>
              <a:buFont typeface="Wingdings" panose="05000000000000000000" pitchFamily="2" charset="2"/>
              <a:buChar char="Ø"/>
            </a:pPr>
            <a:r>
              <a:rPr lang="en-US" sz="4000" dirty="0">
                <a:latin typeface="Times New Roman" panose="02020603050405020304" pitchFamily="18" charset="0"/>
                <a:cs typeface="Times New Roman" panose="02020603050405020304" pitchFamily="18" charset="0"/>
              </a:rPr>
              <a:t>According to Keynes, the level of output </a:t>
            </a:r>
            <a:r>
              <a:rPr lang="en-US" sz="4000" dirty="0" smtClean="0">
                <a:latin typeface="Times New Roman" panose="02020603050405020304" pitchFamily="18" charset="0"/>
                <a:cs typeface="Times New Roman" panose="02020603050405020304" pitchFamily="18" charset="0"/>
              </a:rPr>
              <a:t>(GDP) </a:t>
            </a:r>
            <a:r>
              <a:rPr lang="en-US" sz="4000" dirty="0">
                <a:latin typeface="Times New Roman" panose="02020603050405020304" pitchFamily="18" charset="0"/>
                <a:cs typeface="Times New Roman" panose="02020603050405020304" pitchFamily="18" charset="0"/>
              </a:rPr>
              <a:t>is determined by demand. More demand for goods and services by consumers, business and government means higher spending, which will stimulate production, thus increasing output and employment.</a:t>
            </a:r>
          </a:p>
          <a:p>
            <a:pPr>
              <a:buFont typeface="Wingdings" panose="05000000000000000000" pitchFamily="2" charset="2"/>
              <a:buChar char="Ø"/>
            </a:pPr>
            <a:r>
              <a:rPr lang="en-US" sz="4000" dirty="0">
                <a:latin typeface="Times New Roman" panose="02020603050405020304" pitchFamily="18" charset="0"/>
                <a:cs typeface="Times New Roman" panose="02020603050405020304" pitchFamily="18" charset="0"/>
              </a:rPr>
              <a:t>To increase aggregate demand, based on monetary policy </a:t>
            </a:r>
            <a:r>
              <a:rPr lang="en-US" sz="4000" dirty="0" smtClean="0">
                <a:latin typeface="Times New Roman" panose="02020603050405020304" pitchFamily="18" charset="0"/>
                <a:cs typeface="Times New Roman" panose="02020603050405020304" pitchFamily="18" charset="0"/>
              </a:rPr>
              <a:t>SBP </a:t>
            </a:r>
            <a:r>
              <a:rPr lang="en-US" sz="4000" dirty="0">
                <a:latin typeface="Times New Roman" panose="02020603050405020304" pitchFamily="18" charset="0"/>
                <a:cs typeface="Times New Roman" panose="02020603050405020304" pitchFamily="18" charset="0"/>
              </a:rPr>
              <a:t>intervention in the money market in </a:t>
            </a:r>
            <a:r>
              <a:rPr lang="en-US" sz="4000" dirty="0" smtClean="0">
                <a:latin typeface="Times New Roman" panose="02020603050405020304" pitchFamily="18" charset="0"/>
                <a:cs typeface="Times New Roman" panose="02020603050405020304" pitchFamily="18" charset="0"/>
              </a:rPr>
              <a:t>decreasing the KIBOR. </a:t>
            </a:r>
            <a:r>
              <a:rPr lang="en-US" sz="4000" dirty="0">
                <a:latin typeface="Times New Roman" panose="02020603050405020304" pitchFamily="18" charset="0"/>
                <a:cs typeface="Times New Roman" panose="02020603050405020304" pitchFamily="18" charset="0"/>
              </a:rPr>
              <a:t>At lower base lending rate, banks are expected to make more loans as the demand for financing is also expected to increase. </a:t>
            </a:r>
            <a:endParaRPr lang="en-US" sz="4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Low </a:t>
            </a:r>
            <a:r>
              <a:rPr lang="en-US" sz="4000" dirty="0">
                <a:latin typeface="Times New Roman" panose="02020603050405020304" pitchFamily="18" charset="0"/>
                <a:cs typeface="Times New Roman" panose="02020603050405020304" pitchFamily="18" charset="0"/>
              </a:rPr>
              <a:t>interest rate, investment and the GDP are expected to go up. But what if the contrary is true, that  is investment is interest inelastic or not sensitive to interest rate</a:t>
            </a:r>
            <a:r>
              <a:rPr lang="en-US" sz="4000" dirty="0" smtClean="0">
                <a:latin typeface="Times New Roman" panose="02020603050405020304" pitchFamily="18" charset="0"/>
                <a:cs typeface="Times New Roman" panose="02020603050405020304" pitchFamily="18" charset="0"/>
              </a:rPr>
              <a:t>.</a:t>
            </a:r>
            <a:endParaRPr lang="en-US" sz="4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21</a:t>
            </a:fld>
            <a:endParaRPr lang="en-US"/>
          </a:p>
        </p:txBody>
      </p:sp>
    </p:spTree>
    <p:extLst>
      <p:ext uri="{BB962C8B-B14F-4D97-AF65-F5344CB8AC3E}">
        <p14:creationId xmlns:p14="http://schemas.microsoft.com/office/powerpoint/2010/main" xmlns="" val="10958866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MOBILIZING BAITULMAL’S ASSETS FOR ECONOMY RECOVERY</a:t>
            </a:r>
          </a:p>
        </p:txBody>
      </p:sp>
      <p:sp>
        <p:nvSpPr>
          <p:cNvPr id="5" name="Content Placeholder 4"/>
          <p:cNvSpPr>
            <a:spLocks noGrp="1"/>
          </p:cNvSpPr>
          <p:nvPr>
            <p:ph idx="1"/>
          </p:nvPr>
        </p:nvSpPr>
        <p:spPr/>
        <p:txBody>
          <a:bodyPr>
            <a:normAutofit fontScale="70000" lnSpcReduction="20000"/>
          </a:bodyPr>
          <a:lstStyle/>
          <a:p>
            <a:pPr>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Even </a:t>
            </a:r>
            <a:r>
              <a:rPr lang="en-US" sz="4000" dirty="0">
                <a:latin typeface="Times New Roman" panose="02020603050405020304" pitchFamily="18" charset="0"/>
                <a:cs typeface="Times New Roman" panose="02020603050405020304" pitchFamily="18" charset="0"/>
              </a:rPr>
              <a:t>at </a:t>
            </a:r>
            <a:r>
              <a:rPr lang="en-US" sz="4000" dirty="0" smtClean="0">
                <a:latin typeface="Times New Roman" panose="02020603050405020304" pitchFamily="18" charset="0"/>
                <a:cs typeface="Times New Roman" panose="02020603050405020304" pitchFamily="18" charset="0"/>
              </a:rPr>
              <a:t>low interest </a:t>
            </a:r>
            <a:r>
              <a:rPr lang="en-US" sz="4000" dirty="0">
                <a:latin typeface="Times New Roman" panose="02020603050405020304" pitchFamily="18" charset="0"/>
                <a:cs typeface="Times New Roman" panose="02020603050405020304" pitchFamily="18" charset="0"/>
              </a:rPr>
              <a:t>rates it does not mean that banks are willing to make more loans. The supply of loans too may be insensitive to interest rates due to fear of more bad debts if new loans are made.</a:t>
            </a:r>
          </a:p>
          <a:p>
            <a:pPr>
              <a:buFont typeface="Wingdings" panose="05000000000000000000" pitchFamily="2" charset="2"/>
              <a:buChar char="Ø"/>
            </a:pPr>
            <a:endParaRPr lang="en-US" sz="4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However, Islamic </a:t>
            </a:r>
            <a:r>
              <a:rPr lang="en-US" sz="4000" dirty="0">
                <a:latin typeface="Times New Roman" panose="02020603050405020304" pitchFamily="18" charset="0"/>
                <a:cs typeface="Times New Roman" panose="02020603050405020304" pitchFamily="18" charset="0"/>
              </a:rPr>
              <a:t>economic institutions in this country could do their part, especially those who are currently  holding abundant supply of assets and cash. Here the </a:t>
            </a:r>
            <a:r>
              <a:rPr lang="en-US" sz="4000" dirty="0" err="1" smtClean="0">
                <a:latin typeface="Times New Roman" panose="02020603050405020304" pitchFamily="18" charset="0"/>
                <a:cs typeface="Times New Roman" panose="02020603050405020304" pitchFamily="18" charset="0"/>
              </a:rPr>
              <a:t>BaitulMal</a:t>
            </a:r>
            <a:r>
              <a:rPr lang="en-US" sz="4000" dirty="0" smtClean="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(Islamic treasury) can do its noble part, especially in providing capital and land resources</a:t>
            </a:r>
            <a:r>
              <a:rPr lang="en-US" sz="4000" dirty="0" smtClean="0">
                <a:latin typeface="Times New Roman" panose="02020603050405020304" pitchFamily="18" charset="0"/>
                <a:cs typeface="Times New Roman" panose="02020603050405020304" pitchFamily="18" charset="0"/>
              </a:rPr>
              <a:t>.</a:t>
            </a:r>
            <a:endParaRPr lang="en-US" sz="4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22</a:t>
            </a:fld>
            <a:endParaRPr lang="en-US"/>
          </a:p>
        </p:txBody>
      </p:sp>
    </p:spTree>
    <p:extLst>
      <p:ext uri="{BB962C8B-B14F-4D97-AF65-F5344CB8AC3E}">
        <p14:creationId xmlns:p14="http://schemas.microsoft.com/office/powerpoint/2010/main" xmlns="" val="31336599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MOBILIZING BAITULMAL’S ASSETS FOR ECONOMY RECOVERY</a:t>
            </a:r>
          </a:p>
        </p:txBody>
      </p:sp>
      <p:sp>
        <p:nvSpPr>
          <p:cNvPr id="5" name="Content Placeholder 4"/>
          <p:cNvSpPr>
            <a:spLocks noGrp="1"/>
          </p:cNvSpPr>
          <p:nvPr>
            <p:ph idx="1"/>
          </p:nvPr>
        </p:nvSpPr>
        <p:spPr/>
        <p:txBody>
          <a:bodyPr>
            <a:normAutofit fontScale="55000" lnSpcReduction="20000"/>
          </a:bodyPr>
          <a:lstStyle/>
          <a:p>
            <a:pPr>
              <a:buFont typeface="Wingdings" panose="05000000000000000000" pitchFamily="2" charset="2"/>
              <a:buChar char="Ø"/>
            </a:pPr>
            <a:r>
              <a:rPr lang="en-US" sz="4000" dirty="0">
                <a:latin typeface="Times New Roman" panose="02020603050405020304" pitchFamily="18" charset="0"/>
                <a:cs typeface="Times New Roman" panose="02020603050405020304" pitchFamily="18" charset="0"/>
              </a:rPr>
              <a:t>Islamic public assets such as zakat funds and </a:t>
            </a:r>
            <a:r>
              <a:rPr lang="en-US" sz="4000" dirty="0" err="1">
                <a:latin typeface="Times New Roman" panose="02020603050405020304" pitchFamily="18" charset="0"/>
                <a:cs typeface="Times New Roman" panose="02020603050405020304" pitchFamily="18" charset="0"/>
              </a:rPr>
              <a:t>waqf</a:t>
            </a:r>
            <a:r>
              <a:rPr lang="en-US" sz="4000" dirty="0">
                <a:latin typeface="Times New Roman" panose="02020603050405020304" pitchFamily="18" charset="0"/>
                <a:cs typeface="Times New Roman" panose="02020603050405020304" pitchFamily="18" charset="0"/>
              </a:rPr>
              <a:t> properties </a:t>
            </a:r>
            <a:r>
              <a:rPr lang="en-US" sz="4000" dirty="0" smtClean="0">
                <a:latin typeface="Times New Roman" panose="02020603050405020304" pitchFamily="18" charset="0"/>
                <a:cs typeface="Times New Roman" panose="02020603050405020304" pitchFamily="18" charset="0"/>
              </a:rPr>
              <a:t>are available on </a:t>
            </a:r>
            <a:r>
              <a:rPr lang="en-US" sz="4000" dirty="0">
                <a:latin typeface="Times New Roman" panose="02020603050405020304" pitchFamily="18" charset="0"/>
                <a:cs typeface="Times New Roman" panose="02020603050405020304" pitchFamily="18" charset="0"/>
              </a:rPr>
              <a:t>a large scale. If this public </a:t>
            </a:r>
            <a:r>
              <a:rPr lang="en-US" sz="4000" dirty="0" smtClean="0">
                <a:latin typeface="Times New Roman" panose="02020603050405020304" pitchFamily="18" charset="0"/>
                <a:cs typeface="Times New Roman" panose="02020603050405020304" pitchFamily="18" charset="0"/>
              </a:rPr>
              <a:t>assets are </a:t>
            </a:r>
            <a:r>
              <a:rPr lang="en-US" sz="4000" dirty="0">
                <a:latin typeface="Times New Roman" panose="02020603050405020304" pitchFamily="18" charset="0"/>
                <a:cs typeface="Times New Roman" panose="02020603050405020304" pitchFamily="18" charset="0"/>
              </a:rPr>
              <a:t>difficult to mobilize on a grand scale, which finally all Muslims will stand  to lose.  If those assets are properly utilized so that more benefits can be generated from </a:t>
            </a:r>
            <a:r>
              <a:rPr lang="en-US" sz="4000" dirty="0" smtClean="0">
                <a:latin typeface="Times New Roman" panose="02020603050405020304" pitchFamily="18" charset="0"/>
                <a:cs typeface="Times New Roman" panose="02020603050405020304" pitchFamily="18" charset="0"/>
              </a:rPr>
              <a:t>them. </a:t>
            </a:r>
          </a:p>
          <a:p>
            <a:pPr>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In Pakistan &amp; Malaysia, there </a:t>
            </a:r>
            <a:r>
              <a:rPr lang="en-US" sz="4000" dirty="0">
                <a:latin typeface="Times New Roman" panose="02020603050405020304" pitchFamily="18" charset="0"/>
                <a:cs typeface="Times New Roman" panose="02020603050405020304" pitchFamily="18" charset="0"/>
              </a:rPr>
              <a:t>are a lot of </a:t>
            </a:r>
            <a:r>
              <a:rPr lang="en-US" sz="4000" dirty="0" err="1">
                <a:latin typeface="Times New Roman" panose="02020603050405020304" pitchFamily="18" charset="0"/>
                <a:cs typeface="Times New Roman" panose="02020603050405020304" pitchFamily="18" charset="0"/>
              </a:rPr>
              <a:t>waqf</a:t>
            </a:r>
            <a:r>
              <a:rPr lang="en-US" sz="4000" dirty="0">
                <a:latin typeface="Times New Roman" panose="02020603050405020304" pitchFamily="18" charset="0"/>
                <a:cs typeface="Times New Roman" panose="02020603050405020304" pitchFamily="18" charset="0"/>
              </a:rPr>
              <a:t> land that have been </a:t>
            </a:r>
            <a:r>
              <a:rPr lang="en-US" sz="4000" dirty="0" smtClean="0">
                <a:latin typeface="Times New Roman" panose="02020603050405020304" pitchFamily="18" charset="0"/>
                <a:cs typeface="Times New Roman" panose="02020603050405020304" pitchFamily="18" charset="0"/>
              </a:rPr>
              <a:t>misused; kept idle; failing </a:t>
            </a:r>
            <a:r>
              <a:rPr lang="en-US" sz="4000" dirty="0">
                <a:latin typeface="Times New Roman" panose="02020603050405020304" pitchFamily="18" charset="0"/>
                <a:cs typeface="Times New Roman" panose="02020603050405020304" pitchFamily="18" charset="0"/>
              </a:rPr>
              <a:t>to collect rent from tenants and even </a:t>
            </a:r>
            <a:r>
              <a:rPr lang="en-US" sz="4000" dirty="0" err="1">
                <a:latin typeface="Times New Roman" panose="02020603050405020304" pitchFamily="18" charset="0"/>
                <a:cs typeface="Times New Roman" panose="02020603050405020304" pitchFamily="18" charset="0"/>
              </a:rPr>
              <a:t>gazetting</a:t>
            </a:r>
            <a:r>
              <a:rPr lang="en-US" sz="4000" dirty="0">
                <a:latin typeface="Times New Roman" panose="02020603050405020304" pitchFamily="18" charset="0"/>
                <a:cs typeface="Times New Roman" panose="02020603050405020304" pitchFamily="18" charset="0"/>
              </a:rPr>
              <a:t> these lands for </a:t>
            </a:r>
            <a:r>
              <a:rPr lang="en-US" sz="4000" dirty="0" smtClean="0">
                <a:latin typeface="Times New Roman" panose="02020603050405020304" pitchFamily="18" charset="0"/>
                <a:cs typeface="Times New Roman" panose="02020603050405020304" pitchFamily="18" charset="0"/>
              </a:rPr>
              <a:t>the purpose of economic utilization. </a:t>
            </a:r>
          </a:p>
          <a:p>
            <a:pPr>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Education </a:t>
            </a:r>
            <a:r>
              <a:rPr lang="en-US" sz="4000" dirty="0">
                <a:latin typeface="Times New Roman" panose="02020603050405020304" pitchFamily="18" charset="0"/>
                <a:cs typeface="Times New Roman" panose="02020603050405020304" pitchFamily="18" charset="0"/>
              </a:rPr>
              <a:t>and learning is a scarce commodity today, so those </a:t>
            </a:r>
            <a:r>
              <a:rPr lang="en-US" sz="4000" dirty="0" err="1">
                <a:latin typeface="Times New Roman" panose="02020603050405020304" pitchFamily="18" charset="0"/>
                <a:cs typeface="Times New Roman" panose="02020603050405020304" pitchFamily="18" charset="0"/>
              </a:rPr>
              <a:t>waqf</a:t>
            </a:r>
            <a:r>
              <a:rPr lang="en-US" sz="4000" dirty="0">
                <a:latin typeface="Times New Roman" panose="02020603050405020304" pitchFamily="18" charset="0"/>
                <a:cs typeface="Times New Roman" panose="02020603050405020304" pitchFamily="18" charset="0"/>
              </a:rPr>
              <a:t> properties may help to solve the problem.</a:t>
            </a:r>
          </a:p>
          <a:p>
            <a:pPr>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However</a:t>
            </a:r>
            <a:r>
              <a:rPr lang="en-US" sz="4000" dirty="0">
                <a:latin typeface="Times New Roman" panose="02020603050405020304" pitchFamily="18" charset="0"/>
                <a:cs typeface="Times New Roman" panose="02020603050405020304" pitchFamily="18" charset="0"/>
              </a:rPr>
              <a:t>, without capital, </a:t>
            </a:r>
            <a:r>
              <a:rPr lang="en-US" sz="4000" dirty="0" err="1">
                <a:latin typeface="Times New Roman" panose="02020603050405020304" pitchFamily="18" charset="0"/>
                <a:cs typeface="Times New Roman" panose="02020603050405020304" pitchFamily="18" charset="0"/>
              </a:rPr>
              <a:t>waqaf</a:t>
            </a:r>
            <a:r>
              <a:rPr lang="en-US" sz="4000" dirty="0">
                <a:latin typeface="Times New Roman" panose="02020603050405020304" pitchFamily="18" charset="0"/>
                <a:cs typeface="Times New Roman" panose="02020603050405020304" pitchFamily="18" charset="0"/>
              </a:rPr>
              <a:t> properties </a:t>
            </a:r>
            <a:r>
              <a:rPr lang="en-US" sz="4000" dirty="0" smtClean="0">
                <a:latin typeface="Times New Roman" panose="02020603050405020304" pitchFamily="18" charset="0"/>
                <a:cs typeface="Times New Roman" panose="02020603050405020304" pitchFamily="18" charset="0"/>
              </a:rPr>
              <a:t>can not be mobilized</a:t>
            </a:r>
            <a:r>
              <a:rPr lang="en-US" sz="4000" dirty="0">
                <a:latin typeface="Times New Roman" panose="02020603050405020304" pitchFamily="18" charset="0"/>
                <a:cs typeface="Times New Roman" panose="02020603050405020304" pitchFamily="18" charset="0"/>
              </a:rPr>
              <a:t>. </a:t>
            </a:r>
            <a:endParaRPr lang="en-US" sz="4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4000" dirty="0" smtClean="0">
                <a:latin typeface="Times New Roman" panose="02020603050405020304" pitchFamily="18" charset="0"/>
                <a:cs typeface="Times New Roman" panose="02020603050405020304" pitchFamily="18" charset="0"/>
              </a:rPr>
              <a:t>Zakat is another source of  economic growth. </a:t>
            </a:r>
            <a:r>
              <a:rPr lang="en-US" sz="4000" dirty="0">
                <a:latin typeface="Times New Roman" panose="02020603050405020304" pitchFamily="18" charset="0"/>
                <a:cs typeface="Times New Roman" panose="02020603050405020304" pitchFamily="18" charset="0"/>
              </a:rPr>
              <a:t>It is actually a tax on assets that are growing or increasing in size. Zakat is obligation not a personal thing. The state has a legal claim on this tax, which include zakat tax on wealth, income and agriculture produce. </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23</a:t>
            </a:fld>
            <a:endParaRPr lang="en-US"/>
          </a:p>
        </p:txBody>
      </p:sp>
    </p:spTree>
    <p:extLst>
      <p:ext uri="{BB962C8B-B14F-4D97-AF65-F5344CB8AC3E}">
        <p14:creationId xmlns:p14="http://schemas.microsoft.com/office/powerpoint/2010/main" xmlns="" val="32771751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MOBILIZING BAITULMAL’S ASSETS FOR ECONOMY RECOVERY</a:t>
            </a:r>
          </a:p>
        </p:txBody>
      </p:sp>
      <p:sp>
        <p:nvSpPr>
          <p:cNvPr id="5" name="Content Placeholder 4"/>
          <p:cNvSpPr>
            <a:spLocks noGrp="1"/>
          </p:cNvSpPr>
          <p:nvPr>
            <p:ph idx="1"/>
          </p:nvPr>
        </p:nvSpPr>
        <p:spPr/>
        <p:txBody>
          <a:bodyPr>
            <a:normAutofit fontScale="55000" lnSpcReduction="20000"/>
          </a:bodyPr>
          <a:lstStyle/>
          <a:p>
            <a:pPr>
              <a:buFont typeface="Wingdings" panose="05000000000000000000" pitchFamily="2" charset="2"/>
              <a:buChar char="Ø"/>
            </a:pPr>
            <a:r>
              <a:rPr lang="en-US" sz="4400" dirty="0">
                <a:latin typeface="Times New Roman" panose="02020603050405020304" pitchFamily="18" charset="0"/>
                <a:cs typeface="Times New Roman" panose="02020603050405020304" pitchFamily="18" charset="0"/>
              </a:rPr>
              <a:t>Among the </a:t>
            </a:r>
            <a:r>
              <a:rPr lang="en-US" sz="4400" dirty="0" smtClean="0">
                <a:latin typeface="Times New Roman" panose="02020603050405020304" pitchFamily="18" charset="0"/>
                <a:cs typeface="Times New Roman" panose="02020603050405020304" pitchFamily="18" charset="0"/>
              </a:rPr>
              <a:t>eight heads of </a:t>
            </a:r>
            <a:r>
              <a:rPr lang="en-US" sz="4400" dirty="0">
                <a:latin typeface="Times New Roman" panose="02020603050405020304" pitchFamily="18" charset="0"/>
                <a:cs typeface="Times New Roman" panose="02020603050405020304" pitchFamily="18" charset="0"/>
              </a:rPr>
              <a:t>zakat </a:t>
            </a:r>
            <a:r>
              <a:rPr lang="en-US" sz="4400" dirty="0" smtClean="0">
                <a:latin typeface="Times New Roman" panose="02020603050405020304" pitchFamily="18" charset="0"/>
                <a:cs typeface="Times New Roman" panose="02020603050405020304" pitchFamily="18" charset="0"/>
              </a:rPr>
              <a:t>spending, </a:t>
            </a:r>
            <a:r>
              <a:rPr lang="en-US" sz="4400" dirty="0">
                <a:latin typeface="Times New Roman" panose="02020603050405020304" pitchFamily="18" charset="0"/>
                <a:cs typeface="Times New Roman" panose="02020603050405020304" pitchFamily="18" charset="0"/>
              </a:rPr>
              <a:t>for </a:t>
            </a:r>
            <a:r>
              <a:rPr lang="en-US" sz="4400" dirty="0" err="1">
                <a:latin typeface="Times New Roman" panose="02020603050405020304" pitchFamily="18" charset="0"/>
                <a:cs typeface="Times New Roman" panose="02020603050405020304" pitchFamily="18" charset="0"/>
              </a:rPr>
              <a:t>fisabilillah</a:t>
            </a:r>
            <a:r>
              <a:rPr lang="en-US" sz="4400" dirty="0">
                <a:latin typeface="Times New Roman" panose="02020603050405020304" pitchFamily="18" charset="0"/>
                <a:cs typeface="Times New Roman" panose="02020603050405020304" pitchFamily="18" charset="0"/>
              </a:rPr>
              <a:t> purpose is so wide that </a:t>
            </a:r>
            <a:r>
              <a:rPr lang="en-US" sz="4400" dirty="0" err="1" smtClean="0">
                <a:latin typeface="Times New Roman" panose="02020603050405020304" pitchFamily="18" charset="0"/>
                <a:cs typeface="Times New Roman" panose="02020603050405020304" pitchFamily="18" charset="0"/>
              </a:rPr>
              <a:t>ijtihad</a:t>
            </a:r>
            <a:r>
              <a:rPr lang="en-US" sz="4400" dirty="0" smtClean="0">
                <a:latin typeface="Times New Roman" panose="02020603050405020304" pitchFamily="18" charset="0"/>
                <a:cs typeface="Times New Roman" panose="02020603050405020304" pitchFamily="18" charset="0"/>
              </a:rPr>
              <a:t> </a:t>
            </a:r>
            <a:r>
              <a:rPr lang="en-US" sz="4400" dirty="0">
                <a:latin typeface="Times New Roman" panose="02020603050405020304" pitchFamily="18" charset="0"/>
                <a:cs typeface="Times New Roman" panose="02020603050405020304" pitchFamily="18" charset="0"/>
              </a:rPr>
              <a:t>can be made on how zakat funds can put </a:t>
            </a:r>
            <a:r>
              <a:rPr lang="en-US" sz="4400" dirty="0" smtClean="0">
                <a:latin typeface="Times New Roman" panose="02020603050405020304" pitchFamily="18" charset="0"/>
                <a:cs typeface="Times New Roman" panose="02020603050405020304" pitchFamily="18" charset="0"/>
              </a:rPr>
              <a:t>with full </a:t>
            </a:r>
            <a:r>
              <a:rPr lang="en-US" sz="4400" dirty="0">
                <a:latin typeface="Times New Roman" panose="02020603050405020304" pitchFamily="18" charset="0"/>
                <a:cs typeface="Times New Roman" panose="02020603050405020304" pitchFamily="18" charset="0"/>
              </a:rPr>
              <a:t>force to improve the </a:t>
            </a:r>
            <a:r>
              <a:rPr lang="en-US" sz="4400" dirty="0" smtClean="0">
                <a:latin typeface="Times New Roman" panose="02020603050405020304" pitchFamily="18" charset="0"/>
                <a:cs typeface="Times New Roman" panose="02020603050405020304" pitchFamily="18" charset="0"/>
              </a:rPr>
              <a:t>life of </a:t>
            </a:r>
            <a:r>
              <a:rPr lang="en-US" sz="4400" dirty="0">
                <a:latin typeface="Times New Roman" panose="02020603050405020304" pitchFamily="18" charset="0"/>
                <a:cs typeface="Times New Roman" panose="02020603050405020304" pitchFamily="18" charset="0"/>
              </a:rPr>
              <a:t>Muslims and mankind. Spending for the way of Allah can be </a:t>
            </a:r>
            <a:r>
              <a:rPr lang="en-US" sz="4400" dirty="0" smtClean="0">
                <a:latin typeface="Times New Roman" panose="02020603050405020304" pitchFamily="18" charset="0"/>
                <a:cs typeface="Times New Roman" panose="02020603050405020304" pitchFamily="18" charset="0"/>
              </a:rPr>
              <a:t>source of many </a:t>
            </a:r>
            <a:r>
              <a:rPr lang="en-US" sz="4400" dirty="0">
                <a:latin typeface="Times New Roman" panose="02020603050405020304" pitchFamily="18" charset="0"/>
                <a:cs typeface="Times New Roman" panose="02020603050405020304" pitchFamily="18" charset="0"/>
              </a:rPr>
              <a:t>things such as education, national defense, communication and infrastructure development. </a:t>
            </a:r>
          </a:p>
          <a:p>
            <a:pPr>
              <a:buFont typeface="Wingdings" panose="05000000000000000000" pitchFamily="2" charset="2"/>
              <a:buChar char="Ø"/>
            </a:pPr>
            <a:endParaRPr lang="en-US" sz="4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4400" dirty="0">
                <a:latin typeface="Times New Roman" panose="02020603050405020304" pitchFamily="18" charset="0"/>
                <a:cs typeface="Times New Roman" panose="02020603050405020304" pitchFamily="18" charset="0"/>
              </a:rPr>
              <a:t>Surplus of zakat and idle </a:t>
            </a:r>
            <a:r>
              <a:rPr lang="en-US" sz="4400" dirty="0" smtClean="0">
                <a:latin typeface="Times New Roman" panose="02020603050405020304" pitchFamily="18" charset="0"/>
                <a:cs typeface="Times New Roman" panose="02020603050405020304" pitchFamily="18" charset="0"/>
              </a:rPr>
              <a:t>amount of </a:t>
            </a:r>
            <a:r>
              <a:rPr lang="en-US" sz="4400" dirty="0" err="1">
                <a:latin typeface="Times New Roman" panose="02020603050405020304" pitchFamily="18" charset="0"/>
                <a:cs typeface="Times New Roman" panose="02020603050405020304" pitchFamily="18" charset="0"/>
              </a:rPr>
              <a:t>waqf</a:t>
            </a:r>
            <a:r>
              <a:rPr lang="en-US" sz="4400" dirty="0">
                <a:latin typeface="Times New Roman" panose="02020603050405020304" pitchFamily="18" charset="0"/>
                <a:cs typeface="Times New Roman" panose="02020603050405020304" pitchFamily="18" charset="0"/>
              </a:rPr>
              <a:t> lands are revived to the maximum advantage of Muslims. Doing so will stimulate the demand for raw material and labor, which brings more jobs and value-added activities to the local economy and thus help economics recovery. </a:t>
            </a:r>
            <a:endParaRPr lang="en-US" sz="4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4400" dirty="0" smtClean="0">
                <a:latin typeface="Times New Roman" panose="02020603050405020304" pitchFamily="18" charset="0"/>
                <a:cs typeface="Times New Roman" panose="02020603050405020304" pitchFamily="18" charset="0"/>
              </a:rPr>
              <a:t>And </a:t>
            </a:r>
            <a:r>
              <a:rPr lang="en-US" sz="4400" dirty="0">
                <a:latin typeface="Times New Roman" panose="02020603050405020304" pitchFamily="18" charset="0"/>
                <a:cs typeface="Times New Roman" panose="02020603050405020304" pitchFamily="18" charset="0"/>
              </a:rPr>
              <a:t>there will be sufficient projects for contractors as well as other interested parties</a:t>
            </a:r>
            <a:r>
              <a:rPr lang="en-US" sz="4400" dirty="0" smtClean="0">
                <a:latin typeface="Times New Roman" panose="02020603050405020304" pitchFamily="18" charset="0"/>
                <a:cs typeface="Times New Roman" panose="02020603050405020304" pitchFamily="18" charset="0"/>
              </a:rPr>
              <a:t>.</a:t>
            </a:r>
            <a:endParaRPr lang="en-US" sz="4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24</a:t>
            </a:fld>
            <a:endParaRPr lang="en-US"/>
          </a:p>
        </p:txBody>
      </p:sp>
    </p:spTree>
    <p:extLst>
      <p:ext uri="{BB962C8B-B14F-4D97-AF65-F5344CB8AC3E}">
        <p14:creationId xmlns:p14="http://schemas.microsoft.com/office/powerpoint/2010/main" xmlns="" val="31530848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Conclusions</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62500" lnSpcReduction="20000"/>
          </a:bodyPr>
          <a:lstStyle/>
          <a:p>
            <a:pPr>
              <a:buFont typeface="Wingdings" panose="05000000000000000000" pitchFamily="2" charset="2"/>
              <a:buChar char="Ø"/>
            </a:pPr>
            <a:r>
              <a:rPr lang="en-US" sz="4400" dirty="0">
                <a:latin typeface="Times New Roman" panose="02020603050405020304" pitchFamily="18" charset="0"/>
                <a:cs typeface="Times New Roman" panose="02020603050405020304" pitchFamily="18" charset="0"/>
              </a:rPr>
              <a:t>Macroeconomic policies in Islam can indeed cover a wide array of topics, </a:t>
            </a:r>
            <a:r>
              <a:rPr lang="en-US" sz="4400" dirty="0" smtClean="0">
                <a:latin typeface="Times New Roman" panose="02020603050405020304" pitchFamily="18" charset="0"/>
                <a:cs typeface="Times New Roman" panose="02020603050405020304" pitchFamily="18" charset="0"/>
              </a:rPr>
              <a:t>this lecture addresses </a:t>
            </a:r>
            <a:r>
              <a:rPr lang="en-US" sz="4400" dirty="0">
                <a:latin typeface="Times New Roman" panose="02020603050405020304" pitchFamily="18" charset="0"/>
                <a:cs typeface="Times New Roman" panose="02020603050405020304" pitchFamily="18" charset="0"/>
              </a:rPr>
              <a:t>a few. </a:t>
            </a:r>
            <a:endParaRPr lang="en-US" sz="4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4400" dirty="0" smtClean="0">
                <a:latin typeface="Times New Roman" panose="02020603050405020304" pitchFamily="18" charset="0"/>
                <a:cs typeface="Times New Roman" panose="02020603050405020304" pitchFamily="18" charset="0"/>
              </a:rPr>
              <a:t>The </a:t>
            </a:r>
            <a:r>
              <a:rPr lang="en-US" sz="4400" dirty="0">
                <a:latin typeface="Times New Roman" panose="02020603050405020304" pitchFamily="18" charset="0"/>
                <a:cs typeface="Times New Roman" panose="02020603050405020304" pitchFamily="18" charset="0"/>
              </a:rPr>
              <a:t>Islamic economic system must in the first place ensure economic justice in economic transactions. </a:t>
            </a:r>
            <a:endParaRPr lang="en-US" sz="4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4400" dirty="0" smtClean="0">
                <a:latin typeface="Times New Roman" panose="02020603050405020304" pitchFamily="18" charset="0"/>
                <a:cs typeface="Times New Roman" panose="02020603050405020304" pitchFamily="18" charset="0"/>
              </a:rPr>
              <a:t>This </a:t>
            </a:r>
            <a:r>
              <a:rPr lang="en-US" sz="4400" dirty="0">
                <a:latin typeface="Times New Roman" panose="02020603050405020304" pitchFamily="18" charset="0"/>
                <a:cs typeface="Times New Roman" panose="02020603050405020304" pitchFamily="18" charset="0"/>
              </a:rPr>
              <a:t>will make macroeconomic management to be pursued to the minimum while the state will always be in constant surveillance to see that economic growth and stability is guarantees and secured. </a:t>
            </a:r>
            <a:endParaRPr lang="en-US" sz="4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4400" dirty="0" smtClean="0">
                <a:latin typeface="Times New Roman" panose="02020603050405020304" pitchFamily="18" charset="0"/>
                <a:cs typeface="Times New Roman" panose="02020603050405020304" pitchFamily="18" charset="0"/>
              </a:rPr>
              <a:t>If </a:t>
            </a:r>
            <a:r>
              <a:rPr lang="en-US" sz="4400" dirty="0">
                <a:latin typeface="Times New Roman" panose="02020603050405020304" pitchFamily="18" charset="0"/>
                <a:cs typeface="Times New Roman" panose="02020603050405020304" pitchFamily="18" charset="0"/>
              </a:rPr>
              <a:t>governments failed to exercise restraint on excessive expenditures during good times, they will have no choice but to intensify fiscal policy to stimulate spending when recession hits the country.</a:t>
            </a:r>
          </a:p>
          <a:p>
            <a:pPr>
              <a:buFont typeface="Wingdings" panose="05000000000000000000" pitchFamily="2" charset="2"/>
              <a:buChar char="Ø"/>
            </a:pPr>
            <a:endParaRPr lang="en-US" sz="4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4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25</a:t>
            </a:fld>
            <a:endParaRPr lang="en-US"/>
          </a:p>
        </p:txBody>
      </p:sp>
    </p:spTree>
    <p:extLst>
      <p:ext uri="{BB962C8B-B14F-4D97-AF65-F5344CB8AC3E}">
        <p14:creationId xmlns:p14="http://schemas.microsoft.com/office/powerpoint/2010/main" xmlns="" val="18486160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Conclusions</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55000" lnSpcReduction="20000"/>
          </a:bodyPr>
          <a:lstStyle/>
          <a:p>
            <a:pPr>
              <a:buFont typeface="Wingdings" panose="05000000000000000000" pitchFamily="2" charset="2"/>
              <a:buChar char="Ø"/>
            </a:pPr>
            <a:r>
              <a:rPr lang="en-US" sz="4400" dirty="0" smtClean="0">
                <a:latin typeface="Times New Roman" panose="02020603050405020304" pitchFamily="18" charset="0"/>
                <a:cs typeface="Times New Roman" panose="02020603050405020304" pitchFamily="18" charset="0"/>
              </a:rPr>
              <a:t>Conventional theories are emphasize much more </a:t>
            </a:r>
            <a:r>
              <a:rPr lang="en-US" sz="4400" dirty="0">
                <a:latin typeface="Times New Roman" panose="02020603050405020304" pitchFamily="18" charset="0"/>
                <a:cs typeface="Times New Roman" panose="02020603050405020304" pitchFamily="18" charset="0"/>
              </a:rPr>
              <a:t>on </a:t>
            </a:r>
            <a:r>
              <a:rPr lang="en-US" sz="4400" dirty="0" smtClean="0">
                <a:latin typeface="Times New Roman" panose="02020603050405020304" pitchFamily="18" charset="0"/>
                <a:cs typeface="Times New Roman" panose="02020603050405020304" pitchFamily="18" charset="0"/>
              </a:rPr>
              <a:t>analyzing the </a:t>
            </a:r>
            <a:r>
              <a:rPr lang="en-US" sz="4400" dirty="0">
                <a:latin typeface="Times New Roman" panose="02020603050405020304" pitchFamily="18" charset="0"/>
                <a:cs typeface="Times New Roman" panose="02020603050405020304" pitchFamily="18" charset="0"/>
              </a:rPr>
              <a:t>consumer behavior to protect economy from </a:t>
            </a:r>
            <a:r>
              <a:rPr lang="en-US" sz="4400" dirty="0" smtClean="0">
                <a:latin typeface="Times New Roman" panose="02020603050405020304" pitchFamily="18" charset="0"/>
                <a:cs typeface="Times New Roman" panose="02020603050405020304" pitchFamily="18" charset="0"/>
              </a:rPr>
              <a:t>economic problems creating inflation</a:t>
            </a:r>
            <a:r>
              <a:rPr lang="en-US" sz="4400" dirty="0">
                <a:latin typeface="Times New Roman" panose="02020603050405020304" pitchFamily="18" charset="0"/>
                <a:cs typeface="Times New Roman" panose="02020603050405020304" pitchFamily="18" charset="0"/>
              </a:rPr>
              <a:t>, deflation and </a:t>
            </a:r>
            <a:r>
              <a:rPr lang="en-US" sz="4400" dirty="0" smtClean="0">
                <a:latin typeface="Times New Roman" panose="02020603050405020304" pitchFamily="18" charset="0"/>
                <a:cs typeface="Times New Roman" panose="02020603050405020304" pitchFamily="18" charset="0"/>
              </a:rPr>
              <a:t>stagflation (more materialistic). Their focus is to </a:t>
            </a:r>
            <a:r>
              <a:rPr lang="en-US" sz="4400" dirty="0">
                <a:latin typeface="Times New Roman" panose="02020603050405020304" pitchFamily="18" charset="0"/>
                <a:cs typeface="Times New Roman" panose="02020603050405020304" pitchFamily="18" charset="0"/>
              </a:rPr>
              <a:t>maximize profit and minimize losses. </a:t>
            </a:r>
            <a:endParaRPr lang="en-US" sz="4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4400" dirty="0" smtClean="0">
                <a:latin typeface="Times New Roman" panose="02020603050405020304" pitchFamily="18" charset="0"/>
                <a:cs typeface="Times New Roman" panose="02020603050405020304" pitchFamily="18" charset="0"/>
              </a:rPr>
              <a:t>However </a:t>
            </a:r>
            <a:r>
              <a:rPr lang="en-US" sz="4400" dirty="0">
                <a:latin typeface="Times New Roman" panose="02020603050405020304" pitchFamily="18" charset="0"/>
                <a:cs typeface="Times New Roman" panose="02020603050405020304" pitchFamily="18" charset="0"/>
              </a:rPr>
              <a:t>in Islam, it not </a:t>
            </a:r>
            <a:r>
              <a:rPr lang="en-US" sz="4400" dirty="0" smtClean="0">
                <a:latin typeface="Times New Roman" panose="02020603050405020304" pitchFamily="18" charset="0"/>
                <a:cs typeface="Times New Roman" panose="02020603050405020304" pitchFamily="18" charset="0"/>
              </a:rPr>
              <a:t>only stresses </a:t>
            </a:r>
            <a:r>
              <a:rPr lang="en-US" sz="4400" dirty="0">
                <a:latin typeface="Times New Roman" panose="02020603050405020304" pitchFamily="18" charset="0"/>
                <a:cs typeface="Times New Roman" panose="02020603050405020304" pitchFamily="18" charset="0"/>
              </a:rPr>
              <a:t>on material </a:t>
            </a:r>
            <a:r>
              <a:rPr lang="en-US" sz="4400" dirty="0" smtClean="0">
                <a:latin typeface="Times New Roman" panose="02020603050405020304" pitchFamily="18" charset="0"/>
                <a:cs typeface="Times New Roman" panose="02020603050405020304" pitchFamily="18" charset="0"/>
              </a:rPr>
              <a:t>growth and well-being but </a:t>
            </a:r>
            <a:r>
              <a:rPr lang="en-US" sz="4400" dirty="0">
                <a:latin typeface="Times New Roman" panose="02020603050405020304" pitchFamily="18" charset="0"/>
                <a:cs typeface="Times New Roman" panose="02020603050405020304" pitchFamily="18" charset="0"/>
              </a:rPr>
              <a:t>also </a:t>
            </a:r>
            <a:r>
              <a:rPr lang="en-US" sz="4400" dirty="0" smtClean="0">
                <a:latin typeface="Times New Roman" panose="02020603050405020304" pitchFamily="18" charset="0"/>
                <a:cs typeface="Times New Roman" panose="02020603050405020304" pitchFamily="18" charset="0"/>
              </a:rPr>
              <a:t>spiritual growth. The system is based on justice; it stimulates </a:t>
            </a:r>
            <a:r>
              <a:rPr lang="en-US" sz="4400" dirty="0">
                <a:latin typeface="Times New Roman" panose="02020603050405020304" pitchFamily="18" charset="0"/>
                <a:cs typeface="Times New Roman" panose="02020603050405020304" pitchFamily="18" charset="0"/>
              </a:rPr>
              <a:t>zakat and </a:t>
            </a:r>
            <a:r>
              <a:rPr lang="en-US" sz="4400" dirty="0" err="1">
                <a:latin typeface="Times New Roman" panose="02020603050405020304" pitchFamily="18" charset="0"/>
                <a:cs typeface="Times New Roman" panose="02020603050405020304" pitchFamily="18" charset="0"/>
              </a:rPr>
              <a:t>waqf</a:t>
            </a:r>
            <a:r>
              <a:rPr lang="en-US" sz="4400" dirty="0">
                <a:latin typeface="Times New Roman" panose="02020603050405020304" pitchFamily="18" charset="0"/>
                <a:cs typeface="Times New Roman" panose="02020603050405020304" pitchFamily="18" charset="0"/>
              </a:rPr>
              <a:t> to improve the economic society. </a:t>
            </a:r>
          </a:p>
          <a:p>
            <a:pPr>
              <a:buFont typeface="Wingdings" panose="05000000000000000000" pitchFamily="2" charset="2"/>
              <a:buChar char="Ø"/>
            </a:pPr>
            <a:r>
              <a:rPr lang="en-US" sz="4400" dirty="0" smtClean="0">
                <a:latin typeface="Times New Roman" panose="02020603050405020304" pitchFamily="18" charset="0"/>
                <a:cs typeface="Times New Roman" panose="02020603050405020304" pitchFamily="18" charset="0"/>
              </a:rPr>
              <a:t>Saving </a:t>
            </a:r>
            <a:r>
              <a:rPr lang="en-US" sz="4400" dirty="0">
                <a:latin typeface="Times New Roman" panose="02020603050405020304" pitchFamily="18" charset="0"/>
                <a:cs typeface="Times New Roman" panose="02020603050405020304" pitchFamily="18" charset="0"/>
              </a:rPr>
              <a:t>and investment are really </a:t>
            </a:r>
            <a:r>
              <a:rPr lang="en-US" sz="4400" dirty="0" smtClean="0">
                <a:latin typeface="Times New Roman" panose="02020603050405020304" pitchFamily="18" charset="0"/>
                <a:cs typeface="Times New Roman" panose="02020603050405020304" pitchFamily="18" charset="0"/>
              </a:rPr>
              <a:t>important </a:t>
            </a:r>
            <a:r>
              <a:rPr lang="en-US" sz="4400" dirty="0">
                <a:latin typeface="Times New Roman" panose="02020603050405020304" pitchFamily="18" charset="0"/>
                <a:cs typeface="Times New Roman" panose="02020603050405020304" pitchFamily="18" charset="0"/>
              </a:rPr>
              <a:t>during economic boom </a:t>
            </a:r>
            <a:r>
              <a:rPr lang="en-US" sz="4400" dirty="0" smtClean="0">
                <a:latin typeface="Times New Roman" panose="02020603050405020304" pitchFamily="18" charset="0"/>
                <a:cs typeface="Times New Roman" panose="02020603050405020304" pitchFamily="18" charset="0"/>
              </a:rPr>
              <a:t>in the light of </a:t>
            </a:r>
            <a:r>
              <a:rPr lang="en-US" sz="4400" dirty="0" err="1" smtClean="0">
                <a:latin typeface="Times New Roman" panose="02020603050405020304" pitchFamily="18" charset="0"/>
                <a:cs typeface="Times New Roman" panose="02020603050405020304" pitchFamily="18" charset="0"/>
              </a:rPr>
              <a:t>Quranic</a:t>
            </a:r>
            <a:r>
              <a:rPr lang="en-US" sz="4400" dirty="0" smtClean="0">
                <a:latin typeface="Times New Roman" panose="02020603050405020304" pitchFamily="18" charset="0"/>
                <a:cs typeface="Times New Roman" panose="02020603050405020304" pitchFamily="18" charset="0"/>
              </a:rPr>
              <a:t> education narrated in surah </a:t>
            </a:r>
            <a:r>
              <a:rPr lang="en-US" sz="4400" dirty="0" err="1">
                <a:latin typeface="Times New Roman" panose="02020603050405020304" pitchFamily="18" charset="0"/>
                <a:cs typeface="Times New Roman" panose="02020603050405020304" pitchFamily="18" charset="0"/>
              </a:rPr>
              <a:t>Yusuff</a:t>
            </a:r>
            <a:r>
              <a:rPr lang="en-US" sz="4400" dirty="0">
                <a:latin typeface="Times New Roman" panose="02020603050405020304" pitchFamily="18" charset="0"/>
                <a:cs typeface="Times New Roman" panose="02020603050405020304" pitchFamily="18" charset="0"/>
              </a:rPr>
              <a:t>. </a:t>
            </a:r>
            <a:endParaRPr lang="en-US" sz="4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4400" dirty="0" smtClean="0">
                <a:latin typeface="Times New Roman" panose="02020603050405020304" pitchFamily="18" charset="0"/>
                <a:cs typeface="Times New Roman" panose="02020603050405020304" pitchFamily="18" charset="0"/>
              </a:rPr>
              <a:t>The benefits of savings in good times turn into investment and accrue benefits during </a:t>
            </a:r>
            <a:r>
              <a:rPr lang="en-US" sz="4400" dirty="0">
                <a:latin typeface="Times New Roman" panose="02020603050405020304" pitchFamily="18" charset="0"/>
                <a:cs typeface="Times New Roman" panose="02020603050405020304" pitchFamily="18" charset="0"/>
              </a:rPr>
              <a:t>economic recession. </a:t>
            </a:r>
            <a:endParaRPr lang="en-US" sz="4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4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26</a:t>
            </a:fld>
            <a:endParaRPr lang="en-US"/>
          </a:p>
        </p:txBody>
      </p:sp>
    </p:spTree>
    <p:extLst>
      <p:ext uri="{BB962C8B-B14F-4D97-AF65-F5344CB8AC3E}">
        <p14:creationId xmlns:p14="http://schemas.microsoft.com/office/powerpoint/2010/main" xmlns="" val="21737798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rmAutofit/>
          </a:bodyPr>
          <a:lstStyle/>
          <a:p>
            <a:r>
              <a:rPr lang="en-US" b="1" dirty="0">
                <a:latin typeface="Times New Roman" pitchFamily="18" charset="0"/>
                <a:cs typeface="Times New Roman" pitchFamily="18" charset="0"/>
              </a:rPr>
              <a:t>Thank You</a:t>
            </a:r>
          </a:p>
        </p:txBody>
      </p:sp>
      <p:sp>
        <p:nvSpPr>
          <p:cNvPr id="4" name="Slide Number Placeholder 3"/>
          <p:cNvSpPr>
            <a:spLocks noGrp="1"/>
          </p:cNvSpPr>
          <p:nvPr>
            <p:ph type="sldNum" sz="quarter" idx="12"/>
          </p:nvPr>
        </p:nvSpPr>
        <p:spPr/>
        <p:txBody>
          <a:bodyPr/>
          <a:lstStyle/>
          <a:p>
            <a:fld id="{52D96158-CDC9-4FF1-A278-9542325BFFE2}" type="slidenum">
              <a:rPr lang="en-US" smtClean="0"/>
              <a:pPr/>
              <a:t>27</a:t>
            </a:fld>
            <a:endParaRPr lang="en-US"/>
          </a:p>
        </p:txBody>
      </p:sp>
      <p:pic>
        <p:nvPicPr>
          <p:cNvPr id="5" name="Picture 2" descr="http://t3.gstatic.com/images?q=tbn:ANd9GcSZSvsBpMw5NpNky3YYniKSbfQ_FyUgbse5iwnzm2eYpxAoTL1SAg"/>
          <p:cNvPicPr>
            <a:picLocks noGrp="1" noChangeAspect="1" noChangeArrowheads="1"/>
          </p:cNvPicPr>
          <p:nvPr>
            <p:ph idx="1"/>
          </p:nvPr>
        </p:nvPicPr>
        <p:blipFill>
          <a:blip r:embed="rId2" cstate="print"/>
          <a:srcRect/>
          <a:stretch>
            <a:fillRect/>
          </a:stretch>
        </p:blipFill>
        <p:spPr bwMode="auto">
          <a:xfrm>
            <a:off x="1752601" y="1752600"/>
            <a:ext cx="5486400" cy="3733799"/>
          </a:xfrm>
          <a:prstGeom prst="rect">
            <a:avLst/>
          </a:prstGeom>
          <a:noFill/>
        </p:spPr>
      </p:pic>
    </p:spTree>
    <p:extLst>
      <p:ext uri="{BB962C8B-B14F-4D97-AF65-F5344CB8AC3E}">
        <p14:creationId xmlns:p14="http://schemas.microsoft.com/office/powerpoint/2010/main" xmlns="" val="21137464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6778</TotalTime>
  <Words>2082</Words>
  <Application>Microsoft Office PowerPoint</Application>
  <PresentationFormat>On-screen Show (4:3)</PresentationFormat>
  <Paragraphs>181</Paragraphs>
  <Slides>27</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Office Theme</vt:lpstr>
      <vt:lpstr>Equation</vt:lpstr>
      <vt:lpstr>MBF707: Monetary and Fiscal Framework in Islamic Finance </vt:lpstr>
      <vt:lpstr>Lecture 20  FISCAL POLICY: ISLAMIC VERSUS CONVENTIONAL (continued)</vt:lpstr>
      <vt:lpstr>Review of the Last Lecture</vt:lpstr>
      <vt:lpstr>Topics to Cover</vt:lpstr>
      <vt:lpstr>The Beginning of FP</vt:lpstr>
      <vt:lpstr>The Beginning of FP</vt:lpstr>
      <vt:lpstr>Graphing planned expenditure</vt:lpstr>
      <vt:lpstr>An increase in government purchases</vt:lpstr>
      <vt:lpstr>Solving for Y</vt:lpstr>
      <vt:lpstr>The government purchases multiplier</vt:lpstr>
      <vt:lpstr>Why the multiplier is greater than 1</vt:lpstr>
      <vt:lpstr>An increase in taxes</vt:lpstr>
      <vt:lpstr>Supply-side Economics</vt:lpstr>
      <vt:lpstr>Role of Government in Islam</vt:lpstr>
      <vt:lpstr>Fiscal Policy in Islamic Perspective</vt:lpstr>
      <vt:lpstr>Fiscal Policy in Islamic Perspective</vt:lpstr>
      <vt:lpstr>Fiscal Policy in Islamic Perspective</vt:lpstr>
      <vt:lpstr>Fiscal Policy in Islamic Perspective</vt:lpstr>
      <vt:lpstr>Fiscal Policy in Islamic Perspective</vt:lpstr>
      <vt:lpstr>Traditional Revenue Sources of Islamic State</vt:lpstr>
      <vt:lpstr>MOBILIZING BAITULMAL’S ASSETS FOR ECONOMY RECOVERY</vt:lpstr>
      <vt:lpstr>MOBILIZING BAITULMAL’S ASSETS FOR ECONOMY RECOVERY</vt:lpstr>
      <vt:lpstr>MOBILIZING BAITULMAL’S ASSETS FOR ECONOMY RECOVERY</vt:lpstr>
      <vt:lpstr>MOBILIZING BAITULMAL’S ASSETS FOR ECONOMY RECOVERY</vt:lpstr>
      <vt:lpstr>Conclusions</vt:lpstr>
      <vt:lpstr>Conclusions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 </dc:title>
  <dc:creator>siddiqui</dc:creator>
  <cp:lastModifiedBy>NTS</cp:lastModifiedBy>
  <cp:revision>576</cp:revision>
  <cp:lastPrinted>2013-04-30T04:29:25Z</cp:lastPrinted>
  <dcterms:created xsi:type="dcterms:W3CDTF">2012-07-18T13:07:28Z</dcterms:created>
  <dcterms:modified xsi:type="dcterms:W3CDTF">2014-07-15T03:04:51Z</dcterms:modified>
</cp:coreProperties>
</file>