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3"/>
  </p:notesMasterIdLst>
  <p:handoutMasterIdLst>
    <p:handoutMasterId r:id="rId44"/>
  </p:handoutMasterIdLst>
  <p:sldIdLst>
    <p:sldId id="256" r:id="rId2"/>
    <p:sldId id="257" r:id="rId3"/>
    <p:sldId id="295" r:id="rId4"/>
    <p:sldId id="325" r:id="rId5"/>
    <p:sldId id="326" r:id="rId6"/>
    <p:sldId id="312" r:id="rId7"/>
    <p:sldId id="296" r:id="rId8"/>
    <p:sldId id="327" r:id="rId9"/>
    <p:sldId id="329" r:id="rId10"/>
    <p:sldId id="331" r:id="rId11"/>
    <p:sldId id="333" r:id="rId12"/>
    <p:sldId id="336" r:id="rId13"/>
    <p:sldId id="335" r:id="rId14"/>
    <p:sldId id="339" r:id="rId15"/>
    <p:sldId id="338" r:id="rId16"/>
    <p:sldId id="342" r:id="rId17"/>
    <p:sldId id="341" r:id="rId18"/>
    <p:sldId id="343" r:id="rId19"/>
    <p:sldId id="344" r:id="rId20"/>
    <p:sldId id="345" r:id="rId21"/>
    <p:sldId id="346" r:id="rId22"/>
    <p:sldId id="347" r:id="rId23"/>
    <p:sldId id="348" r:id="rId24"/>
    <p:sldId id="349" r:id="rId25"/>
    <p:sldId id="350" r:id="rId26"/>
    <p:sldId id="351" r:id="rId27"/>
    <p:sldId id="352" r:id="rId28"/>
    <p:sldId id="353" r:id="rId29"/>
    <p:sldId id="354" r:id="rId30"/>
    <p:sldId id="355" r:id="rId31"/>
    <p:sldId id="356" r:id="rId32"/>
    <p:sldId id="357" r:id="rId33"/>
    <p:sldId id="358" r:id="rId34"/>
    <p:sldId id="359" r:id="rId35"/>
    <p:sldId id="360" r:id="rId36"/>
    <p:sldId id="361" r:id="rId37"/>
    <p:sldId id="362" r:id="rId38"/>
    <p:sldId id="363" r:id="rId39"/>
    <p:sldId id="364" r:id="rId40"/>
    <p:sldId id="365" r:id="rId41"/>
    <p:sldId id="318" r:id="rId42"/>
  </p:sldIdLst>
  <p:sldSz cx="9144000" cy="6858000" type="screen4x3"/>
  <p:notesSz cx="7053263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40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5938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95738" y="0"/>
            <a:ext cx="3055937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F238C2-C916-43C6-B27B-30ABB16FC6B8}" type="datetimeFigureOut">
              <a:rPr lang="en-US" smtClean="0"/>
              <a:pPr/>
              <a:t>7/5/2014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375"/>
            <a:ext cx="3055938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95738" y="8842375"/>
            <a:ext cx="3055937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F14EF9-76CC-49A8-99D9-5933018B892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152076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6414" cy="465455"/>
          </a:xfrm>
          <a:prstGeom prst="rect">
            <a:avLst/>
          </a:prstGeom>
        </p:spPr>
        <p:txBody>
          <a:bodyPr vert="horz" lIns="93497" tIns="46749" rIns="93497" bIns="4674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95217" y="0"/>
            <a:ext cx="3056414" cy="465455"/>
          </a:xfrm>
          <a:prstGeom prst="rect">
            <a:avLst/>
          </a:prstGeom>
        </p:spPr>
        <p:txBody>
          <a:bodyPr vert="horz" lIns="93497" tIns="46749" rIns="93497" bIns="46749" rtlCol="0"/>
          <a:lstStyle>
            <a:lvl1pPr algn="r">
              <a:defRPr sz="1200"/>
            </a:lvl1pPr>
          </a:lstStyle>
          <a:p>
            <a:fld id="{FD0A2760-F6CB-430A-8378-C2D417958E5B}" type="datetimeFigureOut">
              <a:rPr lang="en-US" smtClean="0"/>
              <a:pPr/>
              <a:t>7/5/2014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698500"/>
            <a:ext cx="4654550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497" tIns="46749" rIns="93497" bIns="4674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5327" y="4421823"/>
            <a:ext cx="5642610" cy="4189095"/>
          </a:xfrm>
          <a:prstGeom prst="rect">
            <a:avLst/>
          </a:prstGeom>
        </p:spPr>
        <p:txBody>
          <a:bodyPr vert="horz" lIns="93497" tIns="46749" rIns="93497" bIns="46749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29"/>
            <a:ext cx="3056414" cy="465455"/>
          </a:xfrm>
          <a:prstGeom prst="rect">
            <a:avLst/>
          </a:prstGeom>
        </p:spPr>
        <p:txBody>
          <a:bodyPr vert="horz" lIns="93497" tIns="46749" rIns="93497" bIns="4674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95217" y="8842029"/>
            <a:ext cx="3056414" cy="465455"/>
          </a:xfrm>
          <a:prstGeom prst="rect">
            <a:avLst/>
          </a:prstGeom>
        </p:spPr>
        <p:txBody>
          <a:bodyPr vert="horz" lIns="93497" tIns="46749" rIns="93497" bIns="46749" rtlCol="0" anchor="b"/>
          <a:lstStyle>
            <a:lvl1pPr algn="r">
              <a:defRPr sz="1200"/>
            </a:lvl1pPr>
          </a:lstStyle>
          <a:p>
            <a:fld id="{EF78F9B5-3E5E-4396-81E1-4095F4EC520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213385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754FC5-1C7A-455B-9597-6168439276A8}" type="datetime1">
              <a:rPr lang="en-US" smtClean="0"/>
              <a:pPr/>
              <a:t>7/5/2014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D58D7-2B6D-4608-9D97-029DB51BE4B1}" type="datetime1">
              <a:rPr lang="en-US" smtClean="0"/>
              <a:pPr/>
              <a:t>7/5/2014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185D6-AEAB-4490-9382-712CECA88439}" type="datetime1">
              <a:rPr lang="en-US" smtClean="0"/>
              <a:pPr/>
              <a:t>7/5/2014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24BC6-0AB4-4B3C-B671-F36EB52BD02C}" type="datetime1">
              <a:rPr lang="en-US" smtClean="0"/>
              <a:pPr/>
              <a:t>7/5/2014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300DBF-DEC0-44F1-B730-13BF29858534}" type="datetime1">
              <a:rPr lang="en-US" smtClean="0"/>
              <a:pPr/>
              <a:t>7/5/2014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C104F0-14F8-481D-8C8C-2BCE4F34FD6E}" type="datetime1">
              <a:rPr lang="en-US" smtClean="0"/>
              <a:pPr/>
              <a:t>7/5/2014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5D4A11-7E00-47E4-87ED-5F0FE0C2DD25}" type="datetime1">
              <a:rPr lang="en-US" smtClean="0"/>
              <a:pPr/>
              <a:t>7/5/2014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195991-1DE8-49B1-8B1C-0E77CF0631E1}" type="datetime1">
              <a:rPr lang="en-US" smtClean="0"/>
              <a:pPr/>
              <a:t>7/5/2014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D0F5A1-032A-4496-AEFE-A212B4DEBFCD}" type="datetime1">
              <a:rPr lang="en-US" smtClean="0"/>
              <a:pPr/>
              <a:t>7/5/2014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8FC4AF-D4DC-4E97-930D-298E191949E8}" type="datetime1">
              <a:rPr lang="en-US" smtClean="0"/>
              <a:pPr/>
              <a:t>7/5/2014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7D4D57-A67C-4A1A-BDAC-1C1A35D14589}" type="datetime1">
              <a:rPr lang="en-US" smtClean="0"/>
              <a:pPr/>
              <a:t>7/5/2014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DA8B16-2F41-424E-AEB3-3569FD4E6C80}" type="datetime1">
              <a:rPr lang="en-US" smtClean="0"/>
              <a:pPr/>
              <a:t>7/5/2014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D96158-CDC9-4FF1-A278-9542325BFFE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62001"/>
            <a:ext cx="7772400" cy="1523999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MBF707: Monetary 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Fiscal </a:t>
            </a:r>
            <a:r>
              <a:rPr lang="en-US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Framework </a:t>
            </a:r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Islamic Finance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600" dirty="0" smtClean="0">
                <a:latin typeface="Times New Roman" pitchFamily="18" charset="0"/>
                <a:cs typeface="Times New Roman" pitchFamily="18" charset="0"/>
              </a:rPr>
            </a:b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4495800"/>
            <a:ext cx="7086600" cy="1447800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COMSATS Institute of Information Technology (Virtual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Campus)</a:t>
            </a:r>
            <a:br>
              <a:rPr lang="en-US" b="1" dirty="0" smtClean="0">
                <a:latin typeface="Times New Roman" pitchFamily="18" charset="0"/>
                <a:cs typeface="Times New Roman" pitchFamily="18" charset="0"/>
              </a:rPr>
            </a:b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 descr="logo-comsats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9000" y="2552700"/>
            <a:ext cx="1676401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020762"/>
          </a:xfrm>
        </p:spPr>
        <p:txBody>
          <a:bodyPr>
            <a:normAutofit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Topics of Discussion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602163"/>
          </a:xfrm>
        </p:spPr>
        <p:txBody>
          <a:bodyPr>
            <a:normAutofit fontScale="92500" lnSpcReduction="20000"/>
          </a:bodyPr>
          <a:lstStyle/>
          <a:p>
            <a:pPr algn="just">
              <a:buFont typeface="Wingdings" panose="05000000000000000000" pitchFamily="2" charset="2"/>
              <a:buChar char="v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Introduction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Significance of the Subject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Economic Models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Retrospective of the Islamic Financial System</a:t>
            </a:r>
          </a:p>
          <a:p>
            <a:pPr algn="just">
              <a:buFont typeface="Wingdings" panose="05000000000000000000" pitchFamily="2" charset="2"/>
              <a:buChar char="v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Reconstruction of the Argument</a:t>
            </a:r>
          </a:p>
          <a:p>
            <a:pPr marL="688975" indent="-295275" fontAlgn="base">
              <a:spcBef>
                <a:spcPct val="50000"/>
              </a:spcBef>
              <a:spcAft>
                <a:spcPct val="0"/>
              </a:spcAft>
              <a:buFont typeface="+mj-lt"/>
              <a:buAutoNum type="arabicParenR"/>
            </a:pP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Policy Perspective – Islamic Economy</a:t>
            </a:r>
          </a:p>
          <a:p>
            <a:pPr marL="688975" indent="-295275" fontAlgn="base">
              <a:spcBef>
                <a:spcPct val="50000"/>
              </a:spcBef>
              <a:spcAft>
                <a:spcPct val="0"/>
              </a:spcAft>
              <a:buFont typeface="+mj-lt"/>
              <a:buAutoNum type="arabicParenR"/>
            </a:pP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Financial Scene and Landscape</a:t>
            </a:r>
          </a:p>
          <a:p>
            <a:pPr marL="688975" indent="-295275" fontAlgn="base">
              <a:spcBef>
                <a:spcPct val="50000"/>
              </a:spcBef>
              <a:spcAft>
                <a:spcPct val="0"/>
              </a:spcAft>
              <a:buFont typeface="+mj-lt"/>
              <a:buAutoNum type="arabicParenR"/>
            </a:pP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alt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Fiqh</a:t>
            </a: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for Government</a:t>
            </a:r>
          </a:p>
          <a:p>
            <a:pPr marL="688975" indent="-295275" fontAlgn="base">
              <a:spcBef>
                <a:spcPct val="50000"/>
              </a:spcBef>
              <a:spcAft>
                <a:spcPct val="0"/>
              </a:spcAft>
              <a:buFont typeface="+mj-lt"/>
              <a:buAutoNum type="arabicParenR"/>
            </a:pP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Policy Goals in an Islamic Economy</a:t>
            </a:r>
          </a:p>
          <a:p>
            <a:pPr marL="688975" indent="-295275" fontAlgn="base">
              <a:spcBef>
                <a:spcPct val="50000"/>
              </a:spcBef>
              <a:spcAft>
                <a:spcPct val="0"/>
              </a:spcAft>
              <a:buFont typeface="+mj-lt"/>
              <a:buAutoNum type="arabicParenR"/>
            </a:pPr>
            <a:r>
              <a:rPr lang="en-US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Policy Goals in a non-Islamic Economy</a:t>
            </a:r>
          </a:p>
          <a:p>
            <a:pPr algn="just">
              <a:buFont typeface="Wingdings" panose="05000000000000000000" pitchFamily="2" charset="2"/>
              <a:buChar char="v"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anose="05000000000000000000" pitchFamily="2" charset="2"/>
              <a:buChar char="v"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Introduction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5059362"/>
          </a:xfrm>
        </p:spPr>
        <p:txBody>
          <a:bodyPr>
            <a:noAutofit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Fiscal and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Monetary (Public Policies)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Fiscal Policy (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Fisc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-Treasury in Roman Empire)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Monetary Policy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Monetary and Fiscal Policy in Islamic Perspective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This course revolves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around the issues related to these two policies from the Islamic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perspective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buFont typeface="Wingdings" panose="05000000000000000000" pitchFamily="2" charset="2"/>
              <a:buChar char="Ø"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7240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Significance of the Subject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6482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b="1" u="sng" dirty="0" smtClean="0">
                <a:latin typeface="Times New Roman" pitchFamily="18" charset="0"/>
                <a:cs typeface="Times New Roman" pitchFamily="18" charset="0"/>
              </a:rPr>
              <a:t>Macroeconomics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study of the economy as a whole, addresses many topical issues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Why does the cost of living keep rising?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Why are millions of people unemployed, </a:t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r>
              <a:rPr lang="en-US" dirty="0">
                <a:latin typeface="Times New Roman" pitchFamily="18" charset="0"/>
                <a:cs typeface="Times New Roman" pitchFamily="18" charset="0"/>
              </a:rPr>
              <a:t>even when the economy is booming?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What causes recessions?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Can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the government do anything to combat recessions?  Should it??</a:t>
            </a:r>
          </a:p>
          <a:p>
            <a:pPr algn="just">
              <a:buFont typeface="Wingdings" panose="05000000000000000000" pitchFamily="2" charset="2"/>
              <a:buChar char="Ø"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4238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Significance </a:t>
            </a: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(cont..)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What is the government budget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deficit?</a:t>
            </a:r>
          </a:p>
          <a:p>
            <a:pPr algn="just">
              <a:buFont typeface="Wingdings" panose="05000000000000000000" pitchFamily="2" charset="2"/>
              <a:buChar char="Ø"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How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does it affect the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economy?</a:t>
            </a:r>
          </a:p>
          <a:p>
            <a:pPr algn="just">
              <a:buFont typeface="Wingdings" panose="05000000000000000000" pitchFamily="2" charset="2"/>
              <a:buChar char="Ø"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Why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are so many countries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poor?</a:t>
            </a:r>
          </a:p>
          <a:p>
            <a:pPr algn="just">
              <a:buFont typeface="Wingdings" panose="05000000000000000000" pitchFamily="2" charset="2"/>
              <a:buChar char="Ø"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What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policies might help them grow out of poverty?</a:t>
            </a:r>
          </a:p>
          <a:p>
            <a:pPr algn="just"/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12936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914400"/>
          </a:xfrm>
        </p:spPr>
        <p:txBody>
          <a:bodyPr/>
          <a:lstStyle/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Significance (contd..)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7736" y="1156274"/>
            <a:ext cx="8543926" cy="479807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policies affect social well-being &amp; politics of the country. </a:t>
            </a:r>
          </a:p>
          <a:p>
            <a:pPr algn="just">
              <a:buFont typeface="Wingdings" panose="05000000000000000000" pitchFamily="2" charset="2"/>
              <a:buChar char="Ø"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6</a:t>
            </a:fld>
            <a:endParaRPr lang="en-US"/>
          </a:p>
        </p:txBody>
      </p:sp>
      <p:grpSp>
        <p:nvGrpSpPr>
          <p:cNvPr id="5" name="Group 9"/>
          <p:cNvGrpSpPr>
            <a:grpSpLocks/>
          </p:cNvGrpSpPr>
          <p:nvPr/>
        </p:nvGrpSpPr>
        <p:grpSpPr bwMode="auto">
          <a:xfrm>
            <a:off x="239713" y="1636082"/>
            <a:ext cx="8709025" cy="5085394"/>
            <a:chOff x="151" y="885"/>
            <a:chExt cx="5486" cy="3403"/>
          </a:xfrm>
        </p:grpSpPr>
        <p:pic>
          <p:nvPicPr>
            <p:cNvPr id="6" name="Picture 5" descr="chap1 u-rate and wage growth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51" y="886"/>
              <a:ext cx="5486" cy="340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7" name="Text Box 6"/>
            <p:cNvSpPr txBox="1">
              <a:spLocks noChangeArrowheads="1"/>
            </p:cNvSpPr>
            <p:nvPr/>
          </p:nvSpPr>
          <p:spPr bwMode="auto">
            <a:xfrm rot="16200000">
              <a:off x="-977" y="2329"/>
              <a:ext cx="2592" cy="2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en-US" sz="2200"/>
                <a:t>change from 12 mos earlier</a:t>
              </a:r>
            </a:p>
          </p:txBody>
        </p:sp>
        <p:sp>
          <p:nvSpPr>
            <p:cNvPr id="8" name="Text Box 7"/>
            <p:cNvSpPr txBox="1">
              <a:spLocks noChangeArrowheads="1"/>
            </p:cNvSpPr>
            <p:nvPr/>
          </p:nvSpPr>
          <p:spPr bwMode="auto">
            <a:xfrm rot="16200000">
              <a:off x="3825" y="2357"/>
              <a:ext cx="3214" cy="26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altLang="en-US" sz="2200"/>
                <a:t>percent change from 12 mos earlier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3665765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900" b="1" dirty="0" smtClean="0">
                <a:latin typeface="Times New Roman" pitchFamily="18" charset="0"/>
                <a:cs typeface="Times New Roman" pitchFamily="18" charset="0"/>
              </a:rPr>
              <a:t>Economic Models Address Eco. Issues</a:t>
            </a:r>
            <a:endParaRPr lang="en-US" sz="39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5029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…are simplified versions of a more complex reality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irrelevant details are stripped away</a:t>
            </a:r>
          </a:p>
          <a:p>
            <a:pPr marL="0" indent="0"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…are used to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show relationships between variables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explain the economy’s behavior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devise policies to improve economic performance</a:t>
            </a:r>
          </a:p>
          <a:p>
            <a:pPr algn="just">
              <a:buFont typeface="Wingdings" panose="05000000000000000000" pitchFamily="2" charset="2"/>
              <a:buChar char="Ø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6300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900" b="1" dirty="0">
                <a:latin typeface="Times New Roman" pitchFamily="18" charset="0"/>
                <a:cs typeface="Times New Roman" pitchFamily="18" charset="0"/>
              </a:rPr>
              <a:t>Retrospective of the Islamic Fin Sys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Islamic economics formally took off in 1976 with the 1st International Conference on Islamic Economics.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pioneers focused on themes that had an immediate practical relevance for the Muslim countries.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follow-up to the 1st Conference, two seminars on fiscal and monetary policies were held in Makkah and Islamabad. 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proceedings of these seminars have been published by King Abdul Aziz University, Jeddah and Institute of Policy Studies, Islamabad.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33149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900" b="1" dirty="0">
                <a:latin typeface="Times New Roman" pitchFamily="18" charset="0"/>
                <a:cs typeface="Times New Roman" pitchFamily="18" charset="0"/>
              </a:rPr>
              <a:t>Retrospective (cont..)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lvl="0" indent="0" fontAlgn="base">
              <a:spcBef>
                <a:spcPct val="50000"/>
              </a:spcBef>
              <a:spcAft>
                <a:spcPct val="0"/>
              </a:spcAft>
              <a:buNone/>
            </a:pPr>
            <a:r>
              <a:rPr lang="en-US" altLang="en-US" sz="2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Makkah Seminar (1978):</a:t>
            </a:r>
          </a:p>
          <a:p>
            <a:pPr marL="0" lvl="0" indent="0" fontAlgn="base">
              <a:spcBef>
                <a:spcPct val="50000"/>
              </a:spcBef>
              <a:spcAft>
                <a:spcPct val="0"/>
              </a:spcAft>
              <a:buNone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papers are available in </a:t>
            </a:r>
            <a:r>
              <a:rPr lang="en-US" alt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Monetary and Fiscal </a:t>
            </a: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Economics of Islam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(ed., Muhammad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Ariff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0" lvl="0" indent="0" algn="ctr" fontAlgn="base">
              <a:spcBef>
                <a:spcPct val="50000"/>
              </a:spcBef>
              <a:spcAft>
                <a:spcPct val="25000"/>
              </a:spcAft>
              <a:buNone/>
            </a:pPr>
            <a:r>
              <a:rPr lang="en-US" altLang="en-US" sz="2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Themes of the Papers</a:t>
            </a:r>
          </a:p>
          <a:p>
            <a:pPr lvl="0" fontAlgn="base">
              <a:spcBef>
                <a:spcPct val="15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Siddiqi,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Chapra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Ariff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monetary policy</a:t>
            </a:r>
          </a:p>
          <a:p>
            <a:pPr lvl="0" fontAlgn="base">
              <a:spcBef>
                <a:spcPct val="15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Kahf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both fiscal and monetary policies</a:t>
            </a:r>
          </a:p>
          <a:p>
            <a:pPr lvl="0" fontAlgn="base">
              <a:spcBef>
                <a:spcPct val="15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Uzair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central banking operations</a:t>
            </a:r>
          </a:p>
          <a:p>
            <a:pPr lvl="0" fontAlgn="base">
              <a:spcBef>
                <a:spcPct val="15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Salama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Fiscal analysis of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zakah</a:t>
            </a:r>
            <a:endParaRPr lang="en-US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fontAlgn="base">
              <a:spcBef>
                <a:spcPct val="15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Mahfooz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Ahmad – theme of distributive justice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92084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900" b="1" dirty="0">
                <a:latin typeface="Times New Roman" pitchFamily="18" charset="0"/>
                <a:cs typeface="Times New Roman" pitchFamily="18" charset="0"/>
              </a:rPr>
              <a:t>Retrospective (cont..)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lvl="0" indent="0" fontAlgn="base">
              <a:spcBef>
                <a:spcPct val="50000"/>
              </a:spcBef>
              <a:spcAft>
                <a:spcPct val="0"/>
              </a:spcAft>
              <a:buNone/>
            </a:pPr>
            <a:r>
              <a:rPr lang="en-US" altLang="en-US" sz="2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Islamabad Seminar (1981):</a:t>
            </a:r>
          </a:p>
          <a:p>
            <a:pPr marL="0" lvl="0" indent="0" fontAlgn="base">
              <a:spcBef>
                <a:spcPct val="50000"/>
              </a:spcBef>
              <a:spcAft>
                <a:spcPct val="0"/>
              </a:spcAft>
              <a:buNone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papers are available in </a:t>
            </a:r>
            <a:r>
              <a:rPr lang="en-US" alt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Money and Banking in </a:t>
            </a: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Islam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Fiscal Policy and Resource Allocation</a:t>
            </a: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Islam (eds., Z. Ahmad, M. Iqbal and F. Khan).</a:t>
            </a:r>
          </a:p>
          <a:p>
            <a:pPr marL="0" lvl="0" indent="0" algn="ctr" fontAlgn="base">
              <a:spcBef>
                <a:spcPct val="50000"/>
              </a:spcBef>
              <a:spcAft>
                <a:spcPct val="25000"/>
              </a:spcAft>
              <a:buNone/>
            </a:pPr>
            <a:r>
              <a:rPr lang="en-US" altLang="en-US" sz="2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Themes of the Papers</a:t>
            </a:r>
          </a:p>
          <a:p>
            <a:pPr lvl="0" fontAlgn="base">
              <a:spcBef>
                <a:spcPct val="15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Chapra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monetary policy</a:t>
            </a:r>
          </a:p>
          <a:p>
            <a:pPr lvl="0" fontAlgn="base">
              <a:spcBef>
                <a:spcPct val="15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Al-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Jarhi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Institutional framework for mon. pol.</a:t>
            </a:r>
          </a:p>
          <a:p>
            <a:pPr lvl="0" fontAlgn="base">
              <a:spcBef>
                <a:spcPct val="15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Faridi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Salama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Theory of fiscal policy</a:t>
            </a:r>
          </a:p>
          <a:p>
            <a:pPr lvl="0" fontAlgn="base">
              <a:spcBef>
                <a:spcPct val="15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Metwally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Macrecon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analysis of fiscal policy</a:t>
            </a:r>
          </a:p>
          <a:p>
            <a:pPr lvl="0" fontAlgn="base">
              <a:spcBef>
                <a:spcPct val="15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Kahf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Taxation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42925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900" b="1" dirty="0">
                <a:latin typeface="Times New Roman" pitchFamily="18" charset="0"/>
                <a:cs typeface="Times New Roman" pitchFamily="18" charset="0"/>
              </a:rPr>
              <a:t>Retrospective (cont..)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0" lvl="0" indent="0" fontAlgn="base">
              <a:spcBef>
                <a:spcPct val="50000"/>
              </a:spcBef>
              <a:spcAft>
                <a:spcPct val="0"/>
              </a:spcAft>
              <a:buNone/>
            </a:pPr>
            <a:r>
              <a:rPr lang="en-US" altLang="en-US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Developments in the 1980s</a:t>
            </a:r>
          </a:p>
          <a:p>
            <a:pPr marL="0" lvl="0" indent="0" fontAlgn="base">
              <a:spcBef>
                <a:spcPct val="50000"/>
              </a:spcBef>
              <a:spcAft>
                <a:spcPct val="0"/>
              </a:spcAft>
              <a:buNone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At the conceptual level, Dr. Umar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Chapra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wrote his </a:t>
            </a:r>
            <a:r>
              <a:rPr lang="en-US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masterpiece </a:t>
            </a:r>
            <a:r>
              <a:rPr lang="en-US" altLang="en-US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Towards </a:t>
            </a:r>
            <a:r>
              <a:rPr lang="en-US" altLang="en-US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Just Monetary System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(1985). And, Dr.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Ziauddin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came up with a systematic inquiry into “Public Finance in Islam” (1989 – IMF Working Paper).</a:t>
            </a:r>
          </a:p>
          <a:p>
            <a:pPr marL="0" lvl="0" indent="0" fontAlgn="base">
              <a:spcBef>
                <a:spcPct val="50000"/>
              </a:spcBef>
              <a:spcAft>
                <a:spcPct val="0"/>
              </a:spcAft>
              <a:buNone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Other than the above, mostly analytical works were produced in this period. Thus, effects of fiscal and/or monetary policies are studied in the context of macroeconomic models. Some of these works are as follows: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69990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900" b="1" dirty="0">
                <a:latin typeface="Times New Roman" pitchFamily="18" charset="0"/>
                <a:cs typeface="Times New Roman" pitchFamily="18" charset="0"/>
              </a:rPr>
              <a:t>Retrospective (cont..)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 fontAlgn="base">
              <a:spcBef>
                <a:spcPct val="50000"/>
              </a:spcBef>
              <a:spcAft>
                <a:spcPct val="0"/>
              </a:spcAft>
              <a:buNone/>
            </a:pPr>
            <a:r>
              <a:rPr lang="en-US" altLang="en-US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Developments in the 1980s (contd.)</a:t>
            </a:r>
          </a:p>
          <a:p>
            <a:pPr lvl="0" fontAlgn="base">
              <a:spcBef>
                <a:spcPct val="50000"/>
              </a:spcBef>
              <a:spcAft>
                <a:spcPct val="0"/>
              </a:spcAft>
              <a:buClr>
                <a:srgbClr val="660066"/>
              </a:buClr>
              <a:buFont typeface="Wingdings" panose="05000000000000000000" pitchFamily="2" charset="2"/>
              <a:buChar char="Ø"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Muhammad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Mukhtar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Mutwally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Macroeconomic Models of Islamic Doctrines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(1981)</a:t>
            </a:r>
          </a:p>
          <a:p>
            <a:pPr lvl="0" fontAlgn="base">
              <a:spcBef>
                <a:spcPct val="50000"/>
              </a:spcBef>
              <a:spcAft>
                <a:spcPct val="0"/>
              </a:spcAft>
              <a:buClr>
                <a:srgbClr val="660066"/>
              </a:buClr>
              <a:buFont typeface="Wingdings" panose="05000000000000000000" pitchFamily="2" charset="2"/>
              <a:buChar char="Ø"/>
            </a:pP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Ausaf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Ahmad,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Income Determination in an Islamic Economy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(1984, published in 1987)</a:t>
            </a:r>
          </a:p>
          <a:p>
            <a:pPr lvl="0" fontAlgn="base">
              <a:spcBef>
                <a:spcPct val="50000"/>
              </a:spcBef>
              <a:spcAft>
                <a:spcPct val="0"/>
              </a:spcAft>
              <a:buClr>
                <a:srgbClr val="660066"/>
              </a:buClr>
              <a:buFont typeface="Wingdings" panose="05000000000000000000" pitchFamily="2" charset="2"/>
              <a:buChar char="Ø"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Tahir, “A Simple of Aggregate Output, Income and Economic Inequalities Determination in an Islamic Economies” (1986, published in 1989)</a:t>
            </a:r>
            <a:endParaRPr lang="en-US" alt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86842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900" b="1" dirty="0">
                <a:latin typeface="Times New Roman" pitchFamily="18" charset="0"/>
                <a:cs typeface="Times New Roman" pitchFamily="18" charset="0"/>
              </a:rPr>
              <a:t>Retrospective (cont..)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lvl="0" indent="0" fontAlgn="base">
              <a:spcBef>
                <a:spcPct val="50000"/>
              </a:spcBef>
              <a:spcAft>
                <a:spcPct val="0"/>
              </a:spcAft>
              <a:buNone/>
            </a:pPr>
            <a:r>
              <a:rPr lang="en-US" altLang="en-US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Developments in the 1980s (contd.)</a:t>
            </a:r>
          </a:p>
          <a:p>
            <a:pPr lvl="0" fontAlgn="base">
              <a:spcBef>
                <a:spcPct val="50000"/>
              </a:spcBef>
              <a:spcAft>
                <a:spcPct val="0"/>
              </a:spcAft>
              <a:buClr>
                <a:srgbClr val="660066"/>
              </a:buClr>
              <a:buFont typeface="Wingdings" panose="05000000000000000000" pitchFamily="2" charset="2"/>
              <a:buChar char="Ø"/>
            </a:pP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Mohsin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Khan, “Islamic Interest-Free Banking – A Theoretical Analysis (1986)</a:t>
            </a:r>
          </a:p>
          <a:p>
            <a:pPr lvl="0" fontAlgn="base">
              <a:spcAft>
                <a:spcPct val="0"/>
              </a:spcAft>
              <a:buClr>
                <a:srgbClr val="660066"/>
              </a:buClr>
              <a:buFont typeface="Wingdings" panose="05000000000000000000" pitchFamily="2" charset="2"/>
              <a:buChar char="Ø"/>
            </a:pP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Mohsin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Khan and Abbas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Mirakhor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(1987), “The Financial System and Monetary Policy in an Islamic Economy” (1987)</a:t>
            </a:r>
          </a:p>
          <a:p>
            <a:pPr lvl="0" fontAlgn="base">
              <a:spcAft>
                <a:spcPct val="0"/>
              </a:spcAft>
              <a:buClr>
                <a:srgbClr val="660066"/>
              </a:buClr>
              <a:buFont typeface="Wingdings" panose="05000000000000000000" pitchFamily="2" charset="2"/>
              <a:buChar char="Ø"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Muhammad Anwar, </a:t>
            </a:r>
            <a:r>
              <a:rPr lang="en-US" altLang="en-US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Modeling Interest-Free Economy: A study in Macroeconomics and Development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(1987)</a:t>
            </a:r>
          </a:p>
          <a:p>
            <a:pPr lvl="0" fontAlgn="base">
              <a:spcAft>
                <a:spcPct val="0"/>
              </a:spcAft>
              <a:buClr>
                <a:srgbClr val="660066"/>
              </a:buClr>
              <a:buFont typeface="Wingdings" panose="05000000000000000000" pitchFamily="2" charset="2"/>
              <a:buChar char="Ø"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Nadir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Habibi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“The Consequences of Islamic Banking in a Macroeconomic Framework” (1987, published in 1991)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43382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900" b="1" dirty="0">
                <a:latin typeface="Times New Roman" pitchFamily="18" charset="0"/>
                <a:cs typeface="Times New Roman" pitchFamily="18" charset="0"/>
              </a:rPr>
              <a:t>Retrospective (cont..)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lvl="0" indent="0" fontAlgn="base">
              <a:spcBef>
                <a:spcPct val="50000"/>
              </a:spcBef>
              <a:spcAft>
                <a:spcPct val="0"/>
              </a:spcAft>
              <a:buNone/>
            </a:pPr>
            <a:r>
              <a:rPr lang="en-US" altLang="en-US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Developments in the 1990s</a:t>
            </a:r>
          </a:p>
          <a:p>
            <a:pPr marL="0" lvl="0" indent="0" fontAlgn="base">
              <a:spcBef>
                <a:spcPct val="50000"/>
              </a:spcBef>
              <a:spcAft>
                <a:spcPct val="0"/>
              </a:spcAft>
              <a:buClr>
                <a:srgbClr val="660066"/>
              </a:buClr>
              <a:buNone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increasing attention received by Islamic</a:t>
            </a: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Clr>
                <a:srgbClr val="660066"/>
              </a:buClr>
              <a:buNone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banking and finance in the 1990s, central banking,</a:t>
            </a: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Clr>
                <a:srgbClr val="660066"/>
              </a:buClr>
              <a:buNone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monetary management and monetary policy have</a:t>
            </a: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Clr>
                <a:srgbClr val="660066"/>
              </a:buClr>
              <a:buNone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received more attention from the Islamic </a:t>
            </a:r>
            <a:r>
              <a:rPr lang="en-US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economists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Some notable papers are:</a:t>
            </a:r>
          </a:p>
          <a:p>
            <a:pPr lvl="0" fontAlgn="base">
              <a:spcAft>
                <a:spcPct val="0"/>
              </a:spcAft>
              <a:buClr>
                <a:srgbClr val="660066"/>
              </a:buClr>
              <a:buFont typeface="Wingdings" panose="05000000000000000000" pitchFamily="2" charset="2"/>
              <a:buChar char="Ø"/>
            </a:pP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Mohsin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Khan and Abbas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Mirakhor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“Monetary Management in an Islamic Economy” (1994)</a:t>
            </a:r>
          </a:p>
          <a:p>
            <a:pPr lvl="0" fontAlgn="base">
              <a:spcAft>
                <a:spcPct val="0"/>
              </a:spcAft>
              <a:buClr>
                <a:srgbClr val="660066"/>
              </a:buClr>
              <a:buFont typeface="Wingdings" panose="05000000000000000000" pitchFamily="2" charset="2"/>
              <a:buChar char="Ø"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N. Choudhry and  Abbas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Mirakhor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“Indirect Instruments of Monetary Control” (1999?)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86355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900" b="1" dirty="0">
                <a:latin typeface="Times New Roman" pitchFamily="18" charset="0"/>
                <a:cs typeface="Times New Roman" pitchFamily="18" charset="0"/>
              </a:rPr>
              <a:t>Retrospective (cont..)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938712"/>
          </a:xfrm>
        </p:spPr>
        <p:txBody>
          <a:bodyPr>
            <a:normAutofit fontScale="92500" lnSpcReduction="10000"/>
          </a:bodyPr>
          <a:lstStyle/>
          <a:p>
            <a:pPr marL="0" lvl="0" indent="0" fontAlgn="base">
              <a:spcBef>
                <a:spcPct val="50000"/>
              </a:spcBef>
              <a:spcAft>
                <a:spcPct val="0"/>
              </a:spcAft>
              <a:buNone/>
            </a:pPr>
            <a:r>
              <a:rPr lang="en-US" altLang="en-US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Developments in the 1990s (contd.)</a:t>
            </a:r>
          </a:p>
          <a:p>
            <a:pPr marL="0" lvl="0" indent="0" fontAlgn="base">
              <a:spcBef>
                <a:spcPct val="50000"/>
              </a:spcBef>
              <a:spcAft>
                <a:spcPct val="0"/>
              </a:spcAft>
              <a:buNone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On the fiscal policy side, some work on taxation and</a:t>
            </a: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Clr>
                <a:srgbClr val="660066"/>
              </a:buClr>
              <a:buNone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implications of equity-financed budgetary deficit for</a:t>
            </a: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Clr>
                <a:srgbClr val="660066"/>
              </a:buClr>
              <a:buNone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stability of the economy were explored:</a:t>
            </a:r>
          </a:p>
          <a:p>
            <a:pPr lvl="0" fontAlgn="base">
              <a:spcAft>
                <a:spcPct val="0"/>
              </a:spcAft>
              <a:buClr>
                <a:srgbClr val="660066"/>
              </a:buClr>
              <a:buFont typeface="Wingdings" panose="05000000000000000000" pitchFamily="2" charset="2"/>
              <a:buChar char="Ø"/>
            </a:pPr>
            <a:endParaRPr lang="en-US" alt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fontAlgn="base">
              <a:spcAft>
                <a:spcPct val="0"/>
              </a:spcAft>
              <a:buClr>
                <a:srgbClr val="660066"/>
              </a:buClr>
              <a:buFont typeface="Wingdings" panose="05000000000000000000" pitchFamily="2" charset="2"/>
              <a:buChar char="Ø"/>
            </a:pPr>
            <a:r>
              <a:rPr lang="en-US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Mohammad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Hussain, “A Macroeconomic Taxation Model for an Islamic Economy” (1993)</a:t>
            </a:r>
          </a:p>
          <a:p>
            <a:pPr lvl="0" fontAlgn="base">
              <a:spcAft>
                <a:spcPct val="0"/>
              </a:spcAft>
              <a:buClr>
                <a:srgbClr val="660066"/>
              </a:buClr>
              <a:buFont typeface="Wingdings" panose="05000000000000000000" pitchFamily="2" charset="2"/>
              <a:buChar char="Ø"/>
            </a:pP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Aynul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Hasan and A.N. Siddiqui, “Is Equity Financed Budgetary Deficit Stable in an Interest-Free Economy?” (1996) </a:t>
            </a: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noteworthy that in these and virtually all the analytical </a:t>
            </a:r>
            <a:r>
              <a:rPr lang="en-US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papers 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analysis is limited to the stabilization role </a:t>
            </a:r>
            <a:r>
              <a:rPr lang="en-US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of 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fiscal and monetary policies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25237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900" b="1" dirty="0">
                <a:latin typeface="Times New Roman" pitchFamily="18" charset="0"/>
                <a:cs typeface="Times New Roman" pitchFamily="18" charset="0"/>
              </a:rPr>
              <a:t>Retrospective (cont..)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938712"/>
          </a:xfrm>
        </p:spPr>
        <p:txBody>
          <a:bodyPr>
            <a:normAutofit lnSpcReduction="10000"/>
          </a:bodyPr>
          <a:lstStyle/>
          <a:p>
            <a:pPr marL="0" lvl="0" indent="0" fontAlgn="base">
              <a:spcBef>
                <a:spcPct val="50000"/>
              </a:spcBef>
              <a:spcAft>
                <a:spcPct val="0"/>
              </a:spcAft>
              <a:buNone/>
            </a:pPr>
            <a:r>
              <a:rPr lang="en-US" alt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All the papers, especially those written at</a:t>
            </a: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conceptual level, are </a:t>
            </a:r>
            <a:r>
              <a:rPr lang="en-US" altLang="en-US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silent</a:t>
            </a:r>
            <a:r>
              <a:rPr lang="en-US" alt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on some</a:t>
            </a: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fundamental matters. 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These include: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Islamic economy, i.e., the framework in which the policies are to be conceived.—The focus in the Islamic economics literature is on the Islamic Economic </a:t>
            </a:r>
            <a:r>
              <a:rPr lang="en-US" altLang="en-US" sz="2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System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fontAlgn="base">
              <a:spcBef>
                <a:spcPct val="30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nature and role of government in the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Shari’ah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 The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Fiqh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for Government</a:t>
            </a:r>
          </a:p>
          <a:p>
            <a:pPr fontAlgn="base">
              <a:spcBef>
                <a:spcPct val="30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Shari’ah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-basis of the policy goals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35098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900" b="1" dirty="0">
                <a:latin typeface="Times New Roman" pitchFamily="18" charset="0"/>
                <a:cs typeface="Times New Roman" pitchFamily="18" charset="0"/>
              </a:rPr>
              <a:t>Retrospective (cont..)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17638"/>
            <a:ext cx="8229600" cy="4938712"/>
          </a:xfrm>
        </p:spPr>
        <p:txBody>
          <a:bodyPr>
            <a:normAutofit fontScale="92500" lnSpcReduction="10000"/>
          </a:bodyPr>
          <a:lstStyle/>
          <a:p>
            <a:pPr marL="0" lvl="0" indent="0" fontAlgn="base">
              <a:spcBef>
                <a:spcPct val="50000"/>
              </a:spcBef>
              <a:spcAft>
                <a:spcPct val="0"/>
              </a:spcAft>
              <a:buNone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Thus, Islamic economists are taking </a:t>
            </a:r>
            <a:r>
              <a:rPr lang="en-US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positions without a proper 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conceptual framework: </a:t>
            </a:r>
            <a:r>
              <a:rPr lang="en-US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Islamic economy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the nature and role of government</a:t>
            </a:r>
            <a:r>
              <a:rPr lang="en-US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the 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institutional setup for the policies, etc.</a:t>
            </a:r>
          </a:p>
          <a:p>
            <a:pPr marL="0" lvl="0" indent="0" fontAlgn="base">
              <a:spcBef>
                <a:spcPct val="30000"/>
              </a:spcBef>
              <a:spcAft>
                <a:spcPct val="0"/>
              </a:spcAft>
              <a:buNone/>
            </a:pPr>
            <a:r>
              <a:rPr lang="en-US" altLang="en-US" b="1" u="sng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Moreover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</a:p>
          <a:p>
            <a:pPr lvl="0" fontAlgn="base"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Islamic economists are talking about policies for the Muslim countries.</a:t>
            </a:r>
          </a:p>
          <a:p>
            <a:pPr lvl="0" fontAlgn="base">
              <a:spcBef>
                <a:spcPct val="30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Scant attention is paid to “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Islamization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economy” as a policy goal.</a:t>
            </a:r>
          </a:p>
          <a:p>
            <a:pPr lvl="0" fontAlgn="base">
              <a:spcBef>
                <a:spcPct val="30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Elimination of poverty gets a passing mention as a policy objective.</a:t>
            </a: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3221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900" b="1" dirty="0">
                <a:latin typeface="Times New Roman" pitchFamily="18" charset="0"/>
                <a:cs typeface="Times New Roman" pitchFamily="18" charset="0"/>
              </a:rPr>
              <a:t>Reconstruction of the Argument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Policy Perspective – Islamic Economy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Financial Scene and Landscape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Fiqh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for Government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Policy Goals in an Islamic Economy</a:t>
            </a:r>
          </a:p>
          <a:p>
            <a:pPr fontAlgn="base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Policy Goals in a non-Islamic Economy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59404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sz="3900" b="1" dirty="0">
                <a:latin typeface="Times New Roman" pitchFamily="18" charset="0"/>
                <a:cs typeface="Times New Roman" pitchFamily="18" charset="0"/>
              </a:rPr>
              <a:t>The Policy Perspective</a:t>
            </a:r>
            <a:endParaRPr lang="en-US" sz="39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63550" lvl="0" indent="-463550" fontAlgn="base">
              <a:lnSpc>
                <a:spcPct val="90000"/>
              </a:lnSpc>
              <a:spcAft>
                <a:spcPct val="0"/>
              </a:spcAft>
              <a:buFontTx/>
              <a:buAutoNum type="arabicPeriod"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Individual is a part of the economy, not the vice versa.</a:t>
            </a:r>
          </a:p>
          <a:p>
            <a:pPr marL="463550" lvl="0" indent="-463550" fontAlgn="base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FontTx/>
              <a:buAutoNum type="arabicPeriod"/>
            </a:pPr>
            <a:r>
              <a:rPr lang="en-US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Nucleus: Family</a:t>
            </a:r>
            <a:endParaRPr lang="en-US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63550" lvl="0" indent="-463550" fontAlgn="base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FontTx/>
              <a:buAutoNum type="arabicPeriod"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Market economy</a:t>
            </a:r>
          </a:p>
          <a:p>
            <a:pPr marL="463550" lvl="0" indent="-463550" fontAlgn="base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FontTx/>
              <a:buAutoNum type="arabicPeriod"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Financial Scene and the Financial Landscape (see next)</a:t>
            </a:r>
          </a:p>
          <a:p>
            <a:pPr marL="463550" lvl="0" indent="-463550" fontAlgn="base">
              <a:lnSpc>
                <a:spcPct val="90000"/>
              </a:lnSpc>
              <a:spcBef>
                <a:spcPct val="40000"/>
              </a:spcBef>
              <a:spcAft>
                <a:spcPct val="0"/>
              </a:spcAft>
              <a:buFontTx/>
              <a:buAutoNum type="arabicPeriod"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Government (details follow)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04679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base">
              <a:spcAft>
                <a:spcPct val="0"/>
              </a:spcAft>
            </a:pPr>
            <a:r>
              <a:rPr lang="en-US" altLang="en-US" sz="3900" b="1" dirty="0">
                <a:latin typeface="Times New Roman" pitchFamily="18" charset="0"/>
                <a:cs typeface="Times New Roman" pitchFamily="18" charset="0"/>
              </a:rPr>
              <a:t>The Financial </a:t>
            </a:r>
            <a:r>
              <a:rPr lang="en-US" altLang="en-US" sz="3900" b="1" dirty="0" smtClean="0">
                <a:latin typeface="Times New Roman" pitchFamily="18" charset="0"/>
                <a:cs typeface="Times New Roman" pitchFamily="18" charset="0"/>
              </a:rPr>
              <a:t>Scene</a:t>
            </a:r>
            <a:endParaRPr lang="en-US" altLang="en-US" sz="39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Islamic banks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Securities Markets</a:t>
            </a:r>
          </a:p>
          <a:p>
            <a:pPr marL="746125" lvl="0" indent="-352425" fontAlgn="base">
              <a:spcBef>
                <a:spcPct val="10000"/>
              </a:spcBef>
              <a:spcAft>
                <a:spcPct val="0"/>
              </a:spcAft>
              <a:buFont typeface="+mj-lt"/>
              <a:buAutoNum type="alphaLcPeriod"/>
            </a:pPr>
            <a:r>
              <a:rPr lang="en-US" alt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Murabahah</a:t>
            </a:r>
            <a:r>
              <a:rPr lang="en-US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financing </a:t>
            </a:r>
            <a:r>
              <a:rPr lang="en-US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securities</a:t>
            </a:r>
          </a:p>
          <a:p>
            <a:pPr marL="746125" lvl="0" indent="-352425" fontAlgn="base">
              <a:spcBef>
                <a:spcPct val="10000"/>
              </a:spcBef>
              <a:spcAft>
                <a:spcPct val="0"/>
              </a:spcAft>
              <a:buFont typeface="+mj-lt"/>
              <a:buAutoNum type="alphaLcPeriod"/>
            </a:pPr>
            <a:r>
              <a:rPr lang="en-US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Salam certificates</a:t>
            </a:r>
          </a:p>
          <a:p>
            <a:pPr marL="746125" lvl="0" indent="-352425" fontAlgn="base">
              <a:spcBef>
                <a:spcPct val="10000"/>
              </a:spcBef>
              <a:spcAft>
                <a:spcPct val="0"/>
              </a:spcAft>
              <a:buFont typeface="+mj-lt"/>
              <a:buAutoNum type="alphaLcPeriod"/>
            </a:pPr>
            <a:r>
              <a:rPr lang="en-US" altLang="en-US" sz="2800" dirty="0" err="1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Ijarah</a:t>
            </a:r>
            <a:r>
              <a:rPr lang="en-US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financing securities &amp; </a:t>
            </a:r>
            <a:r>
              <a:rPr lang="en-US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warrants</a:t>
            </a:r>
          </a:p>
          <a:p>
            <a:pPr marL="746125" lvl="0" indent="-352425" fontAlgn="base">
              <a:spcBef>
                <a:spcPct val="10000"/>
              </a:spcBef>
              <a:spcAft>
                <a:spcPct val="0"/>
              </a:spcAft>
              <a:buFont typeface="+mj-lt"/>
              <a:buAutoNum type="alphaLcPeriod"/>
            </a:pPr>
            <a:r>
              <a:rPr lang="en-US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Redeemable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musharakah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  <a:sym typeface="Wingdings" panose="05000000000000000000" pitchFamily="2" charset="2"/>
              </a:rPr>
              <a:t> securities</a:t>
            </a:r>
            <a:endParaRPr lang="en-US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Equity Market: The Islamic stock market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Islamic insurance</a:t>
            </a:r>
            <a:endParaRPr lang="en-US" altLang="en-US" sz="2800" dirty="0">
              <a:latin typeface="Times New Roman" panose="02020603050405020304" pitchFamily="18" charset="0"/>
              <a:cs typeface="Times New Roman" panose="02020603050405020304" pitchFamily="18" charset="0"/>
              <a:sym typeface="Wingdings" panose="05000000000000000000" pitchFamily="2" charset="2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3601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>
                <a:latin typeface="Times New Roman" pitchFamily="18" charset="0"/>
                <a:cs typeface="Times New Roman" pitchFamily="18" charset="0"/>
              </a:rPr>
              <a:t>The Financial </a:t>
            </a:r>
            <a:r>
              <a:rPr lang="en-US" altLang="en-US" b="1" dirty="0" smtClean="0">
                <a:latin typeface="Times New Roman" pitchFamily="18" charset="0"/>
                <a:cs typeface="Times New Roman" pitchFamily="18" charset="0"/>
              </a:rPr>
              <a:t>Landscape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fontAlgn="base">
              <a:lnSpc>
                <a:spcPct val="90000"/>
              </a:lnSpc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role function of financial institutions will be redefined.</a:t>
            </a:r>
          </a:p>
          <a:p>
            <a:pPr lvl="0" fontAlgn="base">
              <a:lnSpc>
                <a:spcPct val="90000"/>
              </a:lnSpc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Financial follows will either run parallel to real flows (as in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murabahah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salam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ijarah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financing) or be tied to real economic activity (as in partnership based financing).</a:t>
            </a:r>
          </a:p>
          <a:p>
            <a:pPr lvl="0" fontAlgn="base">
              <a:lnSpc>
                <a:spcPct val="90000"/>
              </a:lnSpc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financial and the real sectors will be closely integrated.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58003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fontAlgn="base">
              <a:spcAft>
                <a:spcPct val="0"/>
              </a:spcAft>
            </a:pPr>
            <a:r>
              <a:rPr lang="en-US" altLang="en-US" b="1" dirty="0" smtClean="0">
                <a:latin typeface="Times New Roman" pitchFamily="18" charset="0"/>
                <a:cs typeface="Times New Roman" pitchFamily="18" charset="0"/>
              </a:rPr>
              <a:t>Government in the Modern Age</a:t>
            </a:r>
            <a:endParaRPr lang="en-US" alt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fontAlgn="base">
              <a:spcBef>
                <a:spcPct val="50000"/>
              </a:spcBef>
              <a:spcAft>
                <a:spcPct val="0"/>
              </a:spcAft>
              <a:buClr>
                <a:srgbClr val="CC0066"/>
              </a:buClr>
              <a:buNone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Whereas the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Fiqh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for Government is </a:t>
            </a:r>
            <a:r>
              <a:rPr lang="en-US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our principal 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concern, the argument is presented</a:t>
            </a: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Clr>
                <a:srgbClr val="CC0066"/>
              </a:buClr>
              <a:buNone/>
            </a:pPr>
            <a:r>
              <a:rPr lang="en-US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after 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look the following matters in the</a:t>
            </a: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Clr>
                <a:srgbClr val="CC0066"/>
              </a:buClr>
              <a:buNone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modern age:</a:t>
            </a:r>
          </a:p>
          <a:p>
            <a:pPr lvl="0" fontAlgn="base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Natural Role of the Government</a:t>
            </a:r>
          </a:p>
          <a:p>
            <a:pPr lvl="0" fontAlgn="base">
              <a:spcBef>
                <a:spcPct val="25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Economic Role/Functions performed by Modern Governments</a:t>
            </a:r>
          </a:p>
          <a:p>
            <a:pPr lvl="0" fontAlgn="base">
              <a:spcBef>
                <a:spcPct val="25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How the Government performs Its Role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51475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>
                <a:latin typeface="Times New Roman" pitchFamily="18" charset="0"/>
                <a:cs typeface="Times New Roman" pitchFamily="18" charset="0"/>
              </a:rPr>
              <a:t>Government in the Modern 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914400" lvl="0" indent="-914400" fontAlgn="base">
              <a:lnSpc>
                <a:spcPct val="80000"/>
              </a:lnSpc>
              <a:spcAft>
                <a:spcPct val="0"/>
              </a:spcAft>
              <a:buNone/>
              <a:tabLst>
                <a:tab pos="468313" algn="l"/>
                <a:tab pos="574675" algn="l"/>
              </a:tabLst>
            </a:pPr>
            <a:r>
              <a:rPr lang="en-US" altLang="en-US" sz="3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Natural Role of the Government:</a:t>
            </a:r>
          </a:p>
          <a:p>
            <a:pPr marL="914400" lvl="0" indent="-914400" fontAlgn="base">
              <a:lnSpc>
                <a:spcPct val="80000"/>
              </a:lnSpc>
              <a:spcBef>
                <a:spcPct val="40000"/>
              </a:spcBef>
              <a:spcAft>
                <a:spcPct val="0"/>
              </a:spcAft>
              <a:buNone/>
              <a:tabLst>
                <a:tab pos="468313" algn="l"/>
                <a:tab pos="574675" algn="l"/>
              </a:tabLst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1-	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Protection of territorial integrity of the state</a:t>
            </a:r>
          </a:p>
          <a:p>
            <a:pPr marL="914400" lvl="0" indent="-914400" fontAlgn="base">
              <a:lnSpc>
                <a:spcPct val="80000"/>
              </a:lnSpc>
              <a:spcBef>
                <a:spcPct val="40000"/>
              </a:spcBef>
              <a:spcAft>
                <a:spcPct val="0"/>
              </a:spcAft>
              <a:buNone/>
              <a:tabLst>
                <a:tab pos="468313" algn="l"/>
                <a:tab pos="574675" algn="l"/>
              </a:tabLst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2-	Enforcement of the state’s claims and discharge of the state obligations</a:t>
            </a:r>
          </a:p>
          <a:p>
            <a:pPr marL="914400" lvl="0" indent="-914400" fontAlgn="base">
              <a:lnSpc>
                <a:spcPct val="80000"/>
              </a:lnSpc>
              <a:spcBef>
                <a:spcPct val="40000"/>
              </a:spcBef>
              <a:spcAft>
                <a:spcPct val="0"/>
              </a:spcAft>
              <a:buNone/>
              <a:tabLst>
                <a:tab pos="468313" algn="l"/>
                <a:tab pos="574675" algn="l"/>
              </a:tabLst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3-	Civil Administration</a:t>
            </a:r>
          </a:p>
          <a:p>
            <a:pPr marL="914400" lvl="0" indent="-914400" fontAlgn="base">
              <a:lnSpc>
                <a:spcPct val="80000"/>
              </a:lnSpc>
              <a:spcBef>
                <a:spcPct val="40000"/>
              </a:spcBef>
              <a:spcAft>
                <a:spcPct val="0"/>
              </a:spcAft>
              <a:buNone/>
              <a:tabLst>
                <a:tab pos="468313" algn="l"/>
                <a:tab pos="574675" algn="l"/>
              </a:tabLst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4-	Development and maintenance of an institutional framework in which the citizens may operate</a:t>
            </a:r>
          </a:p>
          <a:p>
            <a:pPr marL="914400" lvl="0" indent="-914400" fontAlgn="base">
              <a:lnSpc>
                <a:spcPct val="80000"/>
              </a:lnSpc>
              <a:spcBef>
                <a:spcPct val="40000"/>
              </a:spcBef>
              <a:spcAft>
                <a:spcPct val="0"/>
              </a:spcAft>
              <a:buNone/>
              <a:tabLst>
                <a:tab pos="468313" algn="l"/>
                <a:tab pos="574675" algn="l"/>
              </a:tabLst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5-	Maintenance of civil liberties</a:t>
            </a:r>
          </a:p>
          <a:p>
            <a:pPr marL="914400" lvl="0" indent="-914400" fontAlgn="base">
              <a:lnSpc>
                <a:spcPct val="80000"/>
              </a:lnSpc>
              <a:spcBef>
                <a:spcPct val="40000"/>
              </a:spcBef>
              <a:spcAft>
                <a:spcPct val="0"/>
              </a:spcAft>
              <a:buNone/>
              <a:tabLst>
                <a:tab pos="468313" algn="l"/>
                <a:tab pos="574675" algn="l"/>
              </a:tabLst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6-	Protection of recognized property rights of the citizens</a:t>
            </a:r>
          </a:p>
          <a:p>
            <a:pPr marL="914400" lvl="0" indent="-914400" fontAlgn="base">
              <a:lnSpc>
                <a:spcPct val="80000"/>
              </a:lnSpc>
              <a:spcBef>
                <a:spcPct val="40000"/>
              </a:spcBef>
              <a:spcAft>
                <a:spcPct val="0"/>
              </a:spcAft>
              <a:buNone/>
              <a:tabLst>
                <a:tab pos="468313" algn="l"/>
                <a:tab pos="574675" algn="l"/>
              </a:tabLst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7-	Provision of justice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36689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>
                <a:latin typeface="Times New Roman" pitchFamily="18" charset="0"/>
                <a:cs typeface="Times New Roman" pitchFamily="18" charset="0"/>
              </a:rPr>
              <a:t>Government in the Modern 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fontAlgn="base">
              <a:spcBef>
                <a:spcPct val="0"/>
              </a:spcBef>
              <a:spcAft>
                <a:spcPct val="0"/>
              </a:spcAft>
              <a:buClr>
                <a:srgbClr val="CC0066"/>
              </a:buClr>
              <a:buNone/>
            </a:pPr>
            <a:r>
              <a:rPr lang="en-US" altLang="en-US" sz="2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Economic Functions performed by Governments in the Modern Age</a:t>
            </a: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1-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Allocation of resources through affecting price signals—taxes and subsidies—and sometimes through direct involvement in the economic activity</a:t>
            </a: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2-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Distribution </a:t>
            </a:r>
            <a:r>
              <a:rPr lang="en-US" altLang="en-US" sz="2400" dirty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─	 redistribution of income and wealth through fiscal </a:t>
            </a:r>
            <a:r>
              <a:rPr lang="en-US" altLang="en-US" sz="2400" dirty="0" smtClean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measures—The </a:t>
            </a:r>
            <a:r>
              <a:rPr lang="en-US" altLang="en-US" sz="2400" dirty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current emphasis is on Poverty Reduction.</a:t>
            </a: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3-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Stabilization </a:t>
            </a:r>
            <a:r>
              <a:rPr lang="en-US" altLang="en-US" sz="2400" dirty="0">
                <a:latin typeface="Times New Roman" panose="02020603050405020304" pitchFamily="18" charset="0"/>
                <a:ea typeface="Arial Unicode MS" panose="020B0604020202020204" pitchFamily="34" charset="-128"/>
                <a:cs typeface="Times New Roman" panose="02020603050405020304" pitchFamily="18" charset="0"/>
              </a:rPr>
              <a:t>─ macroeconomic management of the economy for alleviating unemployment, inflation and other socioeconomic evils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82800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>
                <a:latin typeface="Times New Roman" pitchFamily="18" charset="0"/>
                <a:cs typeface="Times New Roman" pitchFamily="18" charset="0"/>
              </a:rPr>
              <a:t>Government in the Modern 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648200"/>
          </a:xfrm>
        </p:spPr>
        <p:txBody>
          <a:bodyPr>
            <a:normAutofit lnSpcReduction="10000"/>
          </a:bodyPr>
          <a:lstStyle/>
          <a:p>
            <a:pPr marL="0" lvl="0" indent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way in which a modern Government performs Its role</a:t>
            </a:r>
          </a:p>
          <a:p>
            <a:pPr marL="0" lvl="0" indent="0" fontAlgn="base">
              <a:spcBef>
                <a:spcPct val="45000"/>
              </a:spcBef>
              <a:spcAft>
                <a:spcPct val="0"/>
              </a:spcAft>
              <a:buNone/>
            </a:pPr>
            <a:r>
              <a:rPr lang="en-US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case of government activity, the decisions are </a:t>
            </a:r>
            <a:r>
              <a:rPr lang="en-US" alt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made by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one group of people (the ruling elite—sometimes the parliament and sometimes those at the helm of the affairs), </a:t>
            </a:r>
            <a:r>
              <a:rPr lang="en-US" alt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implemented by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another (the bureaucracy) and are the </a:t>
            </a:r>
            <a:r>
              <a:rPr lang="en-US" alt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financial obligation of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yet another group of people (the public).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98203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 err="1" smtClean="0">
                <a:latin typeface="Times New Roman" pitchFamily="18" charset="0"/>
                <a:cs typeface="Times New Roman" pitchFamily="18" charset="0"/>
              </a:rPr>
              <a:t>Fiqh</a:t>
            </a:r>
            <a:r>
              <a:rPr lang="en-US" altLang="en-US" b="1" dirty="0" smtClean="0">
                <a:latin typeface="Times New Roman" pitchFamily="18" charset="0"/>
                <a:cs typeface="Times New Roman" pitchFamily="18" charset="0"/>
              </a:rPr>
              <a:t> for the Government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Issues from the </a:t>
            </a:r>
            <a:r>
              <a:rPr lang="en-US" altLang="en-US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Shari’ah</a:t>
            </a:r>
            <a:r>
              <a:rPr lang="en-US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Perspective</a:t>
            </a:r>
          </a:p>
          <a:p>
            <a:pPr lvl="0" fontAlgn="base">
              <a:spcBef>
                <a:spcPct val="45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 activities in the name of the government by the rulers, or those by the bureaucracy on behalf of the government, fall in the domain of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mua’malat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transactions and exchanges.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there some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Shari’ah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for those at the helm of affairs of the people or the government?</a:t>
            </a: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Position in the </a:t>
            </a:r>
            <a:r>
              <a:rPr lang="en-US" altLang="en-US" sz="28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fiqhi</a:t>
            </a:r>
            <a:r>
              <a:rPr lang="en-US" altLang="en-US" sz="28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domain in the past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writings focus on personal conduct of the rulers, and the art of the statecraft (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Ahkam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Al-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Sutaniyyah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8291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 err="1">
                <a:latin typeface="Times New Roman" pitchFamily="18" charset="0"/>
                <a:cs typeface="Times New Roman" pitchFamily="18" charset="0"/>
              </a:rPr>
              <a:t>Fiqh</a:t>
            </a:r>
            <a:r>
              <a:rPr lang="en-US" altLang="en-US" b="1" dirty="0">
                <a:latin typeface="Times New Roman" pitchFamily="18" charset="0"/>
                <a:cs typeface="Times New Roman" pitchFamily="18" charset="0"/>
              </a:rPr>
              <a:t> for the Government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832350"/>
          </a:xfrm>
        </p:spPr>
        <p:txBody>
          <a:bodyPr>
            <a:normAutofit fontScale="92500"/>
          </a:bodyPr>
          <a:lstStyle/>
          <a:p>
            <a:pPr marL="0" lvl="0" indent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3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Position in the </a:t>
            </a:r>
            <a:r>
              <a:rPr lang="en-US" altLang="en-US" sz="3600" b="1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Fiqhi</a:t>
            </a:r>
            <a:r>
              <a:rPr lang="en-US" altLang="en-US" sz="36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Domain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en-US" alt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basic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Ahkam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the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Shari’ah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are given in the Qur’an and the Sunnah at the micro level for primary cases in a do/don’t form</a:t>
            </a:r>
            <a:r>
              <a:rPr lang="en-US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fiqhi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writings in the past focused on personal conduct of the rulers, and the art of the statecraft (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Ahkam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Al-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Sutaniyyah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en-US" alt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present situation is no different.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en-US" alt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is surprising that detailed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Shar’ee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Ahkam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are provided on what an individual may/may not do in various walks of life, but there are no “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Ahkam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” for the same individual if he becomes a “ruler”.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994526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 err="1">
                <a:latin typeface="Times New Roman" pitchFamily="18" charset="0"/>
                <a:cs typeface="Times New Roman" pitchFamily="18" charset="0"/>
              </a:rPr>
              <a:t>Fiqh</a:t>
            </a:r>
            <a:r>
              <a:rPr lang="en-US" altLang="en-US" b="1" dirty="0">
                <a:latin typeface="Times New Roman" pitchFamily="18" charset="0"/>
                <a:cs typeface="Times New Roman" pitchFamily="18" charset="0"/>
              </a:rPr>
              <a:t> for the Government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832350"/>
          </a:xfrm>
        </p:spPr>
        <p:txBody>
          <a:bodyPr>
            <a:normAutofit/>
          </a:bodyPr>
          <a:lstStyle/>
          <a:p>
            <a:pPr marL="0" lvl="0" indent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Nature and the Role of the Government in</a:t>
            </a: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3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Modern times in the Light of the </a:t>
            </a:r>
            <a:r>
              <a:rPr lang="en-US" altLang="en-US" sz="30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Shari’ah</a:t>
            </a:r>
            <a:r>
              <a:rPr lang="en-US" altLang="en-US" sz="3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Principles:</a:t>
            </a:r>
          </a:p>
          <a:p>
            <a:pPr marL="0" lvl="0" indent="0" fontAlgn="base">
              <a:spcBef>
                <a:spcPct val="60000"/>
              </a:spcBef>
              <a:spcAft>
                <a:spcPct val="50000"/>
              </a:spcAft>
              <a:buClr>
                <a:srgbClr val="CC0066"/>
              </a:buClr>
              <a:buNone/>
            </a:pPr>
            <a:r>
              <a:rPr lang="en-US" alt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One must differentiate between “State” and “Government”.</a:t>
            </a: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Clr>
                <a:srgbClr val="CC0066"/>
              </a:buClr>
              <a:buNone/>
            </a:pPr>
            <a:r>
              <a:rPr lang="en-US" alt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state is a permanent geo-legal entity, while</a:t>
            </a: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Clr>
                <a:srgbClr val="CC0066"/>
              </a:buClr>
              <a:buNone/>
            </a:pPr>
            <a:r>
              <a:rPr lang="en-US" alt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governments—individuals— come and go. The </a:t>
            </a:r>
            <a:r>
              <a:rPr lang="en-US" alt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fiqh</a:t>
            </a:r>
            <a:endParaRPr lang="en-US" alt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Clr>
                <a:srgbClr val="CC0066"/>
              </a:buClr>
              <a:buNone/>
            </a:pPr>
            <a:r>
              <a:rPr lang="en-US" alt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government comes in the picture here.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97025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 err="1">
                <a:latin typeface="Times New Roman" pitchFamily="18" charset="0"/>
                <a:cs typeface="Times New Roman" pitchFamily="18" charset="0"/>
              </a:rPr>
              <a:t>Fiqh</a:t>
            </a:r>
            <a:r>
              <a:rPr lang="en-US" altLang="en-US" b="1" dirty="0">
                <a:latin typeface="Times New Roman" pitchFamily="18" charset="0"/>
                <a:cs typeface="Times New Roman" pitchFamily="18" charset="0"/>
              </a:rPr>
              <a:t> for the Government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832350"/>
          </a:xfrm>
        </p:spPr>
        <p:txBody>
          <a:bodyPr>
            <a:normAutofit/>
          </a:bodyPr>
          <a:lstStyle/>
          <a:p>
            <a:pPr marL="0" lvl="0" indent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Nature and the Role of the Government in</a:t>
            </a: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3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Modern times in the Light of the </a:t>
            </a:r>
            <a:r>
              <a:rPr lang="en-US" altLang="en-US" sz="30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Shari’ah</a:t>
            </a:r>
            <a:r>
              <a:rPr lang="en-US" altLang="en-US" sz="3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Principles:</a:t>
            </a: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Clr>
                <a:srgbClr val="CC0066"/>
              </a:buClr>
              <a:buNone/>
            </a:pPr>
            <a:r>
              <a:rPr lang="en-US" alt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persona of ‘Government’ has two dimensions:</a:t>
            </a:r>
          </a:p>
          <a:p>
            <a:pPr marL="338138" lvl="0" indent="-338138" fontAlgn="base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AutoNum type="arabicPeriod"/>
            </a:pPr>
            <a:r>
              <a:rPr lang="en-US" alt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Government as representative of the </a:t>
            </a:r>
            <a:r>
              <a:rPr lang="en-US" alt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Shari’ah</a:t>
            </a:r>
            <a:endParaRPr lang="en-US" alt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38138" lvl="0" indent="-338138" fontAlgn="base">
              <a:spcBef>
                <a:spcPct val="50000"/>
              </a:spcBef>
              <a:spcAft>
                <a:spcPct val="0"/>
              </a:spcAft>
              <a:buFont typeface="Wingdings" panose="05000000000000000000" pitchFamily="2" charset="2"/>
              <a:buAutoNum type="arabicPeriod"/>
            </a:pPr>
            <a:r>
              <a:rPr lang="en-US" alt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Government as representative—whether elected or not— of the people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29816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 err="1">
                <a:latin typeface="Times New Roman" pitchFamily="18" charset="0"/>
                <a:cs typeface="Times New Roman" pitchFamily="18" charset="0"/>
              </a:rPr>
              <a:t>Fiqh</a:t>
            </a:r>
            <a:r>
              <a:rPr lang="en-US" altLang="en-US" b="1" dirty="0">
                <a:latin typeface="Times New Roman" pitchFamily="18" charset="0"/>
                <a:cs typeface="Times New Roman" pitchFamily="18" charset="0"/>
              </a:rPr>
              <a:t> for the Government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832350"/>
          </a:xfrm>
        </p:spPr>
        <p:txBody>
          <a:bodyPr>
            <a:normAutofit lnSpcReduction="10000"/>
          </a:bodyPr>
          <a:lstStyle/>
          <a:p>
            <a:pPr marL="0" lvl="0" indent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alt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Ahkam</a:t>
            </a:r>
            <a:r>
              <a:rPr lang="en-US" alt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for the Government in Its Capacity as</a:t>
            </a: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3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Representative of the </a:t>
            </a:r>
            <a:r>
              <a:rPr lang="en-US" altLang="en-US" sz="3000" u="sng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Shari’ah</a:t>
            </a:r>
            <a:endParaRPr lang="en-US" altLang="en-US" sz="3000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None/>
            </a:pPr>
            <a:endParaRPr lang="en-US" alt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38138" lvl="0" indent="-338138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AutoNum type="arabicPeriod"/>
            </a:pPr>
            <a:r>
              <a:rPr lang="en-US" alt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Fulfillment of basic needs of the people of that are guaranteed by the </a:t>
            </a:r>
            <a:r>
              <a:rPr lang="en-US" alt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Shari’ah</a:t>
            </a:r>
            <a:endParaRPr lang="en-US" alt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38138" lvl="0" indent="-338138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AutoNum type="arabicPeriod"/>
            </a:pPr>
            <a:r>
              <a:rPr lang="en-US" alt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Enforcement of the </a:t>
            </a:r>
            <a:r>
              <a:rPr lang="en-US" alt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Shari’ah</a:t>
            </a:r>
            <a:r>
              <a:rPr lang="en-US" alt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incl. establishment of the system of </a:t>
            </a:r>
            <a:r>
              <a:rPr lang="en-US" alt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zakah</a:t>
            </a:r>
            <a:endParaRPr lang="en-US" altLang="en-US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38138" lvl="0" indent="-338138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AutoNum type="arabicPeriod"/>
            </a:pPr>
            <a:r>
              <a:rPr lang="en-US" alt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Spearheading the </a:t>
            </a:r>
            <a:r>
              <a:rPr lang="en-US" alt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Islamization</a:t>
            </a:r>
            <a:r>
              <a:rPr lang="en-US" alt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agenda — both </a:t>
            </a:r>
            <a:r>
              <a:rPr lang="en-US" alt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Islamization</a:t>
            </a:r>
            <a:r>
              <a:rPr lang="en-US" alt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the economy and diffusing the message of Islam</a:t>
            </a:r>
          </a:p>
          <a:p>
            <a:pPr marL="338138" lvl="0" indent="-338138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AutoNum type="arabicPeriod"/>
            </a:pPr>
            <a:r>
              <a:rPr lang="en-US" alt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Protection of the state sovereignty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89870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b="1" dirty="0" err="1">
                <a:latin typeface="Times New Roman" pitchFamily="18" charset="0"/>
                <a:cs typeface="Times New Roman" pitchFamily="18" charset="0"/>
              </a:rPr>
              <a:t>Fiqh</a:t>
            </a:r>
            <a:r>
              <a:rPr lang="en-US" altLang="en-US" b="1" dirty="0">
                <a:latin typeface="Times New Roman" pitchFamily="18" charset="0"/>
                <a:cs typeface="Times New Roman" pitchFamily="18" charset="0"/>
              </a:rPr>
              <a:t> for the Government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832350"/>
          </a:xfrm>
        </p:spPr>
        <p:txBody>
          <a:bodyPr>
            <a:normAutofit lnSpcReduction="10000"/>
          </a:bodyPr>
          <a:lstStyle/>
          <a:p>
            <a:pPr marL="609600" lvl="0" indent="-6096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altLang="en-US" sz="3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Ahkam</a:t>
            </a:r>
            <a:r>
              <a:rPr lang="en-US" alt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for the Government in Personal</a:t>
            </a:r>
          </a:p>
          <a:p>
            <a:pPr marL="609600" lvl="0" indent="-6096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3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Capacity of the Rulers or in Their Capacity as</a:t>
            </a:r>
          </a:p>
          <a:p>
            <a:pPr marL="609600" lvl="0" indent="-60960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3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Representatives of the People</a:t>
            </a:r>
          </a:p>
          <a:p>
            <a:pPr lvl="0" fontAlgn="base"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 the prohibitions of the </a:t>
            </a:r>
            <a:r>
              <a:rPr lang="en-US" alt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Shari’ah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apply to the government. But the matter may be somewhat different in the case of the permissible things.</a:t>
            </a:r>
          </a:p>
          <a:p>
            <a:pPr lvl="0" fontAlgn="base">
              <a:spcBef>
                <a:spcPct val="10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issue of public property — No trading. Use in public interest</a:t>
            </a:r>
          </a:p>
          <a:p>
            <a:pPr lvl="0" fontAlgn="base">
              <a:spcBef>
                <a:spcPct val="10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government and economic activity</a:t>
            </a:r>
          </a:p>
          <a:p>
            <a:pPr lvl="0" fontAlgn="base">
              <a:spcBef>
                <a:spcPct val="10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government and charity</a:t>
            </a:r>
          </a:p>
          <a:p>
            <a:pPr lvl="0" fontAlgn="base">
              <a:spcBef>
                <a:spcPct val="10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government and pure public goods</a:t>
            </a:r>
          </a:p>
          <a:p>
            <a:pPr lvl="0" fontAlgn="base">
              <a:spcBef>
                <a:spcPct val="10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government and semi-public goods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16417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b="1" dirty="0" smtClean="0">
                <a:latin typeface="Times New Roman" pitchFamily="18" charset="0"/>
                <a:cs typeface="Times New Roman" pitchFamily="18" charset="0"/>
              </a:rPr>
              <a:t>Policy Goals in Islamic Economy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832350"/>
          </a:xfrm>
        </p:spPr>
        <p:txBody>
          <a:bodyPr>
            <a:normAutofit fontScale="92500" lnSpcReduction="20000"/>
          </a:bodyPr>
          <a:lstStyle/>
          <a:p>
            <a:pPr marL="338138" lvl="0" indent="-338138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u"/>
            </a:pP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Development and preservation of institutional framework to support economic and distributional activity</a:t>
            </a:r>
          </a:p>
          <a:p>
            <a:pPr marL="338138" lvl="0" indent="-338138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u"/>
            </a:pPr>
            <a:endParaRPr lang="en-US" alt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38138" lvl="0" indent="-338138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u"/>
            </a:pPr>
            <a:r>
              <a:rPr lang="en-US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Education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incl. that of science and technology</a:t>
            </a:r>
          </a:p>
          <a:p>
            <a:pPr marL="338138" lvl="0" indent="-338138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u"/>
            </a:pPr>
            <a:endParaRPr lang="en-US" alt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38138" lvl="0" indent="-338138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u"/>
            </a:pPr>
            <a:r>
              <a:rPr lang="en-US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Fulfillment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the fundamental economic rights of the citizens</a:t>
            </a:r>
          </a:p>
          <a:p>
            <a:pPr marL="338138" lvl="0" indent="-338138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u"/>
            </a:pPr>
            <a:endParaRPr lang="en-US" alt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38138" lvl="0" indent="-338138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u"/>
            </a:pPr>
            <a:r>
              <a:rPr lang="en-US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Elimination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poverty</a:t>
            </a:r>
          </a:p>
          <a:p>
            <a:pPr marL="338138" lvl="0" indent="-338138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u"/>
            </a:pPr>
            <a:endParaRPr lang="en-US" alt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38138" lvl="0" indent="-338138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u"/>
            </a:pPr>
            <a:r>
              <a:rPr lang="en-US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Reduction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inter-regional economic disparities</a:t>
            </a:r>
          </a:p>
          <a:p>
            <a:pPr marL="338138" lvl="0" indent="-338138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u"/>
            </a:pPr>
            <a:endParaRPr lang="en-US" alt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38138" lvl="0" indent="-338138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u"/>
            </a:pPr>
            <a:r>
              <a:rPr lang="en-US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Temporary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help to local communities to tied over temporary </a:t>
            </a:r>
            <a:r>
              <a:rPr lang="en-US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economic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constraints (for local public goods)</a:t>
            </a:r>
          </a:p>
          <a:p>
            <a:pPr marL="338138" lvl="0" indent="-338138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u"/>
            </a:pPr>
            <a:endParaRPr lang="en-US" alt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38138" lvl="0" indent="-338138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u"/>
            </a:pPr>
            <a:r>
              <a:rPr lang="en-US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Economic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development</a:t>
            </a:r>
          </a:p>
          <a:p>
            <a:pPr marL="338138" lvl="0" indent="-338138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u"/>
            </a:pPr>
            <a:endParaRPr lang="en-US" alt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38138" lvl="0" indent="-338138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u"/>
            </a:pPr>
            <a:r>
              <a:rPr lang="en-US" alt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Maintenance </a:t>
            </a:r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a credible deterrence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76588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en-US" b="1" dirty="0" smtClean="0">
                <a:latin typeface="Times New Roman" pitchFamily="18" charset="0"/>
                <a:cs typeface="Times New Roman" pitchFamily="18" charset="0"/>
              </a:rPr>
              <a:t>Policy Goals in Non-Islamic Economy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832350"/>
          </a:xfrm>
        </p:spPr>
        <p:txBody>
          <a:bodyPr>
            <a:normAutofit lnSpcReduction="10000"/>
          </a:bodyPr>
          <a:lstStyle/>
          <a:p>
            <a:pPr lvl="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sz="2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Islamization</a:t>
            </a:r>
            <a:r>
              <a:rPr lang="en-US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economy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All other goals admissible in an Islamic economy, as explained earlier</a:t>
            </a:r>
          </a:p>
          <a:p>
            <a:pPr lvl="0" fontAlgn="base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en-US" alt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lvl="0" indent="0" fontAlgn="base">
              <a:spcBef>
                <a:spcPct val="50000"/>
              </a:spcBef>
              <a:spcAft>
                <a:spcPct val="0"/>
              </a:spcAft>
              <a:buNone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Notes:</a:t>
            </a:r>
          </a:p>
          <a:p>
            <a:pPr marL="338138" lvl="0" indent="-338138" fontAlgn="base">
              <a:spcBef>
                <a:spcPct val="25000"/>
              </a:spcBef>
              <a:spcAft>
                <a:spcPct val="0"/>
              </a:spcAft>
              <a:buFontTx/>
              <a:buAutoNum type="arabicPeriod"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Our focus is on the ultimate goals that fiscal and monetary policies are supposed to aim at. Of course, they may be translated in terms of more specific targets.</a:t>
            </a:r>
          </a:p>
          <a:p>
            <a:pPr marL="338138" lvl="0" indent="-338138" fontAlgn="base">
              <a:spcBef>
                <a:spcPct val="0"/>
              </a:spcBef>
              <a:spcAft>
                <a:spcPct val="0"/>
              </a:spcAft>
              <a:buFontTx/>
              <a:buAutoNum type="arabicPeriod"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departure from traditional roles assigned to fiscal and monetary policies is notable.</a:t>
            </a:r>
          </a:p>
          <a:p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69262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b="1" dirty="0">
                <a:latin typeface="Times New Roman" pitchFamily="18" charset="0"/>
                <a:cs typeface="Times New Roman" pitchFamily="18" charset="0"/>
              </a:rPr>
              <a:t>Policy </a:t>
            </a:r>
            <a:r>
              <a:rPr lang="en-US" altLang="en-US" b="1" dirty="0" smtClean="0">
                <a:latin typeface="Times New Roman" pitchFamily="18" charset="0"/>
                <a:cs typeface="Times New Roman" pitchFamily="18" charset="0"/>
              </a:rPr>
              <a:t>Goals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fontAlgn="base">
              <a:spcBef>
                <a:spcPct val="50000"/>
              </a:spcBef>
              <a:spcAft>
                <a:spcPct val="0"/>
              </a:spcAft>
              <a:buNone/>
            </a:pPr>
            <a:r>
              <a:rPr lang="en-US" alt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Fiscal Policy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(Consensus view at the 1981</a:t>
            </a: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	Islamabad Seminar)</a:t>
            </a:r>
          </a:p>
          <a:p>
            <a:pPr marL="338138" lvl="0" indent="-338138" fontAlgn="base">
              <a:spcBef>
                <a:spcPct val="50000"/>
              </a:spcBef>
              <a:spcAft>
                <a:spcPct val="0"/>
              </a:spcAft>
              <a:buFontTx/>
              <a:buAutoNum type="arabicPeriod"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Ideological orientation with equal attention to material and spiritual welfare</a:t>
            </a:r>
          </a:p>
          <a:p>
            <a:pPr marL="338138" lvl="0" indent="-338138" fontAlgn="base">
              <a:spcAft>
                <a:spcPct val="0"/>
              </a:spcAft>
              <a:buFontTx/>
              <a:buAutoNum type="arabicPeriod"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Fulfillment of basic needs of all the people</a:t>
            </a:r>
          </a:p>
          <a:p>
            <a:pPr marL="338138" lvl="0" indent="-338138" fontAlgn="base">
              <a:spcAft>
                <a:spcPct val="0"/>
              </a:spcAft>
              <a:buFontTx/>
              <a:buAutoNum type="arabicPeriod"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Providing the necessary infrastructure to promote economic growth</a:t>
            </a:r>
          </a:p>
          <a:p>
            <a:pPr marL="338138" lvl="0" indent="-338138" fontAlgn="base">
              <a:spcAft>
                <a:spcPct val="0"/>
              </a:spcAft>
              <a:buFontTx/>
              <a:buAutoNum type="arabicPeriod"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Promoting an egalitarian economic and social order</a:t>
            </a:r>
          </a:p>
          <a:p>
            <a:pPr marL="338138" indent="-338138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10543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b="1" dirty="0">
                <a:latin typeface="Times New Roman" pitchFamily="18" charset="0"/>
                <a:cs typeface="Times New Roman" pitchFamily="18" charset="0"/>
              </a:rPr>
              <a:t>Policy </a:t>
            </a:r>
            <a:r>
              <a:rPr lang="en-US" altLang="en-US" b="1" dirty="0" smtClean="0">
                <a:latin typeface="Times New Roman" pitchFamily="18" charset="0"/>
                <a:cs typeface="Times New Roman" pitchFamily="18" charset="0"/>
              </a:rPr>
              <a:t>Goals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 fontAlgn="base">
              <a:spcBef>
                <a:spcPct val="50000"/>
              </a:spcBef>
              <a:spcAft>
                <a:spcPct val="0"/>
              </a:spcAft>
              <a:buNone/>
            </a:pPr>
            <a:r>
              <a:rPr lang="en-US" altLang="en-US" sz="30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Monetary Policy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  (due to Dr.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Chapra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The 1980</a:t>
            </a: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None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		   Islamabad Seminar):</a:t>
            </a:r>
          </a:p>
          <a:p>
            <a:pPr marL="463550" lvl="0" indent="-463550" fontAlgn="base">
              <a:spcBef>
                <a:spcPct val="50000"/>
              </a:spcBef>
              <a:spcAft>
                <a:spcPct val="0"/>
              </a:spcAft>
              <a:buFontTx/>
              <a:buAutoNum type="arabicPeriod"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Economic well-being with full employment and optimum rate of economic growth,</a:t>
            </a:r>
          </a:p>
          <a:p>
            <a:pPr marL="463550" lvl="0" indent="-463550" fontAlgn="base">
              <a:spcBef>
                <a:spcPct val="50000"/>
              </a:spcBef>
              <a:spcAft>
                <a:spcPct val="0"/>
              </a:spcAft>
              <a:buFontTx/>
              <a:buAutoNum type="arabicPeriod"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Socioeconomic justice and equitable distribution of income and wealth, and</a:t>
            </a:r>
          </a:p>
          <a:p>
            <a:pPr marL="463550" lvl="0" indent="-463550" fontAlgn="base">
              <a:spcBef>
                <a:spcPct val="50000"/>
              </a:spcBef>
              <a:spcAft>
                <a:spcPct val="0"/>
              </a:spcAft>
              <a:buFontTx/>
              <a:buAutoNum type="arabicPeriod"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Stability in the value of money				(Dr.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Chapra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16931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b="1" dirty="0">
                <a:latin typeface="Times New Roman" pitchFamily="18" charset="0"/>
                <a:cs typeface="Times New Roman" pitchFamily="18" charset="0"/>
              </a:rPr>
              <a:t>Policy </a:t>
            </a:r>
            <a:r>
              <a:rPr lang="en-US" altLang="en-US" b="1" dirty="0" smtClean="0">
                <a:latin typeface="Times New Roman" pitchFamily="18" charset="0"/>
                <a:cs typeface="Times New Roman" pitchFamily="18" charset="0"/>
              </a:rPr>
              <a:t>Goals (Difference)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609600" lvl="0" indent="-609600" fontAlgn="base">
              <a:spcAft>
                <a:spcPct val="0"/>
              </a:spcAft>
              <a:buFontTx/>
              <a:buAutoNum type="arabicPeriod"/>
            </a:pPr>
            <a:r>
              <a:rPr lang="en-US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same goals are proposed here for both fiscal and monetary policies.</a:t>
            </a:r>
          </a:p>
          <a:p>
            <a:pPr marL="609600" lvl="0" indent="-609600" fontAlgn="base">
              <a:spcAft>
                <a:spcPct val="0"/>
              </a:spcAft>
              <a:buFontTx/>
              <a:buAutoNum type="arabicPeriod"/>
            </a:pPr>
            <a:r>
              <a:rPr lang="en-US" altLang="en-US" sz="3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Islamization</a:t>
            </a:r>
            <a:r>
              <a:rPr lang="en-US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of economy is recognized here as a goal for non-Islamic economies.</a:t>
            </a:r>
          </a:p>
          <a:p>
            <a:pPr marL="609600" lvl="0" indent="-609600" fontAlgn="base">
              <a:spcAft>
                <a:spcPct val="0"/>
              </a:spcAft>
              <a:buFontTx/>
              <a:buAutoNum type="arabicPeriod"/>
            </a:pPr>
            <a:r>
              <a:rPr lang="en-US" alt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There is some deviation from the goals traditionally assigned to the two policies.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4531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Some Reflections on Working of the Fiscal Policy in an Islamic Economy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 fontAlgn="base">
              <a:lnSpc>
                <a:spcPct val="90000"/>
              </a:lnSpc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government should focus on the fulfillment of the absolutely critical minimum needs of the citizens and the provision of a credible deterrence.</a:t>
            </a:r>
          </a:p>
          <a:p>
            <a:pPr lvl="0" fontAlgn="base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Both initiative and necessary action for anti-poverty purposes should come from the private sector with the government playing only the facilitator’s role.</a:t>
            </a:r>
          </a:p>
          <a:p>
            <a:pPr lvl="0" fontAlgn="base">
              <a:lnSpc>
                <a:spcPct val="90000"/>
              </a:lnSpc>
              <a:spcBef>
                <a:spcPct val="35000"/>
              </a:spcBef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Government should also pay attention to distributive implications of its expenditures for a given </a:t>
            </a:r>
            <a:r>
              <a:rPr lang="en-US" altLang="en-US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target.─For</a:t>
            </a:r>
            <a:r>
              <a:rPr lang="en-US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example, no consumption subsidies and making an also for an expenditure not deteriorating economic disparities and poverty.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28485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Some Reflections on Working of the Fiscal Policy in an Islamic Economy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0" fontAlgn="base">
              <a:lnSpc>
                <a:spcPct val="90000"/>
              </a:lnSpc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government should keep its hands largely off direct participation in economic activity and, in particular, avoiding entering into long-term economic commitments. </a:t>
            </a:r>
          </a:p>
          <a:p>
            <a:pPr lvl="0" fontAlgn="base">
              <a:lnSpc>
                <a:spcPct val="90000"/>
              </a:lnSpc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en-US" alt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fontAlgn="base">
              <a:lnSpc>
                <a:spcPct val="90000"/>
              </a:lnSpc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government should pursue its fiscal agenda in conjunction with the options available on the monetary side.</a:t>
            </a:r>
          </a:p>
          <a:p>
            <a:pPr lvl="0" fontAlgn="base">
              <a:lnSpc>
                <a:spcPct val="90000"/>
              </a:lnSpc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en-US" alt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fontAlgn="base">
              <a:lnSpc>
                <a:spcPct val="90000"/>
              </a:lnSpc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government should spearhead the development agenda with the involvement of the private sector.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23702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Some Reflections on Working of the 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Monetary Policy </a:t>
            </a:r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in an Islamic Economy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lvl="0" fontAlgn="base">
              <a:lnSpc>
                <a:spcPct val="90000"/>
              </a:lnSpc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Islamic financial system should be allowed to find its own equilibrium.</a:t>
            </a:r>
          </a:p>
          <a:p>
            <a:pPr lvl="0" fontAlgn="base">
              <a:lnSpc>
                <a:spcPct val="90000"/>
              </a:lnSpc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en-US" alt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fontAlgn="base">
              <a:lnSpc>
                <a:spcPct val="90000"/>
              </a:lnSpc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Activist 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monetary policy should not to be on the cards due to inflation not being a major concern in the Islamic setup [because of to the financial flows being tied to (or, running parallel to) the real flows in the economy].</a:t>
            </a:r>
          </a:p>
          <a:p>
            <a:pPr lvl="0" fontAlgn="base">
              <a:lnSpc>
                <a:spcPct val="90000"/>
              </a:lnSpc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en-US" alt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fontAlgn="base">
              <a:lnSpc>
                <a:spcPct val="90000"/>
              </a:lnSpc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central bank should focus on solvency of the financial system through prudential regulations, reserve requirements and its discounting operations.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33680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Some Reflections on Working of the </a:t>
            </a:r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Monetary Policy </a:t>
            </a:r>
            <a:r>
              <a:rPr lang="en-US" sz="3600" b="1" dirty="0">
                <a:latin typeface="Times New Roman" pitchFamily="18" charset="0"/>
                <a:cs typeface="Times New Roman" pitchFamily="18" charset="0"/>
              </a:rPr>
              <a:t>in an Islamic Economy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0" fontAlgn="base">
              <a:lnSpc>
                <a:spcPct val="90000"/>
              </a:lnSpc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central bank should influence the flow of financing into high-priority sectors through annual financing ceilings, regulating the equity stake of bank in deposits mobilized for the various purposes, etc.</a:t>
            </a:r>
          </a:p>
          <a:p>
            <a:pPr lvl="0" fontAlgn="base">
              <a:lnSpc>
                <a:spcPct val="90000"/>
              </a:lnSpc>
              <a:spcAft>
                <a:spcPct val="0"/>
              </a:spcAft>
              <a:buFont typeface="Wingdings" panose="05000000000000000000" pitchFamily="2" charset="2"/>
              <a:buChar char="Ø"/>
            </a:pPr>
            <a:endParaRPr lang="en-US" alt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fontAlgn="base">
              <a:lnSpc>
                <a:spcPct val="90000"/>
              </a:lnSpc>
              <a:spcAft>
                <a:spcPct val="0"/>
              </a:spcAft>
              <a:buFont typeface="Wingdings" panose="05000000000000000000" pitchFamily="2" charset="2"/>
              <a:buChar char="Ø"/>
            </a:pPr>
            <a:r>
              <a:rPr lang="en-US" alt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Fresh 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money may be injected into the system through </a:t>
            </a:r>
            <a:r>
              <a:rPr lang="en-US" altLang="en-US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Shari’ah</a:t>
            </a:r>
            <a:r>
              <a:rPr lang="en-US" alt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-permitted fiscal deficits or through injecting liquidity into the system on partnership basis for financing high-priority sectors.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05750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12838"/>
          </a:xfrm>
        </p:spPr>
        <p:txBody>
          <a:bodyPr>
            <a:normAutofit/>
          </a:bodyPr>
          <a:lstStyle/>
          <a:p>
            <a:r>
              <a:rPr lang="en-US" b="1" dirty="0">
                <a:latin typeface="Times New Roman" pitchFamily="18" charset="0"/>
                <a:cs typeface="Times New Roman" pitchFamily="18" charset="0"/>
              </a:rPr>
              <a:t>Thank You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D96158-CDC9-4FF1-A278-9542325BFFE2}" type="slidenum">
              <a:rPr lang="en-US" smtClean="0"/>
              <a:pPr/>
              <a:t>41</a:t>
            </a:fld>
            <a:endParaRPr lang="en-US"/>
          </a:p>
        </p:txBody>
      </p:sp>
      <p:pic>
        <p:nvPicPr>
          <p:cNvPr id="5" name="Picture 2" descr="http://t3.gstatic.com/images?q=tbn:ANd9GcSZSvsBpMw5NpNky3YYniKSbfQ_FyUgbse5iwnzm2eYpxAoTL1SA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52601" y="1752600"/>
            <a:ext cx="5486400" cy="373379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350015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4691</TotalTime>
  <Words>2265</Words>
  <Application>Microsoft Office PowerPoint</Application>
  <PresentationFormat>On-screen Show (4:3)</PresentationFormat>
  <Paragraphs>321</Paragraphs>
  <Slides>41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2" baseType="lpstr">
      <vt:lpstr>Office Theme</vt:lpstr>
      <vt:lpstr>MBF707: Monetary and Fiscal Framework in Islamic Finance </vt:lpstr>
      <vt:lpstr>Topics of Discussion</vt:lpstr>
      <vt:lpstr>Introduction</vt:lpstr>
      <vt:lpstr>Significance of the Subject</vt:lpstr>
      <vt:lpstr>Significance (cont..)</vt:lpstr>
      <vt:lpstr>Significance (contd..)</vt:lpstr>
      <vt:lpstr>Economic Models Address Eco. Issues</vt:lpstr>
      <vt:lpstr>Retrospective of the Islamic Fin Sys</vt:lpstr>
      <vt:lpstr>Retrospective (cont..)</vt:lpstr>
      <vt:lpstr>Retrospective (cont..)</vt:lpstr>
      <vt:lpstr>Retrospective (cont..)</vt:lpstr>
      <vt:lpstr>Retrospective (cont..)</vt:lpstr>
      <vt:lpstr>Retrospective (cont..)</vt:lpstr>
      <vt:lpstr>Retrospective (cont..)</vt:lpstr>
      <vt:lpstr>Retrospective (cont..)</vt:lpstr>
      <vt:lpstr>Retrospective (cont..)</vt:lpstr>
      <vt:lpstr>Retrospective (cont..)</vt:lpstr>
      <vt:lpstr>Reconstruction of the Argument</vt:lpstr>
      <vt:lpstr>The Policy Perspective</vt:lpstr>
      <vt:lpstr>The Financial Scene</vt:lpstr>
      <vt:lpstr>The Financial Landscape</vt:lpstr>
      <vt:lpstr>Government in the Modern Age</vt:lpstr>
      <vt:lpstr>Government in the Modern Age</vt:lpstr>
      <vt:lpstr>Government in the Modern Age</vt:lpstr>
      <vt:lpstr>Government in the Modern Age</vt:lpstr>
      <vt:lpstr>Fiqh for the Government</vt:lpstr>
      <vt:lpstr>Fiqh for the Government</vt:lpstr>
      <vt:lpstr>Fiqh for the Government</vt:lpstr>
      <vt:lpstr>Fiqh for the Government</vt:lpstr>
      <vt:lpstr>Fiqh for the Government</vt:lpstr>
      <vt:lpstr>Fiqh for the Government</vt:lpstr>
      <vt:lpstr>Policy Goals in Islamic Economy</vt:lpstr>
      <vt:lpstr>Policy Goals in Non-Islamic Economy</vt:lpstr>
      <vt:lpstr>Policy Goals</vt:lpstr>
      <vt:lpstr>Policy Goals</vt:lpstr>
      <vt:lpstr>Policy Goals (Difference)</vt:lpstr>
      <vt:lpstr>Some Reflections on Working of the Fiscal Policy in an Islamic Economy</vt:lpstr>
      <vt:lpstr>Some Reflections on Working of the Fiscal Policy in an Islamic Economy</vt:lpstr>
      <vt:lpstr>Some Reflections on Working of the Monetary Policy in an Islamic Economy</vt:lpstr>
      <vt:lpstr>Some Reflections on Working of the Monetary Policy in an Islamic Economy</vt:lpstr>
      <vt:lpstr>Thank You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Modeling Dynamics Of Dividend Policy, Capital Structure And Agency Cost:  Evidence From Nonfinancial  Sector of Pakistan </dc:title>
  <dc:creator>siddiqui</dc:creator>
  <cp:lastModifiedBy>Administrator</cp:lastModifiedBy>
  <cp:revision>222</cp:revision>
  <cp:lastPrinted>2013-04-30T04:29:25Z</cp:lastPrinted>
  <dcterms:created xsi:type="dcterms:W3CDTF">2012-07-18T13:07:28Z</dcterms:created>
  <dcterms:modified xsi:type="dcterms:W3CDTF">2014-07-05T08:02:02Z</dcterms:modified>
</cp:coreProperties>
</file>