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584" r:id="rId2"/>
    <p:sldId id="585" r:id="rId3"/>
    <p:sldId id="586" r:id="rId4"/>
    <p:sldId id="587" r:id="rId5"/>
    <p:sldId id="602" r:id="rId6"/>
    <p:sldId id="603" r:id="rId7"/>
    <p:sldId id="604" r:id="rId8"/>
    <p:sldId id="605" r:id="rId9"/>
    <p:sldId id="606" r:id="rId10"/>
    <p:sldId id="607" r:id="rId11"/>
    <p:sldId id="614" r:id="rId12"/>
    <p:sldId id="615" r:id="rId13"/>
    <p:sldId id="610" r:id="rId14"/>
    <p:sldId id="611" r:id="rId15"/>
    <p:sldId id="612" r:id="rId16"/>
    <p:sldId id="613" r:id="rId17"/>
    <p:sldId id="616" r:id="rId18"/>
    <p:sldId id="617" r:id="rId19"/>
    <p:sldId id="618" r:id="rId20"/>
    <p:sldId id="619" r:id="rId21"/>
    <p:sldId id="620" r:id="rId22"/>
    <p:sldId id="588" r:id="rId23"/>
    <p:sldId id="555" r:id="rId24"/>
  </p:sldIdLst>
  <p:sldSz cx="9144000" cy="6858000" type="screen4x3"/>
  <p:notesSz cx="7053263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-88992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55938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95738" y="0"/>
            <a:ext cx="3055937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F238C2-C916-43C6-B27B-30ABB16FC6B8}" type="datetimeFigureOut">
              <a:rPr lang="en-US" smtClean="0"/>
              <a:pPr/>
              <a:t>7/14/2014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2375"/>
            <a:ext cx="3055938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95738" y="8842375"/>
            <a:ext cx="3055937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F14EF9-76CC-49A8-99D9-5933018B892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152076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56414" cy="465455"/>
          </a:xfrm>
          <a:prstGeom prst="rect">
            <a:avLst/>
          </a:prstGeom>
        </p:spPr>
        <p:txBody>
          <a:bodyPr vert="horz" lIns="93497" tIns="46749" rIns="93497" bIns="4674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95217" y="0"/>
            <a:ext cx="3056414" cy="465455"/>
          </a:xfrm>
          <a:prstGeom prst="rect">
            <a:avLst/>
          </a:prstGeom>
        </p:spPr>
        <p:txBody>
          <a:bodyPr vert="horz" lIns="93497" tIns="46749" rIns="93497" bIns="46749" rtlCol="0"/>
          <a:lstStyle>
            <a:lvl1pPr algn="r">
              <a:defRPr sz="1200"/>
            </a:lvl1pPr>
          </a:lstStyle>
          <a:p>
            <a:fld id="{FD0A2760-F6CB-430A-8378-C2D417958E5B}" type="datetimeFigureOut">
              <a:rPr lang="en-US" smtClean="0"/>
              <a:pPr/>
              <a:t>7/14/2014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698500"/>
            <a:ext cx="4654550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497" tIns="46749" rIns="93497" bIns="4674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5327" y="4421823"/>
            <a:ext cx="5642610" cy="4189095"/>
          </a:xfrm>
          <a:prstGeom prst="rect">
            <a:avLst/>
          </a:prstGeom>
        </p:spPr>
        <p:txBody>
          <a:bodyPr vert="horz" lIns="93497" tIns="46749" rIns="93497" bIns="46749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29"/>
            <a:ext cx="3056414" cy="465455"/>
          </a:xfrm>
          <a:prstGeom prst="rect">
            <a:avLst/>
          </a:prstGeom>
        </p:spPr>
        <p:txBody>
          <a:bodyPr vert="horz" lIns="93497" tIns="46749" rIns="93497" bIns="4674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95217" y="8842029"/>
            <a:ext cx="3056414" cy="465455"/>
          </a:xfrm>
          <a:prstGeom prst="rect">
            <a:avLst/>
          </a:prstGeom>
        </p:spPr>
        <p:txBody>
          <a:bodyPr vert="horz" lIns="93497" tIns="46749" rIns="93497" bIns="46749" rtlCol="0" anchor="b"/>
          <a:lstStyle>
            <a:lvl1pPr algn="r">
              <a:defRPr sz="1200"/>
            </a:lvl1pPr>
          </a:lstStyle>
          <a:p>
            <a:fld id="{EF78F9B5-3E5E-4396-81E1-4095F4EC520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213385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54FC5-1C7A-455B-9597-6168439276A8}" type="datetime1">
              <a:rPr lang="en-US" smtClean="0"/>
              <a:pPr/>
              <a:t>7/14/2014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D58D7-2B6D-4608-9D97-029DB51BE4B1}" type="datetime1">
              <a:rPr lang="en-US" smtClean="0"/>
              <a:pPr/>
              <a:t>7/14/2014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185D6-AEAB-4490-9382-712CECA88439}" type="datetime1">
              <a:rPr lang="en-US" smtClean="0"/>
              <a:pPr/>
              <a:t>7/14/2014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24BC6-0AB4-4B3C-B671-F36EB52BD02C}" type="datetime1">
              <a:rPr lang="en-US" smtClean="0"/>
              <a:pPr/>
              <a:t>7/14/2014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00DBF-DEC0-44F1-B730-13BF29858534}" type="datetime1">
              <a:rPr lang="en-US" smtClean="0"/>
              <a:pPr/>
              <a:t>7/14/2014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104F0-14F8-481D-8C8C-2BCE4F34FD6E}" type="datetime1">
              <a:rPr lang="en-US" smtClean="0"/>
              <a:pPr/>
              <a:t>7/14/2014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D4A11-7E00-47E4-87ED-5F0FE0C2DD25}" type="datetime1">
              <a:rPr lang="en-US" smtClean="0"/>
              <a:pPr/>
              <a:t>7/14/2014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95991-1DE8-49B1-8B1C-0E77CF0631E1}" type="datetime1">
              <a:rPr lang="en-US" smtClean="0"/>
              <a:pPr/>
              <a:t>7/14/2014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0F5A1-032A-4496-AEFE-A212B4DEBFCD}" type="datetime1">
              <a:rPr lang="en-US" smtClean="0"/>
              <a:pPr/>
              <a:t>7/14/2014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FC4AF-D4DC-4E97-930D-298E191949E8}" type="datetime1">
              <a:rPr lang="en-US" smtClean="0"/>
              <a:pPr/>
              <a:t>7/14/2014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D4D57-A67C-4A1A-BDAC-1C1A35D14589}" type="datetime1">
              <a:rPr lang="en-US" smtClean="0"/>
              <a:pPr/>
              <a:t>7/14/2014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DA8B16-2F41-424E-AEB3-3569FD4E6C80}" type="datetime1">
              <a:rPr lang="en-US" smtClean="0"/>
              <a:pPr/>
              <a:t>7/14/2014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D96158-CDC9-4FF1-A278-9542325BFFE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762001"/>
            <a:ext cx="7772400" cy="1523999"/>
          </a:xfrm>
        </p:spPr>
        <p:txBody>
          <a:bodyPr>
            <a:noAutofit/>
          </a:bodyPr>
          <a:lstStyle/>
          <a:p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MBF707: Monetary 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Fiscal 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Framework 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Islamic Finance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600" dirty="0" smtClean="0">
                <a:latin typeface="Times New Roman" pitchFamily="18" charset="0"/>
                <a:cs typeface="Times New Roman" pitchFamily="18" charset="0"/>
              </a:rPr>
            </a:b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4495800"/>
            <a:ext cx="7086600" cy="1447800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COMSATS Institute of Information Technology (Virtual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Campus)</a:t>
            </a:r>
            <a:br>
              <a:rPr lang="en-US" b="1" dirty="0" smtClean="0">
                <a:latin typeface="Times New Roman" pitchFamily="18" charset="0"/>
                <a:cs typeface="Times New Roman" pitchFamily="18" charset="0"/>
              </a:rPr>
            </a:b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 descr="logo-comsats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29000" y="2552700"/>
            <a:ext cx="1676401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410992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143000" y="990600"/>
            <a:ext cx="6781800" cy="4648200"/>
          </a:xfrm>
        </p:spPr>
        <p:txBody>
          <a:bodyPr>
            <a:normAutofit fontScale="90000"/>
          </a:bodyPr>
          <a:lstStyle/>
          <a:p>
            <a:r>
              <a:rPr lang="en-US" sz="32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Lecture </a:t>
            </a:r>
            <a:r>
              <a:rPr lang="en-US" sz="32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18</a:t>
            </a:r>
            <a:r>
              <a:rPr lang="en-US" sz="32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2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2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Theory of Fiscal Policy in an Islamic </a:t>
            </a:r>
            <a:r>
              <a:rPr lang="en-US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State</a:t>
            </a:r>
            <a:br>
              <a:rPr lang="en-US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(Continued)</a:t>
            </a:r>
            <a:r>
              <a:rPr lang="en-US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85162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1981200"/>
            <a:ext cx="6705600" cy="2590800"/>
          </a:xfrm>
        </p:spPr>
        <p:txBody>
          <a:bodyPr/>
          <a:lstStyle/>
          <a:p>
            <a:pPr marL="0" indent="0"/>
            <a:r>
              <a:rPr lang="en-US" b="1" dirty="0">
                <a:latin typeface="Times New Roman" pitchFamily="18" charset="0"/>
                <a:cs typeface="Times New Roman" pitchFamily="18" charset="0"/>
              </a:rPr>
              <a:t>Review of the Last Lecture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4294967295"/>
          </p:nvPr>
        </p:nvSpPr>
        <p:spPr>
          <a:xfrm>
            <a:off x="0" y="1600200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41149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Topics To Cover in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this Lecture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Elements of Islamic FP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Three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Sector Model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Allocation Function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Role of the Government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34083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Elements of an Islamic Fiscal Theory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93871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 economy has to deal with four basic problems. 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problem of scarcity 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problem of distribution 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problem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 economic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growth and 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institutional means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 vigorously pursue.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60555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ISLAMIC ECONOMY: A THREE-SECTOR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MODEL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938712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Modern economies offer two institutions to tackle the allocation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 distribution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problems,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(market &amp; government or the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private and the public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sectors).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Private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sector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 characterized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by the forces of demand and supply, price and profit motive. 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public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sector acts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corrective mechanism and as a supplement to it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42816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ISLAMIC ECONOMY: A THREE-SECTOR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MODEL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938712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profit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motive is substituted by social welfare. 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free enterprise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economies, private sector is the prime allocative and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distributive mechanism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whose excesses, lapses and distortions are corrected by the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public.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socialist economies reverse this role. Public sector is the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prime allocative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distributive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mechanism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while the private sector acts as the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minor partner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the process. 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41689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ISLAMIC ECONOMY: A THREE-SECTOR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MODEL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938712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Islamic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economy may be characterized as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three-sector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economy. 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will comprise of the private sector motivated by profit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the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private sector free of any profit motive (the voluntary sector) and the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public sector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Alternatively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we may describe the three institutions as the market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voluntary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economic institutions, and the government. 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53573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ISLAMIC ECONOMY: A THREE-SECTOR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MODEL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938712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three-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sectoral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characterization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the Islamic economy derives from the value premise of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 Islamic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society which involves the voluntary flow of a sizable part of its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total resources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such activities as are considered to attain the welfare of AI-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Akhira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but have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significant economic implications for the society.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2457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ISLAMIC ECONOMY: A THREE-SECTOR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MODEL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938712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third sector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encompasses all such individual and social activities, which are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not by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intent or design, undertaken to attain any economic or material benefit for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doer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 doers, but generate wide ranging economic repercussions. 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Though some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these operations may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appear similar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the private sector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but are different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object and conduct. 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16813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ISLAMIC ECONOMY: A THREE-SECTOR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MODEL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938712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State operation will be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compulsive in nature even if overall design may be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moral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religious. 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There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nothing wrong if the public sector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 actuated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by economic benefit and aims at maximization of profit or of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social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good. 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But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third sector will lose all, if it aims at economic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benefits. 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78061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ISLAMIC ECONOMY: A THREE-SECTOR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MODEL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938712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instance, the cash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disbursement of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Sadaqat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creation of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Auqaf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organization of education and health services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 the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poor, contribution (voluntary) to state’s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defence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needs, construction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 maintenance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mosques, provision of shelter and meals to the way-farers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 various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forms of charitable activities fall within this sector. 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Empirical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historical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evidence suggests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that substantial economic and financial resources have passed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through this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sector in Muslim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countries. 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44048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Allocation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Function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938712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allocation function in an Islamic economy will be performed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through each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one of these institutions separately as well as jointly with each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institution working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complementarily to the other. 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market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mechanism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will not be the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only institution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the allocation branch. 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Its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allocative function will be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implemented through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price mechanism acting in conjunction with the profit motive. 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89736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Allocation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Function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938712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pattern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emerging out of the market mechanism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will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 modified by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voluntary institutions 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operating through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Sadaqat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non-profit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economic activities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the economy. 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This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modification may basically alter certain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economic magnitudes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flows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allocation of sizable monetary resources through voluntary institutions may increase private expenditure in some crucial avenues of productive activity where the market fails to operate.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15897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Allocation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Function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938712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Private expenditures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 the production of goods and services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may increase beyond the equilibrium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indicated via the equality of marginal revenue and marginal cost. 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modern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market based economies such a shortfall in production is compensated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by supplementary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public expenditure. 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 illustration, we may cite the production of coarse textile fabrics.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59580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Allocation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Function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938712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profit motive of the private businessman prevents him to expand his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supplies to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meet the full societal requirements.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[expansion leads to fall in prices].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Thus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voluntary institutions may do two specific things. They may make-up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shortage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output of goods and services which the market fails to do,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 secondly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invest in such avenues as do not attract private capital motivated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by profit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86553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Public and Quasi-Public Goods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938712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Modern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economists usually classify goods into two separate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categories: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private goods and public/social goods. 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Public goods are those economic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goods which the entire community consumes, and in whose respect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cost and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revenue calculations are not possible on account of the indivisibility of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benefit  derived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therefrom.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defence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radio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T.V. ]. 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00265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Public and Quasi-Public Goods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938712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public goods must be defined better as non-profit goods [investment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education, science research, health, certain items of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social overheads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etc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].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production of public goods,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 usually through borrowing.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voluntary institutions will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play a significant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role in certain areas of public and quasi-public goods. 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Private resources may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 passed to the state for some activities, or may be directly expended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 their production [education].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9074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Gross National Output and its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Composition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938712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Higher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marginal propensity to consume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Unemployed resources in the Muslim countries , may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result in a different pattern of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intersectoral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intrasectoral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allocation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 resources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alter the composition of society's output. 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Pro-poor development is more focused.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03433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Optimum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Allocation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938712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Profit based market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mechanism fails to bring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about a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desirable pattern of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intersectoral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allocation of community's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resources.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Any deviation from this optimum is corrected by the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state through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regulatory techniques and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direct participation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the economic process. 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the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three-sector model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distortions emerging out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 the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market mechanism will be rectified by the voluntary institutions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 the government.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95557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Role of the Government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938712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Balanced Growth of the sectors.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state establishes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 equilibrium between the moral and economic imperatives of the society, given its income, and the state of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technology.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88082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Zakat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Taxes.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Voluntary institutions, Private sector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Public sector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Equilibrium, stability and less consistency of growth.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9007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12838"/>
          </a:xfrm>
        </p:spPr>
        <p:txBody>
          <a:bodyPr>
            <a:normAutofit/>
          </a:bodyPr>
          <a:lstStyle/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Thank You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23</a:t>
            </a:fld>
            <a:endParaRPr lang="en-US"/>
          </a:p>
        </p:txBody>
      </p:sp>
      <p:pic>
        <p:nvPicPr>
          <p:cNvPr id="5" name="Picture 2" descr="http://t3.gstatic.com/images?q=tbn:ANd9GcSZSvsBpMw5NpNky3YYniKSbfQ_FyUgbse5iwnzm2eYpxAoTL1SA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52601" y="1752600"/>
            <a:ext cx="5486400" cy="373379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113746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6658</TotalTime>
  <Words>1145</Words>
  <Application>Microsoft Office PowerPoint</Application>
  <PresentationFormat>On-screen Show (4:3)</PresentationFormat>
  <Paragraphs>108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MBF707: Monetary and Fiscal Framework in Islamic Finance </vt:lpstr>
      <vt:lpstr>Lecture 18  Theory of Fiscal Policy in an Islamic State (Continued)  </vt:lpstr>
      <vt:lpstr>Review of the Last Lecture</vt:lpstr>
      <vt:lpstr>Topics To Cover in this Lecture</vt:lpstr>
      <vt:lpstr>Elements of an Islamic Fiscal Theory</vt:lpstr>
      <vt:lpstr>ISLAMIC ECONOMY: A THREE-SECTOR MODEL</vt:lpstr>
      <vt:lpstr>ISLAMIC ECONOMY: A THREE-SECTOR MODEL</vt:lpstr>
      <vt:lpstr>ISLAMIC ECONOMY: A THREE-SECTOR MODEL</vt:lpstr>
      <vt:lpstr>ISLAMIC ECONOMY: A THREE-SECTOR MODEL</vt:lpstr>
      <vt:lpstr>ISLAMIC ECONOMY: A THREE-SECTOR MODEL</vt:lpstr>
      <vt:lpstr>ISLAMIC ECONOMY: A THREE-SECTOR MODEL</vt:lpstr>
      <vt:lpstr>ISLAMIC ECONOMY: A THREE-SECTOR MODEL</vt:lpstr>
      <vt:lpstr>The Allocation Function</vt:lpstr>
      <vt:lpstr>The Allocation Function</vt:lpstr>
      <vt:lpstr>The Allocation Function</vt:lpstr>
      <vt:lpstr>The Allocation Function</vt:lpstr>
      <vt:lpstr>Public and Quasi-Public Goods</vt:lpstr>
      <vt:lpstr>Public and Quasi-Public Goods</vt:lpstr>
      <vt:lpstr>Gross National Output and its Composition</vt:lpstr>
      <vt:lpstr>Optimum Allocation</vt:lpstr>
      <vt:lpstr>Role of the Government</vt:lpstr>
      <vt:lpstr>CONCLUSION</vt:lpstr>
      <vt:lpstr>Thank You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Modeling Dynamics Of Dividend Policy, Capital Structure And Agency Cost:  Evidence From Nonfinancial  Sector of Pakistan </dc:title>
  <dc:creator>siddiqui</dc:creator>
  <cp:lastModifiedBy>NTS</cp:lastModifiedBy>
  <cp:revision>551</cp:revision>
  <cp:lastPrinted>2013-04-30T04:29:25Z</cp:lastPrinted>
  <dcterms:created xsi:type="dcterms:W3CDTF">2012-07-18T13:07:28Z</dcterms:created>
  <dcterms:modified xsi:type="dcterms:W3CDTF">2014-07-14T03:06:41Z</dcterms:modified>
</cp:coreProperties>
</file>