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3"/>
  </p:notesMasterIdLst>
  <p:handoutMasterIdLst>
    <p:handoutMasterId r:id="rId24"/>
  </p:handoutMasterIdLst>
  <p:sldIdLst>
    <p:sldId id="584" r:id="rId2"/>
    <p:sldId id="585" r:id="rId3"/>
    <p:sldId id="586" r:id="rId4"/>
    <p:sldId id="621" r:id="rId5"/>
    <p:sldId id="587" r:id="rId6"/>
    <p:sldId id="578" r:id="rId7"/>
    <p:sldId id="589" r:id="rId8"/>
    <p:sldId id="590" r:id="rId9"/>
    <p:sldId id="591" r:id="rId10"/>
    <p:sldId id="592" r:id="rId11"/>
    <p:sldId id="594" r:id="rId12"/>
    <p:sldId id="593" r:id="rId13"/>
    <p:sldId id="595" r:id="rId14"/>
    <p:sldId id="596" r:id="rId15"/>
    <p:sldId id="597" r:id="rId16"/>
    <p:sldId id="598" r:id="rId17"/>
    <p:sldId id="599" r:id="rId18"/>
    <p:sldId id="600" r:id="rId19"/>
    <p:sldId id="601" r:id="rId20"/>
    <p:sldId id="588" r:id="rId21"/>
    <p:sldId id="555" r:id="rId22"/>
  </p:sldIdLst>
  <p:sldSz cx="9144000" cy="6858000" type="screen4x3"/>
  <p:notesSz cx="7053263"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88992"/>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5938"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95738" y="0"/>
            <a:ext cx="3055937" cy="465138"/>
          </a:xfrm>
          <a:prstGeom prst="rect">
            <a:avLst/>
          </a:prstGeom>
        </p:spPr>
        <p:txBody>
          <a:bodyPr vert="horz" lIns="91440" tIns="45720" rIns="91440" bIns="45720" rtlCol="0"/>
          <a:lstStyle>
            <a:lvl1pPr algn="r">
              <a:defRPr sz="1200"/>
            </a:lvl1pPr>
          </a:lstStyle>
          <a:p>
            <a:fld id="{B9F238C2-C916-43C6-B27B-30ABB16FC6B8}" type="datetimeFigureOut">
              <a:rPr lang="en-US" smtClean="0"/>
              <a:pPr/>
              <a:t>7/14/2014</a:t>
            </a:fld>
            <a:endParaRPr lang="en-US"/>
          </a:p>
        </p:txBody>
      </p:sp>
      <p:sp>
        <p:nvSpPr>
          <p:cNvPr id="4" name="Footer Placeholder 3"/>
          <p:cNvSpPr>
            <a:spLocks noGrp="1"/>
          </p:cNvSpPr>
          <p:nvPr>
            <p:ph type="ftr" sz="quarter" idx="2"/>
          </p:nvPr>
        </p:nvSpPr>
        <p:spPr>
          <a:xfrm>
            <a:off x="0" y="8842375"/>
            <a:ext cx="3055938"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95738" y="8842375"/>
            <a:ext cx="3055937" cy="465138"/>
          </a:xfrm>
          <a:prstGeom prst="rect">
            <a:avLst/>
          </a:prstGeom>
        </p:spPr>
        <p:txBody>
          <a:bodyPr vert="horz" lIns="91440" tIns="45720" rIns="91440" bIns="45720" rtlCol="0" anchor="b"/>
          <a:lstStyle>
            <a:lvl1pPr algn="r">
              <a:defRPr sz="1200"/>
            </a:lvl1pPr>
          </a:lstStyle>
          <a:p>
            <a:fld id="{6AF14EF9-76CC-49A8-99D9-5933018B8924}" type="slidenum">
              <a:rPr lang="en-US" smtClean="0"/>
              <a:pPr/>
              <a:t>‹#›</a:t>
            </a:fld>
            <a:endParaRPr lang="en-US"/>
          </a:p>
        </p:txBody>
      </p:sp>
    </p:spTree>
    <p:extLst>
      <p:ext uri="{BB962C8B-B14F-4D97-AF65-F5344CB8AC3E}">
        <p14:creationId xmlns:p14="http://schemas.microsoft.com/office/powerpoint/2010/main" xmlns="" val="33152076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6414" cy="465455"/>
          </a:xfrm>
          <a:prstGeom prst="rect">
            <a:avLst/>
          </a:prstGeom>
        </p:spPr>
        <p:txBody>
          <a:bodyPr vert="horz" lIns="93497" tIns="46749" rIns="93497" bIns="46749" rtlCol="0"/>
          <a:lstStyle>
            <a:lvl1pPr algn="l">
              <a:defRPr sz="1200"/>
            </a:lvl1pPr>
          </a:lstStyle>
          <a:p>
            <a:endParaRPr lang="en-US"/>
          </a:p>
        </p:txBody>
      </p:sp>
      <p:sp>
        <p:nvSpPr>
          <p:cNvPr id="3" name="Date Placeholder 2"/>
          <p:cNvSpPr>
            <a:spLocks noGrp="1"/>
          </p:cNvSpPr>
          <p:nvPr>
            <p:ph type="dt" idx="1"/>
          </p:nvPr>
        </p:nvSpPr>
        <p:spPr>
          <a:xfrm>
            <a:off x="3995217" y="0"/>
            <a:ext cx="3056414" cy="465455"/>
          </a:xfrm>
          <a:prstGeom prst="rect">
            <a:avLst/>
          </a:prstGeom>
        </p:spPr>
        <p:txBody>
          <a:bodyPr vert="horz" lIns="93497" tIns="46749" rIns="93497" bIns="46749" rtlCol="0"/>
          <a:lstStyle>
            <a:lvl1pPr algn="r">
              <a:defRPr sz="1200"/>
            </a:lvl1pPr>
          </a:lstStyle>
          <a:p>
            <a:fld id="{FD0A2760-F6CB-430A-8378-C2D417958E5B}" type="datetimeFigureOut">
              <a:rPr lang="en-US" smtClean="0"/>
              <a:pPr/>
              <a:t>7/14/2014</a:t>
            </a:fld>
            <a:endParaRPr lang="en-US"/>
          </a:p>
        </p:txBody>
      </p:sp>
      <p:sp>
        <p:nvSpPr>
          <p:cNvPr id="4" name="Slide Image Placeholder 3"/>
          <p:cNvSpPr>
            <a:spLocks noGrp="1" noRot="1" noChangeAspect="1"/>
          </p:cNvSpPr>
          <p:nvPr>
            <p:ph type="sldImg" idx="2"/>
          </p:nvPr>
        </p:nvSpPr>
        <p:spPr>
          <a:xfrm>
            <a:off x="1200150" y="698500"/>
            <a:ext cx="4654550" cy="3490913"/>
          </a:xfrm>
          <a:prstGeom prst="rect">
            <a:avLst/>
          </a:prstGeom>
          <a:noFill/>
          <a:ln w="12700">
            <a:solidFill>
              <a:prstClr val="black"/>
            </a:solidFill>
          </a:ln>
        </p:spPr>
        <p:txBody>
          <a:bodyPr vert="horz" lIns="93497" tIns="46749" rIns="93497" bIns="46749" rtlCol="0" anchor="ctr"/>
          <a:lstStyle/>
          <a:p>
            <a:endParaRPr lang="en-US"/>
          </a:p>
        </p:txBody>
      </p:sp>
      <p:sp>
        <p:nvSpPr>
          <p:cNvPr id="5" name="Notes Placeholder 4"/>
          <p:cNvSpPr>
            <a:spLocks noGrp="1"/>
          </p:cNvSpPr>
          <p:nvPr>
            <p:ph type="body" sz="quarter" idx="3"/>
          </p:nvPr>
        </p:nvSpPr>
        <p:spPr>
          <a:xfrm>
            <a:off x="705327" y="4421823"/>
            <a:ext cx="5642610" cy="4189095"/>
          </a:xfrm>
          <a:prstGeom prst="rect">
            <a:avLst/>
          </a:prstGeom>
        </p:spPr>
        <p:txBody>
          <a:bodyPr vert="horz" lIns="93497" tIns="46749" rIns="93497" bIns="4674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029"/>
            <a:ext cx="3056414" cy="465455"/>
          </a:xfrm>
          <a:prstGeom prst="rect">
            <a:avLst/>
          </a:prstGeom>
        </p:spPr>
        <p:txBody>
          <a:bodyPr vert="horz" lIns="93497" tIns="46749" rIns="93497" bIns="46749" rtlCol="0" anchor="b"/>
          <a:lstStyle>
            <a:lvl1pPr algn="l">
              <a:defRPr sz="1200"/>
            </a:lvl1pPr>
          </a:lstStyle>
          <a:p>
            <a:endParaRPr lang="en-US"/>
          </a:p>
        </p:txBody>
      </p:sp>
      <p:sp>
        <p:nvSpPr>
          <p:cNvPr id="7" name="Slide Number Placeholder 6"/>
          <p:cNvSpPr>
            <a:spLocks noGrp="1"/>
          </p:cNvSpPr>
          <p:nvPr>
            <p:ph type="sldNum" sz="quarter" idx="5"/>
          </p:nvPr>
        </p:nvSpPr>
        <p:spPr>
          <a:xfrm>
            <a:off x="3995217" y="8842029"/>
            <a:ext cx="3056414" cy="465455"/>
          </a:xfrm>
          <a:prstGeom prst="rect">
            <a:avLst/>
          </a:prstGeom>
        </p:spPr>
        <p:txBody>
          <a:bodyPr vert="horz" lIns="93497" tIns="46749" rIns="93497" bIns="46749" rtlCol="0" anchor="b"/>
          <a:lstStyle>
            <a:lvl1pPr algn="r">
              <a:defRPr sz="1200"/>
            </a:lvl1pPr>
          </a:lstStyle>
          <a:p>
            <a:fld id="{EF78F9B5-3E5E-4396-81E1-4095F4EC520D}" type="slidenum">
              <a:rPr lang="en-US" smtClean="0"/>
              <a:pPr/>
              <a:t>‹#›</a:t>
            </a:fld>
            <a:endParaRPr lang="en-US"/>
          </a:p>
        </p:txBody>
      </p:sp>
    </p:spTree>
    <p:extLst>
      <p:ext uri="{BB962C8B-B14F-4D97-AF65-F5344CB8AC3E}">
        <p14:creationId xmlns:p14="http://schemas.microsoft.com/office/powerpoint/2010/main" xmlns="" val="3721338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2754FC5-1C7A-455B-9597-6168439276A8}" type="datetime1">
              <a:rPr lang="en-US" smtClean="0"/>
              <a:pPr/>
              <a:t>7/14/2014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9ED58D7-2B6D-4608-9D97-029DB51BE4B1}" type="datetime1">
              <a:rPr lang="en-US" smtClean="0"/>
              <a:pPr/>
              <a:t>7/14/2014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DF185D6-AEAB-4490-9382-712CECA88439}" type="datetime1">
              <a:rPr lang="en-US" smtClean="0"/>
              <a:pPr/>
              <a:t>7/14/2014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F524BC6-0AB4-4B3C-B671-F36EB52BD02C}" type="datetime1">
              <a:rPr lang="en-US" smtClean="0"/>
              <a:pPr/>
              <a:t>7/14/2014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B300DBF-DEC0-44F1-B730-13BF29858534}" type="datetime1">
              <a:rPr lang="en-US" smtClean="0"/>
              <a:pPr/>
              <a:t>7/14/2014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FC104F0-14F8-481D-8C8C-2BCE4F34FD6E}" type="datetime1">
              <a:rPr lang="en-US" smtClean="0"/>
              <a:pPr/>
              <a:t>7/14/2014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5D4A11-7E00-47E4-87ED-5F0FE0C2DD25}" type="datetime1">
              <a:rPr lang="en-US" smtClean="0"/>
              <a:pPr/>
              <a:t>7/14/2014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195991-1DE8-49B1-8B1C-0E77CF0631E1}" type="datetime1">
              <a:rPr lang="en-US" smtClean="0"/>
              <a:pPr/>
              <a:t>7/14/2014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D0F5A1-032A-4496-AEFE-A212B4DEBFCD}" type="datetime1">
              <a:rPr lang="en-US" smtClean="0"/>
              <a:pPr/>
              <a:t>7/14/2014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A8FC4AF-D4DC-4E97-930D-298E191949E8}" type="datetime1">
              <a:rPr lang="en-US" smtClean="0"/>
              <a:pPr/>
              <a:t>7/14/2014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17D4D57-A67C-4A1A-BDAC-1C1A35D14589}" type="datetime1">
              <a:rPr lang="en-US" smtClean="0"/>
              <a:pPr/>
              <a:t>7/14/2014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DA8B16-2F41-424E-AEB3-3569FD4E6C80}" type="datetime1">
              <a:rPr lang="en-US" smtClean="0"/>
              <a:pPr/>
              <a:t>7/14/2014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D96158-CDC9-4FF1-A278-9542325BFFE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62001"/>
            <a:ext cx="7772400" cy="1523999"/>
          </a:xfrm>
        </p:spPr>
        <p:txBody>
          <a:bodyPr>
            <a:noAutofit/>
          </a:bodyPr>
          <a:lstStyle/>
          <a:p>
            <a:r>
              <a:rPr lang="en-US" sz="3600" b="1" dirty="0" smtClean="0">
                <a:latin typeface="Times New Roman" panose="02020603050405020304" pitchFamily="18" charset="0"/>
                <a:cs typeface="Times New Roman" panose="02020603050405020304" pitchFamily="18" charset="0"/>
              </a:rPr>
              <a:t>MBF707: Monetary </a:t>
            </a:r>
            <a:r>
              <a:rPr lang="en-US" sz="3600" b="1" dirty="0">
                <a:latin typeface="Times New Roman" panose="02020603050405020304" pitchFamily="18" charset="0"/>
                <a:cs typeface="Times New Roman" panose="02020603050405020304" pitchFamily="18" charset="0"/>
              </a:rPr>
              <a:t>and Fiscal </a:t>
            </a:r>
            <a:r>
              <a:rPr lang="en-US" sz="3600" b="1" dirty="0" smtClean="0">
                <a:latin typeface="Times New Roman" panose="02020603050405020304" pitchFamily="18" charset="0"/>
                <a:cs typeface="Times New Roman" panose="02020603050405020304" pitchFamily="18" charset="0"/>
              </a:rPr>
              <a:t>Framework </a:t>
            </a:r>
            <a:r>
              <a:rPr lang="en-US" sz="3600" b="1" dirty="0">
                <a:latin typeface="Times New Roman" panose="02020603050405020304" pitchFamily="18" charset="0"/>
                <a:cs typeface="Times New Roman" panose="02020603050405020304" pitchFamily="18" charset="0"/>
              </a:rPr>
              <a:t>in Islamic Finance</a:t>
            </a:r>
            <a:r>
              <a:rPr lang="en-US" sz="3600" dirty="0" smtClean="0">
                <a:latin typeface="Times New Roman" pitchFamily="18" charset="0"/>
                <a:cs typeface="Times New Roman" pitchFamily="18" charset="0"/>
              </a:rPr>
              <a:t/>
            </a:r>
            <a:br>
              <a:rPr lang="en-US" sz="3600" dirty="0" smtClean="0">
                <a:latin typeface="Times New Roman" pitchFamily="18" charset="0"/>
                <a:cs typeface="Times New Roman" pitchFamily="18" charset="0"/>
              </a:rPr>
            </a:br>
            <a:endParaRPr lang="en-US" sz="3600" dirty="0">
              <a:latin typeface="Times New Roman" pitchFamily="18" charset="0"/>
              <a:cs typeface="Times New Roman" pitchFamily="18" charset="0"/>
            </a:endParaRPr>
          </a:p>
        </p:txBody>
      </p:sp>
      <p:sp>
        <p:nvSpPr>
          <p:cNvPr id="3" name="Subtitle 2"/>
          <p:cNvSpPr>
            <a:spLocks noGrp="1"/>
          </p:cNvSpPr>
          <p:nvPr>
            <p:ph type="subTitle" idx="1"/>
          </p:nvPr>
        </p:nvSpPr>
        <p:spPr>
          <a:xfrm>
            <a:off x="1143000" y="4495800"/>
            <a:ext cx="7086600" cy="1447800"/>
          </a:xfrm>
        </p:spPr>
        <p:txBody>
          <a:bodyPr>
            <a:normAutofit fontScale="92500" lnSpcReduction="10000"/>
          </a:bodyPr>
          <a:lstStyle/>
          <a:p>
            <a:r>
              <a:rPr lang="en-US" b="1" dirty="0">
                <a:latin typeface="Times New Roman" pitchFamily="18" charset="0"/>
                <a:cs typeface="Times New Roman" pitchFamily="18" charset="0"/>
              </a:rPr>
              <a:t>COMSATS Institute of Information Technology (Virtual </a:t>
            </a:r>
            <a:r>
              <a:rPr lang="en-US" b="1" dirty="0" smtClean="0">
                <a:latin typeface="Times New Roman" pitchFamily="18" charset="0"/>
                <a:cs typeface="Times New Roman" pitchFamily="18" charset="0"/>
              </a:rPr>
              <a:t>Campus)</a:t>
            </a:r>
            <a:br>
              <a:rPr lang="en-US" b="1" dirty="0" smtClean="0">
                <a:latin typeface="Times New Roman" pitchFamily="18" charset="0"/>
                <a:cs typeface="Times New Roman" pitchFamily="18" charset="0"/>
              </a:rPr>
            </a:br>
            <a:endParaRPr lang="en-US" b="1" dirty="0">
              <a:latin typeface="Times New Roman" pitchFamily="18" charset="0"/>
              <a:cs typeface="Times New Roman" pitchFamily="18" charset="0"/>
            </a:endParaRPr>
          </a:p>
        </p:txBody>
      </p:sp>
      <p:pic>
        <p:nvPicPr>
          <p:cNvPr id="4" name="Picture 3" descr="logo-comsats"/>
          <p:cNvPicPr/>
          <p:nvPr/>
        </p:nvPicPr>
        <p:blipFill>
          <a:blip r:embed="rId2" cstate="print"/>
          <a:srcRect/>
          <a:stretch>
            <a:fillRect/>
          </a:stretch>
        </p:blipFill>
        <p:spPr bwMode="auto">
          <a:xfrm>
            <a:off x="3429000" y="2552700"/>
            <a:ext cx="1676401" cy="1524000"/>
          </a:xfrm>
          <a:prstGeom prst="rect">
            <a:avLst/>
          </a:prstGeom>
          <a:noFill/>
          <a:ln w="9525">
            <a:noFill/>
            <a:miter lim="800000"/>
            <a:headEnd/>
            <a:tailEnd/>
          </a:ln>
        </p:spPr>
      </p:pic>
    </p:spTree>
    <p:extLst>
      <p:ext uri="{BB962C8B-B14F-4D97-AF65-F5344CB8AC3E}">
        <p14:creationId xmlns:p14="http://schemas.microsoft.com/office/powerpoint/2010/main" xmlns="" val="4109927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143000" y="990600"/>
            <a:ext cx="6781800" cy="4648200"/>
          </a:xfrm>
        </p:spPr>
        <p:txBody>
          <a:bodyPr>
            <a:normAutofit/>
          </a:bodyPr>
          <a:lstStyle/>
          <a:p>
            <a:r>
              <a:rPr lang="en-US" sz="3200" b="1" u="sng" smtClean="0">
                <a:latin typeface="Times New Roman" panose="02020603050405020304" pitchFamily="18" charset="0"/>
                <a:cs typeface="Times New Roman" panose="02020603050405020304" pitchFamily="18" charset="0"/>
              </a:rPr>
              <a:t>Lecture 17 &amp; 18</a:t>
            </a:r>
            <a:r>
              <a:rPr lang="en-US" sz="3200" b="1" u="sng" dirty="0" smtClean="0">
                <a:latin typeface="Times New Roman" panose="02020603050405020304" pitchFamily="18" charset="0"/>
                <a:cs typeface="Times New Roman" panose="02020603050405020304" pitchFamily="18" charset="0"/>
              </a:rPr>
              <a:t/>
            </a:r>
            <a:br>
              <a:rPr lang="en-US" sz="3200" b="1" u="sng" dirty="0" smtClean="0">
                <a:latin typeface="Times New Roman" panose="02020603050405020304" pitchFamily="18" charset="0"/>
                <a:cs typeface="Times New Roman" panose="02020603050405020304" pitchFamily="18" charset="0"/>
              </a:rPr>
            </a:br>
            <a:r>
              <a:rPr lang="en-US" sz="3200" b="1" u="sng" dirty="0" smtClean="0">
                <a:latin typeface="Times New Roman" panose="02020603050405020304" pitchFamily="18" charset="0"/>
                <a:cs typeface="Times New Roman" panose="02020603050405020304" pitchFamily="18" charset="0"/>
              </a:rPr>
              <a:t/>
            </a:r>
            <a:br>
              <a:rPr lang="en-US" sz="3200" b="1" u="sng" dirty="0" smtClean="0">
                <a:latin typeface="Times New Roman" panose="02020603050405020304" pitchFamily="18" charset="0"/>
                <a:cs typeface="Times New Roman" panose="02020603050405020304" pitchFamily="18" charset="0"/>
              </a:rPr>
            </a:br>
            <a:r>
              <a:rPr lang="en-US" sz="4800" b="1" dirty="0" smtClean="0">
                <a:latin typeface="Times New Roman" panose="02020603050405020304" pitchFamily="18" charset="0"/>
                <a:cs typeface="Times New Roman" panose="02020603050405020304" pitchFamily="18" charset="0"/>
              </a:rPr>
              <a:t>Theory of Fiscal Policy in an Islamic State</a:t>
            </a:r>
            <a:br>
              <a:rPr lang="en-US" sz="4800" b="1" dirty="0" smtClean="0">
                <a:latin typeface="Times New Roman" panose="02020603050405020304" pitchFamily="18" charset="0"/>
                <a:cs typeface="Times New Roman" panose="02020603050405020304" pitchFamily="18" charset="0"/>
              </a:rPr>
            </a:br>
            <a:r>
              <a:rPr lang="en-US" sz="4800" b="1" dirty="0" smtClean="0">
                <a:latin typeface="Times New Roman" panose="02020603050405020304" pitchFamily="18" charset="0"/>
                <a:cs typeface="Times New Roman" panose="02020603050405020304" pitchFamily="18" charset="0"/>
              </a:rPr>
              <a:t>(A.R. </a:t>
            </a:r>
            <a:r>
              <a:rPr lang="en-US" sz="4800" b="1" dirty="0" err="1" smtClean="0">
                <a:latin typeface="Times New Roman" panose="02020603050405020304" pitchFamily="18" charset="0"/>
                <a:cs typeface="Times New Roman" panose="02020603050405020304" pitchFamily="18" charset="0"/>
              </a:rPr>
              <a:t>Faridi</a:t>
            </a:r>
            <a:r>
              <a:rPr lang="en-US" sz="4800" b="1" dirty="0" smtClean="0">
                <a:latin typeface="Times New Roman" panose="02020603050405020304" pitchFamily="18" charset="0"/>
                <a:cs typeface="Times New Roman" panose="02020603050405020304" pitchFamily="18" charset="0"/>
              </a:rPr>
              <a:t>)</a:t>
            </a:r>
            <a:br>
              <a:rPr lang="en-US" sz="4800" b="1" dirty="0" smtClean="0">
                <a:latin typeface="Times New Roman" panose="02020603050405020304" pitchFamily="18" charset="0"/>
                <a:cs typeface="Times New Roman" panose="02020603050405020304" pitchFamily="18" charset="0"/>
              </a:rPr>
            </a:br>
            <a:endParaRPr lang="en-US" sz="4800" b="1"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52D96158-CDC9-4FF1-A278-9542325BFFE2}" type="slidenum">
              <a:rPr lang="en-US" smtClean="0"/>
              <a:pPr/>
              <a:t>2</a:t>
            </a:fld>
            <a:endParaRPr lang="en-US"/>
          </a:p>
        </p:txBody>
      </p:sp>
    </p:spTree>
    <p:extLst>
      <p:ext uri="{BB962C8B-B14F-4D97-AF65-F5344CB8AC3E}">
        <p14:creationId xmlns:p14="http://schemas.microsoft.com/office/powerpoint/2010/main" xmlns="" val="11851628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1981200"/>
            <a:ext cx="6705600" cy="2590800"/>
          </a:xfrm>
        </p:spPr>
        <p:txBody>
          <a:bodyPr/>
          <a:lstStyle/>
          <a:p>
            <a:pPr marL="0" indent="0"/>
            <a:r>
              <a:rPr lang="en-US" b="1" dirty="0">
                <a:latin typeface="Times New Roman" pitchFamily="18" charset="0"/>
                <a:cs typeface="Times New Roman" pitchFamily="18" charset="0"/>
              </a:rPr>
              <a:t>Review of the Last Lecture</a:t>
            </a:r>
            <a:endParaRPr lang="en-US" dirty="0"/>
          </a:p>
        </p:txBody>
      </p:sp>
      <p:sp>
        <p:nvSpPr>
          <p:cNvPr id="3" name="Slide Number Placeholder 2"/>
          <p:cNvSpPr>
            <a:spLocks noGrp="1"/>
          </p:cNvSpPr>
          <p:nvPr>
            <p:ph type="sldNum" sz="quarter" idx="12"/>
          </p:nvPr>
        </p:nvSpPr>
        <p:spPr/>
        <p:txBody>
          <a:bodyPr/>
          <a:lstStyle/>
          <a:p>
            <a:fld id="{52D96158-CDC9-4FF1-A278-9542325BFFE2}" type="slidenum">
              <a:rPr lang="en-US" smtClean="0"/>
              <a:pPr/>
              <a:t>3</a:t>
            </a:fld>
            <a:endParaRPr lang="en-US"/>
          </a:p>
        </p:txBody>
      </p:sp>
      <p:sp>
        <p:nvSpPr>
          <p:cNvPr id="5" name="Content Placeholder 4"/>
          <p:cNvSpPr>
            <a:spLocks noGrp="1"/>
          </p:cNvSpPr>
          <p:nvPr>
            <p:ph idx="4294967295"/>
          </p:nvPr>
        </p:nvSpPr>
        <p:spPr>
          <a:xfrm>
            <a:off x="0" y="1600200"/>
            <a:ext cx="8229600" cy="4525963"/>
          </a:xfrm>
        </p:spPr>
        <p:txBody>
          <a:bodyPr>
            <a:normAutofit/>
          </a:bodyPr>
          <a:lstStyle/>
          <a:p>
            <a:pPr marL="0" indent="0">
              <a:buNone/>
            </a:pPr>
            <a:endParaRPr lang="en-US" b="1"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endParaRPr lang="en-US" b="1"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xmlns="" val="20411494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b="1" dirty="0" smtClean="0">
                <a:latin typeface="Times New Roman" panose="02020603050405020304" pitchFamily="18" charset="0"/>
                <a:cs typeface="Times New Roman" panose="02020603050405020304" pitchFamily="18" charset="0"/>
              </a:rPr>
              <a:t>Topics Covered in the Last Two Lectures</a:t>
            </a:r>
            <a:endParaRPr lang="en-US"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p:txBody>
          <a:bodyPr>
            <a:normAutofit/>
          </a:bodyPr>
          <a:lstStyle/>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Introduction</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Money</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Interest Free Banking</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Monetary Policy</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International Banking</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Conclusions</a:t>
            </a:r>
            <a:endParaRPr lang="en-US" dirty="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52D96158-CDC9-4FF1-A278-9542325BFFE2}" type="slidenum">
              <a:rPr lang="en-US" smtClean="0"/>
              <a:pPr/>
              <a:t>4</a:t>
            </a:fld>
            <a:endParaRPr lang="en-US"/>
          </a:p>
        </p:txBody>
      </p:sp>
    </p:spTree>
    <p:extLst>
      <p:ext uri="{BB962C8B-B14F-4D97-AF65-F5344CB8AC3E}">
        <p14:creationId xmlns:p14="http://schemas.microsoft.com/office/powerpoint/2010/main" xmlns="" val="21402163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b="1" dirty="0" smtClean="0">
                <a:latin typeface="Times New Roman" panose="02020603050405020304" pitchFamily="18" charset="0"/>
                <a:cs typeface="Times New Roman" panose="02020603050405020304" pitchFamily="18" charset="0"/>
              </a:rPr>
              <a:t>Topics To Cover in the Two Lectures</a:t>
            </a:r>
            <a:endParaRPr lang="en-US"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p:txBody>
          <a:bodyPr>
            <a:normAutofit/>
          </a:bodyPr>
          <a:lstStyle/>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Introduction</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Elements of FP</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Constraints</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Three Sector Model</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Allocation Function</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Role of </a:t>
            </a:r>
            <a:r>
              <a:rPr lang="en-US" smtClean="0">
                <a:latin typeface="Times New Roman" panose="02020603050405020304" pitchFamily="18" charset="0"/>
                <a:cs typeface="Times New Roman" panose="02020603050405020304" pitchFamily="18" charset="0"/>
              </a:rPr>
              <a:t>the Government</a:t>
            </a: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52D96158-CDC9-4FF1-A278-9542325BFFE2}" type="slidenum">
              <a:rPr lang="en-US" smtClean="0"/>
              <a:pPr/>
              <a:t>5</a:t>
            </a:fld>
            <a:endParaRPr lang="en-US"/>
          </a:p>
        </p:txBody>
      </p:sp>
    </p:spTree>
    <p:extLst>
      <p:ext uri="{BB962C8B-B14F-4D97-AF65-F5344CB8AC3E}">
        <p14:creationId xmlns:p14="http://schemas.microsoft.com/office/powerpoint/2010/main" xmlns="" val="293408366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atin typeface="Times New Roman" panose="02020603050405020304" pitchFamily="18" charset="0"/>
                <a:cs typeface="Times New Roman" panose="02020603050405020304" pitchFamily="18" charset="0"/>
              </a:rPr>
              <a:t>Main Elements of the Theory</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Autofit/>
          </a:bodyPr>
          <a:lstStyle/>
          <a:p>
            <a:pPr marL="457200" indent="-457200">
              <a:buFont typeface="+mj-lt"/>
              <a:buAutoNum type="arabicPeriod"/>
            </a:pPr>
            <a:r>
              <a:rPr lang="en-US" sz="2800" dirty="0" smtClean="0">
                <a:latin typeface="Times New Roman" panose="02020603050405020304" pitchFamily="18" charset="0"/>
                <a:cs typeface="Times New Roman" panose="02020603050405020304" pitchFamily="18" charset="0"/>
              </a:rPr>
              <a:t>Islamic </a:t>
            </a:r>
            <a:r>
              <a:rPr lang="en-US" sz="2800" dirty="0">
                <a:latin typeface="Times New Roman" panose="02020603050405020304" pitchFamily="18" charset="0"/>
                <a:cs typeface="Times New Roman" panose="02020603050405020304" pitchFamily="18" charset="0"/>
              </a:rPr>
              <a:t>economy </a:t>
            </a:r>
            <a:r>
              <a:rPr lang="en-US" sz="2800" dirty="0" smtClean="0">
                <a:latin typeface="Times New Roman" panose="02020603050405020304" pitchFamily="18" charset="0"/>
                <a:cs typeface="Times New Roman" panose="02020603050405020304" pitchFamily="18" charset="0"/>
              </a:rPr>
              <a:t>is a </a:t>
            </a:r>
            <a:r>
              <a:rPr lang="en-US" sz="2800" dirty="0">
                <a:latin typeface="Times New Roman" panose="02020603050405020304" pitchFamily="18" charset="0"/>
                <a:cs typeface="Times New Roman" panose="02020603050405020304" pitchFamily="18" charset="0"/>
              </a:rPr>
              <a:t>three-sector economy</a:t>
            </a:r>
            <a:r>
              <a:rPr lang="en-US" sz="2800" dirty="0" smtClean="0">
                <a:latin typeface="Times New Roman" panose="02020603050405020304" pitchFamily="18" charset="0"/>
                <a:cs typeface="Times New Roman" panose="02020603050405020304" pitchFamily="18" charset="0"/>
              </a:rPr>
              <a:t>, (the </a:t>
            </a:r>
            <a:r>
              <a:rPr lang="en-US" sz="2800" dirty="0">
                <a:latin typeface="Times New Roman" panose="02020603050405020304" pitchFamily="18" charset="0"/>
                <a:cs typeface="Times New Roman" panose="02020603050405020304" pitchFamily="18" charset="0"/>
              </a:rPr>
              <a:t>private sector, the voluntary sector, and the public </a:t>
            </a:r>
            <a:r>
              <a:rPr lang="en-US" sz="2800" dirty="0" smtClean="0">
                <a:latin typeface="Times New Roman" panose="02020603050405020304" pitchFamily="18" charset="0"/>
                <a:cs typeface="Times New Roman" panose="02020603050405020304" pitchFamily="18" charset="0"/>
              </a:rPr>
              <a:t>sector). </a:t>
            </a:r>
            <a:r>
              <a:rPr lang="en-US" sz="2800" dirty="0">
                <a:latin typeface="Times New Roman" panose="02020603050405020304" pitchFamily="18" charset="0"/>
                <a:cs typeface="Times New Roman" panose="02020603050405020304" pitchFamily="18" charset="0"/>
              </a:rPr>
              <a:t>The three </a:t>
            </a:r>
            <a:r>
              <a:rPr lang="en-US" sz="2800" dirty="0" smtClean="0">
                <a:latin typeface="Times New Roman" panose="02020603050405020304" pitchFamily="18" charset="0"/>
                <a:cs typeface="Times New Roman" panose="02020603050405020304" pitchFamily="18" charset="0"/>
              </a:rPr>
              <a:t>sectors working </a:t>
            </a:r>
            <a:r>
              <a:rPr lang="en-US" sz="2800" dirty="0">
                <a:latin typeface="Times New Roman" panose="02020603050405020304" pitchFamily="18" charset="0"/>
                <a:cs typeface="Times New Roman" panose="02020603050405020304" pitchFamily="18" charset="0"/>
              </a:rPr>
              <a:t>in conjunction, furnish the institutional framework of an </a:t>
            </a:r>
            <a:r>
              <a:rPr lang="en-US" sz="2800" dirty="0" smtClean="0">
                <a:latin typeface="Times New Roman" panose="02020603050405020304" pitchFamily="18" charset="0"/>
                <a:cs typeface="Times New Roman" panose="02020603050405020304" pitchFamily="18" charset="0"/>
              </a:rPr>
              <a:t>Islamic economy</a:t>
            </a:r>
            <a:r>
              <a:rPr lang="en-US" sz="2800" dirty="0">
                <a:latin typeface="Times New Roman" panose="02020603050405020304" pitchFamily="18" charset="0"/>
                <a:cs typeface="Times New Roman" panose="02020603050405020304" pitchFamily="18" charset="0"/>
              </a:rPr>
              <a:t>.</a:t>
            </a:r>
          </a:p>
          <a:p>
            <a:pPr marL="457200" indent="-457200">
              <a:buFont typeface="+mj-lt"/>
              <a:buAutoNum type="arabicPeriod"/>
            </a:pPr>
            <a:r>
              <a:rPr lang="en-US" sz="2800" dirty="0" err="1" smtClean="0">
                <a:latin typeface="Times New Roman" panose="02020603050405020304" pitchFamily="18" charset="0"/>
                <a:cs typeface="Times New Roman" panose="02020603050405020304" pitchFamily="18" charset="0"/>
              </a:rPr>
              <a:t>Zakah</a:t>
            </a:r>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provides the base of the fiscal system and defines its scope </a:t>
            </a:r>
            <a:r>
              <a:rPr lang="en-US" sz="2800" dirty="0" smtClean="0">
                <a:latin typeface="Times New Roman" panose="02020603050405020304" pitchFamily="18" charset="0"/>
                <a:cs typeface="Times New Roman" panose="02020603050405020304" pitchFamily="18" charset="0"/>
              </a:rPr>
              <a:t>of operation </a:t>
            </a:r>
            <a:r>
              <a:rPr lang="en-US" sz="2800" dirty="0">
                <a:latin typeface="Times New Roman" panose="02020603050405020304" pitchFamily="18" charset="0"/>
                <a:cs typeface="Times New Roman" panose="02020603050405020304" pitchFamily="18" charset="0"/>
              </a:rPr>
              <a:t>within the general institutional framework of the Islamic economy</a:t>
            </a:r>
            <a:r>
              <a:rPr lang="en-US" sz="2800" dirty="0" smtClean="0">
                <a:latin typeface="Times New Roman" panose="02020603050405020304" pitchFamily="18" charset="0"/>
                <a:cs typeface="Times New Roman" panose="02020603050405020304" pitchFamily="18" charset="0"/>
              </a:rPr>
              <a:t>.</a:t>
            </a:r>
            <a:endParaRPr lang="en-US" sz="2800"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6</a:t>
            </a:fld>
            <a:endParaRPr lang="en-US"/>
          </a:p>
        </p:txBody>
      </p:sp>
    </p:spTree>
    <p:extLst>
      <p:ext uri="{BB962C8B-B14F-4D97-AF65-F5344CB8AC3E}">
        <p14:creationId xmlns:p14="http://schemas.microsoft.com/office/powerpoint/2010/main" xmlns="" val="11669980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atin typeface="Times New Roman" panose="02020603050405020304" pitchFamily="18" charset="0"/>
                <a:cs typeface="Times New Roman" panose="02020603050405020304" pitchFamily="18" charset="0"/>
              </a:rPr>
              <a:t>Main Elements of the Theory</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Autofit/>
          </a:bodyPr>
          <a:lstStyle/>
          <a:p>
            <a:pPr marL="457200" indent="-457200">
              <a:buAutoNum type="arabicPeriod" startAt="3"/>
            </a:pPr>
            <a:r>
              <a:rPr lang="en-US" sz="2800" dirty="0" smtClean="0">
                <a:latin typeface="Times New Roman" panose="02020603050405020304" pitchFamily="18" charset="0"/>
                <a:cs typeface="Times New Roman" panose="02020603050405020304" pitchFamily="18" charset="0"/>
              </a:rPr>
              <a:t>The allocation, distribution and stabilization functions of an Islamic economy are </a:t>
            </a:r>
            <a:r>
              <a:rPr lang="en-US" sz="2800" dirty="0">
                <a:latin typeface="Times New Roman" panose="02020603050405020304" pitchFamily="18" charset="0"/>
                <a:cs typeface="Times New Roman" panose="02020603050405020304" pitchFamily="18" charset="0"/>
              </a:rPr>
              <a:t>processed and implemented through all these sectors jointly</a:t>
            </a:r>
            <a:r>
              <a:rPr lang="en-US" sz="2800" dirty="0" smtClean="0">
                <a:latin typeface="Times New Roman" panose="02020603050405020304" pitchFamily="18" charset="0"/>
                <a:cs typeface="Times New Roman" panose="02020603050405020304" pitchFamily="18" charset="0"/>
              </a:rPr>
              <a:t>. </a:t>
            </a:r>
          </a:p>
          <a:p>
            <a:pPr marL="457200" indent="-457200">
              <a:buAutoNum type="arabicPeriod" startAt="3"/>
            </a:pPr>
            <a:endParaRPr lang="en-US" sz="2800" dirty="0">
              <a:latin typeface="Times New Roman" panose="02020603050405020304" pitchFamily="18" charset="0"/>
              <a:cs typeface="Times New Roman" panose="02020603050405020304" pitchFamily="18" charset="0"/>
            </a:endParaRPr>
          </a:p>
          <a:p>
            <a:pPr marL="457200" indent="-457200">
              <a:buAutoNum type="arabicPeriod" startAt="3"/>
            </a:pPr>
            <a:r>
              <a:rPr lang="en-US" sz="2800" dirty="0" smtClean="0">
                <a:latin typeface="Times New Roman" panose="02020603050405020304" pitchFamily="18" charset="0"/>
                <a:cs typeface="Times New Roman" panose="02020603050405020304" pitchFamily="18" charset="0"/>
              </a:rPr>
              <a:t>Public </a:t>
            </a:r>
            <a:r>
              <a:rPr lang="en-US" sz="2800" dirty="0">
                <a:latin typeface="Times New Roman" panose="02020603050405020304" pitchFamily="18" charset="0"/>
                <a:cs typeface="Times New Roman" panose="02020603050405020304" pitchFamily="18" charset="0"/>
              </a:rPr>
              <a:t>sector’s role is minimal but crucial in so far as it operates </a:t>
            </a:r>
            <a:r>
              <a:rPr lang="en-US" sz="2800" dirty="0" smtClean="0">
                <a:latin typeface="Times New Roman" panose="02020603050405020304" pitchFamily="18" charset="0"/>
                <a:cs typeface="Times New Roman" panose="02020603050405020304" pitchFamily="18" charset="0"/>
              </a:rPr>
              <a:t>continuously to </a:t>
            </a:r>
            <a:r>
              <a:rPr lang="en-US" sz="2800" dirty="0">
                <a:latin typeface="Times New Roman" panose="02020603050405020304" pitchFamily="18" charset="0"/>
                <a:cs typeface="Times New Roman" panose="02020603050405020304" pitchFamily="18" charset="0"/>
              </a:rPr>
              <a:t>ensure an optimal allocation of community’s resources, rectifies </a:t>
            </a:r>
            <a:r>
              <a:rPr lang="en-US" sz="2800" dirty="0" smtClean="0">
                <a:latin typeface="Times New Roman" panose="02020603050405020304" pitchFamily="18" charset="0"/>
                <a:cs typeface="Times New Roman" panose="02020603050405020304" pitchFamily="18" charset="0"/>
              </a:rPr>
              <a:t>sub-optimal distribution </a:t>
            </a:r>
            <a:r>
              <a:rPr lang="en-US" sz="2800" dirty="0">
                <a:latin typeface="Times New Roman" panose="02020603050405020304" pitchFamily="18" charset="0"/>
                <a:cs typeface="Times New Roman" panose="02020603050405020304" pitchFamily="18" charset="0"/>
              </a:rPr>
              <a:t>of income, and introduces an element of stability.</a:t>
            </a:r>
            <a:endParaRPr lang="en-US" sz="2800"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7</a:t>
            </a:fld>
            <a:endParaRPr lang="en-US"/>
          </a:p>
        </p:txBody>
      </p:sp>
    </p:spTree>
    <p:extLst>
      <p:ext uri="{BB962C8B-B14F-4D97-AF65-F5344CB8AC3E}">
        <p14:creationId xmlns:p14="http://schemas.microsoft.com/office/powerpoint/2010/main" xmlns="" val="40433485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latin typeface="Times New Roman" panose="02020603050405020304" pitchFamily="18" charset="0"/>
                <a:cs typeface="Times New Roman" panose="02020603050405020304" pitchFamily="18" charset="0"/>
              </a:rPr>
              <a:t>Is a Fiscal Policy Possible in an Islamic State</a:t>
            </a:r>
            <a:r>
              <a:rPr lang="en-US" b="1" dirty="0" smtClean="0">
                <a:latin typeface="Times New Roman" panose="02020603050405020304" pitchFamily="18" charset="0"/>
                <a:cs typeface="Times New Roman" panose="02020603050405020304" pitchFamily="18" charset="0"/>
              </a:rPr>
              <a:t>?</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Autofit/>
          </a:bodyPr>
          <a:lstStyle/>
          <a:p>
            <a:pPr marL="0" indent="0">
              <a:buNone/>
            </a:pPr>
            <a:r>
              <a:rPr lang="en-US" sz="2800" dirty="0">
                <a:latin typeface="Times New Roman" panose="02020603050405020304" pitchFamily="18" charset="0"/>
                <a:cs typeface="Times New Roman" panose="02020603050405020304" pitchFamily="18" charset="0"/>
              </a:rPr>
              <a:t>The socio-economic policy goals of an Islamic state are as follows:</a:t>
            </a:r>
          </a:p>
          <a:p>
            <a:pPr marL="514350" indent="-514350">
              <a:buAutoNum type="arabicPeriod"/>
            </a:pPr>
            <a:r>
              <a:rPr lang="en-US" sz="2800" dirty="0" smtClean="0">
                <a:latin typeface="Times New Roman" panose="02020603050405020304" pitchFamily="18" charset="0"/>
                <a:cs typeface="Times New Roman" panose="02020603050405020304" pitchFamily="18" charset="0"/>
              </a:rPr>
              <a:t>Justice </a:t>
            </a:r>
            <a:r>
              <a:rPr lang="en-US" sz="2800" dirty="0">
                <a:latin typeface="Times New Roman" panose="02020603050405020304" pitchFamily="18" charset="0"/>
                <a:cs typeface="Times New Roman" panose="02020603050405020304" pitchFamily="18" charset="0"/>
              </a:rPr>
              <a:t>and </a:t>
            </a:r>
            <a:r>
              <a:rPr lang="en-US" sz="2800" dirty="0" smtClean="0">
                <a:latin typeface="Times New Roman" panose="02020603050405020304" pitchFamily="18" charset="0"/>
                <a:cs typeface="Times New Roman" panose="02020603050405020304" pitchFamily="18" charset="0"/>
              </a:rPr>
              <a:t>equity.</a:t>
            </a:r>
          </a:p>
          <a:p>
            <a:pPr marL="514350" indent="-514350">
              <a:buAutoNum type="arabicPeriod"/>
            </a:pPr>
            <a:r>
              <a:rPr lang="en-US" sz="2800" dirty="0" smtClean="0">
                <a:latin typeface="Times New Roman" panose="02020603050405020304" pitchFamily="18" charset="0"/>
                <a:cs typeface="Times New Roman" panose="02020603050405020304" pitchFamily="18" charset="0"/>
              </a:rPr>
              <a:t>Provision </a:t>
            </a:r>
            <a:r>
              <a:rPr lang="en-US" sz="2800" dirty="0">
                <a:latin typeface="Times New Roman" panose="02020603050405020304" pitchFamily="18" charset="0"/>
                <a:cs typeface="Times New Roman" panose="02020603050405020304" pitchFamily="18" charset="0"/>
              </a:rPr>
              <a:t>of the socio-economic needs of the community or </a:t>
            </a:r>
            <a:r>
              <a:rPr lang="en-US" sz="2800" dirty="0" smtClean="0">
                <a:latin typeface="Times New Roman" panose="02020603050405020304" pitchFamily="18" charset="0"/>
                <a:cs typeface="Times New Roman" panose="02020603050405020304" pitchFamily="18" charset="0"/>
              </a:rPr>
              <a:t>socioeconomic  welfare.</a:t>
            </a:r>
          </a:p>
          <a:p>
            <a:pPr marL="514350" indent="-514350">
              <a:buAutoNum type="arabicPeriod"/>
            </a:pPr>
            <a:r>
              <a:rPr lang="en-US" sz="2800" dirty="0" smtClean="0">
                <a:latin typeface="Times New Roman" panose="02020603050405020304" pitchFamily="18" charset="0"/>
                <a:cs typeface="Times New Roman" panose="02020603050405020304" pitchFamily="18" charset="0"/>
              </a:rPr>
              <a:t>Enhancement </a:t>
            </a:r>
            <a:r>
              <a:rPr lang="en-US" sz="2800" dirty="0">
                <a:latin typeface="Times New Roman" panose="02020603050405020304" pitchFamily="18" charset="0"/>
                <a:cs typeface="Times New Roman" panose="02020603050405020304" pitchFamily="18" charset="0"/>
              </a:rPr>
              <a:t>of the community’s economic resources or </a:t>
            </a:r>
            <a:r>
              <a:rPr lang="en-US" sz="2800" dirty="0" smtClean="0">
                <a:latin typeface="Times New Roman" panose="02020603050405020304" pitchFamily="18" charset="0"/>
                <a:cs typeface="Times New Roman" panose="02020603050405020304" pitchFamily="18" charset="0"/>
              </a:rPr>
              <a:t>economic growth.</a:t>
            </a:r>
          </a:p>
          <a:p>
            <a:pPr marL="514350" indent="-514350">
              <a:buAutoNum type="arabicPeriod"/>
            </a:pPr>
            <a:r>
              <a:rPr lang="en-US" sz="2800" dirty="0" smtClean="0">
                <a:latin typeface="Times New Roman" panose="02020603050405020304" pitchFamily="18" charset="0"/>
                <a:cs typeface="Times New Roman" panose="02020603050405020304" pitchFamily="18" charset="0"/>
              </a:rPr>
              <a:t>Improvement </a:t>
            </a:r>
            <a:r>
              <a:rPr lang="en-US" sz="2800" dirty="0">
                <a:latin typeface="Times New Roman" panose="02020603050405020304" pitchFamily="18" charset="0"/>
                <a:cs typeface="Times New Roman" panose="02020603050405020304" pitchFamily="18" charset="0"/>
              </a:rPr>
              <a:t>in the cultural milieu of the community.</a:t>
            </a:r>
            <a:endParaRPr lang="en-US" sz="2800"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8</a:t>
            </a:fld>
            <a:endParaRPr lang="en-US"/>
          </a:p>
        </p:txBody>
      </p:sp>
    </p:spTree>
    <p:extLst>
      <p:ext uri="{BB962C8B-B14F-4D97-AF65-F5344CB8AC3E}">
        <p14:creationId xmlns:p14="http://schemas.microsoft.com/office/powerpoint/2010/main" xmlns="" val="32508526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latin typeface="Times New Roman" panose="02020603050405020304" pitchFamily="18" charset="0"/>
                <a:cs typeface="Times New Roman" panose="02020603050405020304" pitchFamily="18" charset="0"/>
              </a:rPr>
              <a:t>Is a Fiscal Policy Possible in an Islamic State</a:t>
            </a:r>
            <a:r>
              <a:rPr lang="en-US" b="1" dirty="0" smtClean="0">
                <a:latin typeface="Times New Roman" panose="02020603050405020304" pitchFamily="18" charset="0"/>
                <a:cs typeface="Times New Roman" panose="02020603050405020304" pitchFamily="18" charset="0"/>
              </a:rPr>
              <a:t>?</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Autofit/>
          </a:bodyPr>
          <a:lstStyle/>
          <a:p>
            <a:pPr>
              <a:buFont typeface="Wingdings" panose="05000000000000000000" pitchFamily="2" charset="2"/>
              <a:buChar char="Ø"/>
            </a:pPr>
            <a:r>
              <a:rPr lang="en-US" sz="2800" dirty="0" err="1" smtClean="0">
                <a:latin typeface="Times New Roman" panose="02020603050405020304" pitchFamily="18" charset="0"/>
                <a:cs typeface="Times New Roman" panose="02020603050405020304" pitchFamily="18" charset="0"/>
              </a:rPr>
              <a:t>Zakah</a:t>
            </a:r>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is the most important fiscal </a:t>
            </a:r>
            <a:r>
              <a:rPr lang="en-US" sz="2800" dirty="0" smtClean="0">
                <a:latin typeface="Times New Roman" panose="02020603050405020304" pitchFamily="18" charset="0"/>
                <a:cs typeface="Times New Roman" panose="02020603050405020304" pitchFamily="18" charset="0"/>
              </a:rPr>
              <a:t>and distributive </a:t>
            </a:r>
            <a:r>
              <a:rPr lang="en-US" sz="2800" dirty="0">
                <a:latin typeface="Times New Roman" panose="02020603050405020304" pitchFamily="18" charset="0"/>
                <a:cs typeface="Times New Roman" panose="02020603050405020304" pitchFamily="18" charset="0"/>
              </a:rPr>
              <a:t>mechanism of an Islamic economy. </a:t>
            </a:r>
            <a:endParaRPr lang="en-US" sz="28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But </a:t>
            </a:r>
            <a:r>
              <a:rPr lang="en-US" sz="2800" dirty="0" err="1" smtClean="0">
                <a:latin typeface="Times New Roman" panose="02020603050405020304" pitchFamily="18" charset="0"/>
                <a:cs typeface="Times New Roman" panose="02020603050405020304" pitchFamily="18" charset="0"/>
              </a:rPr>
              <a:t>Zakah</a:t>
            </a:r>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may generate certain incidental effects on the economy, which can </a:t>
            </a:r>
            <a:r>
              <a:rPr lang="en-US" sz="2800" dirty="0" smtClean="0">
                <a:latin typeface="Times New Roman" panose="02020603050405020304" pitchFamily="18" charset="0"/>
                <a:cs typeface="Times New Roman" panose="02020603050405020304" pitchFamily="18" charset="0"/>
              </a:rPr>
              <a:t>be redressed </a:t>
            </a:r>
            <a:r>
              <a:rPr lang="en-US" sz="2800" dirty="0">
                <a:latin typeface="Times New Roman" panose="02020603050405020304" pitchFamily="18" charset="0"/>
                <a:cs typeface="Times New Roman" panose="02020603050405020304" pitchFamily="18" charset="0"/>
              </a:rPr>
              <a:t>only by an appropriate mechanism of secular levies. </a:t>
            </a:r>
            <a:endParaRPr lang="en-US" sz="28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A situation </a:t>
            </a:r>
            <a:r>
              <a:rPr lang="en-US" sz="2800" dirty="0">
                <a:latin typeface="Times New Roman" panose="02020603050405020304" pitchFamily="18" charset="0"/>
                <a:cs typeface="Times New Roman" panose="02020603050405020304" pitchFamily="18" charset="0"/>
              </a:rPr>
              <a:t>may arise where </a:t>
            </a:r>
            <a:r>
              <a:rPr lang="en-US" sz="2800" dirty="0" err="1">
                <a:latin typeface="Times New Roman" panose="02020603050405020304" pitchFamily="18" charset="0"/>
                <a:cs typeface="Times New Roman" panose="02020603050405020304" pitchFamily="18" charset="0"/>
              </a:rPr>
              <a:t>Zakah</a:t>
            </a:r>
            <a:r>
              <a:rPr lang="en-US" sz="2800" dirty="0">
                <a:latin typeface="Times New Roman" panose="02020603050405020304" pitchFamily="18" charset="0"/>
                <a:cs typeface="Times New Roman" panose="02020603050405020304" pitchFamily="18" charset="0"/>
              </a:rPr>
              <a:t> levies may lead to such a diversion of </a:t>
            </a:r>
            <a:r>
              <a:rPr lang="en-US" sz="2800" dirty="0" smtClean="0">
                <a:latin typeface="Times New Roman" panose="02020603050405020304" pitchFamily="18" charset="0"/>
                <a:cs typeface="Times New Roman" panose="02020603050405020304" pitchFamily="18" charset="0"/>
              </a:rPr>
              <a:t>resources that </a:t>
            </a:r>
            <a:r>
              <a:rPr lang="en-US" sz="2800" dirty="0">
                <a:latin typeface="Times New Roman" panose="02020603050405020304" pitchFamily="18" charset="0"/>
                <a:cs typeface="Times New Roman" panose="02020603050405020304" pitchFamily="18" charset="0"/>
              </a:rPr>
              <a:t>is not desirable from the point of view of general socio-economic goals of </a:t>
            </a:r>
            <a:r>
              <a:rPr lang="en-US" sz="2800" dirty="0" smtClean="0">
                <a:latin typeface="Times New Roman" panose="02020603050405020304" pitchFamily="18" charset="0"/>
                <a:cs typeface="Times New Roman" panose="02020603050405020304" pitchFamily="18" charset="0"/>
              </a:rPr>
              <a:t>the society.</a:t>
            </a:r>
            <a:endParaRPr lang="en-US" sz="2800"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9</a:t>
            </a:fld>
            <a:endParaRPr lang="en-US"/>
          </a:p>
        </p:txBody>
      </p:sp>
    </p:spTree>
    <p:extLst>
      <p:ext uri="{BB962C8B-B14F-4D97-AF65-F5344CB8AC3E}">
        <p14:creationId xmlns:p14="http://schemas.microsoft.com/office/powerpoint/2010/main" xmlns="" val="9101312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latin typeface="Times New Roman" panose="02020603050405020304" pitchFamily="18" charset="0"/>
                <a:cs typeface="Times New Roman" panose="02020603050405020304" pitchFamily="18" charset="0"/>
              </a:rPr>
              <a:t>Is a Fiscal Policy Possible in an Islamic State</a:t>
            </a:r>
            <a:r>
              <a:rPr lang="en-US" b="1" dirty="0" smtClean="0">
                <a:latin typeface="Times New Roman" panose="02020603050405020304" pitchFamily="18" charset="0"/>
                <a:cs typeface="Times New Roman" panose="02020603050405020304" pitchFamily="18" charset="0"/>
              </a:rPr>
              <a:t>?</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Autofit/>
          </a:bodyPr>
          <a:lstStyle/>
          <a:p>
            <a:pPr>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To </a:t>
            </a:r>
            <a:r>
              <a:rPr lang="en-US" sz="2800" dirty="0">
                <a:latin typeface="Times New Roman" panose="02020603050405020304" pitchFamily="18" charset="0"/>
                <a:cs typeface="Times New Roman" panose="02020603050405020304" pitchFamily="18" charset="0"/>
              </a:rPr>
              <a:t>prevent this, an appropriate fiscal device may be required. </a:t>
            </a:r>
            <a:endParaRPr lang="en-US" sz="28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Moreover, the </a:t>
            </a:r>
            <a:r>
              <a:rPr lang="en-US" sz="2800" dirty="0">
                <a:latin typeface="Times New Roman" panose="02020603050405020304" pitchFamily="18" charset="0"/>
                <a:cs typeface="Times New Roman" panose="02020603050405020304" pitchFamily="18" charset="0"/>
              </a:rPr>
              <a:t>policy goal of an Islamic society to alleviate poverty, may in certain situations</a:t>
            </a:r>
            <a:r>
              <a:rPr lang="en-US" sz="2800" dirty="0" smtClean="0">
                <a:latin typeface="Times New Roman" panose="02020603050405020304" pitchFamily="18" charset="0"/>
                <a:cs typeface="Times New Roman" panose="02020603050405020304" pitchFamily="18" charset="0"/>
              </a:rPr>
              <a:t>, necessitate </a:t>
            </a:r>
            <a:r>
              <a:rPr lang="en-US" sz="2800" dirty="0">
                <a:latin typeface="Times New Roman" panose="02020603050405020304" pitchFamily="18" charset="0"/>
                <a:cs typeface="Times New Roman" panose="02020603050405020304" pitchFamily="18" charset="0"/>
              </a:rPr>
              <a:t>the imposition of subsidiary welfare levies</a:t>
            </a:r>
            <a:r>
              <a:rPr lang="en-US" sz="2800"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sz="2800" dirty="0" err="1" smtClean="0">
                <a:latin typeface="Times New Roman" panose="02020603050405020304" pitchFamily="18" charset="0"/>
                <a:cs typeface="Times New Roman" panose="02020603050405020304" pitchFamily="18" charset="0"/>
              </a:rPr>
              <a:t>Zakah</a:t>
            </a:r>
            <a:r>
              <a:rPr lang="en-US" sz="2800" dirty="0" smtClean="0">
                <a:latin typeface="Times New Roman" panose="02020603050405020304" pitchFamily="18" charset="0"/>
                <a:cs typeface="Times New Roman" panose="02020603050405020304" pitchFamily="18" charset="0"/>
              </a:rPr>
              <a:t> may be interpreted </a:t>
            </a:r>
            <a:r>
              <a:rPr lang="en-US" sz="2800" dirty="0">
                <a:latin typeface="Times New Roman" panose="02020603050405020304" pitchFamily="18" charset="0"/>
                <a:cs typeface="Times New Roman" panose="02020603050405020304" pitchFamily="18" charset="0"/>
              </a:rPr>
              <a:t>as the minimum rather than the maximum effort to alter the situation.</a:t>
            </a:r>
          </a:p>
          <a:p>
            <a:pPr>
              <a:buFont typeface="Wingdings" panose="05000000000000000000" pitchFamily="2" charset="2"/>
              <a:buChar char="Ø"/>
            </a:pPr>
            <a:endParaRPr lang="en-US" sz="2800"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10</a:t>
            </a:fld>
            <a:endParaRPr lang="en-US"/>
          </a:p>
        </p:txBody>
      </p:sp>
    </p:spTree>
    <p:extLst>
      <p:ext uri="{BB962C8B-B14F-4D97-AF65-F5344CB8AC3E}">
        <p14:creationId xmlns:p14="http://schemas.microsoft.com/office/powerpoint/2010/main" xmlns="" val="22286845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latin typeface="Times New Roman" panose="02020603050405020304" pitchFamily="18" charset="0"/>
                <a:cs typeface="Times New Roman" panose="02020603050405020304" pitchFamily="18" charset="0"/>
              </a:rPr>
              <a:t>Is a Fiscal Policy Possible in an Islamic State</a:t>
            </a:r>
            <a:r>
              <a:rPr lang="en-US" b="1" dirty="0" smtClean="0">
                <a:latin typeface="Times New Roman" panose="02020603050405020304" pitchFamily="18" charset="0"/>
                <a:cs typeface="Times New Roman" panose="02020603050405020304" pitchFamily="18" charset="0"/>
              </a:rPr>
              <a:t>?</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Autofit/>
          </a:bodyPr>
          <a:lstStyle/>
          <a:p>
            <a:pPr>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Additionally, a </a:t>
            </a:r>
            <a:r>
              <a:rPr lang="en-US" sz="2800" dirty="0">
                <a:latin typeface="Times New Roman" panose="02020603050405020304" pitchFamily="18" charset="0"/>
                <a:cs typeface="Times New Roman" panose="02020603050405020304" pitchFamily="18" charset="0"/>
              </a:rPr>
              <a:t>compulsory additional charge on such extraordinary income is </a:t>
            </a:r>
            <a:r>
              <a:rPr lang="en-US" sz="2800" dirty="0" smtClean="0">
                <a:latin typeface="Times New Roman" panose="02020603050405020304" pitchFamily="18" charset="0"/>
                <a:cs typeface="Times New Roman" panose="02020603050405020304" pitchFamily="18" charset="0"/>
              </a:rPr>
              <a:t>permissible under </a:t>
            </a:r>
            <a:r>
              <a:rPr lang="en-US" sz="2800" dirty="0">
                <a:latin typeface="Times New Roman" panose="02020603050405020304" pitchFamily="18" charset="0"/>
                <a:cs typeface="Times New Roman" panose="02020603050405020304" pitchFamily="18" charset="0"/>
              </a:rPr>
              <a:t>Islamic </a:t>
            </a:r>
            <a:r>
              <a:rPr lang="en-US" sz="2800" dirty="0" smtClean="0">
                <a:latin typeface="Times New Roman" panose="02020603050405020304" pitchFamily="18" charset="0"/>
                <a:cs typeface="Times New Roman" panose="02020603050405020304" pitchFamily="18" charset="0"/>
              </a:rPr>
              <a:t>law.</a:t>
            </a:r>
          </a:p>
          <a:p>
            <a:pPr>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The allocation function of the Islamic economy may also require </a:t>
            </a:r>
            <a:r>
              <a:rPr lang="en-US" sz="2800" dirty="0" smtClean="0">
                <a:latin typeface="Times New Roman" panose="02020603050405020304" pitchFamily="18" charset="0"/>
                <a:cs typeface="Times New Roman" panose="02020603050405020304" pitchFamily="18" charset="0"/>
              </a:rPr>
              <a:t>an appropriately </a:t>
            </a:r>
            <a:r>
              <a:rPr lang="en-US" sz="2800" dirty="0">
                <a:latin typeface="Times New Roman" panose="02020603050405020304" pitchFamily="18" charset="0"/>
                <a:cs typeface="Times New Roman" panose="02020603050405020304" pitchFamily="18" charset="0"/>
              </a:rPr>
              <a:t>devised tax system. </a:t>
            </a:r>
          </a:p>
          <a:p>
            <a:pPr>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The Choice between </a:t>
            </a:r>
            <a:r>
              <a:rPr lang="en-US" sz="2800" dirty="0">
                <a:latin typeface="Times New Roman" panose="02020603050405020304" pitchFamily="18" charset="0"/>
                <a:cs typeface="Times New Roman" panose="02020603050405020304" pitchFamily="18" charset="0"/>
              </a:rPr>
              <a:t>different sectors of the economy and within each sector is likely to </a:t>
            </a:r>
            <a:r>
              <a:rPr lang="en-US" sz="2800" dirty="0" smtClean="0">
                <a:latin typeface="Times New Roman" panose="02020603050405020304" pitchFamily="18" charset="0"/>
                <a:cs typeface="Times New Roman" panose="02020603050405020304" pitchFamily="18" charset="0"/>
              </a:rPr>
              <a:t>call for </a:t>
            </a:r>
            <a:r>
              <a:rPr lang="en-US" sz="2800" dirty="0">
                <a:latin typeface="Times New Roman" panose="02020603050405020304" pitchFamily="18" charset="0"/>
                <a:cs typeface="Times New Roman" panose="02020603050405020304" pitchFamily="18" charset="0"/>
              </a:rPr>
              <a:t>a tax policy geared to this need. </a:t>
            </a:r>
            <a:endParaRPr lang="en-US" sz="28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sz="2800"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11</a:t>
            </a:fld>
            <a:endParaRPr lang="en-US"/>
          </a:p>
        </p:txBody>
      </p:sp>
    </p:spTree>
    <p:extLst>
      <p:ext uri="{BB962C8B-B14F-4D97-AF65-F5344CB8AC3E}">
        <p14:creationId xmlns:p14="http://schemas.microsoft.com/office/powerpoint/2010/main" xmlns="" val="40880499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latin typeface="Times New Roman" panose="02020603050405020304" pitchFamily="18" charset="0"/>
                <a:cs typeface="Times New Roman" panose="02020603050405020304" pitchFamily="18" charset="0"/>
              </a:rPr>
              <a:t>Is a Fiscal Policy Possible in an Islamic State</a:t>
            </a:r>
            <a:r>
              <a:rPr lang="en-US" b="1" dirty="0" smtClean="0">
                <a:latin typeface="Times New Roman" panose="02020603050405020304" pitchFamily="18" charset="0"/>
                <a:cs typeface="Times New Roman" panose="02020603050405020304" pitchFamily="18" charset="0"/>
              </a:rPr>
              <a:t>?</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Autofit/>
          </a:bodyPr>
          <a:lstStyle/>
          <a:p>
            <a:pPr>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A judicious use of tax policy together with monetary policy and other regulatory measures.</a:t>
            </a:r>
          </a:p>
          <a:p>
            <a:pPr>
              <a:buFont typeface="Wingdings" panose="05000000000000000000" pitchFamily="2" charset="2"/>
              <a:buChar char="Ø"/>
            </a:pPr>
            <a:endParaRPr lang="en-US" sz="28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The </a:t>
            </a:r>
            <a:r>
              <a:rPr lang="en-US" sz="2800" dirty="0" err="1">
                <a:latin typeface="Times New Roman" panose="02020603050405020304" pitchFamily="18" charset="0"/>
                <a:cs typeface="Times New Roman" panose="02020603050405020304" pitchFamily="18" charset="0"/>
              </a:rPr>
              <a:t>intertemporal</a:t>
            </a:r>
            <a:r>
              <a:rPr lang="en-US" sz="2800" dirty="0">
                <a:latin typeface="Times New Roman" panose="02020603050405020304" pitchFamily="18" charset="0"/>
                <a:cs typeface="Times New Roman" panose="02020603050405020304" pitchFamily="18" charset="0"/>
              </a:rPr>
              <a:t> allocation of scarce resources or their conservation in the interest of the Islamic collectivity through state conscription or public management has been alluded to in the Qur’an itself in the Surah Yusuf.</a:t>
            </a:r>
          </a:p>
          <a:p>
            <a:pPr>
              <a:buFont typeface="Wingdings" panose="05000000000000000000" pitchFamily="2" charset="2"/>
              <a:buChar char="Ø"/>
            </a:pPr>
            <a:endParaRPr lang="en-US" sz="2800"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12</a:t>
            </a:fld>
            <a:endParaRPr lang="en-US"/>
          </a:p>
        </p:txBody>
      </p:sp>
    </p:spTree>
    <p:extLst>
      <p:ext uri="{BB962C8B-B14F-4D97-AF65-F5344CB8AC3E}">
        <p14:creationId xmlns:p14="http://schemas.microsoft.com/office/powerpoint/2010/main" xmlns="" val="8185480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latin typeface="Times New Roman" panose="02020603050405020304" pitchFamily="18" charset="0"/>
                <a:cs typeface="Times New Roman" panose="02020603050405020304" pitchFamily="18" charset="0"/>
              </a:rPr>
              <a:t>Is a Fiscal Policy Possible in an Islamic State</a:t>
            </a:r>
            <a:r>
              <a:rPr lang="en-US" b="1" dirty="0" smtClean="0">
                <a:latin typeface="Times New Roman" panose="02020603050405020304" pitchFamily="18" charset="0"/>
                <a:cs typeface="Times New Roman" panose="02020603050405020304" pitchFamily="18" charset="0"/>
              </a:rPr>
              <a:t>?</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Autofit/>
          </a:bodyPr>
          <a:lstStyle/>
          <a:p>
            <a:pPr marL="0" indent="0">
              <a:buNone/>
            </a:pPr>
            <a:r>
              <a:rPr lang="en-US" sz="2800" dirty="0">
                <a:latin typeface="Times New Roman" panose="02020603050405020304" pitchFamily="18" charset="0"/>
                <a:cs typeface="Times New Roman" panose="02020603050405020304" pitchFamily="18" charset="0"/>
              </a:rPr>
              <a:t>An Islamic state may require additional mobilization of tax resources to: </a:t>
            </a:r>
            <a:endParaRPr lang="en-US" sz="2800" dirty="0" smtClean="0">
              <a:latin typeface="Times New Roman" panose="02020603050405020304" pitchFamily="18" charset="0"/>
              <a:cs typeface="Times New Roman" panose="02020603050405020304" pitchFamily="18" charset="0"/>
            </a:endParaRPr>
          </a:p>
          <a:p>
            <a:pPr marL="514350" indent="-514350">
              <a:buAutoNum type="alphaLcParenBoth"/>
            </a:pPr>
            <a:r>
              <a:rPr lang="en-US" sz="2800" dirty="0" smtClean="0">
                <a:latin typeface="Times New Roman" panose="02020603050405020304" pitchFamily="18" charset="0"/>
                <a:cs typeface="Times New Roman" panose="02020603050405020304" pitchFamily="18" charset="0"/>
              </a:rPr>
              <a:t>regulate </a:t>
            </a:r>
            <a:r>
              <a:rPr lang="en-US" sz="2800" dirty="0">
                <a:latin typeface="Times New Roman" panose="02020603050405020304" pitchFamily="18" charset="0"/>
                <a:cs typeface="Times New Roman" panose="02020603050405020304" pitchFamily="18" charset="0"/>
              </a:rPr>
              <a:t>price movements; general concern of </a:t>
            </a:r>
            <a:r>
              <a:rPr lang="en-US" sz="2800" dirty="0" err="1">
                <a:latin typeface="Times New Roman" panose="02020603050405020304" pitchFamily="18" charset="0"/>
                <a:cs typeface="Times New Roman" panose="02020603050405020304" pitchFamily="18" charset="0"/>
              </a:rPr>
              <a:t>Shari'ah</a:t>
            </a:r>
            <a:r>
              <a:rPr lang="en-US" sz="2800" dirty="0">
                <a:latin typeface="Times New Roman" panose="02020603050405020304" pitchFamily="18" charset="0"/>
                <a:cs typeface="Times New Roman" panose="02020603050405020304" pitchFamily="18" charset="0"/>
              </a:rPr>
              <a:t> in this respect is </a:t>
            </a:r>
            <a:r>
              <a:rPr lang="en-US" sz="2800" dirty="0" smtClean="0">
                <a:latin typeface="Times New Roman" panose="02020603050405020304" pitchFamily="18" charset="0"/>
                <a:cs typeface="Times New Roman" panose="02020603050405020304" pitchFamily="18" charset="0"/>
              </a:rPr>
              <a:t>reflected in </a:t>
            </a:r>
            <a:r>
              <a:rPr lang="en-US" sz="2800" dirty="0">
                <a:latin typeface="Times New Roman" panose="02020603050405020304" pitchFamily="18" charset="0"/>
                <a:cs typeface="Times New Roman" panose="02020603050405020304" pitchFamily="18" charset="0"/>
              </a:rPr>
              <a:t>its prohibition of speculative hoarding of essential </a:t>
            </a:r>
            <a:r>
              <a:rPr lang="en-US" sz="2800" dirty="0" smtClean="0">
                <a:latin typeface="Times New Roman" panose="02020603050405020304" pitchFamily="18" charset="0"/>
                <a:cs typeface="Times New Roman" panose="02020603050405020304" pitchFamily="18" charset="0"/>
              </a:rPr>
              <a:t>goods.</a:t>
            </a:r>
          </a:p>
          <a:p>
            <a:pPr marL="514350" indent="-514350">
              <a:buAutoNum type="alphaLcParenBoth"/>
            </a:pPr>
            <a:r>
              <a:rPr lang="en-US" sz="2800" dirty="0" smtClean="0">
                <a:latin typeface="Times New Roman" panose="02020603050405020304" pitchFamily="18" charset="0"/>
                <a:cs typeface="Times New Roman" panose="02020603050405020304" pitchFamily="18" charset="0"/>
              </a:rPr>
              <a:t>to </a:t>
            </a:r>
            <a:r>
              <a:rPr lang="en-US" sz="2800" dirty="0">
                <a:latin typeface="Times New Roman" panose="02020603050405020304" pitchFamily="18" charset="0"/>
                <a:cs typeface="Times New Roman" panose="02020603050405020304" pitchFamily="18" charset="0"/>
              </a:rPr>
              <a:t>provide such goods as are imperative for the welfare of the society and </a:t>
            </a:r>
            <a:r>
              <a:rPr lang="en-US" sz="2800" dirty="0" smtClean="0">
                <a:latin typeface="Times New Roman" panose="02020603050405020304" pitchFamily="18" charset="0"/>
                <a:cs typeface="Times New Roman" panose="02020603050405020304" pitchFamily="18" charset="0"/>
              </a:rPr>
              <a:t>cannot be </a:t>
            </a:r>
            <a:r>
              <a:rPr lang="en-US" sz="2800" dirty="0">
                <a:latin typeface="Times New Roman" panose="02020603050405020304" pitchFamily="18" charset="0"/>
                <a:cs typeface="Times New Roman" panose="02020603050405020304" pitchFamily="18" charset="0"/>
              </a:rPr>
              <a:t>left to the private enterprise</a:t>
            </a:r>
            <a:r>
              <a:rPr lang="en-US" sz="2800" dirty="0" smtClean="0">
                <a:latin typeface="Times New Roman" panose="02020603050405020304" pitchFamily="18" charset="0"/>
                <a:cs typeface="Times New Roman" panose="02020603050405020304" pitchFamily="18" charset="0"/>
              </a:rPr>
              <a:t>.</a:t>
            </a:r>
          </a:p>
          <a:p>
            <a:pPr marL="514350" indent="-514350">
              <a:buAutoNum type="alphaLcParenBoth"/>
            </a:pPr>
            <a:r>
              <a:rPr lang="en-US" sz="2800" dirty="0" err="1" smtClean="0">
                <a:latin typeface="Times New Roman" panose="02020603050405020304" pitchFamily="18" charset="0"/>
                <a:cs typeface="Times New Roman" panose="02020603050405020304" pitchFamily="18" charset="0"/>
              </a:rPr>
              <a:t>Hazrat</a:t>
            </a:r>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Umar is reported to have underlined the fiscal power of </a:t>
            </a:r>
            <a:r>
              <a:rPr lang="en-US" sz="2800" dirty="0" smtClean="0">
                <a:latin typeface="Times New Roman" panose="02020603050405020304" pitchFamily="18" charset="0"/>
                <a:cs typeface="Times New Roman" panose="02020603050405020304" pitchFamily="18" charset="0"/>
              </a:rPr>
              <a:t>an Islamic </a:t>
            </a:r>
            <a:r>
              <a:rPr lang="en-US" sz="2800" dirty="0">
                <a:latin typeface="Times New Roman" panose="02020603050405020304" pitchFamily="18" charset="0"/>
                <a:cs typeface="Times New Roman" panose="02020603050405020304" pitchFamily="18" charset="0"/>
              </a:rPr>
              <a:t>state </a:t>
            </a:r>
            <a:r>
              <a:rPr lang="en-US" sz="2800" dirty="0" smtClean="0">
                <a:latin typeface="Times New Roman" panose="02020603050405020304" pitchFamily="18" charset="0"/>
                <a:cs typeface="Times New Roman" panose="02020603050405020304" pitchFamily="18" charset="0"/>
              </a:rPr>
              <a:t>clearly.</a:t>
            </a:r>
            <a:endParaRPr lang="en-US" sz="28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sz="2800"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13</a:t>
            </a:fld>
            <a:endParaRPr lang="en-US"/>
          </a:p>
        </p:txBody>
      </p:sp>
    </p:spTree>
    <p:extLst>
      <p:ext uri="{BB962C8B-B14F-4D97-AF65-F5344CB8AC3E}">
        <p14:creationId xmlns:p14="http://schemas.microsoft.com/office/powerpoint/2010/main" xmlns="" val="296407436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latin typeface="Times New Roman" panose="02020603050405020304" pitchFamily="18" charset="0"/>
                <a:cs typeface="Times New Roman" panose="02020603050405020304" pitchFamily="18" charset="0"/>
              </a:rPr>
              <a:t>System Constraints on Taxation</a:t>
            </a:r>
          </a:p>
        </p:txBody>
      </p:sp>
      <p:sp>
        <p:nvSpPr>
          <p:cNvPr id="3" name="Content Placeholder 2"/>
          <p:cNvSpPr>
            <a:spLocks noGrp="1"/>
          </p:cNvSpPr>
          <p:nvPr>
            <p:ph idx="1"/>
          </p:nvPr>
        </p:nvSpPr>
        <p:spPr/>
        <p:txBody>
          <a:bodyPr>
            <a:noAutofit/>
          </a:bodyPr>
          <a:lstStyle/>
          <a:p>
            <a:pPr>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The </a:t>
            </a:r>
            <a:r>
              <a:rPr lang="en-US" sz="2800" dirty="0">
                <a:latin typeface="Times New Roman" panose="02020603050405020304" pitchFamily="18" charset="0"/>
                <a:cs typeface="Times New Roman" panose="02020603050405020304" pitchFamily="18" charset="0"/>
              </a:rPr>
              <a:t>Islamic taxation policy will be </a:t>
            </a:r>
            <a:r>
              <a:rPr lang="en-US" sz="2800" dirty="0" smtClean="0">
                <a:latin typeface="Times New Roman" panose="02020603050405020304" pitchFamily="18" charset="0"/>
                <a:cs typeface="Times New Roman" panose="02020603050405020304" pitchFamily="18" charset="0"/>
              </a:rPr>
              <a:t>so designed </a:t>
            </a:r>
            <a:r>
              <a:rPr lang="en-US" sz="2800" dirty="0">
                <a:latin typeface="Times New Roman" panose="02020603050405020304" pitchFamily="18" charset="0"/>
                <a:cs typeface="Times New Roman" panose="02020603050405020304" pitchFamily="18" charset="0"/>
              </a:rPr>
              <a:t>as to compensate or supplement the “resources gap” arising out of </a:t>
            </a:r>
            <a:r>
              <a:rPr lang="en-US" sz="2800" dirty="0" smtClean="0">
                <a:latin typeface="Times New Roman" panose="02020603050405020304" pitchFamily="18" charset="0"/>
                <a:cs typeface="Times New Roman" panose="02020603050405020304" pitchFamily="18" charset="0"/>
              </a:rPr>
              <a:t>incidental </a:t>
            </a:r>
            <a:r>
              <a:rPr lang="en-US" sz="2800" dirty="0">
                <a:latin typeface="Times New Roman" panose="02020603050405020304" pitchFamily="18" charset="0"/>
                <a:cs typeface="Times New Roman" panose="02020603050405020304" pitchFamily="18" charset="0"/>
              </a:rPr>
              <a:t>to </a:t>
            </a:r>
            <a:r>
              <a:rPr lang="en-US" sz="2800" dirty="0" err="1">
                <a:latin typeface="Times New Roman" panose="02020603050405020304" pitchFamily="18" charset="0"/>
                <a:cs typeface="Times New Roman" panose="02020603050405020304" pitchFamily="18" charset="0"/>
              </a:rPr>
              <a:t>Zakah</a:t>
            </a:r>
            <a:r>
              <a:rPr lang="en-US" sz="2800" dirty="0">
                <a:latin typeface="Times New Roman" panose="02020603050405020304" pitchFamily="18" charset="0"/>
                <a:cs typeface="Times New Roman" panose="02020603050405020304" pitchFamily="18" charset="0"/>
              </a:rPr>
              <a:t> and </a:t>
            </a:r>
            <a:r>
              <a:rPr lang="en-US" sz="2800" dirty="0" err="1">
                <a:latin typeface="Times New Roman" panose="02020603050405020304" pitchFamily="18" charset="0"/>
                <a:cs typeface="Times New Roman" panose="02020603050405020304" pitchFamily="18" charset="0"/>
              </a:rPr>
              <a:t>Sadaqat</a:t>
            </a:r>
            <a:r>
              <a:rPr lang="en-US" sz="2800" dirty="0">
                <a:latin typeface="Times New Roman" panose="02020603050405020304" pitchFamily="18" charset="0"/>
                <a:cs typeface="Times New Roman" panose="02020603050405020304" pitchFamily="18" charset="0"/>
              </a:rPr>
              <a:t>. </a:t>
            </a:r>
            <a:endParaRPr lang="en-US" sz="28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It </a:t>
            </a:r>
            <a:r>
              <a:rPr lang="en-US" sz="2800" dirty="0">
                <a:latin typeface="Times New Roman" panose="02020603050405020304" pitchFamily="18" charset="0"/>
                <a:cs typeface="Times New Roman" panose="02020603050405020304" pitchFamily="18" charset="0"/>
              </a:rPr>
              <a:t>will not be an independent variable but </a:t>
            </a:r>
            <a:r>
              <a:rPr lang="en-US" sz="2800" dirty="0" smtClean="0">
                <a:latin typeface="Times New Roman" panose="02020603050405020304" pitchFamily="18" charset="0"/>
                <a:cs typeface="Times New Roman" panose="02020603050405020304" pitchFamily="18" charset="0"/>
              </a:rPr>
              <a:t>a derived </a:t>
            </a:r>
            <a:r>
              <a:rPr lang="en-US" sz="2800" dirty="0">
                <a:latin typeface="Times New Roman" panose="02020603050405020304" pitchFamily="18" charset="0"/>
                <a:cs typeface="Times New Roman" panose="02020603050405020304" pitchFamily="18" charset="0"/>
              </a:rPr>
              <a:t>one. Its dynamics will operate within the outer limits set by </a:t>
            </a:r>
            <a:r>
              <a:rPr lang="en-US" sz="2800" dirty="0" err="1">
                <a:latin typeface="Times New Roman" panose="02020603050405020304" pitchFamily="18" charset="0"/>
                <a:cs typeface="Times New Roman" panose="02020603050405020304" pitchFamily="18" charset="0"/>
              </a:rPr>
              <a:t>Zakah</a:t>
            </a:r>
            <a:r>
              <a:rPr lang="en-US" sz="2800" dirty="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and voluntary </a:t>
            </a:r>
            <a:r>
              <a:rPr lang="en-US" sz="2800" dirty="0">
                <a:latin typeface="Times New Roman" panose="02020603050405020304" pitchFamily="18" charset="0"/>
                <a:cs typeface="Times New Roman" panose="02020603050405020304" pitchFamily="18" charset="0"/>
              </a:rPr>
              <a:t>contributions to the aggregate socio-economic welfare of </a:t>
            </a:r>
            <a:r>
              <a:rPr lang="en-US" sz="2800" dirty="0" smtClean="0">
                <a:latin typeface="Times New Roman" panose="02020603050405020304" pitchFamily="18" charset="0"/>
                <a:cs typeface="Times New Roman" panose="02020603050405020304" pitchFamily="18" charset="0"/>
              </a:rPr>
              <a:t>the community.</a:t>
            </a:r>
          </a:p>
          <a:p>
            <a:pPr>
              <a:buFont typeface="Wingdings" panose="05000000000000000000" pitchFamily="2" charset="2"/>
              <a:buChar char="Ø"/>
            </a:pPr>
            <a:endParaRPr lang="en-US" sz="2800"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14</a:t>
            </a:fld>
            <a:endParaRPr lang="en-US"/>
          </a:p>
        </p:txBody>
      </p:sp>
    </p:spTree>
    <p:extLst>
      <p:ext uri="{BB962C8B-B14F-4D97-AF65-F5344CB8AC3E}">
        <p14:creationId xmlns:p14="http://schemas.microsoft.com/office/powerpoint/2010/main" xmlns="" val="321521566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latin typeface="Times New Roman" panose="02020603050405020304" pitchFamily="18" charset="0"/>
                <a:cs typeface="Times New Roman" panose="02020603050405020304" pitchFamily="18" charset="0"/>
              </a:rPr>
              <a:t>System Constraints on Taxation</a:t>
            </a:r>
          </a:p>
        </p:txBody>
      </p:sp>
      <p:sp>
        <p:nvSpPr>
          <p:cNvPr id="3" name="Content Placeholder 2"/>
          <p:cNvSpPr>
            <a:spLocks noGrp="1"/>
          </p:cNvSpPr>
          <p:nvPr>
            <p:ph idx="1"/>
          </p:nvPr>
        </p:nvSpPr>
        <p:spPr/>
        <p:txBody>
          <a:bodyPr>
            <a:noAutofit/>
          </a:bodyPr>
          <a:lstStyle/>
          <a:p>
            <a:pPr>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The </a:t>
            </a:r>
            <a:r>
              <a:rPr lang="en-US" sz="2800" dirty="0">
                <a:latin typeface="Times New Roman" panose="02020603050405020304" pitchFamily="18" charset="0"/>
                <a:cs typeface="Times New Roman" panose="02020603050405020304" pitchFamily="18" charset="0"/>
              </a:rPr>
              <a:t>Islamic taxation system will be an adjustment to the </a:t>
            </a:r>
            <a:r>
              <a:rPr lang="en-US" sz="2800" dirty="0" smtClean="0">
                <a:latin typeface="Times New Roman" panose="02020603050405020304" pitchFamily="18" charset="0"/>
                <a:cs typeface="Times New Roman" panose="02020603050405020304" pitchFamily="18" charset="0"/>
              </a:rPr>
              <a:t>resource flow </a:t>
            </a:r>
            <a:r>
              <a:rPr lang="en-US" sz="2800" dirty="0">
                <a:latin typeface="Times New Roman" panose="02020603050405020304" pitchFamily="18" charset="0"/>
                <a:cs typeface="Times New Roman" panose="02020603050405020304" pitchFamily="18" charset="0"/>
              </a:rPr>
              <a:t>originating in these sources. </a:t>
            </a:r>
            <a:endParaRPr lang="en-US" sz="28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An </a:t>
            </a:r>
            <a:r>
              <a:rPr lang="en-US" sz="2800" dirty="0">
                <a:latin typeface="Times New Roman" panose="02020603050405020304" pitchFamily="18" charset="0"/>
                <a:cs typeface="Times New Roman" panose="02020603050405020304" pitchFamily="18" charset="0"/>
              </a:rPr>
              <a:t>assessment of the “resource gap” thus </a:t>
            </a:r>
            <a:r>
              <a:rPr lang="en-US" sz="2800" dirty="0" smtClean="0">
                <a:latin typeface="Times New Roman" panose="02020603050405020304" pitchFamily="18" charset="0"/>
                <a:cs typeface="Times New Roman" panose="02020603050405020304" pitchFamily="18" charset="0"/>
              </a:rPr>
              <a:t>left to the Economic Managers.</a:t>
            </a:r>
          </a:p>
          <a:p>
            <a:pPr>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It will define the assessment base of direct taxation in so </a:t>
            </a:r>
            <a:r>
              <a:rPr lang="en-US" sz="2800" dirty="0" smtClean="0">
                <a:latin typeface="Times New Roman" panose="02020603050405020304" pitchFamily="18" charset="0"/>
                <a:cs typeface="Times New Roman" panose="02020603050405020304" pitchFamily="18" charset="0"/>
              </a:rPr>
              <a:t>far as </a:t>
            </a:r>
            <a:r>
              <a:rPr lang="en-US" sz="2800" dirty="0">
                <a:latin typeface="Times New Roman" panose="02020603050405020304" pitchFamily="18" charset="0"/>
                <a:cs typeface="Times New Roman" panose="02020603050405020304" pitchFamily="18" charset="0"/>
              </a:rPr>
              <a:t>the equity and ability to pay </a:t>
            </a:r>
            <a:r>
              <a:rPr lang="en-US" sz="2800" dirty="0" smtClean="0">
                <a:latin typeface="Times New Roman" panose="02020603050405020304" pitchFamily="18" charset="0"/>
                <a:cs typeface="Times New Roman" panose="02020603050405020304" pitchFamily="18" charset="0"/>
              </a:rPr>
              <a:t>considerations.</a:t>
            </a:r>
          </a:p>
          <a:p>
            <a:pPr>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Islamic </a:t>
            </a:r>
            <a:r>
              <a:rPr lang="en-US" sz="2800" dirty="0">
                <a:latin typeface="Times New Roman" panose="02020603050405020304" pitchFamily="18" charset="0"/>
                <a:cs typeface="Times New Roman" panose="02020603050405020304" pitchFamily="18" charset="0"/>
              </a:rPr>
              <a:t>tax system will be so structured as to fill in </a:t>
            </a:r>
            <a:r>
              <a:rPr lang="en-US" sz="2800" dirty="0" smtClean="0">
                <a:latin typeface="Times New Roman" panose="02020603050405020304" pitchFamily="18" charset="0"/>
                <a:cs typeface="Times New Roman" panose="02020603050405020304" pitchFamily="18" charset="0"/>
              </a:rPr>
              <a:t>the ‘</a:t>
            </a:r>
            <a:r>
              <a:rPr lang="en-US" sz="2800" dirty="0">
                <a:latin typeface="Times New Roman" panose="02020603050405020304" pitchFamily="18" charset="0"/>
                <a:cs typeface="Times New Roman" panose="02020603050405020304" pitchFamily="18" charset="0"/>
              </a:rPr>
              <a:t>objectives </a:t>
            </a:r>
            <a:r>
              <a:rPr lang="en-US" sz="2800" dirty="0" smtClean="0">
                <a:latin typeface="Times New Roman" panose="02020603050405020304" pitchFamily="18" charset="0"/>
                <a:cs typeface="Times New Roman" panose="02020603050405020304" pitchFamily="18" charset="0"/>
              </a:rPr>
              <a:t>gaps’.</a:t>
            </a:r>
          </a:p>
          <a:p>
            <a:pPr>
              <a:buFont typeface="Wingdings" panose="05000000000000000000" pitchFamily="2" charset="2"/>
              <a:buChar char="Ø"/>
            </a:pPr>
            <a:endParaRPr lang="en-US" sz="28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sz="2800"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15</a:t>
            </a:fld>
            <a:endParaRPr lang="en-US"/>
          </a:p>
        </p:txBody>
      </p:sp>
    </p:spTree>
    <p:extLst>
      <p:ext uri="{BB962C8B-B14F-4D97-AF65-F5344CB8AC3E}">
        <p14:creationId xmlns:p14="http://schemas.microsoft.com/office/powerpoint/2010/main" xmlns="" val="416464482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latin typeface="Times New Roman" panose="02020603050405020304" pitchFamily="18" charset="0"/>
                <a:cs typeface="Times New Roman" panose="02020603050405020304" pitchFamily="18" charset="0"/>
              </a:rPr>
              <a:t>System Constraints on Taxation</a:t>
            </a:r>
          </a:p>
        </p:txBody>
      </p:sp>
      <p:sp>
        <p:nvSpPr>
          <p:cNvPr id="3" name="Content Placeholder 2"/>
          <p:cNvSpPr>
            <a:spLocks noGrp="1"/>
          </p:cNvSpPr>
          <p:nvPr>
            <p:ph idx="1"/>
          </p:nvPr>
        </p:nvSpPr>
        <p:spPr>
          <a:xfrm>
            <a:off x="457200" y="1524000"/>
            <a:ext cx="8229600" cy="4832350"/>
          </a:xfrm>
        </p:spPr>
        <p:txBody>
          <a:bodyPr>
            <a:noAutofit/>
          </a:bodyPr>
          <a:lstStyle/>
          <a:p>
            <a:pPr>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The </a:t>
            </a:r>
            <a:r>
              <a:rPr lang="en-US" sz="2800" dirty="0">
                <a:latin typeface="Times New Roman" panose="02020603050405020304" pitchFamily="18" charset="0"/>
                <a:cs typeface="Times New Roman" panose="02020603050405020304" pitchFamily="18" charset="0"/>
              </a:rPr>
              <a:t>transfer of resources </a:t>
            </a:r>
            <a:r>
              <a:rPr lang="en-US" sz="2800" dirty="0" smtClean="0">
                <a:latin typeface="Times New Roman" panose="02020603050405020304" pitchFamily="18" charset="0"/>
                <a:cs typeface="Times New Roman" panose="02020603050405020304" pitchFamily="18" charset="0"/>
              </a:rPr>
              <a:t>may exert </a:t>
            </a:r>
            <a:r>
              <a:rPr lang="en-US" sz="2800" dirty="0">
                <a:latin typeface="Times New Roman" panose="02020603050405020304" pitchFamily="18" charset="0"/>
                <a:cs typeface="Times New Roman" panose="02020603050405020304" pitchFamily="18" charset="0"/>
              </a:rPr>
              <a:t>an upward pressure on the price </a:t>
            </a:r>
            <a:r>
              <a:rPr lang="en-US" sz="2800" dirty="0" smtClean="0">
                <a:latin typeface="Times New Roman" panose="02020603050405020304" pitchFamily="18" charset="0"/>
                <a:cs typeface="Times New Roman" panose="02020603050405020304" pitchFamily="18" charset="0"/>
              </a:rPr>
              <a:t>level. </a:t>
            </a:r>
          </a:p>
          <a:p>
            <a:pPr>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Taxation </a:t>
            </a:r>
            <a:r>
              <a:rPr lang="en-US" sz="2800" dirty="0">
                <a:latin typeface="Times New Roman" panose="02020603050405020304" pitchFamily="18" charset="0"/>
                <a:cs typeface="Times New Roman" panose="02020603050405020304" pitchFamily="18" charset="0"/>
              </a:rPr>
              <a:t>policy will be suitably adjusted to arrest the price spiral. </a:t>
            </a:r>
            <a:endParaRPr lang="en-US" sz="28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800" dirty="0" err="1" smtClean="0">
                <a:latin typeface="Times New Roman" panose="02020603050405020304" pitchFamily="18" charset="0"/>
                <a:cs typeface="Times New Roman" panose="02020603050405020304" pitchFamily="18" charset="0"/>
              </a:rPr>
              <a:t>Zakah</a:t>
            </a:r>
            <a:r>
              <a:rPr lang="en-US" sz="2800" dirty="0" smtClean="0">
                <a:latin typeface="Times New Roman" panose="02020603050405020304" pitchFamily="18" charset="0"/>
                <a:cs typeface="Times New Roman" panose="02020603050405020304" pitchFamily="18" charset="0"/>
              </a:rPr>
              <a:t> levies may cause </a:t>
            </a:r>
            <a:r>
              <a:rPr lang="en-US" sz="2800" dirty="0">
                <a:latin typeface="Times New Roman" panose="02020603050405020304" pitchFamily="18" charset="0"/>
                <a:cs typeface="Times New Roman" panose="02020603050405020304" pitchFamily="18" charset="0"/>
              </a:rPr>
              <a:t>a sudden diversion of </a:t>
            </a:r>
            <a:r>
              <a:rPr lang="en-US" sz="2800" dirty="0" smtClean="0">
                <a:latin typeface="Times New Roman" panose="02020603050405020304" pitchFamily="18" charset="0"/>
                <a:cs typeface="Times New Roman" panose="02020603050405020304" pitchFamily="18" charset="0"/>
              </a:rPr>
              <a:t> resources </a:t>
            </a:r>
            <a:r>
              <a:rPr lang="en-US" sz="2800" dirty="0">
                <a:latin typeface="Times New Roman" panose="02020603050405020304" pitchFamily="18" charset="0"/>
                <a:cs typeface="Times New Roman" panose="02020603050405020304" pitchFamily="18" charset="0"/>
              </a:rPr>
              <a:t>from savings to </a:t>
            </a:r>
            <a:r>
              <a:rPr lang="en-US" sz="2800" dirty="0" smtClean="0">
                <a:latin typeface="Times New Roman" panose="02020603050405020304" pitchFamily="18" charset="0"/>
                <a:cs typeface="Times New Roman" panose="02020603050405020304" pitchFamily="18" charset="0"/>
              </a:rPr>
              <a:t>overspending; from </a:t>
            </a:r>
            <a:r>
              <a:rPr lang="en-US" sz="2800" dirty="0">
                <a:latin typeface="Times New Roman" panose="02020603050405020304" pitchFamily="18" charset="0"/>
                <a:cs typeface="Times New Roman" panose="02020603050405020304" pitchFamily="18" charset="0"/>
              </a:rPr>
              <a:t>investment in </a:t>
            </a:r>
            <a:r>
              <a:rPr lang="en-US" sz="2800" dirty="0" err="1">
                <a:latin typeface="Times New Roman" panose="02020603050405020304" pitchFamily="18" charset="0"/>
                <a:cs typeface="Times New Roman" panose="02020603050405020304" pitchFamily="18" charset="0"/>
              </a:rPr>
              <a:t>Zakah</a:t>
            </a:r>
            <a:r>
              <a:rPr lang="en-US" sz="2800" dirty="0">
                <a:latin typeface="Times New Roman" panose="02020603050405020304" pitchFamily="18" charset="0"/>
                <a:cs typeface="Times New Roman" panose="02020603050405020304" pitchFamily="18" charset="0"/>
              </a:rPr>
              <a:t>-able to </a:t>
            </a:r>
            <a:r>
              <a:rPr lang="en-US" sz="2800" dirty="0" err="1">
                <a:latin typeface="Times New Roman" panose="02020603050405020304" pitchFamily="18" charset="0"/>
                <a:cs typeface="Times New Roman" panose="02020603050405020304" pitchFamily="18" charset="0"/>
              </a:rPr>
              <a:t>Zakah</a:t>
            </a:r>
            <a:r>
              <a:rPr lang="en-US" sz="2800" dirty="0">
                <a:latin typeface="Times New Roman" panose="02020603050405020304" pitchFamily="18" charset="0"/>
                <a:cs typeface="Times New Roman" panose="02020603050405020304" pitchFamily="18" charset="0"/>
              </a:rPr>
              <a:t>-free economic activities whose </a:t>
            </a:r>
            <a:r>
              <a:rPr lang="en-US" sz="2800" dirty="0" smtClean="0">
                <a:latin typeface="Times New Roman" panose="02020603050405020304" pitchFamily="18" charset="0"/>
                <a:cs typeface="Times New Roman" panose="02020603050405020304" pitchFamily="18" charset="0"/>
              </a:rPr>
              <a:t>overall impact </a:t>
            </a:r>
            <a:r>
              <a:rPr lang="en-US" sz="2800" dirty="0">
                <a:latin typeface="Times New Roman" panose="02020603050405020304" pitchFamily="18" charset="0"/>
                <a:cs typeface="Times New Roman" panose="02020603050405020304" pitchFamily="18" charset="0"/>
              </a:rPr>
              <a:t>on the economy is likely to be detrimental to general welfare of the </a:t>
            </a:r>
            <a:r>
              <a:rPr lang="en-US" sz="2800" dirty="0" smtClean="0">
                <a:latin typeface="Times New Roman" panose="02020603050405020304" pitchFamily="18" charset="0"/>
                <a:cs typeface="Times New Roman" panose="02020603050405020304" pitchFamily="18" charset="0"/>
              </a:rPr>
              <a:t>Islamic community</a:t>
            </a:r>
            <a:r>
              <a:rPr lang="en-US" sz="2800" dirty="0">
                <a:latin typeface="Times New Roman" panose="02020603050405020304" pitchFamily="18" charset="0"/>
                <a:cs typeface="Times New Roman" panose="02020603050405020304" pitchFamily="18" charset="0"/>
              </a:rPr>
              <a:t>, tax policy will have to be </a:t>
            </a:r>
            <a:r>
              <a:rPr lang="en-US" sz="2800" dirty="0" smtClean="0">
                <a:latin typeface="Times New Roman" panose="02020603050405020304" pitchFamily="18" charset="0"/>
                <a:cs typeface="Times New Roman" panose="02020603050405020304" pitchFamily="18" charset="0"/>
              </a:rPr>
              <a:t>readjusted.</a:t>
            </a:r>
            <a:endParaRPr lang="en-US" sz="2800"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16</a:t>
            </a:fld>
            <a:endParaRPr lang="en-US"/>
          </a:p>
        </p:txBody>
      </p:sp>
    </p:spTree>
    <p:extLst>
      <p:ext uri="{BB962C8B-B14F-4D97-AF65-F5344CB8AC3E}">
        <p14:creationId xmlns:p14="http://schemas.microsoft.com/office/powerpoint/2010/main" xmlns="" val="313275430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latin typeface="Times New Roman" panose="02020603050405020304" pitchFamily="18" charset="0"/>
                <a:cs typeface="Times New Roman" panose="02020603050405020304" pitchFamily="18" charset="0"/>
              </a:rPr>
              <a:t>System Constraints on Taxation</a:t>
            </a:r>
          </a:p>
        </p:txBody>
      </p:sp>
      <p:sp>
        <p:nvSpPr>
          <p:cNvPr id="3" name="Content Placeholder 2"/>
          <p:cNvSpPr>
            <a:spLocks noGrp="1"/>
          </p:cNvSpPr>
          <p:nvPr>
            <p:ph idx="1"/>
          </p:nvPr>
        </p:nvSpPr>
        <p:spPr/>
        <p:txBody>
          <a:bodyPr>
            <a:noAutofit/>
          </a:bodyPr>
          <a:lstStyle/>
          <a:p>
            <a:pPr>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Similarly</a:t>
            </a:r>
            <a:r>
              <a:rPr lang="en-US" sz="2800" dirty="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an </a:t>
            </a:r>
            <a:r>
              <a:rPr lang="en-US" sz="2800" dirty="0">
                <a:latin typeface="Times New Roman" panose="02020603050405020304" pitchFamily="18" charset="0"/>
                <a:cs typeface="Times New Roman" panose="02020603050405020304" pitchFamily="18" charset="0"/>
              </a:rPr>
              <a:t>unbalanced </a:t>
            </a:r>
            <a:r>
              <a:rPr lang="en-US" sz="2800" dirty="0" err="1">
                <a:latin typeface="Times New Roman" panose="02020603050405020304" pitchFamily="18" charset="0"/>
                <a:cs typeface="Times New Roman" panose="02020603050405020304" pitchFamily="18" charset="0"/>
              </a:rPr>
              <a:t>intersectoral</a:t>
            </a:r>
            <a:r>
              <a:rPr lang="en-US" sz="2800" dirty="0">
                <a:latin typeface="Times New Roman" panose="02020603050405020304" pitchFamily="18" charset="0"/>
                <a:cs typeface="Times New Roman" panose="02020603050405020304" pitchFamily="18" charset="0"/>
              </a:rPr>
              <a:t> allocation of </a:t>
            </a:r>
            <a:r>
              <a:rPr lang="en-US" sz="2800" dirty="0" smtClean="0">
                <a:latin typeface="Times New Roman" panose="02020603050405020304" pitchFamily="18" charset="0"/>
                <a:cs typeface="Times New Roman" panose="02020603050405020304" pitchFamily="18" charset="0"/>
              </a:rPr>
              <a:t>community’s resources</a:t>
            </a:r>
            <a:r>
              <a:rPr lang="en-US" sz="2800" dirty="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(between </a:t>
            </a:r>
            <a:r>
              <a:rPr lang="en-US" sz="2800" dirty="0">
                <a:latin typeface="Times New Roman" panose="02020603050405020304" pitchFamily="18" charset="0"/>
                <a:cs typeface="Times New Roman" panose="02020603050405020304" pitchFamily="18" charset="0"/>
              </a:rPr>
              <a:t>agriculture and </a:t>
            </a:r>
            <a:r>
              <a:rPr lang="en-US" sz="2800" dirty="0" smtClean="0">
                <a:latin typeface="Times New Roman" panose="02020603050405020304" pitchFamily="18" charset="0"/>
                <a:cs typeface="Times New Roman" panose="02020603050405020304" pitchFamily="18" charset="0"/>
              </a:rPr>
              <a:t>manufacturing) will </a:t>
            </a:r>
            <a:r>
              <a:rPr lang="en-US" sz="2800" dirty="0">
                <a:latin typeface="Times New Roman" panose="02020603050405020304" pitchFamily="18" charset="0"/>
                <a:cs typeface="Times New Roman" panose="02020603050405020304" pitchFamily="18" charset="0"/>
              </a:rPr>
              <a:t>have </a:t>
            </a:r>
            <a:r>
              <a:rPr lang="en-US" sz="2800" dirty="0" smtClean="0">
                <a:latin typeface="Times New Roman" panose="02020603050405020304" pitchFamily="18" charset="0"/>
                <a:cs typeface="Times New Roman" panose="02020603050405020304" pitchFamily="18" charset="0"/>
              </a:rPr>
              <a:t>to be corrected to achieve the overall </a:t>
            </a:r>
            <a:r>
              <a:rPr lang="en-US" sz="2800" dirty="0">
                <a:latin typeface="Times New Roman" panose="02020603050405020304" pitchFamily="18" charset="0"/>
                <a:cs typeface="Times New Roman" panose="02020603050405020304" pitchFamily="18" charset="0"/>
              </a:rPr>
              <a:t>objectives of an Islamic society. </a:t>
            </a:r>
            <a:endParaRPr lang="en-US" sz="28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A </a:t>
            </a:r>
            <a:r>
              <a:rPr lang="en-US" sz="2800" dirty="0">
                <a:latin typeface="Times New Roman" panose="02020603050405020304" pitchFamily="18" charset="0"/>
                <a:cs typeface="Times New Roman" panose="02020603050405020304" pitchFamily="18" charset="0"/>
              </a:rPr>
              <a:t>general inflationary rise in </a:t>
            </a:r>
            <a:r>
              <a:rPr lang="en-US" sz="2800" dirty="0" smtClean="0">
                <a:latin typeface="Times New Roman" panose="02020603050405020304" pitchFamily="18" charset="0"/>
                <a:cs typeface="Times New Roman" panose="02020603050405020304" pitchFamily="18" charset="0"/>
              </a:rPr>
              <a:t>prices  may </a:t>
            </a:r>
            <a:r>
              <a:rPr lang="en-US" sz="2800" dirty="0">
                <a:latin typeface="Times New Roman" panose="02020603050405020304" pitchFamily="18" charset="0"/>
                <a:cs typeface="Times New Roman" panose="02020603050405020304" pitchFamily="18" charset="0"/>
              </a:rPr>
              <a:t>be the case in point, as it releases forces that tend to increase the </a:t>
            </a:r>
            <a:r>
              <a:rPr lang="en-US" sz="2800" dirty="0" smtClean="0">
                <a:latin typeface="Times New Roman" panose="02020603050405020304" pitchFamily="18" charset="0"/>
                <a:cs typeface="Times New Roman" panose="02020603050405020304" pitchFamily="18" charset="0"/>
              </a:rPr>
              <a:t>income disparities </a:t>
            </a:r>
            <a:r>
              <a:rPr lang="en-US" sz="2800" dirty="0">
                <a:latin typeface="Times New Roman" panose="02020603050405020304" pitchFamily="18" charset="0"/>
                <a:cs typeface="Times New Roman" panose="02020603050405020304" pitchFamily="18" charset="0"/>
              </a:rPr>
              <a:t>and distort the flow of resources</a:t>
            </a:r>
            <a:r>
              <a:rPr lang="en-US" sz="2800"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‘compensatory’ policy or </a:t>
            </a:r>
            <a:r>
              <a:rPr lang="en-US" sz="2800" dirty="0" smtClean="0">
                <a:latin typeface="Times New Roman" panose="02020603050405020304" pitchFamily="18" charset="0"/>
                <a:cs typeface="Times New Roman" panose="02020603050405020304" pitchFamily="18" charset="0"/>
              </a:rPr>
              <a:t>‘complementary’ </a:t>
            </a:r>
            <a:r>
              <a:rPr lang="en-US" sz="2800" dirty="0">
                <a:latin typeface="Times New Roman" panose="02020603050405020304" pitchFamily="18" charset="0"/>
                <a:cs typeface="Times New Roman" panose="02020603050405020304" pitchFamily="18" charset="0"/>
              </a:rPr>
              <a:t>to </a:t>
            </a:r>
            <a:r>
              <a:rPr lang="en-US" sz="2800" dirty="0" err="1">
                <a:latin typeface="Times New Roman" panose="02020603050405020304" pitchFamily="18" charset="0"/>
                <a:cs typeface="Times New Roman" panose="02020603050405020304" pitchFamily="18" charset="0"/>
              </a:rPr>
              <a:t>Zakah</a:t>
            </a:r>
            <a:r>
              <a:rPr lang="en-US" sz="2800"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Islamic </a:t>
            </a:r>
            <a:r>
              <a:rPr lang="en-US" sz="2800" dirty="0">
                <a:latin typeface="Times New Roman" panose="02020603050405020304" pitchFamily="18" charset="0"/>
                <a:cs typeface="Times New Roman" panose="02020603050405020304" pitchFamily="18" charset="0"/>
              </a:rPr>
              <a:t>taxation policy </a:t>
            </a:r>
            <a:r>
              <a:rPr lang="en-US" sz="2800" dirty="0" smtClean="0">
                <a:latin typeface="Times New Roman" panose="02020603050405020304" pitchFamily="18" charset="0"/>
                <a:cs typeface="Times New Roman" panose="02020603050405020304" pitchFamily="18" charset="0"/>
              </a:rPr>
              <a:t>will be </a:t>
            </a:r>
            <a:r>
              <a:rPr lang="en-US" sz="2800" dirty="0">
                <a:latin typeface="Times New Roman" panose="02020603050405020304" pitchFamily="18" charset="0"/>
                <a:cs typeface="Times New Roman" panose="02020603050405020304" pitchFamily="18" charset="0"/>
              </a:rPr>
              <a:t>an effective allocative and distributive.</a:t>
            </a:r>
            <a:endParaRPr lang="en-US" sz="28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sz="28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sz="2800"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17</a:t>
            </a:fld>
            <a:endParaRPr lang="en-US"/>
          </a:p>
        </p:txBody>
      </p:sp>
    </p:spTree>
    <p:extLst>
      <p:ext uri="{BB962C8B-B14F-4D97-AF65-F5344CB8AC3E}">
        <p14:creationId xmlns:p14="http://schemas.microsoft.com/office/powerpoint/2010/main" xmlns="" val="168312633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latin typeface="Times New Roman" panose="02020603050405020304" pitchFamily="18" charset="0"/>
                <a:cs typeface="Times New Roman" panose="02020603050405020304" pitchFamily="18" charset="0"/>
              </a:rPr>
              <a:t>System Constraints on Taxation</a:t>
            </a:r>
          </a:p>
        </p:txBody>
      </p:sp>
      <p:sp>
        <p:nvSpPr>
          <p:cNvPr id="3" name="Content Placeholder 2"/>
          <p:cNvSpPr>
            <a:spLocks noGrp="1"/>
          </p:cNvSpPr>
          <p:nvPr>
            <p:ph idx="1"/>
          </p:nvPr>
        </p:nvSpPr>
        <p:spPr>
          <a:xfrm>
            <a:off x="457200" y="1417638"/>
            <a:ext cx="8229600" cy="4938712"/>
          </a:xfrm>
        </p:spPr>
        <p:txBody>
          <a:bodyPr>
            <a:noAutofit/>
          </a:bodyPr>
          <a:lstStyle/>
          <a:p>
            <a:pPr>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Development finance depends </a:t>
            </a:r>
            <a:r>
              <a:rPr lang="en-US" sz="2800" dirty="0">
                <a:latin typeface="Times New Roman" panose="02020603050405020304" pitchFamily="18" charset="0"/>
                <a:cs typeface="Times New Roman" panose="02020603050405020304" pitchFamily="18" charset="0"/>
              </a:rPr>
              <a:t>only partly on taxation. Bulk of finance for public investment </a:t>
            </a:r>
            <a:r>
              <a:rPr lang="en-US" sz="2800" dirty="0" smtClean="0">
                <a:latin typeface="Times New Roman" panose="02020603050405020304" pitchFamily="18" charset="0"/>
                <a:cs typeface="Times New Roman" panose="02020603050405020304" pitchFamily="18" charset="0"/>
              </a:rPr>
              <a:t>has traditionally </a:t>
            </a:r>
            <a:r>
              <a:rPr lang="en-US" sz="2800" dirty="0">
                <a:latin typeface="Times New Roman" panose="02020603050405020304" pitchFamily="18" charset="0"/>
                <a:cs typeface="Times New Roman" panose="02020603050405020304" pitchFamily="18" charset="0"/>
              </a:rPr>
              <a:t>come from non-fiscal sources of budgetary receipts, such as </a:t>
            </a:r>
            <a:r>
              <a:rPr lang="en-US" sz="2800" dirty="0" smtClean="0">
                <a:latin typeface="Times New Roman" panose="02020603050405020304" pitchFamily="18" charset="0"/>
                <a:cs typeface="Times New Roman" panose="02020603050405020304" pitchFamily="18" charset="0"/>
              </a:rPr>
              <a:t>public borrowing</a:t>
            </a:r>
            <a:r>
              <a:rPr lang="en-US" sz="2800" dirty="0">
                <a:latin typeface="Times New Roman" panose="02020603050405020304" pitchFamily="18" charset="0"/>
                <a:cs typeface="Times New Roman" panose="02020603050405020304" pitchFamily="18" charset="0"/>
              </a:rPr>
              <a:t>, both internal and external, money creation, and income </a:t>
            </a:r>
            <a:r>
              <a:rPr lang="en-US" sz="2800" dirty="0" smtClean="0">
                <a:latin typeface="Times New Roman" panose="02020603050405020304" pitchFamily="18" charset="0"/>
                <a:cs typeface="Times New Roman" panose="02020603050405020304" pitchFamily="18" charset="0"/>
              </a:rPr>
              <a:t>from economic </a:t>
            </a:r>
            <a:r>
              <a:rPr lang="en-US" sz="2800" dirty="0">
                <a:latin typeface="Times New Roman" panose="02020603050405020304" pitchFamily="18" charset="0"/>
                <a:cs typeface="Times New Roman" panose="02020603050405020304" pitchFamily="18" charset="0"/>
              </a:rPr>
              <a:t>activities of the state. </a:t>
            </a:r>
            <a:endParaRPr lang="en-US" sz="28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In </a:t>
            </a:r>
            <a:r>
              <a:rPr lang="en-US" sz="2800" dirty="0">
                <a:latin typeface="Times New Roman" panose="02020603050405020304" pitchFamily="18" charset="0"/>
                <a:cs typeface="Times New Roman" panose="02020603050405020304" pitchFamily="18" charset="0"/>
              </a:rPr>
              <a:t>the second place, aggregate public </a:t>
            </a:r>
            <a:r>
              <a:rPr lang="en-US" sz="2800" dirty="0" smtClean="0">
                <a:latin typeface="Times New Roman" panose="02020603050405020304" pitchFamily="18" charset="0"/>
                <a:cs typeface="Times New Roman" panose="02020603050405020304" pitchFamily="18" charset="0"/>
              </a:rPr>
              <a:t>expenditure in </a:t>
            </a:r>
            <a:r>
              <a:rPr lang="en-US" sz="2800" dirty="0">
                <a:latin typeface="Times New Roman" panose="02020603050405020304" pitchFamily="18" charset="0"/>
                <a:cs typeface="Times New Roman" panose="02020603050405020304" pitchFamily="18" charset="0"/>
              </a:rPr>
              <a:t>an Islamic society will necessarily tend to decline for many reasons</a:t>
            </a:r>
            <a:r>
              <a:rPr lang="en-US" sz="2800"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Islamic </a:t>
            </a:r>
            <a:r>
              <a:rPr lang="en-US" sz="2800" dirty="0">
                <a:latin typeface="Times New Roman" panose="02020603050405020304" pitchFamily="18" charset="0"/>
                <a:cs typeface="Times New Roman" panose="02020603050405020304" pitchFamily="18" charset="0"/>
              </a:rPr>
              <a:t>administration will be a less-expensive </a:t>
            </a:r>
            <a:r>
              <a:rPr lang="en-US" sz="2800" dirty="0" smtClean="0">
                <a:latin typeface="Times New Roman" panose="02020603050405020304" pitchFamily="18" charset="0"/>
                <a:cs typeface="Times New Roman" panose="02020603050405020304" pitchFamily="18" charset="0"/>
              </a:rPr>
              <a:t>for its distinctive </a:t>
            </a:r>
            <a:r>
              <a:rPr lang="en-US" sz="2800" dirty="0">
                <a:latin typeface="Times New Roman" panose="02020603050405020304" pitchFamily="18" charset="0"/>
                <a:cs typeface="Times New Roman" panose="02020603050405020304" pitchFamily="18" charset="0"/>
              </a:rPr>
              <a:t>cultural milieu.</a:t>
            </a:r>
            <a:endParaRPr lang="en-US" sz="28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sz="28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sz="2800"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18</a:t>
            </a:fld>
            <a:endParaRPr lang="en-US"/>
          </a:p>
        </p:txBody>
      </p:sp>
    </p:spTree>
    <p:extLst>
      <p:ext uri="{BB962C8B-B14F-4D97-AF65-F5344CB8AC3E}">
        <p14:creationId xmlns:p14="http://schemas.microsoft.com/office/powerpoint/2010/main" xmlns="" val="251219193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latin typeface="Times New Roman" panose="02020603050405020304" pitchFamily="18" charset="0"/>
                <a:cs typeface="Times New Roman" panose="02020603050405020304" pitchFamily="18" charset="0"/>
              </a:rPr>
              <a:t>System Constraints on Taxation</a:t>
            </a:r>
          </a:p>
        </p:txBody>
      </p:sp>
      <p:sp>
        <p:nvSpPr>
          <p:cNvPr id="3" name="Content Placeholder 2"/>
          <p:cNvSpPr>
            <a:spLocks noGrp="1"/>
          </p:cNvSpPr>
          <p:nvPr>
            <p:ph idx="1"/>
          </p:nvPr>
        </p:nvSpPr>
        <p:spPr>
          <a:xfrm>
            <a:off x="457200" y="1417638"/>
            <a:ext cx="8229600" cy="4938712"/>
          </a:xfrm>
        </p:spPr>
        <p:txBody>
          <a:bodyPr>
            <a:noAutofit/>
          </a:bodyPr>
          <a:lstStyle/>
          <a:p>
            <a:pPr>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It will largely depend on private initiative </a:t>
            </a:r>
            <a:r>
              <a:rPr lang="en-US" sz="2800" dirty="0">
                <a:latin typeface="Times New Roman" panose="02020603050405020304" pitchFamily="18" charset="0"/>
                <a:cs typeface="Times New Roman" panose="02020603050405020304" pitchFamily="18" charset="0"/>
              </a:rPr>
              <a:t>for development. </a:t>
            </a:r>
            <a:endParaRPr lang="en-US" sz="28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A </a:t>
            </a:r>
            <a:r>
              <a:rPr lang="en-US" sz="2800" dirty="0">
                <a:latin typeface="Times New Roman" panose="02020603050405020304" pitchFamily="18" charset="0"/>
                <a:cs typeface="Times New Roman" panose="02020603050405020304" pitchFamily="18" charset="0"/>
              </a:rPr>
              <a:t>sizable part of its welfare </a:t>
            </a:r>
            <a:r>
              <a:rPr lang="en-US" sz="2800" dirty="0" smtClean="0">
                <a:latin typeface="Times New Roman" panose="02020603050405020304" pitchFamily="18" charset="0"/>
                <a:cs typeface="Times New Roman" panose="02020603050405020304" pitchFamily="18" charset="0"/>
              </a:rPr>
              <a:t>expenditure will be </a:t>
            </a:r>
            <a:r>
              <a:rPr lang="en-US" sz="2800" dirty="0">
                <a:latin typeface="Times New Roman" panose="02020603050405020304" pitchFamily="18" charset="0"/>
                <a:cs typeface="Times New Roman" panose="02020603050405020304" pitchFamily="18" charset="0"/>
              </a:rPr>
              <a:t>met out of </a:t>
            </a:r>
            <a:r>
              <a:rPr lang="en-US" sz="2800" dirty="0" err="1">
                <a:latin typeface="Times New Roman" panose="02020603050405020304" pitchFamily="18" charset="0"/>
                <a:cs typeface="Times New Roman" panose="02020603050405020304" pitchFamily="18" charset="0"/>
              </a:rPr>
              <a:t>Zakah</a:t>
            </a:r>
            <a:r>
              <a:rPr lang="en-US" sz="2800" dirty="0">
                <a:latin typeface="Times New Roman" panose="02020603050405020304" pitchFamily="18" charset="0"/>
                <a:cs typeface="Times New Roman" panose="02020603050405020304" pitchFamily="18" charset="0"/>
              </a:rPr>
              <a:t>. </a:t>
            </a:r>
            <a:endParaRPr lang="en-US" sz="28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Thus </a:t>
            </a:r>
            <a:r>
              <a:rPr lang="en-US" sz="2800" dirty="0">
                <a:latin typeface="Times New Roman" panose="02020603050405020304" pitchFamily="18" charset="0"/>
                <a:cs typeface="Times New Roman" panose="02020603050405020304" pitchFamily="18" charset="0"/>
              </a:rPr>
              <a:t>taxation will surely decline in </a:t>
            </a:r>
            <a:r>
              <a:rPr lang="en-US" sz="2800" dirty="0" smtClean="0">
                <a:latin typeface="Times New Roman" panose="02020603050405020304" pitchFamily="18" charset="0"/>
                <a:cs typeface="Times New Roman" panose="02020603050405020304" pitchFamily="18" charset="0"/>
              </a:rPr>
              <a:t>importance.</a:t>
            </a:r>
            <a:endParaRPr lang="en-US" sz="28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It will be a value-based society.</a:t>
            </a:r>
          </a:p>
          <a:p>
            <a:pPr>
              <a:buFont typeface="Wingdings" panose="05000000000000000000" pitchFamily="2" charset="2"/>
              <a:buChar char="Ø"/>
            </a:pPr>
            <a:endParaRPr lang="en-US" sz="28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sz="2800"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19</a:t>
            </a:fld>
            <a:endParaRPr lang="en-US"/>
          </a:p>
        </p:txBody>
      </p:sp>
    </p:spTree>
    <p:extLst>
      <p:ext uri="{BB962C8B-B14F-4D97-AF65-F5344CB8AC3E}">
        <p14:creationId xmlns:p14="http://schemas.microsoft.com/office/powerpoint/2010/main" xmlns="" val="326866283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latin typeface="Times New Roman" panose="02020603050405020304" pitchFamily="18" charset="0"/>
                <a:cs typeface="Times New Roman" panose="02020603050405020304" pitchFamily="18" charset="0"/>
              </a:rPr>
              <a:t>CONCLUSION</a:t>
            </a:r>
          </a:p>
        </p:txBody>
      </p:sp>
      <p:sp>
        <p:nvSpPr>
          <p:cNvPr id="3" name="Content Placeholder 2"/>
          <p:cNvSpPr>
            <a:spLocks noGrp="1"/>
          </p:cNvSpPr>
          <p:nvPr>
            <p:ph idx="1"/>
          </p:nvPr>
        </p:nvSpPr>
        <p:spPr/>
        <p:txBody>
          <a:bodyPr>
            <a:noAutofit/>
          </a:bodyPr>
          <a:lstStyle/>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Zakat </a:t>
            </a:r>
          </a:p>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Taxes.</a:t>
            </a:r>
          </a:p>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Voluntary institutions, Private sector</a:t>
            </a:r>
          </a:p>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Public sector</a:t>
            </a:r>
          </a:p>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Equilibrium, stability and less consistency of growth.</a:t>
            </a:r>
          </a:p>
          <a:p>
            <a:pPr>
              <a:buFont typeface="Wingdings" panose="05000000000000000000" pitchFamily="2" charset="2"/>
              <a:buChar char="Ø"/>
            </a:pPr>
            <a:endParaRPr lang="en-US" sz="24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sz="24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sz="24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sz="2400"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20</a:t>
            </a:fld>
            <a:endParaRPr lang="en-US"/>
          </a:p>
        </p:txBody>
      </p:sp>
    </p:spTree>
    <p:extLst>
      <p:ext uri="{BB962C8B-B14F-4D97-AF65-F5344CB8AC3E}">
        <p14:creationId xmlns:p14="http://schemas.microsoft.com/office/powerpoint/2010/main" xmlns="" val="23900746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12838"/>
          </a:xfrm>
        </p:spPr>
        <p:txBody>
          <a:bodyPr>
            <a:normAutofit/>
          </a:bodyPr>
          <a:lstStyle/>
          <a:p>
            <a:r>
              <a:rPr lang="en-US" b="1" dirty="0">
                <a:latin typeface="Times New Roman" pitchFamily="18" charset="0"/>
                <a:cs typeface="Times New Roman" pitchFamily="18" charset="0"/>
              </a:rPr>
              <a:t>Thank You</a:t>
            </a:r>
          </a:p>
        </p:txBody>
      </p:sp>
      <p:sp>
        <p:nvSpPr>
          <p:cNvPr id="4" name="Slide Number Placeholder 3"/>
          <p:cNvSpPr>
            <a:spLocks noGrp="1"/>
          </p:cNvSpPr>
          <p:nvPr>
            <p:ph type="sldNum" sz="quarter" idx="12"/>
          </p:nvPr>
        </p:nvSpPr>
        <p:spPr/>
        <p:txBody>
          <a:bodyPr/>
          <a:lstStyle/>
          <a:p>
            <a:fld id="{52D96158-CDC9-4FF1-A278-9542325BFFE2}" type="slidenum">
              <a:rPr lang="en-US" smtClean="0"/>
              <a:pPr/>
              <a:t>21</a:t>
            </a:fld>
            <a:endParaRPr lang="en-US"/>
          </a:p>
        </p:txBody>
      </p:sp>
      <p:pic>
        <p:nvPicPr>
          <p:cNvPr id="5" name="Picture 2" descr="http://t3.gstatic.com/images?q=tbn:ANd9GcSZSvsBpMw5NpNky3YYniKSbfQ_FyUgbse5iwnzm2eYpxAoTL1SAg"/>
          <p:cNvPicPr>
            <a:picLocks noGrp="1" noChangeAspect="1" noChangeArrowheads="1"/>
          </p:cNvPicPr>
          <p:nvPr>
            <p:ph idx="1"/>
          </p:nvPr>
        </p:nvPicPr>
        <p:blipFill>
          <a:blip r:embed="rId2" cstate="print"/>
          <a:srcRect/>
          <a:stretch>
            <a:fillRect/>
          </a:stretch>
        </p:blipFill>
        <p:spPr bwMode="auto">
          <a:xfrm>
            <a:off x="1752601" y="1752600"/>
            <a:ext cx="5486400" cy="3733799"/>
          </a:xfrm>
          <a:prstGeom prst="rect">
            <a:avLst/>
          </a:prstGeom>
          <a:noFill/>
        </p:spPr>
      </p:pic>
    </p:spTree>
    <p:extLst>
      <p:ext uri="{BB962C8B-B14F-4D97-AF65-F5344CB8AC3E}">
        <p14:creationId xmlns:p14="http://schemas.microsoft.com/office/powerpoint/2010/main" xmlns="" val="211374641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6673</TotalTime>
  <Words>1079</Words>
  <Application>Microsoft Office PowerPoint</Application>
  <PresentationFormat>On-screen Show (4:3)</PresentationFormat>
  <Paragraphs>108</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MBF707: Monetary and Fiscal Framework in Islamic Finance </vt:lpstr>
      <vt:lpstr>Lecture 17 &amp; 18  Theory of Fiscal Policy in an Islamic State (A.R. Faridi) </vt:lpstr>
      <vt:lpstr>Review of the Last Lecture</vt:lpstr>
      <vt:lpstr>Topics Covered in the Last Two Lectures</vt:lpstr>
      <vt:lpstr>Topics To Cover in the Two Lectures</vt:lpstr>
      <vt:lpstr>Main Elements of the Theory</vt:lpstr>
      <vt:lpstr>Main Elements of the Theory</vt:lpstr>
      <vt:lpstr>Is a Fiscal Policy Possible in an Islamic State?</vt:lpstr>
      <vt:lpstr>Is a Fiscal Policy Possible in an Islamic State?</vt:lpstr>
      <vt:lpstr>Is a Fiscal Policy Possible in an Islamic State?</vt:lpstr>
      <vt:lpstr>Is a Fiscal Policy Possible in an Islamic State?</vt:lpstr>
      <vt:lpstr>Is a Fiscal Policy Possible in an Islamic State?</vt:lpstr>
      <vt:lpstr>Is a Fiscal Policy Possible in an Islamic State?</vt:lpstr>
      <vt:lpstr>System Constraints on Taxation</vt:lpstr>
      <vt:lpstr>System Constraints on Taxation</vt:lpstr>
      <vt:lpstr>System Constraints on Taxation</vt:lpstr>
      <vt:lpstr>System Constraints on Taxation</vt:lpstr>
      <vt:lpstr>System Constraints on Taxation</vt:lpstr>
      <vt:lpstr>System Constraints on Taxation</vt:lpstr>
      <vt:lpstr>CONCLUSION</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Modeling Dynamics Of Dividend Policy, Capital Structure And Agency Cost:  Evidence From Nonfinancial  Sector of Pakistan </dc:title>
  <dc:creator>siddiqui</dc:creator>
  <cp:lastModifiedBy>NTS</cp:lastModifiedBy>
  <cp:revision>553</cp:revision>
  <cp:lastPrinted>2013-04-30T04:29:25Z</cp:lastPrinted>
  <dcterms:created xsi:type="dcterms:W3CDTF">2012-07-18T13:07:28Z</dcterms:created>
  <dcterms:modified xsi:type="dcterms:W3CDTF">2014-07-14T01:48:02Z</dcterms:modified>
</cp:coreProperties>
</file>