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551" r:id="rId2"/>
    <p:sldId id="552" r:id="rId3"/>
    <p:sldId id="553" r:id="rId4"/>
    <p:sldId id="554" r:id="rId5"/>
    <p:sldId id="568" r:id="rId6"/>
    <p:sldId id="569" r:id="rId7"/>
    <p:sldId id="570" r:id="rId8"/>
    <p:sldId id="571" r:id="rId9"/>
    <p:sldId id="572" r:id="rId10"/>
    <p:sldId id="573" r:id="rId11"/>
    <p:sldId id="574" r:id="rId12"/>
    <p:sldId id="575" r:id="rId13"/>
    <p:sldId id="576" r:id="rId14"/>
    <p:sldId id="577" r:id="rId15"/>
    <p:sldId id="578" r:id="rId16"/>
    <p:sldId id="555" r:id="rId17"/>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7218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a:defRPr sz="1200"/>
            </a:lvl1pPr>
          </a:lstStyle>
          <a:p>
            <a:fld id="{B9F238C2-C916-43C6-B27B-30ABB16FC6B8}" type="datetimeFigureOut">
              <a:rPr lang="en-US" smtClean="0"/>
              <a:pPr/>
              <a:t>7/13/2014</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a:defRPr sz="1200"/>
            </a:lvl1pPr>
          </a:lstStyle>
          <a:p>
            <a:fld id="{6AF14EF9-76CC-49A8-99D9-5933018B8924}" type="slidenum">
              <a:rPr lang="en-US" smtClean="0"/>
              <a:pPr/>
              <a:t>‹#›</a:t>
            </a:fld>
            <a:endParaRPr lang="en-US"/>
          </a:p>
        </p:txBody>
      </p:sp>
    </p:spTree>
    <p:extLst>
      <p:ext uri="{BB962C8B-B14F-4D97-AF65-F5344CB8AC3E}">
        <p14:creationId xmlns:p14="http://schemas.microsoft.com/office/powerpoint/2010/main" xmlns="" val="3315207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D0A2760-F6CB-430A-8378-C2D417958E5B}" type="datetimeFigureOut">
              <a:rPr lang="en-US" smtClean="0"/>
              <a:pPr/>
              <a:t>7/13/2014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EF78F9B5-3E5E-4396-81E1-4095F4EC520D}" type="slidenum">
              <a:rPr lang="en-US" smtClean="0"/>
              <a:pPr/>
              <a:t>‹#›</a:t>
            </a:fld>
            <a:endParaRPr lang="en-US"/>
          </a:p>
        </p:txBody>
      </p:sp>
    </p:spTree>
    <p:extLst>
      <p:ext uri="{BB962C8B-B14F-4D97-AF65-F5344CB8AC3E}">
        <p14:creationId xmlns:p14="http://schemas.microsoft.com/office/powerpoint/2010/main" xmlns="" val="372133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754FC5-1C7A-455B-9597-6168439276A8}" type="datetime1">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ED58D7-2B6D-4608-9D97-029DB51BE4B1}" type="datetime1">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F185D6-AEAB-4490-9382-712CECA88439}" type="datetime1">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24BC6-0AB4-4B3C-B671-F36EB52BD02C}" type="datetime1">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300DBF-DEC0-44F1-B730-13BF29858534}" type="datetime1">
              <a:rPr lang="en-US" smtClean="0"/>
              <a:pPr/>
              <a:t>7/13/2014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C104F0-14F8-481D-8C8C-2BCE4F34FD6E}" type="datetime1">
              <a:rPr lang="en-US" smtClean="0"/>
              <a:pPr/>
              <a:t>7/13/2014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D4A11-7E00-47E4-87ED-5F0FE0C2DD25}" type="datetime1">
              <a:rPr lang="en-US" smtClean="0"/>
              <a:pPr/>
              <a:t>7/13/2014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195991-1DE8-49B1-8B1C-0E77CF0631E1}" type="datetime1">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0F5A1-032A-4496-AEFE-A212B4DEBFCD}" type="datetime1">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8FC4AF-D4DC-4E97-930D-298E191949E8}" type="datetime1">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7D4D57-A67C-4A1A-BDAC-1C1A35D14589}" type="datetime1">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A8B16-2F41-424E-AEB3-3569FD4E6C80}" type="datetime1">
              <a:rPr lang="en-US" smtClean="0"/>
              <a:pPr/>
              <a:t>7/13/2014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96158-CDC9-4FF1-A278-9542325BFF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Autofit/>
          </a:bodyPr>
          <a:lstStyle/>
          <a:p>
            <a:r>
              <a:rPr lang="en-US" sz="3600" b="1" dirty="0" smtClean="0">
                <a:latin typeface="Times New Roman" panose="02020603050405020304" pitchFamily="18" charset="0"/>
                <a:cs typeface="Times New Roman" panose="02020603050405020304" pitchFamily="18" charset="0"/>
              </a:rPr>
              <a:t>MBF707: Monetary </a:t>
            </a:r>
            <a:r>
              <a:rPr lang="en-US" sz="3600" b="1" dirty="0">
                <a:latin typeface="Times New Roman" panose="02020603050405020304" pitchFamily="18" charset="0"/>
                <a:cs typeface="Times New Roman" panose="02020603050405020304" pitchFamily="18" charset="0"/>
              </a:rPr>
              <a:t>and Fiscal </a:t>
            </a:r>
            <a:r>
              <a:rPr lang="en-US" sz="3600" b="1" dirty="0" smtClean="0">
                <a:latin typeface="Times New Roman" panose="02020603050405020304" pitchFamily="18" charset="0"/>
                <a:cs typeface="Times New Roman" panose="02020603050405020304" pitchFamily="18" charset="0"/>
              </a:rPr>
              <a:t>Framework </a:t>
            </a:r>
            <a:r>
              <a:rPr lang="en-US" sz="3600" b="1" dirty="0">
                <a:latin typeface="Times New Roman" panose="02020603050405020304" pitchFamily="18" charset="0"/>
                <a:cs typeface="Times New Roman" panose="02020603050405020304" pitchFamily="18" charset="0"/>
              </a:rPr>
              <a:t>in Islamic Finance</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4495800"/>
            <a:ext cx="7086600" cy="1447800"/>
          </a:xfrm>
        </p:spPr>
        <p:txBody>
          <a:bodyPr>
            <a:normAutofit fontScale="92500" lnSpcReduction="10000"/>
          </a:bodyPr>
          <a:lstStyle/>
          <a:p>
            <a:r>
              <a:rPr lang="en-US" b="1" dirty="0">
                <a:latin typeface="Times New Roman" pitchFamily="18" charset="0"/>
                <a:cs typeface="Times New Roman" pitchFamily="18" charset="0"/>
              </a:rPr>
              <a:t>COMSATS Institute of Information Technology (Virtual </a:t>
            </a:r>
            <a:r>
              <a:rPr lang="en-US" b="1" dirty="0" smtClean="0">
                <a:latin typeface="Times New Roman" pitchFamily="18" charset="0"/>
                <a:cs typeface="Times New Roman" pitchFamily="18" charset="0"/>
              </a:rPr>
              <a:t>Campus)</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pic>
        <p:nvPicPr>
          <p:cNvPr id="4" name="Picture 3" descr="logo-comsats"/>
          <p:cNvPicPr/>
          <p:nvPr/>
        </p:nvPicPr>
        <p:blipFill>
          <a:blip r:embed="rId2" cstate="print"/>
          <a:srcRect/>
          <a:stretch>
            <a:fillRect/>
          </a:stretch>
        </p:blipFill>
        <p:spPr bwMode="auto">
          <a:xfrm>
            <a:off x="3429000" y="2552700"/>
            <a:ext cx="1676401" cy="1524000"/>
          </a:xfrm>
          <a:prstGeom prst="rect">
            <a:avLst/>
          </a:prstGeom>
          <a:noFill/>
          <a:ln w="9525">
            <a:noFill/>
            <a:miter lim="800000"/>
            <a:headEnd/>
            <a:tailEnd/>
          </a:ln>
        </p:spPr>
      </p:pic>
    </p:spTree>
    <p:extLst>
      <p:ext uri="{BB962C8B-B14F-4D97-AF65-F5344CB8AC3E}">
        <p14:creationId xmlns:p14="http://schemas.microsoft.com/office/powerpoint/2010/main" xmlns="" val="368585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fontScale="90000"/>
          </a:bodyPr>
          <a:lstStyle/>
          <a:p>
            <a:r>
              <a:rPr lang="en-US" sz="3200" b="1" u="sng" dirty="0" smtClean="0">
                <a:latin typeface="Times New Roman" panose="02020603050405020304" pitchFamily="18" charset="0"/>
                <a:cs typeface="Times New Roman" panose="02020603050405020304" pitchFamily="18" charset="0"/>
              </a:rPr>
              <a:t>Lecture </a:t>
            </a:r>
            <a:r>
              <a:rPr lang="en-US" sz="3200" b="1" u="sng" dirty="0" smtClean="0">
                <a:latin typeface="Times New Roman" panose="02020603050405020304" pitchFamily="18" charset="0"/>
                <a:cs typeface="Times New Roman" panose="02020603050405020304" pitchFamily="18" charset="0"/>
              </a:rPr>
              <a:t>16</a:t>
            </a: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Islamic </a:t>
            </a:r>
            <a:r>
              <a:rPr lang="en-US" sz="4800" b="1" dirty="0">
                <a:latin typeface="Times New Roman" panose="02020603050405020304" pitchFamily="18" charset="0"/>
                <a:cs typeface="Times New Roman" panose="02020603050405020304" pitchFamily="18" charset="0"/>
              </a:rPr>
              <a:t>Approach to Money, Banking and Monetary Policy - A Review</a:t>
            </a:r>
            <a:br>
              <a:rPr lang="en-US" sz="4800" b="1" dirty="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(Continued)</a:t>
            </a:r>
            <a:r>
              <a:rPr lang="en-US" sz="4800" b="1" dirty="0" smtClean="0">
                <a:latin typeface="Times New Roman" panose="02020603050405020304" pitchFamily="18" charset="0"/>
                <a:cs typeface="Times New Roman" panose="02020603050405020304" pitchFamily="18" charset="0"/>
              </a:rPr>
              <a:t/>
            </a:r>
            <a:br>
              <a:rPr lang="en-US" sz="4800" b="1" dirty="0" smtClean="0">
                <a:latin typeface="Times New Roman" panose="02020603050405020304" pitchFamily="18" charset="0"/>
                <a:cs typeface="Times New Roman" panose="02020603050405020304" pitchFamily="18" charset="0"/>
              </a:rPr>
            </a:b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a:t>
            </a:fld>
            <a:endParaRPr lang="en-US"/>
          </a:p>
        </p:txBody>
      </p:sp>
    </p:spTree>
    <p:extLst>
      <p:ext uri="{BB962C8B-B14F-4D97-AF65-F5344CB8AC3E}">
        <p14:creationId xmlns:p14="http://schemas.microsoft.com/office/powerpoint/2010/main" xmlns="" val="28606582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1200"/>
            <a:ext cx="6705600" cy="2590800"/>
          </a:xfrm>
        </p:spPr>
        <p:txBody>
          <a:bodyPr/>
          <a:lstStyle/>
          <a:p>
            <a:pPr marL="0" indent="0"/>
            <a:r>
              <a:rPr lang="en-US" b="1" dirty="0">
                <a:latin typeface="Times New Roman" pitchFamily="18" charset="0"/>
                <a:cs typeface="Times New Roman" pitchFamily="18" charset="0"/>
              </a:rPr>
              <a:t>Review of the Last Lecture</a:t>
            </a:r>
            <a:endParaRPr lang="en-US" dirty="0"/>
          </a:p>
        </p:txBody>
      </p:sp>
      <p:sp>
        <p:nvSpPr>
          <p:cNvPr id="3" name="Slide Number Placeholder 2"/>
          <p:cNvSpPr>
            <a:spLocks noGrp="1"/>
          </p:cNvSpPr>
          <p:nvPr>
            <p:ph type="sldNum" sz="quarter" idx="12"/>
          </p:nvPr>
        </p:nvSpPr>
        <p:spPr/>
        <p:txBody>
          <a:bodyPr/>
          <a:lstStyle/>
          <a:p>
            <a:fld id="{52D96158-CDC9-4FF1-A278-9542325BFFE2}" type="slidenum">
              <a:rPr lang="en-US" smtClean="0"/>
              <a:pPr/>
              <a:t>3</a:t>
            </a:fld>
            <a:endParaRPr lang="en-US"/>
          </a:p>
        </p:txBody>
      </p:sp>
      <p:sp>
        <p:nvSpPr>
          <p:cNvPr id="5" name="Content Placeholder 4"/>
          <p:cNvSpPr>
            <a:spLocks noGrp="1"/>
          </p:cNvSpPr>
          <p:nvPr>
            <p:ph idx="4294967295"/>
          </p:nvPr>
        </p:nvSpPr>
        <p:spPr>
          <a:xfrm>
            <a:off x="0" y="1600200"/>
            <a:ext cx="8229600" cy="4525963"/>
          </a:xfrm>
        </p:spPr>
        <p:txBody>
          <a:bodyPr>
            <a:normAutofit/>
          </a:bodyPr>
          <a:lstStyle/>
          <a:p>
            <a:pPr marL="0" indent="0">
              <a:buNone/>
            </a:pPr>
            <a:endParaRPr lang="en-US"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16446571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Topics of Discussion in </a:t>
            </a:r>
            <a:r>
              <a:rPr lang="en-US" b="1" smtClean="0">
                <a:latin typeface="Times New Roman" panose="02020603050405020304" pitchFamily="18" charset="0"/>
                <a:cs typeface="Times New Roman" panose="02020603050405020304" pitchFamily="18" charset="0"/>
              </a:rPr>
              <a:t>Two Lectures</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Money</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Interest Free Banking</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Monetary Policy</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International Banking</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Conclusions</a:t>
            </a: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4</a:t>
            </a:fld>
            <a:endParaRPr lang="en-US"/>
          </a:p>
        </p:txBody>
      </p:sp>
    </p:spTree>
    <p:extLst>
      <p:ext uri="{BB962C8B-B14F-4D97-AF65-F5344CB8AC3E}">
        <p14:creationId xmlns:p14="http://schemas.microsoft.com/office/powerpoint/2010/main" xmlns="" val="159481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Issues Need Attention</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latin typeface="Times New Roman" panose="02020603050405020304" pitchFamily="18" charset="0"/>
                <a:cs typeface="Times New Roman" panose="02020603050405020304" pitchFamily="18" charset="0"/>
              </a:rPr>
              <a:t>The supply of short-term interest-free </a:t>
            </a:r>
            <a:r>
              <a:rPr lang="en-US" dirty="0" smtClean="0">
                <a:latin typeface="Times New Roman" panose="02020603050405020304" pitchFamily="18" charset="0"/>
                <a:cs typeface="Times New Roman" panose="02020603050405020304" pitchFamily="18" charset="0"/>
              </a:rPr>
              <a:t>loans.</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Discounting </a:t>
            </a:r>
            <a:r>
              <a:rPr lang="en-US" dirty="0">
                <a:latin typeface="Times New Roman" panose="02020603050405020304" pitchFamily="18" charset="0"/>
                <a:cs typeface="Times New Roman" panose="02020603050405020304" pitchFamily="18" charset="0"/>
              </a:rPr>
              <a:t>of bills of </a:t>
            </a:r>
            <a:r>
              <a:rPr lang="en-US" dirty="0" smtClean="0">
                <a:latin typeface="Times New Roman" panose="02020603050405020304" pitchFamily="18" charset="0"/>
                <a:cs typeface="Times New Roman" panose="02020603050405020304" pitchFamily="18" charset="0"/>
              </a:rPr>
              <a:t>exchange</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Supply </a:t>
            </a:r>
            <a:r>
              <a:rPr lang="en-US" dirty="0">
                <a:latin typeface="Times New Roman" panose="02020603050405020304" pitchFamily="18" charset="0"/>
                <a:cs typeface="Times New Roman" panose="02020603050405020304" pitchFamily="18" charset="0"/>
              </a:rPr>
              <a:t>of credit to consumers </a:t>
            </a:r>
            <a:endParaRPr lang="en-US"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Financing </a:t>
            </a:r>
            <a:r>
              <a:rPr lang="en-US" dirty="0">
                <a:latin typeface="Times New Roman" panose="02020603050405020304" pitchFamily="18" charset="0"/>
                <a:cs typeface="Times New Roman" panose="02020603050405020304" pitchFamily="18" charset="0"/>
              </a:rPr>
              <a:t>of the public </a:t>
            </a:r>
            <a:r>
              <a:rPr lang="en-US" dirty="0" smtClean="0">
                <a:latin typeface="Times New Roman" panose="02020603050405020304" pitchFamily="18" charset="0"/>
                <a:cs typeface="Times New Roman" panose="02020603050405020304" pitchFamily="18" charset="0"/>
              </a:rPr>
              <a:t>sector</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5</a:t>
            </a:fld>
            <a:endParaRPr lang="en-US"/>
          </a:p>
        </p:txBody>
      </p:sp>
    </p:spTree>
    <p:extLst>
      <p:ext uri="{BB962C8B-B14F-4D97-AF65-F5344CB8AC3E}">
        <p14:creationId xmlns:p14="http://schemas.microsoft.com/office/powerpoint/2010/main" xmlns="" val="37616503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1. Short- </a:t>
            </a:r>
            <a:r>
              <a:rPr lang="en-US" b="1" dirty="0">
                <a:latin typeface="Times New Roman" panose="02020603050405020304" pitchFamily="18" charset="0"/>
                <a:cs typeface="Times New Roman" panose="02020603050405020304" pitchFamily="18" charset="0"/>
              </a:rPr>
              <a:t>Term </a:t>
            </a:r>
            <a:r>
              <a:rPr lang="en-US" b="1" dirty="0" smtClean="0">
                <a:latin typeface="Times New Roman" panose="02020603050405020304" pitchFamily="18" charset="0"/>
                <a:cs typeface="Times New Roman" panose="02020603050405020304" pitchFamily="18" charset="0"/>
              </a:rPr>
              <a:t>Loans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latin typeface="Times New Roman" panose="02020603050405020304" pitchFamily="18" charset="0"/>
                <a:cs typeface="Times New Roman" panose="02020603050405020304" pitchFamily="18" charset="0"/>
              </a:rPr>
              <a:t>Loanable </a:t>
            </a:r>
            <a:r>
              <a:rPr lang="en-US" dirty="0">
                <a:latin typeface="Times New Roman" panose="02020603050405020304" pitchFamily="18" charset="0"/>
                <a:cs typeface="Times New Roman" panose="02020603050405020304" pitchFamily="18" charset="0"/>
              </a:rPr>
              <a:t>funds at the micro level would </a:t>
            </a:r>
            <a:r>
              <a:rPr lang="en-US" dirty="0" smtClean="0">
                <a:latin typeface="Times New Roman" panose="02020603050405020304" pitchFamily="18" charset="0"/>
                <a:cs typeface="Times New Roman" panose="02020603050405020304" pitchFamily="18" charset="0"/>
              </a:rPr>
              <a:t>be </a:t>
            </a:r>
            <a:r>
              <a:rPr lang="en-US" dirty="0">
                <a:latin typeface="Times New Roman" panose="02020603050405020304" pitchFamily="18" charset="0"/>
                <a:cs typeface="Times New Roman" panose="02020603050405020304" pitchFamily="18" charset="0"/>
              </a:rPr>
              <a:t>performed by the individual banks on the following criteria:</a:t>
            </a:r>
          </a:p>
          <a:p>
            <a:pPr marL="514350" indent="-514350">
              <a:buAutoNum type="arabicPeriod"/>
            </a:pPr>
            <a:r>
              <a:rPr lang="en-US" dirty="0" smtClean="0">
                <a:latin typeface="Times New Roman" panose="02020603050405020304" pitchFamily="18" charset="0"/>
                <a:cs typeface="Times New Roman" panose="02020603050405020304" pitchFamily="18" charset="0"/>
              </a:rPr>
              <a:t>Specific </a:t>
            </a:r>
            <a:r>
              <a:rPr lang="en-US" dirty="0">
                <a:latin typeface="Times New Roman" panose="02020603050405020304" pitchFamily="18" charset="0"/>
                <a:cs typeface="Times New Roman" panose="02020603050405020304" pitchFamily="18" charset="0"/>
              </a:rPr>
              <a:t>credit needs of a </a:t>
            </a:r>
            <a:r>
              <a:rPr lang="en-US" dirty="0" smtClean="0">
                <a:latin typeface="Times New Roman" panose="02020603050405020304" pitchFamily="18" charset="0"/>
                <a:cs typeface="Times New Roman" panose="02020603050405020304" pitchFamily="18" charset="0"/>
              </a:rPr>
              <a:t>firm.</a:t>
            </a:r>
          </a:p>
          <a:p>
            <a:pPr marL="514350" indent="-514350">
              <a:buAutoNum type="arabicPeriod"/>
            </a:pPr>
            <a:r>
              <a:rPr lang="en-US" dirty="0" smtClean="0">
                <a:latin typeface="Times New Roman" panose="02020603050405020304" pitchFamily="18" charset="0"/>
                <a:cs typeface="Times New Roman" panose="02020603050405020304" pitchFamily="18" charset="0"/>
              </a:rPr>
              <a:t>Social </a:t>
            </a:r>
            <a:r>
              <a:rPr lang="en-US" dirty="0">
                <a:latin typeface="Times New Roman" panose="02020603050405020304" pitchFamily="18" charset="0"/>
                <a:cs typeface="Times New Roman" panose="02020603050405020304" pitchFamily="18" charset="0"/>
              </a:rPr>
              <a:t>priority attaching to the </a:t>
            </a:r>
            <a:r>
              <a:rPr lang="en-US" dirty="0" smtClean="0">
                <a:latin typeface="Times New Roman" panose="02020603050405020304" pitchFamily="18" charset="0"/>
                <a:cs typeface="Times New Roman" panose="02020603050405020304" pitchFamily="18" charset="0"/>
              </a:rPr>
              <a:t>enterprise.</a:t>
            </a:r>
          </a:p>
          <a:p>
            <a:pPr marL="514350" indent="-514350">
              <a:buAutoNum type="arabicPeriod"/>
            </a:pPr>
            <a:r>
              <a:rPr lang="en-US" dirty="0" smtClean="0">
                <a:latin typeface="Times New Roman" panose="02020603050405020304" pitchFamily="18" charset="0"/>
                <a:cs typeface="Times New Roman" panose="02020603050405020304" pitchFamily="18" charset="0"/>
              </a:rPr>
              <a:t>Nature </a:t>
            </a:r>
            <a:r>
              <a:rPr lang="en-US" dirty="0">
                <a:latin typeface="Times New Roman" panose="02020603050405020304" pitchFamily="18" charset="0"/>
                <a:cs typeface="Times New Roman" panose="02020603050405020304" pitchFamily="18" charset="0"/>
              </a:rPr>
              <a:t>of the security offered against </a:t>
            </a:r>
            <a:r>
              <a:rPr lang="en-US" dirty="0" smtClean="0">
                <a:latin typeface="Times New Roman" panose="02020603050405020304" pitchFamily="18" charset="0"/>
                <a:cs typeface="Times New Roman" panose="02020603050405020304" pitchFamily="18" charset="0"/>
              </a:rPr>
              <a:t>loan.</a:t>
            </a:r>
          </a:p>
          <a:p>
            <a:pPr marL="514350" indent="-514350">
              <a:buAutoNum type="arabicPeriod"/>
            </a:pPr>
            <a:r>
              <a:rPr lang="en-US" dirty="0" smtClean="0">
                <a:latin typeface="Times New Roman" panose="02020603050405020304" pitchFamily="18" charset="0"/>
                <a:cs typeface="Times New Roman" panose="02020603050405020304" pitchFamily="18" charset="0"/>
              </a:rPr>
              <a:t>Whether </a:t>
            </a:r>
            <a:r>
              <a:rPr lang="en-US" dirty="0">
                <a:latin typeface="Times New Roman" panose="02020603050405020304" pitchFamily="18" charset="0"/>
                <a:cs typeface="Times New Roman" panose="02020603050405020304" pitchFamily="18" charset="0"/>
              </a:rPr>
              <a:t>the credit seeker has also obtained long term advances from the bank for the same </a:t>
            </a:r>
            <a:r>
              <a:rPr lang="en-US" dirty="0" smtClean="0">
                <a:latin typeface="Times New Roman" panose="02020603050405020304" pitchFamily="18" charset="0"/>
                <a:cs typeface="Times New Roman" panose="02020603050405020304" pitchFamily="18" charset="0"/>
              </a:rPr>
              <a:t>enterprise.</a:t>
            </a:r>
          </a:p>
          <a:p>
            <a:pPr marL="514350" indent="-514350">
              <a:buAutoNum type="arabicPeriod"/>
            </a:pPr>
            <a:r>
              <a:rPr lang="en-US" dirty="0" smtClean="0">
                <a:latin typeface="Times New Roman" panose="02020603050405020304" pitchFamily="18" charset="0"/>
                <a:cs typeface="Times New Roman" panose="02020603050405020304" pitchFamily="18" charset="0"/>
              </a:rPr>
              <a:t>Annual</a:t>
            </a:r>
            <a:r>
              <a:rPr lang="en-US" dirty="0">
                <a:latin typeface="Times New Roman" panose="02020603050405020304" pitchFamily="18" charset="0"/>
                <a:cs typeface="Times New Roman" panose="02020603050405020304" pitchFamily="18" charset="0"/>
              </a:rPr>
              <a:t>, monthly or weekly average of the applicant's balance in current account with the same </a:t>
            </a:r>
            <a:r>
              <a:rPr lang="en-US" dirty="0" smtClean="0">
                <a:latin typeface="Times New Roman" panose="02020603050405020304" pitchFamily="18" charset="0"/>
                <a:cs typeface="Times New Roman" panose="02020603050405020304" pitchFamily="18" charset="0"/>
              </a:rPr>
              <a:t>bank.</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6</a:t>
            </a:fld>
            <a:endParaRPr lang="en-US"/>
          </a:p>
        </p:txBody>
      </p:sp>
    </p:spTree>
    <p:extLst>
      <p:ext uri="{BB962C8B-B14F-4D97-AF65-F5344CB8AC3E}">
        <p14:creationId xmlns:p14="http://schemas.microsoft.com/office/powerpoint/2010/main" xmlns="" val="42454592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2</a:t>
            </a:r>
            <a:r>
              <a:rPr lang="en-US" b="1" dirty="0" smtClean="0">
                <a:latin typeface="Times New Roman" panose="02020603050405020304" pitchFamily="18" charset="0"/>
                <a:cs typeface="Times New Roman" panose="02020603050405020304" pitchFamily="18" charset="0"/>
              </a:rPr>
              <a:t>. Bills of Exchange</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dirty="0">
                <a:latin typeface="Times New Roman" panose="02020603050405020304" pitchFamily="18" charset="0"/>
                <a:cs typeface="Times New Roman" panose="02020603050405020304" pitchFamily="18" charset="0"/>
              </a:rPr>
              <a:t>Bills of exchange pose a special problem for interest-free banking. </a:t>
            </a:r>
            <a:r>
              <a:rPr lang="en-US" dirty="0" smtClean="0">
                <a:latin typeface="Times New Roman" panose="02020603050405020304" pitchFamily="18" charset="0"/>
                <a:cs typeface="Times New Roman" panose="02020603050405020304" pitchFamily="18" charset="0"/>
              </a:rPr>
              <a:t>Extending </a:t>
            </a:r>
            <a:r>
              <a:rPr lang="en-US" dirty="0">
                <a:latin typeface="Times New Roman" panose="02020603050405020304" pitchFamily="18" charset="0"/>
                <a:cs typeface="Times New Roman" panose="02020603050405020304" pitchFamily="18" charset="0"/>
              </a:rPr>
              <a:t>an interest-free loan against the bill or advancing cash to the buyer (who would have written the bill) on the basis of </a:t>
            </a:r>
            <a:r>
              <a:rPr lang="en-US" dirty="0" err="1">
                <a:latin typeface="Times New Roman" panose="02020603050405020304" pitchFamily="18" charset="0"/>
                <a:cs typeface="Times New Roman" panose="02020603050405020304" pitchFamily="18" charset="0"/>
              </a:rPr>
              <a:t>Mudarabah</a:t>
            </a:r>
            <a:r>
              <a:rPr lang="en-US" dirty="0">
                <a:latin typeface="Times New Roman" panose="02020603050405020304" pitchFamily="18" charset="0"/>
                <a:cs typeface="Times New Roman" panose="02020603050405020304" pitchFamily="18" charset="0"/>
              </a:rPr>
              <a:t>, claiming a share in the profits from sale of the merchandise involved.</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7</a:t>
            </a:fld>
            <a:endParaRPr lang="en-US"/>
          </a:p>
        </p:txBody>
      </p:sp>
    </p:spTree>
    <p:extLst>
      <p:ext uri="{BB962C8B-B14F-4D97-AF65-F5344CB8AC3E}">
        <p14:creationId xmlns:p14="http://schemas.microsoft.com/office/powerpoint/2010/main" xmlns="" val="19888733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3. </a:t>
            </a:r>
            <a:r>
              <a:rPr lang="en-US" b="1" dirty="0">
                <a:latin typeface="Times New Roman" panose="02020603050405020304" pitchFamily="18" charset="0"/>
                <a:cs typeface="Times New Roman" panose="02020603050405020304" pitchFamily="18" charset="0"/>
              </a:rPr>
              <a:t>Credit for the </a:t>
            </a:r>
            <a:r>
              <a:rPr lang="en-US" b="1" dirty="0" smtClean="0">
                <a:latin typeface="Times New Roman" panose="02020603050405020304" pitchFamily="18" charset="0"/>
                <a:cs typeface="Times New Roman" panose="02020603050405020304" pitchFamily="18" charset="0"/>
              </a:rPr>
              <a:t>Consumer</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Should </a:t>
            </a:r>
            <a:r>
              <a:rPr lang="en-US" dirty="0">
                <a:latin typeface="Times New Roman" panose="02020603050405020304" pitchFamily="18" charset="0"/>
                <a:cs typeface="Times New Roman" panose="02020603050405020304" pitchFamily="18" charset="0"/>
              </a:rPr>
              <a:t>be </a:t>
            </a:r>
            <a:r>
              <a:rPr lang="en-US" dirty="0" err="1">
                <a:latin typeface="Times New Roman" panose="02020603050405020304" pitchFamily="18" charset="0"/>
                <a:cs typeface="Times New Roman" panose="02020603050405020304" pitchFamily="18" charset="0"/>
              </a:rPr>
              <a:t>organised</a:t>
            </a:r>
            <a:r>
              <a:rPr lang="en-US" dirty="0">
                <a:latin typeface="Times New Roman" panose="02020603050405020304" pitchFamily="18" charset="0"/>
                <a:cs typeface="Times New Roman" panose="02020603050405020304" pitchFamily="18" charset="0"/>
              </a:rPr>
              <a:t> as part of </a:t>
            </a:r>
            <a:r>
              <a:rPr lang="en-US" dirty="0" smtClean="0">
                <a:latin typeface="Times New Roman" panose="02020603050405020304" pitchFamily="18" charset="0"/>
                <a:cs typeface="Times New Roman" panose="02020603050405020304" pitchFamily="18" charset="0"/>
              </a:rPr>
              <a:t>a comprehensive </a:t>
            </a:r>
            <a:r>
              <a:rPr lang="en-US" dirty="0">
                <a:latin typeface="Times New Roman" panose="02020603050405020304" pitchFamily="18" charset="0"/>
                <a:cs typeface="Times New Roman" panose="02020603050405020304" pitchFamily="18" charset="0"/>
              </a:rPr>
              <a:t>social security </a:t>
            </a:r>
            <a:r>
              <a:rPr lang="en-US" dirty="0" err="1">
                <a:latin typeface="Times New Roman" panose="02020603050405020304" pitchFamily="18" charset="0"/>
                <a:cs typeface="Times New Roman" panose="02020603050405020304" pitchFamily="18" charset="0"/>
              </a:rPr>
              <a:t>programme</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Banks could grant interest-free loans to their depositors as </a:t>
            </a:r>
            <a:r>
              <a:rPr lang="en-US" dirty="0" smtClean="0">
                <a:latin typeface="Times New Roman" panose="02020603050405020304" pitchFamily="18" charset="0"/>
                <a:cs typeface="Times New Roman" panose="02020603050405020304" pitchFamily="18" charset="0"/>
              </a:rPr>
              <a:t>overdrafts.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Commercial </a:t>
            </a:r>
            <a:r>
              <a:rPr lang="en-US" dirty="0">
                <a:latin typeface="Times New Roman" panose="02020603050405020304" pitchFamily="18" charset="0"/>
                <a:cs typeface="Times New Roman" panose="02020603050405020304" pitchFamily="18" charset="0"/>
              </a:rPr>
              <a:t>banks should finance the supply side and share profits with </a:t>
            </a:r>
            <a:r>
              <a:rPr lang="en-US" dirty="0" smtClean="0">
                <a:latin typeface="Times New Roman" panose="02020603050405020304" pitchFamily="18" charset="0"/>
                <a:cs typeface="Times New Roman" panose="02020603050405020304" pitchFamily="18" charset="0"/>
              </a:rPr>
              <a:t>sellers.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8</a:t>
            </a:fld>
            <a:endParaRPr lang="en-US"/>
          </a:p>
        </p:txBody>
      </p:sp>
    </p:spTree>
    <p:extLst>
      <p:ext uri="{BB962C8B-B14F-4D97-AF65-F5344CB8AC3E}">
        <p14:creationId xmlns:p14="http://schemas.microsoft.com/office/powerpoint/2010/main" xmlns="" val="26554626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4. </a:t>
            </a:r>
            <a:r>
              <a:rPr lang="en-US" b="1" dirty="0">
                <a:latin typeface="Times New Roman" panose="02020603050405020304" pitchFamily="18" charset="0"/>
                <a:cs typeface="Times New Roman" panose="02020603050405020304" pitchFamily="18" charset="0"/>
              </a:rPr>
              <a:t>Finance for the Government and the Public </a:t>
            </a:r>
            <a:r>
              <a:rPr lang="en-US" b="1" dirty="0" smtClean="0">
                <a:latin typeface="Times New Roman" panose="02020603050405020304" pitchFamily="18" charset="0"/>
                <a:cs typeface="Times New Roman" panose="02020603050405020304" pitchFamily="18" charset="0"/>
              </a:rPr>
              <a:t>Sector</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0000" lnSpcReduction="2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One of the major evils of the interest-based system</a:t>
            </a:r>
            <a:r>
              <a:rPr lang="en-US" dirty="0" smtClean="0">
                <a:latin typeface="Times New Roman" panose="02020603050405020304" pitchFamily="18" charset="0"/>
                <a:cs typeface="Times New Roman" panose="02020603050405020304" pitchFamily="18" charset="0"/>
              </a:rPr>
              <a:t>, has </a:t>
            </a:r>
            <a:r>
              <a:rPr lang="en-US" dirty="0">
                <a:latin typeface="Times New Roman" panose="02020603050405020304" pitchFamily="18" charset="0"/>
                <a:cs typeface="Times New Roman" panose="02020603050405020304" pitchFamily="18" charset="0"/>
              </a:rPr>
              <a:t>been the phenomenal growth in public debt</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 switch over to an interest-free system will curtail this </a:t>
            </a:r>
            <a:r>
              <a:rPr lang="en-US" dirty="0" smtClean="0">
                <a:latin typeface="Times New Roman" panose="02020603050405020304" pitchFamily="18" charset="0"/>
                <a:cs typeface="Times New Roman" panose="02020603050405020304" pitchFamily="18" charset="0"/>
              </a:rPr>
              <a:t>growth.</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Costs </a:t>
            </a:r>
            <a:r>
              <a:rPr lang="en-US" dirty="0">
                <a:latin typeface="Times New Roman" panose="02020603050405020304" pitchFamily="18" charset="0"/>
                <a:cs typeface="Times New Roman" panose="02020603050405020304" pitchFamily="18" charset="0"/>
              </a:rPr>
              <a:t>of administration, </a:t>
            </a:r>
            <a:r>
              <a:rPr lang="en-US" dirty="0" err="1">
                <a:latin typeface="Times New Roman" panose="02020603050405020304" pitchFamily="18" charset="0"/>
                <a:cs typeface="Times New Roman" panose="02020603050405020304" pitchFamily="18" charset="0"/>
              </a:rPr>
              <a:t>defence</a:t>
            </a:r>
            <a:r>
              <a:rPr lang="en-US" dirty="0">
                <a:latin typeface="Times New Roman" panose="02020603050405020304" pitchFamily="18" charset="0"/>
                <a:cs typeface="Times New Roman" panose="02020603050405020304" pitchFamily="18" charset="0"/>
              </a:rPr>
              <a:t> and other 'non-productive' services of the state will have to be met through fiscal measures including compulsory borrowing from owners of large surpluses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Public </a:t>
            </a:r>
            <a:r>
              <a:rPr lang="en-US" dirty="0">
                <a:latin typeface="Times New Roman" panose="02020603050405020304" pitchFamily="18" charset="0"/>
                <a:cs typeface="Times New Roman" panose="02020603050405020304" pitchFamily="18" charset="0"/>
              </a:rPr>
              <a:t>sector projects may be financed through issue of 'shares' promising part of the profits to shareholders.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Funds </a:t>
            </a:r>
            <a:r>
              <a:rPr lang="en-US" dirty="0">
                <a:latin typeface="Times New Roman" panose="02020603050405020304" pitchFamily="18" charset="0"/>
                <a:cs typeface="Times New Roman" panose="02020603050405020304" pitchFamily="18" charset="0"/>
              </a:rPr>
              <a:t>could flow into the public sector projects on the basis of </a:t>
            </a:r>
            <a:r>
              <a:rPr lang="en-US" dirty="0" err="1">
                <a:latin typeface="Times New Roman" panose="02020603050405020304" pitchFamily="18" charset="0"/>
                <a:cs typeface="Times New Roman" panose="02020603050405020304" pitchFamily="18" charset="0"/>
              </a:rPr>
              <a:t>Mudarabah</a:t>
            </a:r>
            <a:r>
              <a:rPr lang="en-US" dirty="0">
                <a:latin typeface="Times New Roman" panose="02020603050405020304" pitchFamily="18" charset="0"/>
                <a:cs typeface="Times New Roman" panose="02020603050405020304" pitchFamily="18" charset="0"/>
              </a:rPr>
              <a:t> or </a:t>
            </a:r>
            <a:r>
              <a:rPr lang="en-US" dirty="0" err="1">
                <a:latin typeface="Times New Roman" panose="02020603050405020304" pitchFamily="18" charset="0"/>
                <a:cs typeface="Times New Roman" panose="02020603050405020304" pitchFamily="18" charset="0"/>
              </a:rPr>
              <a:t>Shirkah</a:t>
            </a:r>
            <a:r>
              <a:rPr lang="en-US" dirty="0">
                <a:latin typeface="Times New Roman" panose="02020603050405020304" pitchFamily="18" charset="0"/>
                <a:cs typeface="Times New Roman" panose="02020603050405020304" pitchFamily="18" charset="0"/>
              </a:rPr>
              <a:t> directly from the public or indirectly through the commercial </a:t>
            </a:r>
            <a:r>
              <a:rPr lang="en-US" dirty="0" smtClean="0">
                <a:latin typeface="Times New Roman" panose="02020603050405020304" pitchFamily="18" charset="0"/>
                <a:cs typeface="Times New Roman" panose="02020603050405020304" pitchFamily="18" charset="0"/>
              </a:rPr>
              <a:t>banks.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Exemption </a:t>
            </a:r>
            <a:r>
              <a:rPr lang="en-US" dirty="0">
                <a:latin typeface="Times New Roman" panose="02020603050405020304" pitchFamily="18" charset="0"/>
                <a:cs typeface="Times New Roman" panose="02020603050405020304" pitchFamily="18" charset="0"/>
              </a:rPr>
              <a:t>of money lent to the State from the </a:t>
            </a:r>
            <a:r>
              <a:rPr lang="en-US" dirty="0" err="1">
                <a:latin typeface="Times New Roman" panose="02020603050405020304" pitchFamily="18" charset="0"/>
                <a:cs typeface="Times New Roman" panose="02020603050405020304" pitchFamily="18" charset="0"/>
              </a:rPr>
              <a:t>Zakah</a:t>
            </a:r>
            <a:r>
              <a:rPr lang="en-US" dirty="0">
                <a:latin typeface="Times New Roman" panose="02020603050405020304" pitchFamily="18" charset="0"/>
                <a:cs typeface="Times New Roman" panose="02020603050405020304" pitchFamily="18" charset="0"/>
              </a:rPr>
              <a:t> levy could be an added incentive to the lenders. Some other tax concessions have also been </a:t>
            </a:r>
            <a:r>
              <a:rPr lang="en-US" dirty="0" smtClean="0">
                <a:latin typeface="Times New Roman" panose="02020603050405020304" pitchFamily="18" charset="0"/>
                <a:cs typeface="Times New Roman" panose="02020603050405020304" pitchFamily="18" charset="0"/>
              </a:rPr>
              <a:t>suggested.</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9</a:t>
            </a:fld>
            <a:endParaRPr lang="en-US"/>
          </a:p>
        </p:txBody>
      </p:sp>
    </p:spTree>
    <p:extLst>
      <p:ext uri="{BB962C8B-B14F-4D97-AF65-F5344CB8AC3E}">
        <p14:creationId xmlns:p14="http://schemas.microsoft.com/office/powerpoint/2010/main" xmlns="" val="20515236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MONETARY </a:t>
            </a:r>
            <a:r>
              <a:rPr lang="en-US" b="1" dirty="0" smtClean="0">
                <a:latin typeface="Times New Roman" panose="02020603050405020304" pitchFamily="18" charset="0"/>
                <a:cs typeface="Times New Roman" panose="02020603050405020304" pitchFamily="18" charset="0"/>
              </a:rPr>
              <a:t>POLICY (MP)</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is regulating </a:t>
            </a:r>
            <a:r>
              <a:rPr lang="en-US" dirty="0">
                <a:latin typeface="Times New Roman" panose="02020603050405020304" pitchFamily="18" charset="0"/>
                <a:cs typeface="Times New Roman" panose="02020603050405020304" pitchFamily="18" charset="0"/>
              </a:rPr>
              <a:t>the quantity of money, its availability and its cost</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Price </a:t>
            </a:r>
            <a:r>
              <a:rPr lang="en-US" dirty="0">
                <a:latin typeface="Times New Roman" panose="02020603050405020304" pitchFamily="18" charset="0"/>
                <a:cs typeface="Times New Roman" panose="02020603050405020304" pitchFamily="18" charset="0"/>
              </a:rPr>
              <a:t>stability, balance of payments, growth of the economy and distributive </a:t>
            </a:r>
            <a:r>
              <a:rPr lang="en-US" dirty="0" smtClean="0">
                <a:latin typeface="Times New Roman" panose="02020603050405020304" pitchFamily="18" charset="0"/>
                <a:cs typeface="Times New Roman" panose="02020603050405020304" pitchFamily="18" charset="0"/>
              </a:rPr>
              <a:t>justice are the objectives of MP.</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the absence of interest-bearing securities, sale and purchase of a certain kind of share and 'loan certificates' could provide the means of 'open market </a:t>
            </a:r>
            <a:r>
              <a:rPr lang="en-US" dirty="0" smtClean="0">
                <a:latin typeface="Times New Roman" panose="02020603050405020304" pitchFamily="18" charset="0"/>
                <a:cs typeface="Times New Roman" panose="02020603050405020304" pitchFamily="18" charset="0"/>
              </a:rPr>
              <a:t>operations’.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a:t>
            </a:r>
            <a:r>
              <a:rPr lang="en-US" dirty="0" smtClean="0">
                <a:latin typeface="Times New Roman" panose="02020603050405020304" pitchFamily="18" charset="0"/>
                <a:cs typeface="Times New Roman" panose="02020603050405020304" pitchFamily="18" charset="0"/>
              </a:rPr>
              <a:t>‘Refinance </a:t>
            </a:r>
            <a:r>
              <a:rPr lang="en-US" dirty="0">
                <a:latin typeface="Times New Roman" panose="02020603050405020304" pitchFamily="18" charset="0"/>
                <a:cs typeface="Times New Roman" panose="02020603050405020304" pitchFamily="18" charset="0"/>
              </a:rPr>
              <a:t>Ratio' refers to the offer of the Central Bank to provide additional cash to the commercial banks to the extent of a certain percentage of the interest-free loans granted by them. Raising or lowering this ratio will have the effect of expanding or contracting the supply of short term credit by the commercial banks.</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10</a:t>
            </a:fld>
            <a:endParaRPr lang="en-US"/>
          </a:p>
        </p:txBody>
      </p:sp>
    </p:spTree>
    <p:extLst>
      <p:ext uri="{BB962C8B-B14F-4D97-AF65-F5344CB8AC3E}">
        <p14:creationId xmlns:p14="http://schemas.microsoft.com/office/powerpoint/2010/main" xmlns="" val="6192860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MONETARY </a:t>
            </a:r>
            <a:r>
              <a:rPr lang="en-US" b="1" dirty="0" smtClean="0">
                <a:latin typeface="Times New Roman" panose="02020603050405020304" pitchFamily="18" charset="0"/>
                <a:cs typeface="Times New Roman" panose="02020603050405020304" pitchFamily="18" charset="0"/>
              </a:rPr>
              <a:t>POLICY (MP)</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Lending </a:t>
            </a:r>
            <a:r>
              <a:rPr lang="en-US" dirty="0" smtClean="0">
                <a:latin typeface="Times New Roman" panose="02020603050405020304" pitchFamily="18" charset="0"/>
                <a:cs typeface="Times New Roman" panose="02020603050405020304" pitchFamily="18" charset="0"/>
              </a:rPr>
              <a:t>Ratio </a:t>
            </a:r>
            <a:r>
              <a:rPr lang="en-US" dirty="0">
                <a:latin typeface="Times New Roman" panose="02020603050405020304" pitchFamily="18" charset="0"/>
                <a:cs typeface="Times New Roman" panose="02020603050405020304" pitchFamily="18" charset="0"/>
              </a:rPr>
              <a:t>which refers to the percentage of demand deposits which the commercial banks will be obliged to lend out as interest-free loans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'ratios of profit sharing' i.e., the percentage of profits accruing to the entrepreneur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which would flow back to the bank</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‘Moral suasion’ </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marriage of capital and enterprise, effected by the replacement of interest by profit-sharing, </a:t>
            </a:r>
            <a:r>
              <a:rPr lang="en-US" dirty="0" smtClean="0">
                <a:latin typeface="Times New Roman" panose="02020603050405020304" pitchFamily="18" charset="0"/>
                <a:cs typeface="Times New Roman" panose="02020603050405020304" pitchFamily="18" charset="0"/>
              </a:rPr>
              <a:t>will </a:t>
            </a:r>
            <a:r>
              <a:rPr lang="en-US" dirty="0">
                <a:latin typeface="Times New Roman" panose="02020603050405020304" pitchFamily="18" charset="0"/>
                <a:cs typeface="Times New Roman" panose="02020603050405020304" pitchFamily="18" charset="0"/>
              </a:rPr>
              <a:t>contribute towards growth and </a:t>
            </a:r>
            <a:r>
              <a:rPr lang="en-US" dirty="0" smtClean="0">
                <a:latin typeface="Times New Roman" panose="02020603050405020304" pitchFamily="18" charset="0"/>
                <a:cs typeface="Times New Roman" panose="02020603050405020304" pitchFamily="18" charset="0"/>
              </a:rPr>
              <a:t>development.</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11</a:t>
            </a:fld>
            <a:endParaRPr lang="en-US"/>
          </a:p>
        </p:txBody>
      </p:sp>
    </p:spTree>
    <p:extLst>
      <p:ext uri="{BB962C8B-B14F-4D97-AF65-F5344CB8AC3E}">
        <p14:creationId xmlns:p14="http://schemas.microsoft.com/office/powerpoint/2010/main" xmlns="" val="6777909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MONETARY </a:t>
            </a:r>
            <a:r>
              <a:rPr lang="en-US" b="1" dirty="0" smtClean="0">
                <a:latin typeface="Times New Roman" panose="02020603050405020304" pitchFamily="18" charset="0"/>
                <a:cs typeface="Times New Roman" panose="02020603050405020304" pitchFamily="18" charset="0"/>
              </a:rPr>
              <a:t>POLICY (MP)</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Presently, the chief practical concern for Monetary Authorities in the Muslim countries is controlling inflation</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With the creation of high-powered money entirely vested in the central banks, and the automatic curtailment of credit with the abolition of interest and curbs on speculation, inflation can be more easily controlled in the framework of Islamic policies and interest-free institutions.</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12</a:t>
            </a:fld>
            <a:endParaRPr lang="en-US"/>
          </a:p>
        </p:txBody>
      </p:sp>
    </p:spTree>
    <p:extLst>
      <p:ext uri="{BB962C8B-B14F-4D97-AF65-F5344CB8AC3E}">
        <p14:creationId xmlns:p14="http://schemas.microsoft.com/office/powerpoint/2010/main" xmlns="" val="20244627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INTERNATIONAL BANKING</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Interest-free </a:t>
            </a:r>
            <a:r>
              <a:rPr lang="en-US" dirty="0">
                <a:latin typeface="Times New Roman" panose="02020603050405020304" pitchFamily="18" charset="0"/>
                <a:cs typeface="Times New Roman" panose="02020603050405020304" pitchFamily="18" charset="0"/>
              </a:rPr>
              <a:t>national banking systems will have to interact with the interest-based system dominating the world</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While transactions with interest-based institutions would involve payment as well as receipt on interest, these transactions can be channeled through the central bank which could, as far as possible, insulate the indigenous economy from the effect of these transactions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establishment of the Islamic Development Bank at Jeddah followed by the formation of Islamic banks at Dubai, Cairo, Khartoum and Jordan have prepared the ground for international monetary cooperation free of interest.</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13</a:t>
            </a:fld>
            <a:endParaRPr lang="en-US"/>
          </a:p>
        </p:txBody>
      </p:sp>
    </p:spTree>
    <p:extLst>
      <p:ext uri="{BB962C8B-B14F-4D97-AF65-F5344CB8AC3E}">
        <p14:creationId xmlns:p14="http://schemas.microsoft.com/office/powerpoint/2010/main" xmlns="" val="34391940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INTERNATIONAL BANKING</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The recently founded International Association of Islamic Banks is a step in that direction.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One </a:t>
            </a:r>
            <a:r>
              <a:rPr lang="en-US" sz="2200" dirty="0">
                <a:latin typeface="Times New Roman" panose="02020603050405020304" pitchFamily="18" charset="0"/>
                <a:cs typeface="Times New Roman" panose="02020603050405020304" pitchFamily="18" charset="0"/>
              </a:rPr>
              <a:t>of its declared aims is to advise its members on investment and to attend to their liquidity problems, besides effecting coordination in their working and standardization in their practices.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Foreign </a:t>
            </a:r>
            <a:r>
              <a:rPr lang="en-US" sz="2200" dirty="0">
                <a:latin typeface="Times New Roman" panose="02020603050405020304" pitchFamily="18" charset="0"/>
                <a:cs typeface="Times New Roman" panose="02020603050405020304" pitchFamily="18" charset="0"/>
              </a:rPr>
              <a:t>exchange reserves of the oil rich countries </a:t>
            </a:r>
            <a:r>
              <a:rPr lang="en-US" sz="2200" dirty="0" smtClean="0">
                <a:latin typeface="Times New Roman" panose="02020603050405020304" pitchFamily="18" charset="0"/>
                <a:cs typeface="Times New Roman" panose="02020603050405020304" pitchFamily="18" charset="0"/>
              </a:rPr>
              <a:t>are </a:t>
            </a:r>
            <a:r>
              <a:rPr lang="en-US" sz="2200" dirty="0">
                <a:latin typeface="Times New Roman" panose="02020603050405020304" pitchFamily="18" charset="0"/>
                <a:cs typeface="Times New Roman" panose="02020603050405020304" pitchFamily="18" charset="0"/>
              </a:rPr>
              <a:t>exercising inflationary pressures at home and have, surprisingly enough, increased their vulnerability to the maneuverings of international high finance. </a:t>
            </a:r>
            <a:endParaRPr lang="en-US" sz="22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Interest-free </a:t>
            </a:r>
            <a:r>
              <a:rPr lang="en-US" sz="2200" dirty="0">
                <a:latin typeface="Times New Roman" panose="02020603050405020304" pitchFamily="18" charset="0"/>
                <a:cs typeface="Times New Roman" panose="02020603050405020304" pitchFamily="18" charset="0"/>
              </a:rPr>
              <a:t>loans on a liberal scale and long-term profit-sharing arrangements, possibly with an initial period of grace, could usher in an era of rapid all-round development to the advantage of the entire </a:t>
            </a:r>
            <a:r>
              <a:rPr lang="en-US" sz="2200" dirty="0" smtClean="0">
                <a:latin typeface="Times New Roman" panose="02020603050405020304" pitchFamily="18" charset="0"/>
                <a:cs typeface="Times New Roman" panose="02020603050405020304" pitchFamily="18" charset="0"/>
              </a:rPr>
              <a:t>region.</a:t>
            </a:r>
            <a:endParaRPr lang="en-US" sz="22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14</a:t>
            </a:fld>
            <a:endParaRPr lang="en-US"/>
          </a:p>
        </p:txBody>
      </p:sp>
    </p:spTree>
    <p:extLst>
      <p:ext uri="{BB962C8B-B14F-4D97-AF65-F5344CB8AC3E}">
        <p14:creationId xmlns:p14="http://schemas.microsoft.com/office/powerpoint/2010/main" xmlns="" val="5044351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Abolition of interest has become the hallmark of Islamic Economics in modern times.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Operational </a:t>
            </a:r>
            <a:r>
              <a:rPr lang="en-US" sz="2400" dirty="0">
                <a:latin typeface="Times New Roman" panose="02020603050405020304" pitchFamily="18" charset="0"/>
                <a:cs typeface="Times New Roman" panose="02020603050405020304" pitchFamily="18" charset="0"/>
              </a:rPr>
              <a:t>model of interest-free banking </a:t>
            </a:r>
            <a:r>
              <a:rPr lang="en-US" sz="2400" dirty="0" smtClean="0">
                <a:latin typeface="Times New Roman" panose="02020603050405020304" pitchFamily="18" charset="0"/>
                <a:cs typeface="Times New Roman" panose="02020603050405020304" pitchFamily="18" charset="0"/>
              </a:rPr>
              <a:t>is need of the time.</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twin principles of </a:t>
            </a:r>
            <a:r>
              <a:rPr lang="en-US" sz="2400" dirty="0" err="1">
                <a:latin typeface="Times New Roman" panose="02020603050405020304" pitchFamily="18" charset="0"/>
                <a:cs typeface="Times New Roman" panose="02020603050405020304" pitchFamily="18" charset="0"/>
              </a:rPr>
              <a:t>Zakah</a:t>
            </a:r>
            <a:r>
              <a:rPr lang="en-US" sz="2400" dirty="0">
                <a:latin typeface="Times New Roman" panose="02020603050405020304" pitchFamily="18" charset="0"/>
                <a:cs typeface="Times New Roman" panose="02020603050405020304" pitchFamily="18" charset="0"/>
              </a:rPr>
              <a:t> and abolition of </a:t>
            </a:r>
            <a:r>
              <a:rPr lang="en-US" sz="2400" dirty="0" err="1">
                <a:latin typeface="Times New Roman" panose="02020603050405020304" pitchFamily="18" charset="0"/>
                <a:cs typeface="Times New Roman" panose="02020603050405020304" pitchFamily="18" charset="0"/>
              </a:rPr>
              <a:t>Riba</a:t>
            </a:r>
            <a:r>
              <a:rPr lang="en-US" sz="2400" dirty="0">
                <a:latin typeface="Times New Roman" panose="02020603050405020304" pitchFamily="18" charset="0"/>
                <a:cs typeface="Times New Roman" panose="02020603050405020304" pitchFamily="18" charset="0"/>
              </a:rPr>
              <a:t> is more just and more efficient than any other alternative.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It is now receiving attention not only from </a:t>
            </a:r>
            <a:r>
              <a:rPr lang="en-US" sz="2400" dirty="0">
                <a:latin typeface="Times New Roman" panose="02020603050405020304" pitchFamily="18" charset="0"/>
                <a:cs typeface="Times New Roman" panose="02020603050405020304" pitchFamily="18" charset="0"/>
              </a:rPr>
              <a:t>trained economists but also from professional bankers and from governments</a:t>
            </a:r>
            <a:r>
              <a:rPr lang="en-US" sz="24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Meanwhile, the entire area of non-bank financial intermediaries, of near-money, of transactions in foreign currencies and the vital subject of international monetary </a:t>
            </a:r>
            <a:r>
              <a:rPr lang="en-US" sz="2400" dirty="0" err="1">
                <a:latin typeface="Times New Roman" panose="02020603050405020304" pitchFamily="18" charset="0"/>
                <a:cs typeface="Times New Roman" panose="02020603050405020304" pitchFamily="18" charset="0"/>
              </a:rPr>
              <a:t>organisation</a:t>
            </a:r>
            <a:r>
              <a:rPr lang="en-US" sz="2400" dirty="0">
                <a:latin typeface="Times New Roman" panose="02020603050405020304" pitchFamily="18" charset="0"/>
                <a:cs typeface="Times New Roman" panose="02020603050405020304" pitchFamily="18" charset="0"/>
              </a:rPr>
              <a:t> awaits the attention of Islamic economists</a:t>
            </a:r>
            <a:r>
              <a:rPr lang="en-US" sz="2400" dirty="0" smtClean="0">
                <a:latin typeface="Times New Roman" panose="02020603050405020304" pitchFamily="18" charset="0"/>
                <a:cs typeface="Times New Roman" panose="02020603050405020304" pitchFamily="18" charset="0"/>
              </a:rPr>
              <a:t>.</a:t>
            </a:r>
            <a:endParaRPr lang="en-US" sz="24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15</a:t>
            </a:fld>
            <a:endParaRPr lang="en-US"/>
          </a:p>
        </p:txBody>
      </p:sp>
    </p:spTree>
    <p:extLst>
      <p:ext uri="{BB962C8B-B14F-4D97-AF65-F5344CB8AC3E}">
        <p14:creationId xmlns:p14="http://schemas.microsoft.com/office/powerpoint/2010/main" xmlns="" val="11669980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rmAutofit/>
          </a:bodyPr>
          <a:lstStyle/>
          <a:p>
            <a:r>
              <a:rPr lang="en-US" b="1" dirty="0">
                <a:latin typeface="Times New Roman" pitchFamily="18" charset="0"/>
                <a:cs typeface="Times New Roman" pitchFamily="18" charset="0"/>
              </a:rPr>
              <a:t>Thank You</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16</a:t>
            </a:fld>
            <a:endParaRPr lang="en-US"/>
          </a:p>
        </p:txBody>
      </p:sp>
      <p:pic>
        <p:nvPicPr>
          <p:cNvPr id="5" name="Picture 2" descr="http://t3.gstatic.com/images?q=tbn:ANd9GcSZSvsBpMw5NpNky3YYniKSbfQ_FyUgbse5iwnzm2eYpxAoTL1SAg"/>
          <p:cNvPicPr>
            <a:picLocks noGrp="1" noChangeAspect="1" noChangeArrowheads="1"/>
          </p:cNvPicPr>
          <p:nvPr>
            <p:ph idx="1"/>
          </p:nvPr>
        </p:nvPicPr>
        <p:blipFill>
          <a:blip r:embed="rId2" cstate="print"/>
          <a:srcRect/>
          <a:stretch>
            <a:fillRect/>
          </a:stretch>
        </p:blipFill>
        <p:spPr bwMode="auto">
          <a:xfrm>
            <a:off x="1752601" y="1752600"/>
            <a:ext cx="5486400" cy="3733799"/>
          </a:xfrm>
          <a:prstGeom prst="rect">
            <a:avLst/>
          </a:prstGeom>
          <a:noFill/>
        </p:spPr>
      </p:pic>
    </p:spTree>
    <p:extLst>
      <p:ext uri="{BB962C8B-B14F-4D97-AF65-F5344CB8AC3E}">
        <p14:creationId xmlns:p14="http://schemas.microsoft.com/office/powerpoint/2010/main" xmlns="" val="21137464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6362</TotalTime>
  <Words>993</Words>
  <Application>Microsoft Office PowerPoint</Application>
  <PresentationFormat>On-screen Show (4:3)</PresentationFormat>
  <Paragraphs>106</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MBF707: Monetary and Fiscal Framework in Islamic Finance </vt:lpstr>
      <vt:lpstr>Lecture 16  Islamic Approach to Money, Banking and Monetary Policy - A Review (Continued) </vt:lpstr>
      <vt:lpstr>Review of the Last Lecture</vt:lpstr>
      <vt:lpstr>Topics of Discussion in Two Lectures</vt:lpstr>
      <vt:lpstr>Issues Need Attention</vt:lpstr>
      <vt:lpstr>1. Short- Term Loans</vt:lpstr>
      <vt:lpstr>2. Bills of Exchange</vt:lpstr>
      <vt:lpstr>3. Credit for the Consumer</vt:lpstr>
      <vt:lpstr>4. Finance for the Government and the Public Sector</vt:lpstr>
      <vt:lpstr>MONETARY POLICY (MP)</vt:lpstr>
      <vt:lpstr>MONETARY POLICY (MP)</vt:lpstr>
      <vt:lpstr>MONETARY POLICY (MP)</vt:lpstr>
      <vt:lpstr>INTERNATIONAL BANKING</vt:lpstr>
      <vt:lpstr>INTERNATIONAL BANKING</vt:lpstr>
      <vt:lpstr>CONCLUSION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Dynamics Of Dividend Policy, Capital Structure And Agency Cost:  Evidence From Nonfinancial  Sector of Pakistan </dc:title>
  <dc:creator>siddiqui</dc:creator>
  <cp:lastModifiedBy>stdc_lp</cp:lastModifiedBy>
  <cp:revision>504</cp:revision>
  <cp:lastPrinted>2013-04-30T04:29:25Z</cp:lastPrinted>
  <dcterms:created xsi:type="dcterms:W3CDTF">2012-07-18T13:07:28Z</dcterms:created>
  <dcterms:modified xsi:type="dcterms:W3CDTF">2014-07-13T13:47:40Z</dcterms:modified>
</cp:coreProperties>
</file>