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6"/>
  </p:notesMasterIdLst>
  <p:handoutMasterIdLst>
    <p:handoutMasterId r:id="rId27"/>
  </p:handoutMasterIdLst>
  <p:sldIdLst>
    <p:sldId id="551" r:id="rId2"/>
    <p:sldId id="552" r:id="rId3"/>
    <p:sldId id="553" r:id="rId4"/>
    <p:sldId id="583" r:id="rId5"/>
    <p:sldId id="579" r:id="rId6"/>
    <p:sldId id="580" r:id="rId7"/>
    <p:sldId id="581" r:id="rId8"/>
    <p:sldId id="582" r:id="rId9"/>
    <p:sldId id="554" r:id="rId10"/>
    <p:sldId id="556" r:id="rId11"/>
    <p:sldId id="557" r:id="rId12"/>
    <p:sldId id="558" r:id="rId13"/>
    <p:sldId id="559" r:id="rId14"/>
    <p:sldId id="560" r:id="rId15"/>
    <p:sldId id="561" r:id="rId16"/>
    <p:sldId id="562" r:id="rId17"/>
    <p:sldId id="563" r:id="rId18"/>
    <p:sldId id="564" r:id="rId19"/>
    <p:sldId id="565" r:id="rId20"/>
    <p:sldId id="566" r:id="rId21"/>
    <p:sldId id="567" r:id="rId22"/>
    <p:sldId id="568" r:id="rId23"/>
    <p:sldId id="578" r:id="rId24"/>
    <p:sldId id="555" r:id="rId25"/>
  </p:sldIdLst>
  <p:sldSz cx="9144000" cy="6858000" type="screen4x3"/>
  <p:notesSz cx="7053263"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sorterViewPr>
    <p:cViewPr varScale="1">
      <p:scale>
        <a:sx n="100" d="100"/>
        <a:sy n="100" d="100"/>
      </p:scale>
      <p:origin x="0" y="-7218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59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95738" y="0"/>
            <a:ext cx="3055937" cy="465138"/>
          </a:xfrm>
          <a:prstGeom prst="rect">
            <a:avLst/>
          </a:prstGeom>
        </p:spPr>
        <p:txBody>
          <a:bodyPr vert="horz" lIns="91440" tIns="45720" rIns="91440" bIns="45720" rtlCol="0"/>
          <a:lstStyle>
            <a:lvl1pPr algn="r">
              <a:defRPr sz="1200"/>
            </a:lvl1pPr>
          </a:lstStyle>
          <a:p>
            <a:fld id="{B9F238C2-C916-43C6-B27B-30ABB16FC6B8}" type="datetimeFigureOut">
              <a:rPr lang="en-US" smtClean="0"/>
              <a:pPr/>
              <a:t>7/13/2014</a:t>
            </a:fld>
            <a:endParaRPr lang="en-US"/>
          </a:p>
        </p:txBody>
      </p:sp>
      <p:sp>
        <p:nvSpPr>
          <p:cNvPr id="4" name="Footer Placeholder 3"/>
          <p:cNvSpPr>
            <a:spLocks noGrp="1"/>
          </p:cNvSpPr>
          <p:nvPr>
            <p:ph type="ftr" sz="quarter" idx="2"/>
          </p:nvPr>
        </p:nvSpPr>
        <p:spPr>
          <a:xfrm>
            <a:off x="0" y="8842375"/>
            <a:ext cx="3055938"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95738" y="8842375"/>
            <a:ext cx="3055937" cy="465138"/>
          </a:xfrm>
          <a:prstGeom prst="rect">
            <a:avLst/>
          </a:prstGeom>
        </p:spPr>
        <p:txBody>
          <a:bodyPr vert="horz" lIns="91440" tIns="45720" rIns="91440" bIns="45720" rtlCol="0" anchor="b"/>
          <a:lstStyle>
            <a:lvl1pPr algn="r">
              <a:defRPr sz="1200"/>
            </a:lvl1pPr>
          </a:lstStyle>
          <a:p>
            <a:fld id="{6AF14EF9-76CC-49A8-99D9-5933018B8924}" type="slidenum">
              <a:rPr lang="en-US" smtClean="0"/>
              <a:pPr/>
              <a:t>‹#›</a:t>
            </a:fld>
            <a:endParaRPr lang="en-US"/>
          </a:p>
        </p:txBody>
      </p:sp>
    </p:spTree>
    <p:extLst>
      <p:ext uri="{BB962C8B-B14F-4D97-AF65-F5344CB8AC3E}">
        <p14:creationId xmlns:p14="http://schemas.microsoft.com/office/powerpoint/2010/main" xmlns="" val="33152076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56414" cy="465455"/>
          </a:xfrm>
          <a:prstGeom prst="rect">
            <a:avLst/>
          </a:prstGeom>
        </p:spPr>
        <p:txBody>
          <a:bodyPr vert="horz" lIns="93497" tIns="46749" rIns="93497" bIns="46749" rtlCol="0"/>
          <a:lstStyle>
            <a:lvl1pPr algn="l">
              <a:defRPr sz="1200"/>
            </a:lvl1pPr>
          </a:lstStyle>
          <a:p>
            <a:endParaRPr lang="en-US"/>
          </a:p>
        </p:txBody>
      </p:sp>
      <p:sp>
        <p:nvSpPr>
          <p:cNvPr id="3" name="Date Placeholder 2"/>
          <p:cNvSpPr>
            <a:spLocks noGrp="1"/>
          </p:cNvSpPr>
          <p:nvPr>
            <p:ph type="dt" idx="1"/>
          </p:nvPr>
        </p:nvSpPr>
        <p:spPr>
          <a:xfrm>
            <a:off x="3995217" y="0"/>
            <a:ext cx="3056414" cy="465455"/>
          </a:xfrm>
          <a:prstGeom prst="rect">
            <a:avLst/>
          </a:prstGeom>
        </p:spPr>
        <p:txBody>
          <a:bodyPr vert="horz" lIns="93497" tIns="46749" rIns="93497" bIns="46749" rtlCol="0"/>
          <a:lstStyle>
            <a:lvl1pPr algn="r">
              <a:defRPr sz="1200"/>
            </a:lvl1pPr>
          </a:lstStyle>
          <a:p>
            <a:fld id="{FD0A2760-F6CB-430A-8378-C2D417958E5B}" type="datetimeFigureOut">
              <a:rPr lang="en-US" smtClean="0"/>
              <a:pPr/>
              <a:t>7/13/2014</a:t>
            </a:fld>
            <a:endParaRPr lang="en-US"/>
          </a:p>
        </p:txBody>
      </p:sp>
      <p:sp>
        <p:nvSpPr>
          <p:cNvPr id="4" name="Slide Image Placeholder 3"/>
          <p:cNvSpPr>
            <a:spLocks noGrp="1" noRot="1" noChangeAspect="1"/>
          </p:cNvSpPr>
          <p:nvPr>
            <p:ph type="sldImg" idx="2"/>
          </p:nvPr>
        </p:nvSpPr>
        <p:spPr>
          <a:xfrm>
            <a:off x="1200150" y="698500"/>
            <a:ext cx="4654550" cy="3490913"/>
          </a:xfrm>
          <a:prstGeom prst="rect">
            <a:avLst/>
          </a:prstGeom>
          <a:noFill/>
          <a:ln w="12700">
            <a:solidFill>
              <a:prstClr val="black"/>
            </a:solidFill>
          </a:ln>
        </p:spPr>
        <p:txBody>
          <a:bodyPr vert="horz" lIns="93497" tIns="46749" rIns="93497" bIns="46749" rtlCol="0" anchor="ctr"/>
          <a:lstStyle/>
          <a:p>
            <a:endParaRPr lang="en-US"/>
          </a:p>
        </p:txBody>
      </p:sp>
      <p:sp>
        <p:nvSpPr>
          <p:cNvPr id="5" name="Notes Placeholder 4"/>
          <p:cNvSpPr>
            <a:spLocks noGrp="1"/>
          </p:cNvSpPr>
          <p:nvPr>
            <p:ph type="body" sz="quarter" idx="3"/>
          </p:nvPr>
        </p:nvSpPr>
        <p:spPr>
          <a:xfrm>
            <a:off x="705327" y="4421823"/>
            <a:ext cx="5642610" cy="4189095"/>
          </a:xfrm>
          <a:prstGeom prst="rect">
            <a:avLst/>
          </a:prstGeom>
        </p:spPr>
        <p:txBody>
          <a:bodyPr vert="horz" lIns="93497" tIns="46749" rIns="93497" bIns="4674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29"/>
            <a:ext cx="3056414" cy="465455"/>
          </a:xfrm>
          <a:prstGeom prst="rect">
            <a:avLst/>
          </a:prstGeom>
        </p:spPr>
        <p:txBody>
          <a:bodyPr vert="horz" lIns="93497" tIns="46749" rIns="93497" bIns="46749" rtlCol="0" anchor="b"/>
          <a:lstStyle>
            <a:lvl1pPr algn="l">
              <a:defRPr sz="1200"/>
            </a:lvl1pPr>
          </a:lstStyle>
          <a:p>
            <a:endParaRPr lang="en-US"/>
          </a:p>
        </p:txBody>
      </p:sp>
      <p:sp>
        <p:nvSpPr>
          <p:cNvPr id="7" name="Slide Number Placeholder 6"/>
          <p:cNvSpPr>
            <a:spLocks noGrp="1"/>
          </p:cNvSpPr>
          <p:nvPr>
            <p:ph type="sldNum" sz="quarter" idx="5"/>
          </p:nvPr>
        </p:nvSpPr>
        <p:spPr>
          <a:xfrm>
            <a:off x="3995217" y="8842029"/>
            <a:ext cx="3056414" cy="465455"/>
          </a:xfrm>
          <a:prstGeom prst="rect">
            <a:avLst/>
          </a:prstGeom>
        </p:spPr>
        <p:txBody>
          <a:bodyPr vert="horz" lIns="93497" tIns="46749" rIns="93497" bIns="46749" rtlCol="0" anchor="b"/>
          <a:lstStyle>
            <a:lvl1pPr algn="r">
              <a:defRPr sz="1200"/>
            </a:lvl1pPr>
          </a:lstStyle>
          <a:p>
            <a:fld id="{EF78F9B5-3E5E-4396-81E1-4095F4EC520D}" type="slidenum">
              <a:rPr lang="en-US" smtClean="0"/>
              <a:pPr/>
              <a:t>‹#›</a:t>
            </a:fld>
            <a:endParaRPr lang="en-US"/>
          </a:p>
        </p:txBody>
      </p:sp>
    </p:spTree>
    <p:extLst>
      <p:ext uri="{BB962C8B-B14F-4D97-AF65-F5344CB8AC3E}">
        <p14:creationId xmlns:p14="http://schemas.microsoft.com/office/powerpoint/2010/main" xmlns="" val="3721338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754FC5-1C7A-455B-9597-6168439276A8}" type="datetime1">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9ED58D7-2B6D-4608-9D97-029DB51BE4B1}" type="datetime1">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F185D6-AEAB-4490-9382-712CECA88439}" type="datetime1">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F524BC6-0AB4-4B3C-B671-F36EB52BD02C}" type="datetime1">
              <a:rPr lang="en-US" smtClean="0"/>
              <a:pPr/>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300DBF-DEC0-44F1-B730-13BF29858534}" type="datetime1">
              <a:rPr lang="en-US" smtClean="0"/>
              <a:pPr/>
              <a:t>7/13/2014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FC104F0-14F8-481D-8C8C-2BCE4F34FD6E}" type="datetime1">
              <a:rPr lang="en-US" smtClean="0"/>
              <a:pPr/>
              <a:t>7/13/2014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5D4A11-7E00-47E4-87ED-5F0FE0C2DD25}" type="datetime1">
              <a:rPr lang="en-US" smtClean="0"/>
              <a:pPr/>
              <a:t>7/13/2014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195991-1DE8-49B1-8B1C-0E77CF0631E1}" type="datetime1">
              <a:rPr lang="en-US" smtClean="0"/>
              <a:pPr/>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D0F5A1-032A-4496-AEFE-A212B4DEBFCD}" type="datetime1">
              <a:rPr lang="en-US" smtClean="0"/>
              <a:pPr/>
              <a:t>7/13/2014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A8FC4AF-D4DC-4E97-930D-298E191949E8}" type="datetime1">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17D4D57-A67C-4A1A-BDAC-1C1A35D14589}" type="datetime1">
              <a:rPr lang="en-US" smtClean="0"/>
              <a:pPr/>
              <a:t>7/13/2014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2D96158-CDC9-4FF1-A278-9542325BFFE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DA8B16-2F41-424E-AEB3-3569FD4E6C80}" type="datetime1">
              <a:rPr lang="en-US" smtClean="0"/>
              <a:pPr/>
              <a:t>7/13/2014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2D96158-CDC9-4FF1-A278-9542325BFFE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762001"/>
            <a:ext cx="7772400" cy="1523999"/>
          </a:xfrm>
        </p:spPr>
        <p:txBody>
          <a:bodyPr>
            <a:noAutofit/>
          </a:bodyPr>
          <a:lstStyle/>
          <a:p>
            <a:r>
              <a:rPr lang="en-US" sz="3600" b="1" dirty="0" smtClean="0">
                <a:latin typeface="Times New Roman" panose="02020603050405020304" pitchFamily="18" charset="0"/>
                <a:cs typeface="Times New Roman" panose="02020603050405020304" pitchFamily="18" charset="0"/>
              </a:rPr>
              <a:t>MBF707: Monetary </a:t>
            </a:r>
            <a:r>
              <a:rPr lang="en-US" sz="3600" b="1" dirty="0">
                <a:latin typeface="Times New Roman" panose="02020603050405020304" pitchFamily="18" charset="0"/>
                <a:cs typeface="Times New Roman" panose="02020603050405020304" pitchFamily="18" charset="0"/>
              </a:rPr>
              <a:t>and Fiscal </a:t>
            </a:r>
            <a:r>
              <a:rPr lang="en-US" sz="3600" b="1" dirty="0" smtClean="0">
                <a:latin typeface="Times New Roman" panose="02020603050405020304" pitchFamily="18" charset="0"/>
                <a:cs typeface="Times New Roman" panose="02020603050405020304" pitchFamily="18" charset="0"/>
              </a:rPr>
              <a:t>Framework </a:t>
            </a:r>
            <a:r>
              <a:rPr lang="en-US" sz="3600" b="1" dirty="0">
                <a:latin typeface="Times New Roman" panose="02020603050405020304" pitchFamily="18" charset="0"/>
                <a:cs typeface="Times New Roman" panose="02020603050405020304" pitchFamily="18" charset="0"/>
              </a:rPr>
              <a:t>in Islamic Finance</a:t>
            </a:r>
            <a:r>
              <a:rPr lang="en-US" sz="3600" dirty="0" smtClean="0">
                <a:latin typeface="Times New Roman" pitchFamily="18" charset="0"/>
                <a:cs typeface="Times New Roman" pitchFamily="18" charset="0"/>
              </a:rPr>
              <a:t/>
            </a:r>
            <a:br>
              <a:rPr lang="en-US" sz="3600" dirty="0" smtClean="0">
                <a:latin typeface="Times New Roman" pitchFamily="18" charset="0"/>
                <a:cs typeface="Times New Roman" pitchFamily="18" charset="0"/>
              </a:rPr>
            </a:br>
            <a:endParaRPr lang="en-US" sz="3600" dirty="0">
              <a:latin typeface="Times New Roman" pitchFamily="18" charset="0"/>
              <a:cs typeface="Times New Roman" pitchFamily="18" charset="0"/>
            </a:endParaRPr>
          </a:p>
        </p:txBody>
      </p:sp>
      <p:sp>
        <p:nvSpPr>
          <p:cNvPr id="3" name="Subtitle 2"/>
          <p:cNvSpPr>
            <a:spLocks noGrp="1"/>
          </p:cNvSpPr>
          <p:nvPr>
            <p:ph type="subTitle" idx="1"/>
          </p:nvPr>
        </p:nvSpPr>
        <p:spPr>
          <a:xfrm>
            <a:off x="1143000" y="4495800"/>
            <a:ext cx="7086600" cy="1447800"/>
          </a:xfrm>
        </p:spPr>
        <p:txBody>
          <a:bodyPr>
            <a:normAutofit fontScale="92500" lnSpcReduction="10000"/>
          </a:bodyPr>
          <a:lstStyle/>
          <a:p>
            <a:r>
              <a:rPr lang="en-US" b="1" dirty="0">
                <a:latin typeface="Times New Roman" pitchFamily="18" charset="0"/>
                <a:cs typeface="Times New Roman" pitchFamily="18" charset="0"/>
              </a:rPr>
              <a:t>COMSATS Institute of Information Technology (Virtual </a:t>
            </a:r>
            <a:r>
              <a:rPr lang="en-US" b="1" dirty="0" smtClean="0">
                <a:latin typeface="Times New Roman" pitchFamily="18" charset="0"/>
                <a:cs typeface="Times New Roman" pitchFamily="18" charset="0"/>
              </a:rPr>
              <a:t>Campus)</a:t>
            </a:r>
            <a:br>
              <a:rPr lang="en-US" b="1" dirty="0" smtClean="0">
                <a:latin typeface="Times New Roman" pitchFamily="18" charset="0"/>
                <a:cs typeface="Times New Roman" pitchFamily="18" charset="0"/>
              </a:rPr>
            </a:br>
            <a:endParaRPr lang="en-US" b="1" dirty="0">
              <a:latin typeface="Times New Roman" pitchFamily="18" charset="0"/>
              <a:cs typeface="Times New Roman" pitchFamily="18" charset="0"/>
            </a:endParaRPr>
          </a:p>
        </p:txBody>
      </p:sp>
      <p:pic>
        <p:nvPicPr>
          <p:cNvPr id="4" name="Picture 3" descr="logo-comsats"/>
          <p:cNvPicPr/>
          <p:nvPr/>
        </p:nvPicPr>
        <p:blipFill>
          <a:blip r:embed="rId2" cstate="print"/>
          <a:srcRect/>
          <a:stretch>
            <a:fillRect/>
          </a:stretch>
        </p:blipFill>
        <p:spPr bwMode="auto">
          <a:xfrm>
            <a:off x="3429000" y="2552700"/>
            <a:ext cx="1676401" cy="1524000"/>
          </a:xfrm>
          <a:prstGeom prst="rect">
            <a:avLst/>
          </a:prstGeom>
          <a:noFill/>
          <a:ln w="9525">
            <a:noFill/>
            <a:miter lim="800000"/>
            <a:headEnd/>
            <a:tailEnd/>
          </a:ln>
        </p:spPr>
      </p:pic>
    </p:spTree>
    <p:extLst>
      <p:ext uri="{BB962C8B-B14F-4D97-AF65-F5344CB8AC3E}">
        <p14:creationId xmlns:p14="http://schemas.microsoft.com/office/powerpoint/2010/main" xmlns="" val="3685857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143000" y="990600"/>
            <a:ext cx="6781800" cy="4648200"/>
          </a:xfrm>
        </p:spPr>
        <p:txBody>
          <a:bodyPr>
            <a:normAutofit fontScale="90000"/>
          </a:bodyPr>
          <a:lstStyle/>
          <a:p>
            <a:r>
              <a:rPr lang="en-US" sz="3200" b="1" u="sng" dirty="0" smtClean="0">
                <a:latin typeface="Times New Roman" panose="02020603050405020304" pitchFamily="18" charset="0"/>
                <a:cs typeface="Times New Roman" panose="02020603050405020304" pitchFamily="18" charset="0"/>
              </a:rPr>
              <a:t>Lecture 15</a:t>
            </a:r>
            <a:br>
              <a:rPr lang="en-US" sz="3200" b="1" u="sng" dirty="0" smtClean="0">
                <a:latin typeface="Times New Roman" panose="02020603050405020304" pitchFamily="18" charset="0"/>
                <a:cs typeface="Times New Roman" panose="02020603050405020304" pitchFamily="18" charset="0"/>
              </a:rPr>
            </a:br>
            <a:r>
              <a:rPr lang="en-US" sz="3200" b="1" u="sng" dirty="0" smtClean="0">
                <a:latin typeface="Times New Roman" panose="02020603050405020304" pitchFamily="18" charset="0"/>
                <a:cs typeface="Times New Roman" panose="02020603050405020304" pitchFamily="18" charset="0"/>
              </a:rPr>
              <a:t/>
            </a:r>
            <a:br>
              <a:rPr lang="en-US" sz="3200" b="1" u="sng" dirty="0" smtClean="0">
                <a:latin typeface="Times New Roman" panose="02020603050405020304" pitchFamily="18" charset="0"/>
                <a:cs typeface="Times New Roman" panose="02020603050405020304" pitchFamily="18" charset="0"/>
              </a:rPr>
            </a:br>
            <a:r>
              <a:rPr lang="en-US" sz="4800" b="1" dirty="0" smtClean="0">
                <a:latin typeface="Times New Roman" panose="02020603050405020304" pitchFamily="18" charset="0"/>
                <a:cs typeface="Times New Roman" panose="02020603050405020304" pitchFamily="18" charset="0"/>
              </a:rPr>
              <a:t>Islamic </a:t>
            </a:r>
            <a:r>
              <a:rPr lang="en-US" sz="4800" b="1" dirty="0">
                <a:latin typeface="Times New Roman" panose="02020603050405020304" pitchFamily="18" charset="0"/>
                <a:cs typeface="Times New Roman" panose="02020603050405020304" pitchFamily="18" charset="0"/>
              </a:rPr>
              <a:t>Approach to Money, Banking and Monetary Policy - A Review</a:t>
            </a:r>
            <a:br>
              <a:rPr lang="en-US" sz="4800" b="1" dirty="0">
                <a:latin typeface="Times New Roman" panose="02020603050405020304" pitchFamily="18" charset="0"/>
                <a:cs typeface="Times New Roman" panose="02020603050405020304" pitchFamily="18" charset="0"/>
              </a:rPr>
            </a:br>
            <a:r>
              <a:rPr lang="en-US" sz="4800" b="1" dirty="0">
                <a:latin typeface="Times New Roman" panose="02020603050405020304" pitchFamily="18" charset="0"/>
                <a:cs typeface="Times New Roman" panose="02020603050405020304" pitchFamily="18" charset="0"/>
              </a:rPr>
              <a:t>(Muhammad </a:t>
            </a:r>
            <a:r>
              <a:rPr lang="en-US" sz="4800" b="1" dirty="0" err="1">
                <a:latin typeface="Times New Roman" panose="02020603050405020304" pitchFamily="18" charset="0"/>
                <a:cs typeface="Times New Roman" panose="02020603050405020304" pitchFamily="18" charset="0"/>
              </a:rPr>
              <a:t>Nejatullah</a:t>
            </a:r>
            <a:r>
              <a:rPr lang="en-US" sz="4800" b="1" dirty="0">
                <a:latin typeface="Times New Roman" panose="02020603050405020304" pitchFamily="18" charset="0"/>
                <a:cs typeface="Times New Roman" panose="02020603050405020304" pitchFamily="18" charset="0"/>
              </a:rPr>
              <a:t> </a:t>
            </a:r>
            <a:r>
              <a:rPr lang="en-US" sz="4800" b="1" dirty="0" smtClean="0">
                <a:latin typeface="Times New Roman" panose="02020603050405020304" pitchFamily="18" charset="0"/>
                <a:cs typeface="Times New Roman" panose="02020603050405020304" pitchFamily="18" charset="0"/>
              </a:rPr>
              <a:t>Siddiqi)</a:t>
            </a:r>
            <a:br>
              <a:rPr lang="en-US" sz="4800" b="1" dirty="0" smtClean="0">
                <a:latin typeface="Times New Roman" panose="02020603050405020304" pitchFamily="18" charset="0"/>
                <a:cs typeface="Times New Roman" panose="02020603050405020304" pitchFamily="18" charset="0"/>
              </a:rPr>
            </a:br>
            <a:endParaRPr lang="en-US" sz="4800" b="1"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2</a:t>
            </a:fld>
            <a:endParaRPr lang="en-US"/>
          </a:p>
        </p:txBody>
      </p:sp>
    </p:spTree>
    <p:extLst>
      <p:ext uri="{BB962C8B-B14F-4D97-AF65-F5344CB8AC3E}">
        <p14:creationId xmlns:p14="http://schemas.microsoft.com/office/powerpoint/2010/main" xmlns="" val="28606582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1981200"/>
            <a:ext cx="6705600" cy="2590800"/>
          </a:xfrm>
        </p:spPr>
        <p:txBody>
          <a:bodyPr/>
          <a:lstStyle/>
          <a:p>
            <a:pPr marL="0" indent="0"/>
            <a:r>
              <a:rPr lang="en-US" b="1" dirty="0">
                <a:latin typeface="Times New Roman" pitchFamily="18" charset="0"/>
                <a:cs typeface="Times New Roman" pitchFamily="18" charset="0"/>
              </a:rPr>
              <a:t>Review of the Last Lecture</a:t>
            </a:r>
            <a:endParaRPr lang="en-US" dirty="0"/>
          </a:p>
        </p:txBody>
      </p:sp>
      <p:sp>
        <p:nvSpPr>
          <p:cNvPr id="3" name="Slide Number Placeholder 2"/>
          <p:cNvSpPr>
            <a:spLocks noGrp="1"/>
          </p:cNvSpPr>
          <p:nvPr>
            <p:ph type="sldNum" sz="quarter" idx="12"/>
          </p:nvPr>
        </p:nvSpPr>
        <p:spPr/>
        <p:txBody>
          <a:bodyPr/>
          <a:lstStyle/>
          <a:p>
            <a:fld id="{52D96158-CDC9-4FF1-A278-9542325BFFE2}" type="slidenum">
              <a:rPr lang="en-US" smtClean="0"/>
              <a:pPr/>
              <a:t>3</a:t>
            </a:fld>
            <a:endParaRPr lang="en-US"/>
          </a:p>
        </p:txBody>
      </p:sp>
      <p:sp>
        <p:nvSpPr>
          <p:cNvPr id="5" name="Content Placeholder 4"/>
          <p:cNvSpPr>
            <a:spLocks noGrp="1"/>
          </p:cNvSpPr>
          <p:nvPr>
            <p:ph idx="4294967295"/>
          </p:nvPr>
        </p:nvSpPr>
        <p:spPr>
          <a:xfrm>
            <a:off x="0" y="1600200"/>
            <a:ext cx="8229600" cy="4525963"/>
          </a:xfrm>
        </p:spPr>
        <p:txBody>
          <a:bodyPr>
            <a:normAutofit/>
          </a:bodyPr>
          <a:lstStyle/>
          <a:p>
            <a:pPr marL="0" indent="0">
              <a:buNone/>
            </a:pPr>
            <a:endParaRPr lang="en-US" b="1"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b="1"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xmlns="" val="16446571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latin typeface="Times New Roman" panose="02020603050405020304" pitchFamily="18" charset="0"/>
                <a:cs typeface="Times New Roman" panose="02020603050405020304" pitchFamily="18" charset="0"/>
              </a:rPr>
              <a:t>Topics Covered</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Equity Funds</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err="1" smtClean="0">
                <a:latin typeface="Times New Roman" panose="02020603050405020304" pitchFamily="18" charset="0"/>
                <a:cs typeface="Times New Roman" panose="02020603050405020304" pitchFamily="18" charset="0"/>
              </a:rPr>
              <a:t>Ijarah</a:t>
            </a:r>
            <a:r>
              <a:rPr lang="en-US" dirty="0" smtClean="0">
                <a:latin typeface="Times New Roman" panose="02020603050405020304" pitchFamily="18" charset="0"/>
                <a:cs typeface="Times New Roman" panose="02020603050405020304" pitchFamily="18" charset="0"/>
              </a:rPr>
              <a:t> Funds</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Commodity Funds</a:t>
            </a: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4</a:t>
            </a:fld>
            <a:endParaRPr lang="en-US"/>
          </a:p>
        </p:txBody>
      </p:sp>
    </p:spTree>
    <p:extLst>
      <p:ext uri="{BB962C8B-B14F-4D97-AF65-F5344CB8AC3E}">
        <p14:creationId xmlns:p14="http://schemas.microsoft.com/office/powerpoint/2010/main" xmlns="" val="35743126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latin typeface="Times New Roman" panose="02020603050405020304" pitchFamily="18" charset="0"/>
                <a:cs typeface="Times New Roman" panose="02020603050405020304" pitchFamily="18" charset="0"/>
              </a:rPr>
              <a:t>Murabaha</a:t>
            </a:r>
            <a:r>
              <a:rPr lang="en-US" b="1" dirty="0" smtClean="0">
                <a:latin typeface="Times New Roman" panose="02020603050405020304" pitchFamily="18" charset="0"/>
                <a:cs typeface="Times New Roman" panose="02020603050405020304" pitchFamily="18" charset="0"/>
              </a:rPr>
              <a:t> Funds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marL="0" indent="0">
              <a:buNone/>
            </a:pPr>
            <a:r>
              <a:rPr lang="en-US" dirty="0">
                <a:latin typeface="Times New Roman" panose="02020603050405020304" pitchFamily="18" charset="0"/>
                <a:cs typeface="Times New Roman" panose="02020603050405020304" pitchFamily="18" charset="0"/>
              </a:rPr>
              <a:t>If a fund is created to undertake this kind of sale, it should be a closed-end fund and its units cannot be negotiable in a secondary market. The reason is that in the case of </a:t>
            </a:r>
            <a:r>
              <a:rPr lang="en-US" dirty="0" err="1">
                <a:latin typeface="Times New Roman" panose="02020603050405020304" pitchFamily="18" charset="0"/>
                <a:cs typeface="Times New Roman" panose="02020603050405020304" pitchFamily="18" charset="0"/>
              </a:rPr>
              <a:t>murabahah</a:t>
            </a:r>
            <a:r>
              <a:rPr lang="en-US" dirty="0">
                <a:latin typeface="Times New Roman" panose="02020603050405020304" pitchFamily="18" charset="0"/>
                <a:cs typeface="Times New Roman" panose="02020603050405020304" pitchFamily="18" charset="0"/>
              </a:rPr>
              <a:t>, as undertaken by the present financial institutions, the commodities are sold to the clients immediately after their purchase from the original supplier, while the price being on deferred payment basis becomes a debt payable by the client</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5</a:t>
            </a:fld>
            <a:endParaRPr lang="en-US"/>
          </a:p>
        </p:txBody>
      </p:sp>
    </p:spTree>
    <p:extLst>
      <p:ext uri="{BB962C8B-B14F-4D97-AF65-F5344CB8AC3E}">
        <p14:creationId xmlns:p14="http://schemas.microsoft.com/office/powerpoint/2010/main" xmlns="" val="14474601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err="1" smtClean="0">
                <a:latin typeface="Times New Roman" panose="02020603050405020304" pitchFamily="18" charset="0"/>
                <a:cs typeface="Times New Roman" panose="02020603050405020304" pitchFamily="18" charset="0"/>
              </a:rPr>
              <a:t>Murabaha</a:t>
            </a:r>
            <a:r>
              <a:rPr lang="en-US" b="1" dirty="0" smtClean="0">
                <a:latin typeface="Times New Roman" panose="02020603050405020304" pitchFamily="18" charset="0"/>
                <a:cs typeface="Times New Roman" panose="02020603050405020304" pitchFamily="18" charset="0"/>
              </a:rPr>
              <a:t> Funds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portfolio of </a:t>
            </a:r>
            <a:r>
              <a:rPr lang="en-US" dirty="0" err="1">
                <a:latin typeface="Times New Roman" panose="02020603050405020304" pitchFamily="18" charset="0"/>
                <a:cs typeface="Times New Roman" panose="02020603050405020304" pitchFamily="18" charset="0"/>
              </a:rPr>
              <a:t>murabahah</a:t>
            </a:r>
            <a:r>
              <a:rPr lang="en-US" dirty="0">
                <a:latin typeface="Times New Roman" panose="02020603050405020304" pitchFamily="18" charset="0"/>
                <a:cs typeface="Times New Roman" panose="02020603050405020304" pitchFamily="18" charset="0"/>
              </a:rPr>
              <a:t> does not own any tangible assets. It comprises either cash or the receivable </a:t>
            </a:r>
            <a:r>
              <a:rPr lang="en-US" dirty="0" smtClean="0">
                <a:latin typeface="Times New Roman" panose="02020603050405020304" pitchFamily="18" charset="0"/>
                <a:cs typeface="Times New Roman" panose="02020603050405020304" pitchFamily="18" charset="0"/>
              </a:rPr>
              <a:t>debts. </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If they are exchanged for money, it must be at par value.</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6</a:t>
            </a:fld>
            <a:endParaRPr lang="en-US"/>
          </a:p>
        </p:txBody>
      </p:sp>
    </p:spTree>
    <p:extLst>
      <p:ext uri="{BB962C8B-B14F-4D97-AF65-F5344CB8AC3E}">
        <p14:creationId xmlns:p14="http://schemas.microsoft.com/office/powerpoint/2010/main" xmlns="" val="13355959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Mixed Funds</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portfolio of </a:t>
            </a:r>
            <a:r>
              <a:rPr lang="en-US" dirty="0" smtClean="0">
                <a:latin typeface="Times New Roman" panose="02020603050405020304" pitchFamily="18" charset="0"/>
                <a:cs typeface="Times New Roman" panose="02020603050405020304" pitchFamily="18" charset="0"/>
              </a:rPr>
              <a:t>different funds can also be generated at large scale.</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 this case the </a:t>
            </a:r>
            <a:r>
              <a:rPr lang="en-US" dirty="0">
                <a:latin typeface="Times New Roman" panose="02020603050405020304" pitchFamily="18" charset="0"/>
                <a:cs typeface="Times New Roman" panose="02020603050405020304" pitchFamily="18" charset="0"/>
              </a:rPr>
              <a:t>tangible assets of the Fund are more than 51% while the liquidity and debts are less than 50%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units of the fund may be negotiable.</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7</a:t>
            </a:fld>
            <a:endParaRPr lang="en-US"/>
          </a:p>
        </p:txBody>
      </p:sp>
    </p:spTree>
    <p:extLst>
      <p:ext uri="{BB962C8B-B14F-4D97-AF65-F5344CB8AC3E}">
        <p14:creationId xmlns:p14="http://schemas.microsoft.com/office/powerpoint/2010/main" xmlns="" val="196565500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latin typeface="Times New Roman" panose="02020603050405020304" pitchFamily="18" charset="0"/>
                <a:cs typeface="Times New Roman" panose="02020603050405020304" pitchFamily="18" charset="0"/>
              </a:rPr>
              <a:t>Conclusions</a:t>
            </a:r>
            <a:endParaRPr lang="en-US"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How to generate funds?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How to make plans and projects?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How to channelize funds?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Economic and </a:t>
            </a:r>
            <a:r>
              <a:rPr lang="en-US" smtClean="0">
                <a:latin typeface="Times New Roman" panose="02020603050405020304" pitchFamily="18" charset="0"/>
                <a:cs typeface="Times New Roman" panose="02020603050405020304" pitchFamily="18" charset="0"/>
              </a:rPr>
              <a:t>Financial Developments.</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fld id="{52D96158-CDC9-4FF1-A278-9542325BFFE2}" type="slidenum">
              <a:rPr lang="en-US" smtClean="0"/>
              <a:pPr/>
              <a:t>8</a:t>
            </a:fld>
            <a:endParaRPr lang="en-US"/>
          </a:p>
        </p:txBody>
      </p:sp>
    </p:spTree>
    <p:extLst>
      <p:ext uri="{BB962C8B-B14F-4D97-AF65-F5344CB8AC3E}">
        <p14:creationId xmlns:p14="http://schemas.microsoft.com/office/powerpoint/2010/main" xmlns="" val="23514232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latin typeface="Times New Roman" panose="02020603050405020304" pitchFamily="18" charset="0"/>
                <a:cs typeface="Times New Roman" panose="02020603050405020304" pitchFamily="18" charset="0"/>
              </a:rPr>
              <a:t>Topics of Discussion in </a:t>
            </a:r>
            <a:r>
              <a:rPr lang="en-US" b="1" smtClean="0">
                <a:latin typeface="Times New Roman" panose="02020603050405020304" pitchFamily="18" charset="0"/>
                <a:cs typeface="Times New Roman" panose="02020603050405020304" pitchFamily="18" charset="0"/>
              </a:rPr>
              <a:t>Two Lectures</a:t>
            </a:r>
            <a:endParaRPr lang="en-US" b="1" dirty="0">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Money</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Interest Free Banking</a:t>
            </a: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Monetary Policy</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International Banking</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Conclusions</a:t>
            </a:r>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fld id="{52D96158-CDC9-4FF1-A278-9542325BFFE2}" type="slidenum">
              <a:rPr lang="en-US" smtClean="0"/>
              <a:pPr/>
              <a:t>9</a:t>
            </a:fld>
            <a:endParaRPr lang="en-US"/>
          </a:p>
        </p:txBody>
      </p:sp>
    </p:spTree>
    <p:extLst>
      <p:ext uri="{BB962C8B-B14F-4D97-AF65-F5344CB8AC3E}">
        <p14:creationId xmlns:p14="http://schemas.microsoft.com/office/powerpoint/2010/main" xmlns="" val="159481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Introduction</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2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Money is part of the economic activities in the Muslim countries since its inception.</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emergence of modern banks and other financial institutions in Muslim countries, </a:t>
            </a:r>
            <a:r>
              <a:rPr lang="en-US" dirty="0" smtClean="0">
                <a:latin typeface="Times New Roman" panose="02020603050405020304" pitchFamily="18" charset="0"/>
                <a:cs typeface="Times New Roman" panose="02020603050405020304" pitchFamily="18" charset="0"/>
              </a:rPr>
              <a:t>(paper </a:t>
            </a:r>
            <a:r>
              <a:rPr lang="en-US" dirty="0">
                <a:latin typeface="Times New Roman" panose="02020603050405020304" pitchFamily="18" charset="0"/>
                <a:cs typeface="Times New Roman" panose="02020603050405020304" pitchFamily="18" charset="0"/>
              </a:rPr>
              <a:t>currency, the increase in public debt and the commercial dealings in securities presented the jurists with new questions to </a:t>
            </a:r>
            <a:r>
              <a:rPr lang="en-US" dirty="0" smtClean="0">
                <a:latin typeface="Times New Roman" panose="02020603050405020304" pitchFamily="18" charset="0"/>
                <a:cs typeface="Times New Roman" panose="02020603050405020304" pitchFamily="18" charset="0"/>
              </a:rPr>
              <a:t>answer)</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emergence of modern banks and other financial institutions in Muslim countries, the introduction of paper currency, the increase in public debt and the commercial dealings in securities presented the jurists with new questions to answer</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10</a:t>
            </a:fld>
            <a:endParaRPr lang="en-US"/>
          </a:p>
        </p:txBody>
      </p:sp>
    </p:spTree>
    <p:extLst>
      <p:ext uri="{BB962C8B-B14F-4D97-AF65-F5344CB8AC3E}">
        <p14:creationId xmlns:p14="http://schemas.microsoft.com/office/powerpoint/2010/main" xmlns="" val="18020595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Introduction</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Juristic debate is not the subject matter of this discussion. </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Our </a:t>
            </a:r>
            <a:r>
              <a:rPr lang="en-US" dirty="0">
                <a:latin typeface="Times New Roman" panose="02020603050405020304" pitchFamily="18" charset="0"/>
                <a:cs typeface="Times New Roman" panose="02020603050405020304" pitchFamily="18" charset="0"/>
              </a:rPr>
              <a:t>focus is the very recent writings, mostly by economists, on the nature and role of money, banking free of interest and monetary policy in an Islamic framework</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11</a:t>
            </a:fld>
            <a:endParaRPr lang="en-US"/>
          </a:p>
        </p:txBody>
      </p:sp>
    </p:spTree>
    <p:extLst>
      <p:ext uri="{BB962C8B-B14F-4D97-AF65-F5344CB8AC3E}">
        <p14:creationId xmlns:p14="http://schemas.microsoft.com/office/powerpoint/2010/main" xmlns="" val="789323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Money</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Money </a:t>
            </a:r>
            <a:r>
              <a:rPr lang="en-US" dirty="0">
                <a:latin typeface="Times New Roman" panose="02020603050405020304" pitchFamily="18" charset="0"/>
                <a:cs typeface="Times New Roman" panose="02020603050405020304" pitchFamily="18" charset="0"/>
              </a:rPr>
              <a:t>as a medium of exchange, greatly </a:t>
            </a:r>
            <a:r>
              <a:rPr lang="en-US" dirty="0" err="1" smtClean="0">
                <a:latin typeface="Times New Roman" panose="02020603050405020304" pitchFamily="18" charset="0"/>
                <a:cs typeface="Times New Roman" panose="02020603050405020304" pitchFamily="18" charset="0"/>
              </a:rPr>
              <a:t>favours</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the transition from barter to a money economy</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Prohibition </a:t>
            </a:r>
            <a:r>
              <a:rPr lang="en-US" dirty="0">
                <a:latin typeface="Times New Roman" panose="02020603050405020304" pitchFamily="18" charset="0"/>
                <a:cs typeface="Times New Roman" panose="02020603050405020304" pitchFamily="18" charset="0"/>
              </a:rPr>
              <a:t>of interest </a:t>
            </a:r>
            <a:r>
              <a:rPr lang="en-US" dirty="0" smtClean="0">
                <a:latin typeface="Times New Roman" panose="02020603050405020304" pitchFamily="18" charset="0"/>
                <a:cs typeface="Times New Roman" panose="02020603050405020304" pitchFamily="18" charset="0"/>
              </a:rPr>
              <a:t>was considered vital </a:t>
            </a:r>
            <a:r>
              <a:rPr lang="en-US" dirty="0">
                <a:latin typeface="Times New Roman" panose="02020603050405020304" pitchFamily="18" charset="0"/>
                <a:cs typeface="Times New Roman" panose="02020603050405020304" pitchFamily="18" charset="0"/>
              </a:rPr>
              <a:t>for freeing the money economy from injustice and exploitation and making it rational</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Justice and efficiency considerations demand that money </a:t>
            </a:r>
            <a:r>
              <a:rPr lang="en-US" dirty="0" smtClean="0">
                <a:latin typeface="Times New Roman" panose="02020603050405020304" pitchFamily="18" charset="0"/>
                <a:cs typeface="Times New Roman" panose="02020603050405020304" pitchFamily="18" charset="0"/>
              </a:rPr>
              <a:t>should remain </a:t>
            </a:r>
            <a:r>
              <a:rPr lang="en-US" dirty="0">
                <a:latin typeface="Times New Roman" panose="02020603050405020304" pitchFamily="18" charset="0"/>
                <a:cs typeface="Times New Roman" panose="02020603050405020304" pitchFamily="18" charset="0"/>
              </a:rPr>
              <a:t>'neutral', and the abolition of </a:t>
            </a:r>
            <a:r>
              <a:rPr lang="en-US" dirty="0" smtClean="0">
                <a:latin typeface="Times New Roman" panose="02020603050405020304" pitchFamily="18" charset="0"/>
                <a:cs typeface="Times New Roman" panose="02020603050405020304" pitchFamily="18" charset="0"/>
              </a:rPr>
              <a:t>interest is must.</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12</a:t>
            </a:fld>
            <a:endParaRPr lang="en-US"/>
          </a:p>
        </p:txBody>
      </p:sp>
    </p:spTree>
    <p:extLst>
      <p:ext uri="{BB962C8B-B14F-4D97-AF65-F5344CB8AC3E}">
        <p14:creationId xmlns:p14="http://schemas.microsoft.com/office/powerpoint/2010/main" xmlns="" val="39580838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Money</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Advantages of money include its liquidity </a:t>
            </a:r>
            <a:r>
              <a:rPr lang="en-US" dirty="0">
                <a:latin typeface="Times New Roman" panose="02020603050405020304" pitchFamily="18" charset="0"/>
                <a:cs typeface="Times New Roman" panose="02020603050405020304" pitchFamily="18" charset="0"/>
              </a:rPr>
              <a:t>premium but no carrying </a:t>
            </a:r>
            <a:r>
              <a:rPr lang="en-US" dirty="0" smtClean="0">
                <a:latin typeface="Times New Roman" panose="02020603050405020304" pitchFamily="18" charset="0"/>
                <a:cs typeface="Times New Roman" panose="02020603050405020304" pitchFamily="18" charset="0"/>
              </a:rPr>
              <a:t>costs; </a:t>
            </a:r>
            <a:r>
              <a:rPr lang="en-US" dirty="0">
                <a:latin typeface="Times New Roman" panose="02020603050405020304" pitchFamily="18" charset="0"/>
                <a:cs typeface="Times New Roman" panose="02020603050405020304" pitchFamily="18" charset="0"/>
              </a:rPr>
              <a:t>its elasticity of substitution is zero so that a rise in its demand must raise the rate of </a:t>
            </a:r>
            <a:r>
              <a:rPr lang="en-US" dirty="0" smtClean="0">
                <a:latin typeface="Times New Roman" panose="02020603050405020304" pitchFamily="18" charset="0"/>
                <a:cs typeface="Times New Roman" panose="02020603050405020304" pitchFamily="18" charset="0"/>
              </a:rPr>
              <a:t>interest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Abolition of interest removes the liquidity premium.</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liquidity premium is not the cause but the effect of </a:t>
            </a:r>
            <a:r>
              <a:rPr lang="en-US" dirty="0" smtClean="0">
                <a:latin typeface="Times New Roman" panose="02020603050405020304" pitchFamily="18" charset="0"/>
                <a:cs typeface="Times New Roman" panose="02020603050405020304" pitchFamily="18" charset="0"/>
              </a:rPr>
              <a:t>interest.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Speculative </a:t>
            </a:r>
            <a:r>
              <a:rPr lang="en-US" dirty="0" smtClean="0">
                <a:latin typeface="Times New Roman" panose="02020603050405020304" pitchFamily="18" charset="0"/>
                <a:cs typeface="Times New Roman" panose="02020603050405020304" pitchFamily="18" charset="0"/>
              </a:rPr>
              <a:t>demand for money </a:t>
            </a:r>
            <a:r>
              <a:rPr lang="en-US" dirty="0">
                <a:latin typeface="Times New Roman" panose="02020603050405020304" pitchFamily="18" charset="0"/>
                <a:cs typeface="Times New Roman" panose="02020603050405020304" pitchFamily="18" charset="0"/>
              </a:rPr>
              <a:t>is at the root of instability in the demand for money and is the cause of trade cycles</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13</a:t>
            </a:fld>
            <a:endParaRPr lang="en-US"/>
          </a:p>
        </p:txBody>
      </p:sp>
    </p:spTree>
    <p:extLst>
      <p:ext uri="{BB962C8B-B14F-4D97-AF65-F5344CB8AC3E}">
        <p14:creationId xmlns:p14="http://schemas.microsoft.com/office/powerpoint/2010/main" xmlns="" val="3599868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Money</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lnSpcReduction="2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2.5 per cent per annum </a:t>
            </a:r>
            <a:r>
              <a:rPr lang="en-US" dirty="0" err="1">
                <a:latin typeface="Times New Roman" panose="02020603050405020304" pitchFamily="18" charset="0"/>
                <a:cs typeface="Times New Roman" panose="02020603050405020304" pitchFamily="18" charset="0"/>
              </a:rPr>
              <a:t>zakah</a:t>
            </a:r>
            <a:r>
              <a:rPr lang="en-US" dirty="0">
                <a:latin typeface="Times New Roman" panose="02020603050405020304" pitchFamily="18" charset="0"/>
                <a:cs typeface="Times New Roman" panose="02020603050405020304" pitchFamily="18" charset="0"/>
              </a:rPr>
              <a:t> levy is regarded as a measure ensuring </a:t>
            </a:r>
            <a:r>
              <a:rPr lang="en-US" dirty="0" smtClean="0">
                <a:latin typeface="Times New Roman" panose="02020603050405020304" pitchFamily="18" charset="0"/>
                <a:cs typeface="Times New Roman" panose="02020603050405020304" pitchFamily="18" charset="0"/>
              </a:rPr>
              <a:t>a </a:t>
            </a:r>
            <a:r>
              <a:rPr lang="en-US" dirty="0">
                <a:latin typeface="Times New Roman" panose="02020603050405020304" pitchFamily="18" charset="0"/>
                <a:cs typeface="Times New Roman" panose="02020603050405020304" pitchFamily="18" charset="0"/>
              </a:rPr>
              <a:t>carrying cost.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Abolition </a:t>
            </a:r>
            <a:r>
              <a:rPr lang="en-US" dirty="0">
                <a:latin typeface="Times New Roman" panose="02020603050405020304" pitchFamily="18" charset="0"/>
                <a:cs typeface="Times New Roman" panose="02020603050405020304" pitchFamily="18" charset="0"/>
              </a:rPr>
              <a:t>of interest and imposition of </a:t>
            </a:r>
            <a:r>
              <a:rPr lang="en-US" dirty="0" err="1">
                <a:latin typeface="Times New Roman" panose="02020603050405020304" pitchFamily="18" charset="0"/>
                <a:cs typeface="Times New Roman" panose="02020603050405020304" pitchFamily="18" charset="0"/>
              </a:rPr>
              <a:t>zakah</a:t>
            </a:r>
            <a:r>
              <a:rPr lang="en-US" dirty="0">
                <a:latin typeface="Times New Roman" panose="02020603050405020304" pitchFamily="18" charset="0"/>
                <a:cs typeface="Times New Roman" panose="02020603050405020304" pitchFamily="18" charset="0"/>
              </a:rPr>
              <a:t> would thus ensure that money serves its primary function of a medium of exchange</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Savings will have to be invested in common stocks (ordinary shares) or deposited in the 'profit-sharing' </a:t>
            </a:r>
            <a:r>
              <a:rPr lang="en-US" dirty="0" smtClean="0">
                <a:latin typeface="Times New Roman" panose="02020603050405020304" pitchFamily="18" charset="0"/>
                <a:cs typeface="Times New Roman" panose="02020603050405020304" pitchFamily="18" charset="0"/>
              </a:rPr>
              <a:t>accounts.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People will still hold </a:t>
            </a:r>
            <a:r>
              <a:rPr lang="en-US" dirty="0">
                <a:latin typeface="Times New Roman" panose="02020603050405020304" pitchFamily="18" charset="0"/>
                <a:cs typeface="Times New Roman" panose="02020603050405020304" pitchFamily="18" charset="0"/>
              </a:rPr>
              <a:t>cash in expectation of a rise in the expected rate of profit, or in anticipation of better investment opportunities.</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14</a:t>
            </a:fld>
            <a:endParaRPr lang="en-US"/>
          </a:p>
        </p:txBody>
      </p:sp>
    </p:spTree>
    <p:extLst>
      <p:ext uri="{BB962C8B-B14F-4D97-AF65-F5344CB8AC3E}">
        <p14:creationId xmlns:p14="http://schemas.microsoft.com/office/powerpoint/2010/main" xmlns="" val="303097285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Money</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925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This means 'speculative </a:t>
            </a:r>
            <a:r>
              <a:rPr lang="en-US" dirty="0">
                <a:latin typeface="Times New Roman" panose="02020603050405020304" pitchFamily="18" charset="0"/>
                <a:cs typeface="Times New Roman" panose="02020603050405020304" pitchFamily="18" charset="0"/>
              </a:rPr>
              <a:t>motive' would still be operative in an Islamic </a:t>
            </a:r>
            <a:r>
              <a:rPr lang="en-US" dirty="0" smtClean="0">
                <a:latin typeface="Times New Roman" panose="02020603050405020304" pitchFamily="18" charset="0"/>
                <a:cs typeface="Times New Roman" panose="02020603050405020304" pitchFamily="18" charset="0"/>
              </a:rPr>
              <a:t>economy.</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But it </a:t>
            </a:r>
            <a:r>
              <a:rPr lang="en-US" dirty="0">
                <a:latin typeface="Times New Roman" panose="02020603050405020304" pitchFamily="18" charset="0"/>
                <a:cs typeface="Times New Roman" panose="02020603050405020304" pitchFamily="18" charset="0"/>
              </a:rPr>
              <a:t>will no longer be capable of generating the wide fluctuations experienced at </a:t>
            </a:r>
            <a:r>
              <a:rPr lang="en-US" dirty="0" smtClean="0">
                <a:latin typeface="Times New Roman" panose="02020603050405020304" pitchFamily="18" charset="0"/>
                <a:cs typeface="Times New Roman" panose="02020603050405020304" pitchFamily="18" charset="0"/>
              </a:rPr>
              <a:t>present.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Fluctuations </a:t>
            </a:r>
            <a:r>
              <a:rPr lang="en-US" dirty="0">
                <a:latin typeface="Times New Roman" panose="02020603050405020304" pitchFamily="18" charset="0"/>
                <a:cs typeface="Times New Roman" panose="02020603050405020304" pitchFamily="18" charset="0"/>
              </a:rPr>
              <a:t>in profit expectations may be counter-balanced by </a:t>
            </a:r>
            <a:r>
              <a:rPr lang="en-US" dirty="0" smtClean="0">
                <a:latin typeface="Times New Roman" panose="02020603050405020304" pitchFamily="18" charset="0"/>
                <a:cs typeface="Times New Roman" panose="02020603050405020304" pitchFamily="18" charset="0"/>
              </a:rPr>
              <a:t>loss </a:t>
            </a:r>
            <a:r>
              <a:rPr lang="en-US" dirty="0">
                <a:latin typeface="Times New Roman" panose="02020603050405020304" pitchFamily="18" charset="0"/>
                <a:cs typeface="Times New Roman" panose="02020603050405020304" pitchFamily="18" charset="0"/>
              </a:rPr>
              <a:t>expectations and the net result may be a movement </a:t>
            </a:r>
            <a:r>
              <a:rPr lang="en-US" dirty="0" smtClean="0">
                <a:latin typeface="Times New Roman" panose="02020603050405020304" pitchFamily="18" charset="0"/>
                <a:cs typeface="Times New Roman" panose="02020603050405020304" pitchFamily="18" charset="0"/>
              </a:rPr>
              <a:t>not </a:t>
            </a:r>
            <a:r>
              <a:rPr lang="en-US" dirty="0">
                <a:latin typeface="Times New Roman" panose="02020603050405020304" pitchFamily="18" charset="0"/>
                <a:cs typeface="Times New Roman" panose="02020603050405020304" pitchFamily="18" charset="0"/>
              </a:rPr>
              <a:t>too wide a </a:t>
            </a:r>
            <a:r>
              <a:rPr lang="en-US" dirty="0" smtClean="0">
                <a:latin typeface="Times New Roman" panose="02020603050405020304" pitchFamily="18" charset="0"/>
                <a:cs typeface="Times New Roman" panose="02020603050405020304" pitchFamily="18" charset="0"/>
              </a:rPr>
              <a:t>range.</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There </a:t>
            </a:r>
            <a:r>
              <a:rPr lang="en-US" dirty="0">
                <a:latin typeface="Times New Roman" panose="02020603050405020304" pitchFamily="18" charset="0"/>
                <a:cs typeface="Times New Roman" panose="02020603050405020304" pitchFamily="18" charset="0"/>
              </a:rPr>
              <a:t>will still be a need for a monetary policy to ensure stability.</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15</a:t>
            </a:fld>
            <a:endParaRPr lang="en-US"/>
          </a:p>
        </p:txBody>
      </p:sp>
    </p:spTree>
    <p:extLst>
      <p:ext uri="{BB962C8B-B14F-4D97-AF65-F5344CB8AC3E}">
        <p14:creationId xmlns:p14="http://schemas.microsoft.com/office/powerpoint/2010/main" xmlns="" val="10121636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Money</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Abolition </a:t>
            </a:r>
            <a:r>
              <a:rPr lang="en-US" dirty="0">
                <a:latin typeface="Times New Roman" panose="02020603050405020304" pitchFamily="18" charset="0"/>
                <a:cs typeface="Times New Roman" panose="02020603050405020304" pitchFamily="18" charset="0"/>
              </a:rPr>
              <a:t>of interest will </a:t>
            </a:r>
            <a:r>
              <a:rPr lang="en-US" dirty="0" smtClean="0">
                <a:latin typeface="Times New Roman" panose="02020603050405020304" pitchFamily="18" charset="0"/>
                <a:cs typeface="Times New Roman" panose="02020603050405020304" pitchFamily="18" charset="0"/>
              </a:rPr>
              <a:t>curtail </a:t>
            </a:r>
            <a:r>
              <a:rPr lang="en-US" dirty="0">
                <a:latin typeface="Times New Roman" panose="02020603050405020304" pitchFamily="18" charset="0"/>
                <a:cs typeface="Times New Roman" panose="02020603050405020304" pitchFamily="18" charset="0"/>
              </a:rPr>
              <a:t>the harmful features of credit creation of banks. </a:t>
            </a: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However</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private </a:t>
            </a:r>
            <a:r>
              <a:rPr lang="en-US" dirty="0">
                <a:latin typeface="Times New Roman" panose="02020603050405020304" pitchFamily="18" charset="0"/>
                <a:cs typeface="Times New Roman" panose="02020603050405020304" pitchFamily="18" charset="0"/>
              </a:rPr>
              <a:t>commercial banks </a:t>
            </a:r>
            <a:r>
              <a:rPr lang="en-US" dirty="0" smtClean="0">
                <a:latin typeface="Times New Roman" panose="02020603050405020304" pitchFamily="18" charset="0"/>
                <a:cs typeface="Times New Roman" panose="02020603050405020304" pitchFamily="18" charset="0"/>
              </a:rPr>
              <a:t>will stull cause credit creation in </a:t>
            </a:r>
            <a:r>
              <a:rPr lang="en-US" dirty="0">
                <a:latin typeface="Times New Roman" panose="02020603050405020304" pitchFamily="18" charset="0"/>
                <a:cs typeface="Times New Roman" panose="02020603050405020304" pitchFamily="18" charset="0"/>
              </a:rPr>
              <a:t>an interest-free banking </a:t>
            </a:r>
            <a:r>
              <a:rPr lang="en-US" dirty="0" smtClean="0">
                <a:latin typeface="Times New Roman" panose="02020603050405020304" pitchFamily="18" charset="0"/>
                <a:cs typeface="Times New Roman" panose="02020603050405020304" pitchFamily="18" charset="0"/>
              </a:rPr>
              <a:t>system.</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Credit economy is in fact </a:t>
            </a:r>
            <a:r>
              <a:rPr lang="en-US" dirty="0">
                <a:latin typeface="Times New Roman" panose="02020603050405020304" pitchFamily="18" charset="0"/>
                <a:cs typeface="Times New Roman" panose="02020603050405020304" pitchFamily="18" charset="0"/>
              </a:rPr>
              <a:t>inflationary </a:t>
            </a:r>
            <a:r>
              <a:rPr lang="en-US" dirty="0" smtClean="0">
                <a:latin typeface="Times New Roman" panose="02020603050405020304" pitchFamily="18" charset="0"/>
                <a:cs typeface="Times New Roman" panose="02020603050405020304" pitchFamily="18" charset="0"/>
              </a:rPr>
              <a:t>economy.</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Over-expansion of credit </a:t>
            </a:r>
            <a:r>
              <a:rPr lang="en-US" dirty="0" smtClean="0">
                <a:latin typeface="Times New Roman" panose="02020603050405020304" pitchFamily="18" charset="0"/>
                <a:cs typeface="Times New Roman" panose="02020603050405020304" pitchFamily="18" charset="0"/>
              </a:rPr>
              <a:t>causes </a:t>
            </a:r>
            <a:r>
              <a:rPr lang="en-US" dirty="0">
                <a:latin typeface="Times New Roman" panose="02020603050405020304" pitchFamily="18" charset="0"/>
                <a:cs typeface="Times New Roman" panose="02020603050405020304" pitchFamily="18" charset="0"/>
              </a:rPr>
              <a:t>easy banking profits </a:t>
            </a:r>
            <a:r>
              <a:rPr lang="en-US" dirty="0" smtClean="0">
                <a:latin typeface="Times New Roman" panose="02020603050405020304" pitchFamily="18" charset="0"/>
                <a:cs typeface="Times New Roman" panose="02020603050405020304" pitchFamily="18" charset="0"/>
              </a:rPr>
              <a:t>leading to downturn </a:t>
            </a:r>
            <a:r>
              <a:rPr lang="en-US" dirty="0">
                <a:latin typeface="Times New Roman" panose="02020603050405020304" pitchFamily="18" charset="0"/>
                <a:cs typeface="Times New Roman" panose="02020603050405020304" pitchFamily="18" charset="0"/>
              </a:rPr>
              <a:t>and </a:t>
            </a:r>
            <a:r>
              <a:rPr lang="en-US" dirty="0" smtClean="0">
                <a:latin typeface="Times New Roman" panose="02020603050405020304" pitchFamily="18" charset="0"/>
                <a:cs typeface="Times New Roman" panose="02020603050405020304" pitchFamily="18" charset="0"/>
              </a:rPr>
              <a:t>depression.</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16</a:t>
            </a:fld>
            <a:endParaRPr lang="en-US"/>
          </a:p>
        </p:txBody>
      </p:sp>
    </p:spTree>
    <p:extLst>
      <p:ext uri="{BB962C8B-B14F-4D97-AF65-F5344CB8AC3E}">
        <p14:creationId xmlns:p14="http://schemas.microsoft.com/office/powerpoint/2010/main" xmlns="" val="214431796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Money</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In the interest-free system, credit </a:t>
            </a:r>
            <a:r>
              <a:rPr lang="en-US" dirty="0">
                <a:latin typeface="Times New Roman" panose="02020603050405020304" pitchFamily="18" charset="0"/>
                <a:cs typeface="Times New Roman" panose="02020603050405020304" pitchFamily="18" charset="0"/>
              </a:rPr>
              <a:t>would be created only to the extent that there exist genuine possibilities of creating additional social wealth through </a:t>
            </a:r>
            <a:r>
              <a:rPr lang="en-US" dirty="0" smtClean="0">
                <a:latin typeface="Times New Roman" panose="02020603050405020304" pitchFamily="18" charset="0"/>
                <a:cs typeface="Times New Roman" panose="02020603050405020304" pitchFamily="18" charset="0"/>
              </a:rPr>
              <a:t>productive enterprise.</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Credit will </a:t>
            </a:r>
            <a:r>
              <a:rPr lang="en-US" dirty="0" smtClean="0">
                <a:latin typeface="Times New Roman" panose="02020603050405020304" pitchFamily="18" charset="0"/>
                <a:cs typeface="Times New Roman" panose="02020603050405020304" pitchFamily="18" charset="0"/>
              </a:rPr>
              <a:t>continue </a:t>
            </a:r>
            <a:r>
              <a:rPr lang="en-US" dirty="0">
                <a:latin typeface="Times New Roman" panose="02020603050405020304" pitchFamily="18" charset="0"/>
                <a:cs typeface="Times New Roman" panose="02020603050405020304" pitchFamily="18" charset="0"/>
              </a:rPr>
              <a:t>to be created even after the switch over from interest to </a:t>
            </a:r>
            <a:r>
              <a:rPr lang="en-US" dirty="0" err="1">
                <a:latin typeface="Times New Roman" panose="02020603050405020304" pitchFamily="18" charset="0"/>
                <a:cs typeface="Times New Roman" panose="02020603050405020304" pitchFamily="18" charset="0"/>
              </a:rPr>
              <a:t>Mudarabah</a:t>
            </a:r>
            <a:r>
              <a:rPr lang="en-US" dirty="0">
                <a:latin typeface="Times New Roman" panose="02020603050405020304" pitchFamily="18" charset="0"/>
                <a:cs typeface="Times New Roman" panose="02020603050405020304" pitchFamily="18" charset="0"/>
              </a:rPr>
              <a:t> (profit sharing) as the basis of bank advances to </a:t>
            </a:r>
            <a:r>
              <a:rPr lang="en-US" dirty="0" smtClean="0">
                <a:latin typeface="Times New Roman" panose="02020603050405020304" pitchFamily="18" charset="0"/>
                <a:cs typeface="Times New Roman" panose="02020603050405020304" pitchFamily="18" charset="0"/>
              </a:rPr>
              <a:t>businessmen because of people’s habits of savings part of their income in their deposits.</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17</a:t>
            </a:fld>
            <a:endParaRPr lang="en-US"/>
          </a:p>
        </p:txBody>
      </p:sp>
    </p:spTree>
    <p:extLst>
      <p:ext uri="{BB962C8B-B14F-4D97-AF65-F5344CB8AC3E}">
        <p14:creationId xmlns:p14="http://schemas.microsoft.com/office/powerpoint/2010/main" xmlns="" val="4772349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Money</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If the commercial banks were to operate with 100 per cent </a:t>
            </a:r>
            <a:r>
              <a:rPr lang="en-US" dirty="0" smtClean="0">
                <a:latin typeface="Times New Roman" panose="02020603050405020304" pitchFamily="18" charset="0"/>
                <a:cs typeface="Times New Roman" panose="02020603050405020304" pitchFamily="18" charset="0"/>
              </a:rPr>
              <a:t>reserves, their </a:t>
            </a:r>
            <a:r>
              <a:rPr lang="en-US" dirty="0">
                <a:latin typeface="Times New Roman" panose="02020603050405020304" pitchFamily="18" charset="0"/>
                <a:cs typeface="Times New Roman" panose="02020603050405020304" pitchFamily="18" charset="0"/>
              </a:rPr>
              <a:t>only earnings would consist of service charges on checking deposits and fees charged for transfers, safekeeping and other services</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Establishment </a:t>
            </a:r>
            <a:r>
              <a:rPr lang="en-US" dirty="0">
                <a:latin typeface="Times New Roman" panose="02020603050405020304" pitchFamily="18" charset="0"/>
                <a:cs typeface="Times New Roman" panose="02020603050405020304" pitchFamily="18" charset="0"/>
              </a:rPr>
              <a:t>of Finance Houses for handling </a:t>
            </a:r>
            <a:r>
              <a:rPr lang="en-US" dirty="0" err="1">
                <a:latin typeface="Times New Roman" panose="02020603050405020304" pitchFamily="18" charset="0"/>
                <a:cs typeface="Times New Roman" panose="02020603050405020304" pitchFamily="18" charset="0"/>
              </a:rPr>
              <a:t>Mudarabah</a:t>
            </a:r>
            <a:r>
              <a:rPr lang="en-US" dirty="0">
                <a:latin typeface="Times New Roman" panose="02020603050405020304" pitchFamily="18" charset="0"/>
                <a:cs typeface="Times New Roman" panose="02020603050405020304" pitchFamily="18" charset="0"/>
              </a:rPr>
              <a:t> funds for investment on a profit-sharing </a:t>
            </a:r>
            <a:r>
              <a:rPr lang="en-US" dirty="0" smtClean="0">
                <a:latin typeface="Times New Roman" panose="02020603050405020304" pitchFamily="18" charset="0"/>
                <a:cs typeface="Times New Roman" panose="02020603050405020304" pitchFamily="18" charset="0"/>
              </a:rPr>
              <a:t>basis can be one of the solutions.</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18</a:t>
            </a:fld>
            <a:endParaRPr lang="en-US"/>
          </a:p>
        </p:txBody>
      </p:sp>
    </p:spTree>
    <p:extLst>
      <p:ext uri="{BB962C8B-B14F-4D97-AF65-F5344CB8AC3E}">
        <p14:creationId xmlns:p14="http://schemas.microsoft.com/office/powerpoint/2010/main" xmlns="" val="23669138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Interest-Free Banking</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 bank is conceived, in the first instance, as a financial intermediary </a:t>
            </a:r>
            <a:r>
              <a:rPr lang="en-US" dirty="0" err="1">
                <a:latin typeface="Times New Roman" panose="02020603050405020304" pitchFamily="18" charset="0"/>
                <a:cs typeface="Times New Roman" panose="02020603050405020304" pitchFamily="18" charset="0"/>
              </a:rPr>
              <a:t>mobilising</a:t>
            </a:r>
            <a:r>
              <a:rPr lang="en-US" dirty="0">
                <a:latin typeface="Times New Roman" panose="02020603050405020304" pitchFamily="18" charset="0"/>
                <a:cs typeface="Times New Roman" panose="02020603050405020304" pitchFamily="18" charset="0"/>
              </a:rPr>
              <a:t> savings from the public on the basis of </a:t>
            </a:r>
            <a:r>
              <a:rPr lang="en-US" dirty="0" err="1">
                <a:latin typeface="Times New Roman" panose="02020603050405020304" pitchFamily="18" charset="0"/>
                <a:cs typeface="Times New Roman" panose="02020603050405020304" pitchFamily="18" charset="0"/>
              </a:rPr>
              <a:t>Mudarabah</a:t>
            </a:r>
            <a:r>
              <a:rPr lang="en-US" dirty="0">
                <a:latin typeface="Times New Roman" panose="02020603050405020304" pitchFamily="18" charset="0"/>
                <a:cs typeface="Times New Roman" panose="02020603050405020304" pitchFamily="18" charset="0"/>
              </a:rPr>
              <a:t> and advancing capital to entrepreneurs on the same basis</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Earning </a:t>
            </a:r>
            <a:r>
              <a:rPr lang="en-US" dirty="0">
                <a:latin typeface="Times New Roman" panose="02020603050405020304" pitchFamily="18" charset="0"/>
                <a:cs typeface="Times New Roman" panose="02020603050405020304" pitchFamily="18" charset="0"/>
              </a:rPr>
              <a:t>allowance for administrative </a:t>
            </a:r>
            <a:r>
              <a:rPr lang="en-US" dirty="0" smtClean="0">
                <a:latin typeface="Times New Roman" panose="02020603050405020304" pitchFamily="18" charset="0"/>
                <a:cs typeface="Times New Roman" panose="02020603050405020304" pitchFamily="18" charset="0"/>
              </a:rPr>
              <a:t>costs.</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Earnings from public </a:t>
            </a:r>
            <a:r>
              <a:rPr lang="en-US" dirty="0">
                <a:latin typeface="Times New Roman" panose="02020603050405020304" pitchFamily="18" charset="0"/>
                <a:cs typeface="Times New Roman" panose="02020603050405020304" pitchFamily="18" charset="0"/>
              </a:rPr>
              <a:t>deposits on the basis of </a:t>
            </a:r>
            <a:r>
              <a:rPr lang="en-US" dirty="0" err="1" smtClean="0">
                <a:latin typeface="Times New Roman" panose="02020603050405020304" pitchFamily="18" charset="0"/>
                <a:cs typeface="Times New Roman" panose="02020603050405020304" pitchFamily="18" charset="0"/>
              </a:rPr>
              <a:t>Mudarabah</a:t>
            </a:r>
            <a:r>
              <a:rPr lang="en-US" dirty="0" smtClean="0">
                <a:latin typeface="Times New Roman" panose="02020603050405020304" pitchFamily="18" charset="0"/>
                <a:cs typeface="Times New Roman" panose="02020603050405020304" pitchFamily="18" charset="0"/>
              </a:rPr>
              <a:t> and share capital.</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Current accounts.</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19</a:t>
            </a:fld>
            <a:endParaRPr lang="en-US"/>
          </a:p>
        </p:txBody>
      </p:sp>
    </p:spTree>
    <p:extLst>
      <p:ext uri="{BB962C8B-B14F-4D97-AF65-F5344CB8AC3E}">
        <p14:creationId xmlns:p14="http://schemas.microsoft.com/office/powerpoint/2010/main" xmlns="" val="353591911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Interest-Free Banking</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Model </a:t>
            </a:r>
            <a:r>
              <a:rPr lang="en-US" dirty="0">
                <a:latin typeface="Times New Roman" panose="02020603050405020304" pitchFamily="18" charset="0"/>
                <a:cs typeface="Times New Roman" panose="02020603050405020304" pitchFamily="18" charset="0"/>
              </a:rPr>
              <a:t>is based on a two-tier </a:t>
            </a:r>
            <a:r>
              <a:rPr lang="en-US" dirty="0" err="1">
                <a:latin typeface="Times New Roman" panose="02020603050405020304" pitchFamily="18" charset="0"/>
                <a:cs typeface="Times New Roman" panose="02020603050405020304" pitchFamily="18" charset="0"/>
              </a:rPr>
              <a:t>Mudarabah</a:t>
            </a:r>
            <a:r>
              <a:rPr lang="en-US" dirty="0">
                <a:latin typeface="Times New Roman" panose="02020603050405020304" pitchFamily="18" charset="0"/>
                <a:cs typeface="Times New Roman" panose="02020603050405020304" pitchFamily="18" charset="0"/>
              </a:rPr>
              <a:t> contract</a:t>
            </a:r>
            <a:r>
              <a:rPr lang="en-US" dirty="0" smtClean="0">
                <a:latin typeface="Times New Roman" panose="02020603050405020304" pitchFamily="18" charset="0"/>
                <a:cs typeface="Times New Roman" panose="02020603050405020304" pitchFamily="18" charset="0"/>
              </a:rPr>
              <a:t>.</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Islamic </a:t>
            </a:r>
            <a:r>
              <a:rPr lang="en-US" dirty="0" smtClean="0">
                <a:latin typeface="Times New Roman" panose="02020603050405020304" pitchFamily="18" charset="0"/>
                <a:cs typeface="Times New Roman" panose="02020603050405020304" pitchFamily="18" charset="0"/>
              </a:rPr>
              <a:t>economists </a:t>
            </a:r>
            <a:r>
              <a:rPr lang="en-US" dirty="0">
                <a:latin typeface="Times New Roman" panose="02020603050405020304" pitchFamily="18" charset="0"/>
                <a:cs typeface="Times New Roman" panose="02020603050405020304" pitchFamily="18" charset="0"/>
              </a:rPr>
              <a:t>felt uneasy about </a:t>
            </a:r>
            <a:r>
              <a:rPr lang="en-US" dirty="0" smtClean="0">
                <a:latin typeface="Times New Roman" panose="02020603050405020304" pitchFamily="18" charset="0"/>
                <a:cs typeface="Times New Roman" panose="02020603050405020304" pitchFamily="18" charset="0"/>
              </a:rPr>
              <a:t>the conclusion of loss.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The bank may build loss-compensating </a:t>
            </a:r>
            <a:r>
              <a:rPr lang="en-US" dirty="0" smtClean="0">
                <a:latin typeface="Times New Roman" panose="02020603050405020304" pitchFamily="18" charset="0"/>
                <a:cs typeface="Times New Roman" panose="02020603050405020304" pitchFamily="18" charset="0"/>
              </a:rPr>
              <a:t>reserves out of good profits at good time.</a:t>
            </a:r>
          </a:p>
          <a:p>
            <a:pPr>
              <a:buFont typeface="Wingdings" panose="05000000000000000000" pitchFamily="2" charset="2"/>
              <a:buChar char="Ø"/>
            </a:pPr>
            <a:r>
              <a:rPr lang="en-US" dirty="0" smtClean="0">
                <a:latin typeface="Times New Roman" panose="02020603050405020304" pitchFamily="18" charset="0"/>
                <a:cs typeface="Times New Roman" panose="02020603050405020304" pitchFamily="18" charset="0"/>
              </a:rPr>
              <a:t>Depositors want to be </a:t>
            </a:r>
            <a:r>
              <a:rPr lang="en-US" dirty="0">
                <a:latin typeface="Times New Roman" panose="02020603050405020304" pitchFamily="18" charset="0"/>
                <a:cs typeface="Times New Roman" panose="02020603050405020304" pitchFamily="18" charset="0"/>
              </a:rPr>
              <a:t>sure of getting their deposits back in full, if not with any </a:t>
            </a:r>
            <a:r>
              <a:rPr lang="en-US" dirty="0" smtClean="0">
                <a:latin typeface="Times New Roman" panose="02020603050405020304" pitchFamily="18" charset="0"/>
                <a:cs typeface="Times New Roman" panose="02020603050405020304" pitchFamily="18" charset="0"/>
              </a:rPr>
              <a:t>profits.</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20</a:t>
            </a:fld>
            <a:endParaRPr lang="en-US"/>
          </a:p>
        </p:txBody>
      </p:sp>
    </p:spTree>
    <p:extLst>
      <p:ext uri="{BB962C8B-B14F-4D97-AF65-F5344CB8AC3E}">
        <p14:creationId xmlns:p14="http://schemas.microsoft.com/office/powerpoint/2010/main" xmlns="" val="86523063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Interest-Free Banking</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A deposit insurance scheme may be launched with the backing of the central bank and participation of all banks and their </a:t>
            </a:r>
            <a:r>
              <a:rPr lang="en-US" dirty="0" smtClean="0">
                <a:latin typeface="Times New Roman" panose="02020603050405020304" pitchFamily="18" charset="0"/>
                <a:cs typeface="Times New Roman" panose="02020603050405020304" pitchFamily="18" charset="0"/>
              </a:rPr>
              <a:t>depositors.</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21</a:t>
            </a:fld>
            <a:endParaRPr lang="en-US"/>
          </a:p>
        </p:txBody>
      </p:sp>
    </p:spTree>
    <p:extLst>
      <p:ext uri="{BB962C8B-B14F-4D97-AF65-F5344CB8AC3E}">
        <p14:creationId xmlns:p14="http://schemas.microsoft.com/office/powerpoint/2010/main" xmlns="" val="233004962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latin typeface="Times New Roman" panose="02020603050405020304" pitchFamily="18" charset="0"/>
                <a:cs typeface="Times New Roman" panose="02020603050405020304" pitchFamily="18" charset="0"/>
              </a:rPr>
              <a:t>Issues Need Attention</a:t>
            </a:r>
            <a:endParaRPr lang="en-US"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US" dirty="0">
                <a:latin typeface="Times New Roman" panose="02020603050405020304" pitchFamily="18" charset="0"/>
                <a:cs typeface="Times New Roman" panose="02020603050405020304" pitchFamily="18" charset="0"/>
              </a:rPr>
              <a:t>The supply of short-term interest-free </a:t>
            </a:r>
            <a:r>
              <a:rPr lang="en-US" dirty="0" smtClean="0">
                <a:latin typeface="Times New Roman" panose="02020603050405020304" pitchFamily="18" charset="0"/>
                <a:cs typeface="Times New Roman" panose="02020603050405020304" pitchFamily="18" charset="0"/>
              </a:rPr>
              <a:t>loans.</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Discounting </a:t>
            </a:r>
            <a:r>
              <a:rPr lang="en-US" dirty="0">
                <a:latin typeface="Times New Roman" panose="02020603050405020304" pitchFamily="18" charset="0"/>
                <a:cs typeface="Times New Roman" panose="02020603050405020304" pitchFamily="18" charset="0"/>
              </a:rPr>
              <a:t>of bills of </a:t>
            </a:r>
            <a:r>
              <a:rPr lang="en-US" dirty="0" smtClean="0">
                <a:latin typeface="Times New Roman" panose="02020603050405020304" pitchFamily="18" charset="0"/>
                <a:cs typeface="Times New Roman" panose="02020603050405020304" pitchFamily="18" charset="0"/>
              </a:rPr>
              <a:t>exchange</a:t>
            </a: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Supply </a:t>
            </a:r>
            <a:r>
              <a:rPr lang="en-US" dirty="0">
                <a:latin typeface="Times New Roman" panose="02020603050405020304" pitchFamily="18" charset="0"/>
                <a:cs typeface="Times New Roman" panose="02020603050405020304" pitchFamily="18" charset="0"/>
              </a:rPr>
              <a:t>of credit to consumers </a:t>
            </a:r>
            <a:endParaRPr lang="en-US" dirty="0" smtClean="0">
              <a:latin typeface="Times New Roman" panose="02020603050405020304" pitchFamily="18" charset="0"/>
              <a:cs typeface="Times New Roman" panose="02020603050405020304" pitchFamily="18" charset="0"/>
            </a:endParaRPr>
          </a:p>
          <a:p>
            <a:pPr marL="514350" indent="-514350">
              <a:buFont typeface="+mj-lt"/>
              <a:buAutoNum type="arabicPeriod"/>
            </a:pPr>
            <a:r>
              <a:rPr lang="en-US" dirty="0" smtClean="0">
                <a:latin typeface="Times New Roman" panose="02020603050405020304" pitchFamily="18" charset="0"/>
                <a:cs typeface="Times New Roman" panose="02020603050405020304" pitchFamily="18" charset="0"/>
              </a:rPr>
              <a:t>Financing </a:t>
            </a:r>
            <a:r>
              <a:rPr lang="en-US" dirty="0">
                <a:latin typeface="Times New Roman" panose="02020603050405020304" pitchFamily="18" charset="0"/>
                <a:cs typeface="Times New Roman" panose="02020603050405020304" pitchFamily="18" charset="0"/>
              </a:rPr>
              <a:t>of the public </a:t>
            </a:r>
            <a:r>
              <a:rPr lang="en-US" dirty="0" smtClean="0">
                <a:latin typeface="Times New Roman" panose="02020603050405020304" pitchFamily="18" charset="0"/>
                <a:cs typeface="Times New Roman" panose="02020603050405020304" pitchFamily="18" charset="0"/>
              </a:rPr>
              <a:t>sector</a:t>
            </a: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smtClean="0">
              <a:latin typeface="Times New Roman" panose="02020603050405020304" pitchFamily="18" charset="0"/>
              <a:cs typeface="Times New Roman" panose="02020603050405020304" pitchFamily="18" charset="0"/>
            </a:endParaRPr>
          </a:p>
          <a:p>
            <a:pPr>
              <a:buFont typeface="Wingdings" panose="05000000000000000000" pitchFamily="2" charset="2"/>
              <a:buChar char="Ø"/>
            </a:pPr>
            <a:endParaRPr lang="en-US" dirty="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22</a:t>
            </a:fld>
            <a:endParaRPr lang="en-US"/>
          </a:p>
        </p:txBody>
      </p:sp>
    </p:spTree>
    <p:extLst>
      <p:ext uri="{BB962C8B-B14F-4D97-AF65-F5344CB8AC3E}">
        <p14:creationId xmlns:p14="http://schemas.microsoft.com/office/powerpoint/2010/main" xmlns="" val="376165031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latin typeface="Times New Roman" panose="02020603050405020304" pitchFamily="18" charset="0"/>
                <a:cs typeface="Times New Roman" panose="02020603050405020304" pitchFamily="18" charset="0"/>
              </a:rPr>
              <a:t>CONCLUSION</a:t>
            </a:r>
          </a:p>
        </p:txBody>
      </p:sp>
      <p:sp>
        <p:nvSpPr>
          <p:cNvPr id="3" name="Content Placeholder 2"/>
          <p:cNvSpPr>
            <a:spLocks noGrp="1"/>
          </p:cNvSpPr>
          <p:nvPr>
            <p:ph idx="1"/>
          </p:nvPr>
        </p:nvSpPr>
        <p:spPr/>
        <p:txBody>
          <a:bodyPr>
            <a:noAutofit/>
          </a:bodyPr>
          <a:lstStyle/>
          <a:p>
            <a:pPr>
              <a:buFont typeface="Wingdings" panose="05000000000000000000" pitchFamily="2" charset="2"/>
              <a:buChar char="Ø"/>
            </a:pPr>
            <a:endParaRPr lang="en-US" sz="2400" dirty="0"/>
          </a:p>
        </p:txBody>
      </p:sp>
      <p:sp>
        <p:nvSpPr>
          <p:cNvPr id="4" name="Slide Number Placeholder 3"/>
          <p:cNvSpPr>
            <a:spLocks noGrp="1"/>
          </p:cNvSpPr>
          <p:nvPr>
            <p:ph type="sldNum" sz="quarter" idx="12"/>
          </p:nvPr>
        </p:nvSpPr>
        <p:spPr/>
        <p:txBody>
          <a:bodyPr/>
          <a:lstStyle/>
          <a:p>
            <a:fld id="{52D96158-CDC9-4FF1-A278-9542325BFFE2}" type="slidenum">
              <a:rPr lang="en-US" smtClean="0"/>
              <a:pPr/>
              <a:t>23</a:t>
            </a:fld>
            <a:endParaRPr lang="en-US"/>
          </a:p>
        </p:txBody>
      </p:sp>
    </p:spTree>
    <p:extLst>
      <p:ext uri="{BB962C8B-B14F-4D97-AF65-F5344CB8AC3E}">
        <p14:creationId xmlns:p14="http://schemas.microsoft.com/office/powerpoint/2010/main" xmlns="" val="11669980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12838"/>
          </a:xfrm>
        </p:spPr>
        <p:txBody>
          <a:bodyPr>
            <a:normAutofit/>
          </a:bodyPr>
          <a:lstStyle/>
          <a:p>
            <a:r>
              <a:rPr lang="en-US" b="1" dirty="0">
                <a:latin typeface="Times New Roman" pitchFamily="18" charset="0"/>
                <a:cs typeface="Times New Roman" pitchFamily="18" charset="0"/>
              </a:rPr>
              <a:t>Thank You</a:t>
            </a:r>
          </a:p>
        </p:txBody>
      </p:sp>
      <p:sp>
        <p:nvSpPr>
          <p:cNvPr id="4" name="Slide Number Placeholder 3"/>
          <p:cNvSpPr>
            <a:spLocks noGrp="1"/>
          </p:cNvSpPr>
          <p:nvPr>
            <p:ph type="sldNum" sz="quarter" idx="12"/>
          </p:nvPr>
        </p:nvSpPr>
        <p:spPr/>
        <p:txBody>
          <a:bodyPr/>
          <a:lstStyle/>
          <a:p>
            <a:fld id="{52D96158-CDC9-4FF1-A278-9542325BFFE2}" type="slidenum">
              <a:rPr lang="en-US" smtClean="0"/>
              <a:pPr/>
              <a:t>24</a:t>
            </a:fld>
            <a:endParaRPr lang="en-US"/>
          </a:p>
        </p:txBody>
      </p:sp>
      <p:pic>
        <p:nvPicPr>
          <p:cNvPr id="5" name="Picture 2" descr="http://t3.gstatic.com/images?q=tbn:ANd9GcSZSvsBpMw5NpNky3YYniKSbfQ_FyUgbse5iwnzm2eYpxAoTL1SAg"/>
          <p:cNvPicPr>
            <a:picLocks noGrp="1" noChangeAspect="1" noChangeArrowheads="1"/>
          </p:cNvPicPr>
          <p:nvPr>
            <p:ph idx="1"/>
          </p:nvPr>
        </p:nvPicPr>
        <p:blipFill>
          <a:blip r:embed="rId2" cstate="print"/>
          <a:srcRect/>
          <a:stretch>
            <a:fillRect/>
          </a:stretch>
        </p:blipFill>
        <p:spPr bwMode="auto">
          <a:xfrm>
            <a:off x="1752601" y="1752600"/>
            <a:ext cx="5486400" cy="3733799"/>
          </a:xfrm>
          <a:prstGeom prst="rect">
            <a:avLst/>
          </a:prstGeom>
          <a:noFill/>
        </p:spPr>
      </p:pic>
    </p:spTree>
    <p:extLst>
      <p:ext uri="{BB962C8B-B14F-4D97-AF65-F5344CB8AC3E}">
        <p14:creationId xmlns:p14="http://schemas.microsoft.com/office/powerpoint/2010/main" xmlns="" val="21137464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6362</TotalTime>
  <Words>1030</Words>
  <Application>Microsoft Office PowerPoint</Application>
  <PresentationFormat>On-screen Show (4:3)</PresentationFormat>
  <Paragraphs>183</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MBF707: Monetary and Fiscal Framework in Islamic Finance </vt:lpstr>
      <vt:lpstr>Lecture 15  Islamic Approach to Money, Banking and Monetary Policy - A Review (Muhammad Nejatullah Siddiqi) </vt:lpstr>
      <vt:lpstr>Review of the Last Lecture</vt:lpstr>
      <vt:lpstr>Topics Covered</vt:lpstr>
      <vt:lpstr>Murabaha Funds</vt:lpstr>
      <vt:lpstr>Murabaha Funds</vt:lpstr>
      <vt:lpstr>Mixed Funds</vt:lpstr>
      <vt:lpstr>Conclusions</vt:lpstr>
      <vt:lpstr>Topics of Discussion in Two Lectures</vt:lpstr>
      <vt:lpstr>Introduction</vt:lpstr>
      <vt:lpstr>Introduction</vt:lpstr>
      <vt:lpstr>Money</vt:lpstr>
      <vt:lpstr>Money</vt:lpstr>
      <vt:lpstr>Money</vt:lpstr>
      <vt:lpstr>Money</vt:lpstr>
      <vt:lpstr>Money</vt:lpstr>
      <vt:lpstr>Money</vt:lpstr>
      <vt:lpstr>Money</vt:lpstr>
      <vt:lpstr>Interest-Free Banking</vt:lpstr>
      <vt:lpstr>Interest-Free Banking</vt:lpstr>
      <vt:lpstr>Interest-Free Banking</vt:lpstr>
      <vt:lpstr>Issues Need Attention</vt:lpstr>
      <vt:lpstr>CONCLUSION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Modeling Dynamics Of Dividend Policy, Capital Structure And Agency Cost:  Evidence From Nonfinancial  Sector of Pakistan </dc:title>
  <dc:creator>siddiqui</dc:creator>
  <cp:lastModifiedBy>stdc_lp</cp:lastModifiedBy>
  <cp:revision>504</cp:revision>
  <cp:lastPrinted>2013-04-30T04:29:25Z</cp:lastPrinted>
  <dcterms:created xsi:type="dcterms:W3CDTF">2012-07-18T13:07:28Z</dcterms:created>
  <dcterms:modified xsi:type="dcterms:W3CDTF">2014-07-13T13:45:48Z</dcterms:modified>
</cp:coreProperties>
</file>