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535" r:id="rId2"/>
    <p:sldId id="551" r:id="rId3"/>
    <p:sldId id="552" r:id="rId4"/>
    <p:sldId id="553" r:id="rId5"/>
    <p:sldId id="531" r:id="rId6"/>
    <p:sldId id="532" r:id="rId7"/>
    <p:sldId id="533" r:id="rId8"/>
    <p:sldId id="534" r:id="rId9"/>
    <p:sldId id="537" r:id="rId10"/>
    <p:sldId id="538" r:id="rId11"/>
    <p:sldId id="539" r:id="rId12"/>
    <p:sldId id="540" r:id="rId13"/>
    <p:sldId id="541" r:id="rId14"/>
    <p:sldId id="542" r:id="rId15"/>
    <p:sldId id="543" r:id="rId16"/>
    <p:sldId id="544" r:id="rId17"/>
    <p:sldId id="545" r:id="rId18"/>
    <p:sldId id="546" r:id="rId19"/>
    <p:sldId id="550" r:id="rId20"/>
    <p:sldId id="536" r:id="rId21"/>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86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7/12/2014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 xmlns:p14="http://schemas.microsoft.com/office/powerpoint/2010/main"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7/12/2014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 xmlns:p14="http://schemas.microsoft.com/office/powerpoint/2010/main"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3"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 xmlns:p14="http://schemas.microsoft.com/office/powerpoint/2010/main" val="3485884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Time of Delivering Good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not necessary in </a:t>
            </a:r>
            <a:r>
              <a:rPr lang="en-US" dirty="0" err="1">
                <a:latin typeface="Times New Roman" panose="02020603050405020304" pitchFamily="18" charset="0"/>
                <a:cs typeface="Times New Roman" panose="02020603050405020304" pitchFamily="18" charset="0"/>
              </a:rPr>
              <a:t>istisna</a:t>
            </a:r>
            <a:r>
              <a:rPr lang="en-US" dirty="0">
                <a:latin typeface="Times New Roman" panose="02020603050405020304" pitchFamily="18" charset="0"/>
                <a:cs typeface="Times New Roman" panose="02020603050405020304" pitchFamily="18" charset="0"/>
              </a:rPr>
              <a:t>’ that the time of delivery is fixed. However, the purchaser may fix a maximum time for delivery which means that if the manufacturer delays the delivery after the appointed time, he will not be bound to accept the goods and to pay the </a:t>
            </a:r>
            <a:r>
              <a:rPr lang="en-US" dirty="0" smtClean="0">
                <a:latin typeface="Times New Roman" panose="02020603050405020304" pitchFamily="18" charset="0"/>
                <a:cs typeface="Times New Roman" panose="02020603050405020304" pitchFamily="18" charset="0"/>
              </a:rPr>
              <a:t>price.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price in </a:t>
            </a:r>
            <a:r>
              <a:rPr lang="en-US" dirty="0" err="1">
                <a:latin typeface="Times New Roman" panose="02020603050405020304" pitchFamily="18" charset="0"/>
                <a:cs typeface="Times New Roman" panose="02020603050405020304" pitchFamily="18" charset="0"/>
              </a:rPr>
              <a:t>istisna</a:t>
            </a:r>
            <a:r>
              <a:rPr lang="en-US" dirty="0">
                <a:latin typeface="Times New Roman" panose="02020603050405020304" pitchFamily="18" charset="0"/>
                <a:cs typeface="Times New Roman" panose="02020603050405020304" pitchFamily="18" charset="0"/>
              </a:rPr>
              <a:t>’ may be tied up with the time of delivery, and it will be permissible if it is agreed between the parties that in the case of delay in delivery, the price shall be reduced by a specified amount per day</a:t>
            </a:r>
            <a:r>
              <a:rPr lang="en-US" dirty="0" smtClean="0">
                <a:latin typeface="Times New Roman" panose="02020603050405020304" pitchFamily="18" charset="0"/>
                <a:cs typeface="Times New Roman" panose="02020603050405020304" pitchFamily="18" charset="0"/>
              </a:rPr>
              <a:t>. [Higher price for urgent making]</a:t>
            </a:r>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 xmlns:p14="http://schemas.microsoft.com/office/powerpoint/2010/main" val="3808572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Istisna</a:t>
            </a:r>
            <a:r>
              <a:rPr lang="en-US" b="1" dirty="0" smtClean="0">
                <a:latin typeface="Times New Roman" panose="02020603050405020304" pitchFamily="18" charset="0"/>
                <a:cs typeface="Times New Roman" panose="02020603050405020304" pitchFamily="18" charset="0"/>
              </a:rPr>
              <a:t> as Mode of Financing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financier may undertake to provide </a:t>
            </a:r>
            <a:r>
              <a:rPr lang="en-US" dirty="0" smtClean="0">
                <a:latin typeface="Times New Roman" panose="02020603050405020304" pitchFamily="18" charset="0"/>
                <a:cs typeface="Times New Roman" panose="02020603050405020304" pitchFamily="18" charset="0"/>
              </a:rPr>
              <a:t>client a </a:t>
            </a:r>
            <a:r>
              <a:rPr lang="en-US" dirty="0">
                <a:latin typeface="Times New Roman" panose="02020603050405020304" pitchFamily="18" charset="0"/>
                <a:cs typeface="Times New Roman" panose="02020603050405020304" pitchFamily="18" charset="0"/>
              </a:rPr>
              <a:t>constructed house on a specified piece of land</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payment may also be in installments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not necessary in </a:t>
            </a:r>
            <a:r>
              <a:rPr lang="en-US" dirty="0" err="1">
                <a:latin typeface="Times New Roman" panose="02020603050405020304" pitchFamily="18" charset="0"/>
                <a:cs typeface="Times New Roman" panose="02020603050405020304" pitchFamily="18" charset="0"/>
              </a:rPr>
              <a:t>istisna</a:t>
            </a:r>
            <a:r>
              <a:rPr lang="en-US" dirty="0">
                <a:latin typeface="Times New Roman" panose="02020603050405020304" pitchFamily="18" charset="0"/>
                <a:cs typeface="Times New Roman" panose="02020603050405020304" pitchFamily="18" charset="0"/>
              </a:rPr>
              <a:t>’ that the price is paid in advance, nor is it necessary that it is paid at the time of </a:t>
            </a:r>
            <a:r>
              <a:rPr lang="en-US" dirty="0" smtClean="0">
                <a:latin typeface="Times New Roman" panose="02020603050405020304" pitchFamily="18" charset="0"/>
                <a:cs typeface="Times New Roman" panose="02020603050405020304" pitchFamily="18" charset="0"/>
              </a:rPr>
              <a:t>delivery; therefore</a:t>
            </a:r>
            <a:r>
              <a:rPr lang="en-US" dirty="0">
                <a:latin typeface="Times New Roman" panose="02020603050405020304" pitchFamily="18" charset="0"/>
                <a:cs typeface="Times New Roman" panose="02020603050405020304" pitchFamily="18" charset="0"/>
              </a:rPr>
              <a:t>, the time of payment may be fixed in whatever manner </a:t>
            </a:r>
            <a:r>
              <a:rPr lang="en-US" dirty="0" smtClean="0">
                <a:latin typeface="Times New Roman" panose="02020603050405020304" pitchFamily="18" charset="0"/>
                <a:cs typeface="Times New Roman" panose="02020603050405020304" pitchFamily="18" charset="0"/>
              </a:rPr>
              <a:t>the two parties wish.</a:t>
            </a:r>
          </a:p>
          <a:p>
            <a:pPr marL="0" indent="0">
              <a:buNone/>
            </a:pPr>
            <a:r>
              <a:rPr lang="en-US" b="1" u="sng" dirty="0" smtClean="0">
                <a:latin typeface="Times New Roman" panose="02020603050405020304" pitchFamily="18" charset="0"/>
                <a:cs typeface="Times New Roman" panose="02020603050405020304" pitchFamily="18" charset="0"/>
              </a:rPr>
              <a:t>Applicable</a:t>
            </a:r>
            <a:r>
              <a:rPr lang="en-US" dirty="0" smtClean="0">
                <a:latin typeface="Times New Roman" panose="02020603050405020304" pitchFamily="18" charset="0"/>
                <a:cs typeface="Times New Roman" panose="02020603050405020304" pitchFamily="18" charset="0"/>
              </a:rPr>
              <a:t>: installation of AC plant in the building; Construction of bridge, dams…..  </a:t>
            </a:r>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3</a:t>
            </a:fld>
            <a:endParaRPr lang="en-US"/>
          </a:p>
        </p:txBody>
      </p:sp>
    </p:spTree>
    <p:extLst>
      <p:ext uri="{BB962C8B-B14F-4D97-AF65-F5344CB8AC3E}">
        <p14:creationId xmlns="" xmlns:p14="http://schemas.microsoft.com/office/powerpoint/2010/main" val="752112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Agricultural credit distribution.</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Development of Infrastructure in Pakistan.</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Construction of Housing schemes.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 xmlns:p14="http://schemas.microsoft.com/office/powerpoint/2010/main" val="1624690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14</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Islamic Investment Funds</a:t>
            </a:r>
            <a:br>
              <a:rPr lang="en-US" sz="4800" b="1" dirty="0" smtClean="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 xmlns:p14="http://schemas.microsoft.com/office/powerpoint/2010/main" val="4283333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6</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1536562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of Discussion</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Equity Funds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Ijarah</a:t>
            </a:r>
            <a:r>
              <a:rPr lang="en-US" dirty="0" smtClean="0">
                <a:latin typeface="Times New Roman" panose="02020603050405020304" pitchFamily="18" charset="0"/>
                <a:cs typeface="Times New Roman" panose="02020603050405020304" pitchFamily="18" charset="0"/>
              </a:rPr>
              <a:t> Funds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Commodity Funds</a:t>
            </a: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Funds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Other options of Fund</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 xmlns:p14="http://schemas.microsoft.com/office/powerpoint/2010/main" val="960205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Islamic Investment Fund (IIF)</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term “Islamic Investment Fund” </a:t>
            </a:r>
            <a:r>
              <a:rPr lang="en-US" dirty="0" smtClean="0">
                <a:latin typeface="Times New Roman" panose="02020603050405020304" pitchFamily="18" charset="0"/>
                <a:cs typeface="Times New Roman" panose="02020603050405020304" pitchFamily="18" charset="0"/>
              </a:rPr>
              <a:t>means a </a:t>
            </a:r>
            <a:r>
              <a:rPr lang="en-US" dirty="0">
                <a:latin typeface="Times New Roman" panose="02020603050405020304" pitchFamily="18" charset="0"/>
                <a:cs typeface="Times New Roman" panose="02020603050405020304" pitchFamily="18" charset="0"/>
              </a:rPr>
              <a:t>joint pool wherein the investors contribute their surplus money for the purpose of its investment to earn halal profits in strict conformity with the precepts of Islamic </a:t>
            </a:r>
            <a:r>
              <a:rPr lang="en-US" dirty="0" err="1" smtClean="0">
                <a:latin typeface="Times New Roman" panose="02020603050405020304" pitchFamily="18" charset="0"/>
                <a:cs typeface="Times New Roman" panose="02020603050405020304" pitchFamily="18" charset="0"/>
              </a:rPr>
              <a:t>Shari‘ah</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documents of IIF may </a:t>
            </a:r>
            <a:r>
              <a:rPr lang="en-US" dirty="0">
                <a:latin typeface="Times New Roman" panose="02020603050405020304" pitchFamily="18" charset="0"/>
                <a:cs typeface="Times New Roman" panose="02020603050405020304" pitchFamily="18" charset="0"/>
              </a:rPr>
              <a:t>be called ‘certificates’, ‘units’, ‘shares</a:t>
            </a:r>
            <a:r>
              <a:rPr lang="en-US" dirty="0" smtClean="0">
                <a:latin typeface="Times New Roman" panose="02020603050405020304" pitchFamily="18" charset="0"/>
                <a:cs typeface="Times New Roman" panose="02020603050405020304" pitchFamily="18" charset="0"/>
              </a:rPr>
              <a:t>’ or any other financial term.</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investment is done on the PLS basis.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investment is covered under </a:t>
            </a:r>
            <a:r>
              <a:rPr lang="en-US" dirty="0" err="1" smtClean="0">
                <a:latin typeface="Times New Roman" panose="02020603050405020304" pitchFamily="18" charset="0"/>
                <a:cs typeface="Times New Roman" panose="02020603050405020304" pitchFamily="18" charset="0"/>
              </a:rPr>
              <a:t>Shriah</a:t>
            </a:r>
            <a:r>
              <a:rPr lang="en-US" dirty="0" smtClean="0">
                <a:latin typeface="Times New Roman" panose="02020603050405020304" pitchFamily="18" charset="0"/>
                <a:cs typeface="Times New Roman" panose="02020603050405020304" pitchFamily="18" charset="0"/>
              </a:rPr>
              <a:t> compliance in different modes to follow.</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 xmlns:p14="http://schemas.microsoft.com/office/powerpoint/2010/main" val="299817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Equity Fund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Investment is done in </a:t>
            </a:r>
            <a:r>
              <a:rPr lang="en-US" dirty="0">
                <a:latin typeface="Times New Roman" panose="02020603050405020304" pitchFamily="18" charset="0"/>
                <a:cs typeface="Times New Roman" panose="02020603050405020304" pitchFamily="18" charset="0"/>
              </a:rPr>
              <a:t>the shares of joint stock </a:t>
            </a:r>
            <a:r>
              <a:rPr lang="en-US" dirty="0" smtClean="0">
                <a:latin typeface="Times New Roman" panose="02020603050405020304" pitchFamily="18" charset="0"/>
                <a:cs typeface="Times New Roman" panose="02020603050405020304" pitchFamily="18" charset="0"/>
              </a:rPr>
              <a:t>companies.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profits are mainly derived through the capital gains or dividends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Companies should be engaged in halal transactions and business activities.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Scholars argue </a:t>
            </a:r>
            <a:r>
              <a:rPr lang="en-US" dirty="0">
                <a:latin typeface="Times New Roman" panose="02020603050405020304" pitchFamily="18" charset="0"/>
                <a:cs typeface="Times New Roman" panose="02020603050405020304" pitchFamily="18" charset="0"/>
              </a:rPr>
              <a:t>that a joint stock company is basically different from a simple partnership</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 xmlns:p14="http://schemas.microsoft.com/office/powerpoint/2010/main" val="2311296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Equity Fund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partnership, all the policy decisions are taken through the consensus of all the partners, and each one of them has a veto power with regard to the policy of the business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Conversely, the policy decisions in a joint stock company are taken by the majority. Being composed of a large number of share-holders, a company cannot give a veto power to each share-holder.</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 xmlns:p14="http://schemas.microsoft.com/office/powerpoint/2010/main" val="1107424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Equity Fund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 share-holder’s opinion can be overruled by the majority votes.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individual has nothing to do with the loan transactions of the management of the company.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Therefore, the responsibility of committing a sinful act of borrowing on interest rests with the person who willfully indulged in a transaction of interest, but this fact does render the whole business of a company as unlawful.</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 xmlns:p14="http://schemas.microsoft.com/office/powerpoint/2010/main" val="35577219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Conditions for Investment in Shares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not permissible to acquire the shares of the companies providing financial services on interest, like conventional banks, insurance companies, or the companies involved in some other business not approved by the </a:t>
            </a:r>
            <a:r>
              <a:rPr lang="en-US" dirty="0" err="1">
                <a:latin typeface="Times New Roman" panose="02020603050405020304" pitchFamily="18" charset="0"/>
                <a:cs typeface="Times New Roman" panose="02020603050405020304" pitchFamily="18" charset="0"/>
              </a:rPr>
              <a:t>Shari‘ah</a:t>
            </a:r>
            <a:r>
              <a:rPr lang="en-US" dirty="0">
                <a:latin typeface="Times New Roman" panose="02020603050405020304" pitchFamily="18" charset="0"/>
                <a:cs typeface="Times New Roman" panose="02020603050405020304" pitchFamily="18" charset="0"/>
              </a:rPr>
              <a:t>, such as companies manufacturing, selling or offering liquors, pork, </a:t>
            </a:r>
            <a:r>
              <a:rPr lang="en-US" dirty="0" err="1">
                <a:latin typeface="Times New Roman" panose="02020603050405020304" pitchFamily="18" charset="0"/>
                <a:cs typeface="Times New Roman" panose="02020603050405020304" pitchFamily="18" charset="0"/>
              </a:rPr>
              <a:t>harâm</a:t>
            </a:r>
            <a:r>
              <a:rPr lang="en-US" dirty="0">
                <a:latin typeface="Times New Roman" panose="02020603050405020304" pitchFamily="18" charset="0"/>
                <a:cs typeface="Times New Roman" panose="02020603050405020304" pitchFamily="18" charset="0"/>
              </a:rPr>
              <a:t> meat, or involved in gambling, night club activities, pornography etc.</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main business of the companies is </a:t>
            </a:r>
            <a:r>
              <a:rPr lang="en-US" dirty="0" err="1">
                <a:latin typeface="Times New Roman" panose="02020603050405020304" pitchFamily="18" charset="0"/>
                <a:cs typeface="Times New Roman" panose="02020603050405020304" pitchFamily="18" charset="0"/>
              </a:rPr>
              <a:t>halâl</a:t>
            </a:r>
            <a:r>
              <a:rPr lang="en-US" dirty="0">
                <a:latin typeface="Times New Roman" panose="02020603050405020304" pitchFamily="18" charset="0"/>
                <a:cs typeface="Times New Roman" panose="02020603050405020304" pitchFamily="18" charset="0"/>
              </a:rPr>
              <a:t>, like automobiles, textile, etc. but they deposit their surplus amounts in an interest-bearing account or borrow money on interest, the share holder must express his disapproval against such dealings, preferably by raising his voice against such activities in the annual general meeting of the </a:t>
            </a:r>
            <a:r>
              <a:rPr lang="en-US" dirty="0" smtClean="0">
                <a:latin typeface="Times New Roman" panose="02020603050405020304" pitchFamily="18" charset="0"/>
                <a:cs typeface="Times New Roman" panose="02020603050405020304" pitchFamily="18" charset="0"/>
              </a:rPr>
              <a:t>company.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 xmlns:p14="http://schemas.microsoft.com/office/powerpoint/2010/main" val="1415635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Conditions for Investment in Shares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514350" indent="-514350">
              <a:buAutoNum type="arabicPeriod" startAt="3"/>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some income from interest-bearing accounts is included in the income of the company, the proportion of such income in the dividend paid to the share-holder must be given in charity, and must not be retained by him. </a:t>
            </a:r>
            <a:endParaRPr lang="en-US" dirty="0" smtClean="0">
              <a:latin typeface="Times New Roman" panose="02020603050405020304" pitchFamily="18" charset="0"/>
              <a:cs typeface="Times New Roman" panose="02020603050405020304" pitchFamily="18" charset="0"/>
            </a:endParaRPr>
          </a:p>
          <a:p>
            <a:pPr marL="514350" indent="-514350">
              <a:buAutoNum type="arabicPeriod" startAt="3"/>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shares of a company are negotiable only if the company owns some </a:t>
            </a:r>
            <a:r>
              <a:rPr lang="en-US" dirty="0" smtClean="0">
                <a:latin typeface="Times New Roman" panose="02020603050405020304" pitchFamily="18" charset="0"/>
                <a:cs typeface="Times New Roman" panose="02020603050405020304" pitchFamily="18" charset="0"/>
              </a:rPr>
              <a:t>illiquid </a:t>
            </a:r>
            <a:r>
              <a:rPr lang="en-US" dirty="0">
                <a:latin typeface="Times New Roman" panose="02020603050405020304" pitchFamily="18" charset="0"/>
                <a:cs typeface="Times New Roman" panose="02020603050405020304" pitchFamily="18" charset="0"/>
              </a:rPr>
              <a:t>assets. If all the assets of a company are in liquid </a:t>
            </a:r>
            <a:r>
              <a:rPr lang="en-US" dirty="0" smtClean="0">
                <a:latin typeface="Times New Roman" panose="02020603050405020304" pitchFamily="18" charset="0"/>
                <a:cs typeface="Times New Roman" panose="02020603050405020304" pitchFamily="18" charset="0"/>
              </a:rPr>
              <a:t>form, they </a:t>
            </a:r>
            <a:r>
              <a:rPr lang="en-US" dirty="0">
                <a:latin typeface="Times New Roman" panose="02020603050405020304" pitchFamily="18" charset="0"/>
                <a:cs typeface="Times New Roman" panose="02020603050405020304" pitchFamily="18" charset="0"/>
              </a:rPr>
              <a:t>cannot be purchased or sold except at par value, because in this case the share represents money only and the money cannot be traded in except at </a:t>
            </a:r>
            <a:r>
              <a:rPr lang="en-US" dirty="0" smtClean="0">
                <a:latin typeface="Times New Roman" panose="02020603050405020304" pitchFamily="18" charset="0"/>
                <a:cs typeface="Times New Roman" panose="02020603050405020304" pitchFamily="18" charset="0"/>
              </a:rPr>
              <a:t>par.</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 xmlns:p14="http://schemas.microsoft.com/office/powerpoint/2010/main" val="682385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Conditions for Investment in Shares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514350" indent="-514350">
              <a:buAutoNum type="arabicPeriod" startAt="5"/>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managers of the Fund may act as </a:t>
            </a:r>
            <a:r>
              <a:rPr lang="en-US" dirty="0" err="1">
                <a:latin typeface="Times New Roman" panose="02020603050405020304" pitchFamily="18" charset="0"/>
                <a:cs typeface="Times New Roman" panose="02020603050405020304" pitchFamily="18" charset="0"/>
              </a:rPr>
              <a:t>mudâribs</a:t>
            </a:r>
            <a:r>
              <a:rPr lang="en-US" dirty="0">
                <a:latin typeface="Times New Roman" panose="02020603050405020304" pitchFamily="18" charset="0"/>
                <a:cs typeface="Times New Roman" panose="02020603050405020304" pitchFamily="18" charset="0"/>
              </a:rPr>
              <a:t> for the subscribers</a:t>
            </a:r>
            <a:r>
              <a:rPr lang="en-US" dirty="0" smtClean="0">
                <a:latin typeface="Times New Roman" panose="02020603050405020304" pitchFamily="18" charset="0"/>
                <a:cs typeface="Times New Roman" panose="02020603050405020304" pitchFamily="18" charset="0"/>
              </a:rPr>
              <a:t>. </a:t>
            </a:r>
          </a:p>
          <a:p>
            <a:pPr marL="514350" indent="-514350">
              <a:buAutoNum type="arabicPeriod" startAt="5"/>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certain percentage of the annual profit accrued to the Fund may </a:t>
            </a:r>
            <a:r>
              <a:rPr lang="en-US" dirty="0" smtClean="0">
                <a:latin typeface="Times New Roman" panose="02020603050405020304" pitchFamily="18" charset="0"/>
                <a:cs typeface="Times New Roman" panose="02020603050405020304" pitchFamily="18" charset="0"/>
              </a:rPr>
              <a:t>accrue to the management as reward, </a:t>
            </a:r>
            <a:r>
              <a:rPr lang="en-US" dirty="0">
                <a:latin typeface="Times New Roman" panose="02020603050405020304" pitchFamily="18" charset="0"/>
                <a:cs typeface="Times New Roman" panose="02020603050405020304" pitchFamily="18" charset="0"/>
              </a:rPr>
              <a:t>if the fund has earned some </a:t>
            </a:r>
            <a:r>
              <a:rPr lang="en-US" dirty="0" smtClean="0">
                <a:latin typeface="Times New Roman" panose="02020603050405020304" pitchFamily="18" charset="0"/>
                <a:cs typeface="Times New Roman" panose="02020603050405020304" pitchFamily="18" charset="0"/>
              </a:rPr>
              <a:t>profit.</a:t>
            </a:r>
          </a:p>
          <a:p>
            <a:pPr marL="514350" indent="-514350">
              <a:buAutoNum type="arabicPeriod" startAt="5"/>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management </a:t>
            </a:r>
            <a:r>
              <a:rPr lang="en-US" dirty="0" smtClean="0">
                <a:latin typeface="Times New Roman" panose="02020603050405020304" pitchFamily="18" charset="0"/>
                <a:cs typeface="Times New Roman" panose="02020603050405020304" pitchFamily="18" charset="0"/>
              </a:rPr>
              <a:t>can also act </a:t>
            </a:r>
            <a:r>
              <a:rPr lang="en-US" dirty="0">
                <a:latin typeface="Times New Roman" panose="02020603050405020304" pitchFamily="18" charset="0"/>
                <a:cs typeface="Times New Roman" panose="02020603050405020304" pitchFamily="18" charset="0"/>
              </a:rPr>
              <a:t>as an agent for the subscribers. In this case, the management may be given a pre-agreed fee for its </a:t>
            </a:r>
            <a:r>
              <a:rPr lang="en-US" dirty="0" smtClean="0">
                <a:latin typeface="Times New Roman" panose="02020603050405020304" pitchFamily="18" charset="0"/>
                <a:cs typeface="Times New Roman" panose="02020603050405020304" pitchFamily="18" charset="0"/>
              </a:rPr>
              <a:t>services.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 xmlns:p14="http://schemas.microsoft.com/office/powerpoint/2010/main" val="1749135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Ijarah</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this fund the subscription amounts are used to purchase assets like real estate, motor vehicles or other equipment for the purpose of leasing them out to their ultimate users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Each subscriber is given a certificate (‘</a:t>
            </a:r>
            <a:r>
              <a:rPr lang="en-US" dirty="0" err="1">
                <a:latin typeface="Times New Roman" panose="02020603050405020304" pitchFamily="18" charset="0"/>
                <a:cs typeface="Times New Roman" panose="02020603050405020304" pitchFamily="18" charset="0"/>
              </a:rPr>
              <a:t>sukûk</a:t>
            </a:r>
            <a:r>
              <a:rPr lang="en-US" dirty="0">
                <a:latin typeface="Times New Roman" panose="02020603050405020304" pitchFamily="18" charset="0"/>
                <a:cs typeface="Times New Roman" panose="02020603050405020304" pitchFamily="18" charset="0"/>
              </a:rPr>
              <a:t>’) to evidence his proportionate ownership in the leased assets and to ensure his entitlement to the pro rata share in the income</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Sukûk</a:t>
            </a:r>
            <a:r>
              <a:rPr lang="en-US" dirty="0" smtClean="0">
                <a:latin typeface="Times New Roman" panose="02020603050405020304" pitchFamily="18" charset="0"/>
                <a:cs typeface="Times New Roman" panose="02020603050405020304" pitchFamily="18" charset="0"/>
              </a:rPr>
              <a:t> are </a:t>
            </a:r>
            <a:r>
              <a:rPr lang="en-US" dirty="0">
                <a:latin typeface="Times New Roman" panose="02020603050405020304" pitchFamily="18" charset="0"/>
                <a:cs typeface="Times New Roman" panose="02020603050405020304" pitchFamily="18" charset="0"/>
              </a:rPr>
              <a:t>fully negotiable and can be </a:t>
            </a:r>
            <a:r>
              <a:rPr lang="en-US" dirty="0" smtClean="0">
                <a:latin typeface="Times New Roman" panose="02020603050405020304" pitchFamily="18" charset="0"/>
                <a:cs typeface="Times New Roman" panose="02020603050405020304" pitchFamily="18" charset="0"/>
              </a:rPr>
              <a:t>traded in </a:t>
            </a:r>
            <a:r>
              <a:rPr lang="en-US" dirty="0">
                <a:latin typeface="Times New Roman" panose="02020603050405020304" pitchFamily="18" charset="0"/>
                <a:cs typeface="Times New Roman" panose="02020603050405020304" pitchFamily="18" charset="0"/>
              </a:rPr>
              <a:t>the secondary </a:t>
            </a:r>
            <a:r>
              <a:rPr lang="en-US" dirty="0" smtClean="0">
                <a:latin typeface="Times New Roman" panose="02020603050405020304" pitchFamily="18" charset="0"/>
                <a:cs typeface="Times New Roman" panose="02020603050405020304" pitchFamily="18" charset="0"/>
              </a:rPr>
              <a:t>market (representing tangible assets).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 xmlns:p14="http://schemas.microsoft.com/office/powerpoint/2010/main" val="1258142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Ijarah</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leased assets must have some usufruct, and the rental must be charged only from that point of time when the usufruct is handed over to the lessee.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leased assets must be of a nature that their </a:t>
            </a:r>
            <a:r>
              <a:rPr lang="en-US" dirty="0" err="1">
                <a:latin typeface="Times New Roman" panose="02020603050405020304" pitchFamily="18" charset="0"/>
                <a:cs typeface="Times New Roman" panose="02020603050405020304" pitchFamily="18" charset="0"/>
              </a:rPr>
              <a:t>halâl</a:t>
            </a:r>
            <a:r>
              <a:rPr lang="en-US" dirty="0">
                <a:latin typeface="Times New Roman" panose="02020603050405020304" pitchFamily="18" charset="0"/>
                <a:cs typeface="Times New Roman" panose="02020603050405020304" pitchFamily="18" charset="0"/>
              </a:rPr>
              <a:t> (permissible) use is possible.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lessor must undertake all the responsibilities consequent to the ownership of the assets.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rental must be fixed and known to the parties right at the beginning of the </a:t>
            </a:r>
            <a:r>
              <a:rPr lang="en-US" dirty="0" smtClean="0">
                <a:latin typeface="Times New Roman" panose="02020603050405020304" pitchFamily="18" charset="0"/>
                <a:cs typeface="Times New Roman" panose="02020603050405020304" pitchFamily="18" charset="0"/>
              </a:rPr>
              <a:t>contract.</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 xmlns:p14="http://schemas.microsoft.com/office/powerpoint/2010/main" val="40845910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Ijarah</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An </a:t>
            </a:r>
            <a:r>
              <a:rPr lang="en-US" dirty="0">
                <a:latin typeface="Times New Roman" panose="02020603050405020304" pitchFamily="18" charset="0"/>
                <a:cs typeface="Times New Roman" panose="02020603050405020304" pitchFamily="18" charset="0"/>
              </a:rPr>
              <a:t>agent of the subscribers </a:t>
            </a:r>
            <a:r>
              <a:rPr lang="en-US" dirty="0" smtClean="0">
                <a:latin typeface="Times New Roman" panose="02020603050405020304" pitchFamily="18" charset="0"/>
                <a:cs typeface="Times New Roman" panose="02020603050405020304" pitchFamily="18" charset="0"/>
              </a:rPr>
              <a:t>should </a:t>
            </a:r>
            <a:r>
              <a:rPr lang="en-US" dirty="0">
                <a:latin typeface="Times New Roman" panose="02020603050405020304" pitchFamily="18" charset="0"/>
                <a:cs typeface="Times New Roman" panose="02020603050405020304" pitchFamily="18" charset="0"/>
              </a:rPr>
              <a:t>be paid a fee for its services. </a:t>
            </a:r>
            <a:r>
              <a:rPr lang="en-US" dirty="0" smtClean="0">
                <a:latin typeface="Times New Roman" panose="02020603050405020304" pitchFamily="18" charset="0"/>
                <a:cs typeface="Times New Roman" panose="02020603050405020304" pitchFamily="18" charset="0"/>
              </a:rPr>
              <a:t>This fee </a:t>
            </a:r>
            <a:r>
              <a:rPr lang="en-US" dirty="0">
                <a:latin typeface="Times New Roman" panose="02020603050405020304" pitchFamily="18" charset="0"/>
                <a:cs typeface="Times New Roman" panose="02020603050405020304" pitchFamily="18" charset="0"/>
              </a:rPr>
              <a:t>may be a fixed amount or a proportion of the rentals </a:t>
            </a:r>
            <a:r>
              <a:rPr lang="en-US" dirty="0" smtClean="0">
                <a:latin typeface="Times New Roman" panose="02020603050405020304" pitchFamily="18" charset="0"/>
                <a:cs typeface="Times New Roman" panose="02020603050405020304" pitchFamily="18" charset="0"/>
              </a:rPr>
              <a:t>received.</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 xmlns:p14="http://schemas.microsoft.com/office/powerpoint/2010/main" val="3215317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Commodity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Subscribers purchase different </a:t>
            </a:r>
            <a:r>
              <a:rPr lang="en-US" dirty="0">
                <a:latin typeface="Times New Roman" panose="02020603050405020304" pitchFamily="18" charset="0"/>
                <a:cs typeface="Times New Roman" panose="02020603050405020304" pitchFamily="18" charset="0"/>
              </a:rPr>
              <a:t>commodities for the purpose of their </a:t>
            </a:r>
            <a:r>
              <a:rPr lang="en-US" dirty="0" smtClean="0">
                <a:latin typeface="Times New Roman" panose="02020603050405020304" pitchFamily="18" charset="0"/>
                <a:cs typeface="Times New Roman" panose="02020603050405020304" pitchFamily="18" charset="0"/>
              </a:rPr>
              <a:t>resale.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All the conditions of sale of commodity must be observed (possession, halal, etc…).</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units of such a fund can also be traded in with the condition that the portfolio owns some commodities at all times.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 xmlns:p14="http://schemas.microsoft.com/office/powerpoint/2010/main" val="3523415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 to generate funds?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 to make plans and projects?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 to channelize funds?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Economic and </a:t>
            </a:r>
            <a:r>
              <a:rPr lang="en-US" smtClean="0">
                <a:latin typeface="Times New Roman" panose="02020603050405020304" pitchFamily="18" charset="0"/>
                <a:cs typeface="Times New Roman" panose="02020603050405020304" pitchFamily="18" charset="0"/>
              </a:rPr>
              <a:t>Financial Developments.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 xmlns:p14="http://schemas.microsoft.com/office/powerpoint/2010/main" val="2428134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20</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 xmlns:p14="http://schemas.microsoft.com/office/powerpoint/2010/main" val="4290549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6031</TotalTime>
  <Words>1152</Words>
  <Application>Microsoft Office PowerPoint</Application>
  <PresentationFormat>On-screen Show (4:3)</PresentationFormat>
  <Paragraphs>119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MBF707: Monetary and Fiscal Framework in Islamic Finance </vt:lpstr>
      <vt:lpstr>Time of Delivering Good</vt:lpstr>
      <vt:lpstr>Istisna as Mode of Financing </vt:lpstr>
      <vt:lpstr>Conclusions</vt:lpstr>
      <vt:lpstr>Lecture 14  Islamic Investment Funds </vt:lpstr>
      <vt:lpstr>Review of the Last Lecture</vt:lpstr>
      <vt:lpstr>Topics of Discussion</vt:lpstr>
      <vt:lpstr>Islamic Investment Fund (IIF)</vt:lpstr>
      <vt:lpstr>The Equity Fund</vt:lpstr>
      <vt:lpstr>The Equity Fund</vt:lpstr>
      <vt:lpstr>The Equity Fund</vt:lpstr>
      <vt:lpstr>Conditions for Investment in Shares</vt:lpstr>
      <vt:lpstr>Conditions for Investment in Shares</vt:lpstr>
      <vt:lpstr>Conditions for Investment in Shares</vt:lpstr>
      <vt:lpstr>Ijarah Funds</vt:lpstr>
      <vt:lpstr>Ijarah Funds</vt:lpstr>
      <vt:lpstr>Ijarah Funds</vt:lpstr>
      <vt:lpstr>Commodity Funds</vt:lpstr>
      <vt:lpstr>Conclusions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dc:title>
  <dc:creator>siddiqui</dc:creator>
  <cp:lastModifiedBy>NTS</cp:lastModifiedBy>
  <cp:revision>452</cp:revision>
  <cp:lastPrinted>2013-04-30T04:29:25Z</cp:lastPrinted>
  <dcterms:created xsi:type="dcterms:W3CDTF">2012-07-18T13:07:28Z</dcterms:created>
  <dcterms:modified xsi:type="dcterms:W3CDTF">2014-07-12T03:32:27Z</dcterms:modified>
</cp:coreProperties>
</file>