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8"/>
  </p:notesMasterIdLst>
  <p:handoutMasterIdLst>
    <p:handoutMasterId r:id="rId19"/>
  </p:handoutMasterIdLst>
  <p:sldIdLst>
    <p:sldId id="502" r:id="rId2"/>
    <p:sldId id="503" r:id="rId3"/>
    <p:sldId id="504" r:id="rId4"/>
    <p:sldId id="505" r:id="rId5"/>
    <p:sldId id="506" r:id="rId6"/>
    <p:sldId id="509" r:id="rId7"/>
    <p:sldId id="507" r:id="rId8"/>
    <p:sldId id="508" r:id="rId9"/>
    <p:sldId id="510" r:id="rId10"/>
    <p:sldId id="511" r:id="rId11"/>
    <p:sldId id="512" r:id="rId12"/>
    <p:sldId id="513" r:id="rId13"/>
    <p:sldId id="514" r:id="rId14"/>
    <p:sldId id="515" r:id="rId15"/>
    <p:sldId id="516" r:id="rId16"/>
    <p:sldId id="318" r:id="rId17"/>
  </p:sldIdLst>
  <p:sldSz cx="9144000" cy="6858000" type="screen4x3"/>
  <p:notesSz cx="7053263"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5820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5938"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95738" y="0"/>
            <a:ext cx="3055937" cy="465138"/>
          </a:xfrm>
          <a:prstGeom prst="rect">
            <a:avLst/>
          </a:prstGeom>
        </p:spPr>
        <p:txBody>
          <a:bodyPr vert="horz" lIns="91440" tIns="45720" rIns="91440" bIns="45720" rtlCol="0"/>
          <a:lstStyle>
            <a:lvl1pPr algn="r">
              <a:defRPr sz="1200"/>
            </a:lvl1pPr>
          </a:lstStyle>
          <a:p>
            <a:fld id="{B9F238C2-C916-43C6-B27B-30ABB16FC6B8}" type="datetimeFigureOut">
              <a:rPr lang="en-US" smtClean="0"/>
              <a:pPr/>
              <a:t>7/11/2014</a:t>
            </a:fld>
            <a:endParaRPr lang="en-US"/>
          </a:p>
        </p:txBody>
      </p:sp>
      <p:sp>
        <p:nvSpPr>
          <p:cNvPr id="4" name="Footer Placeholder 3"/>
          <p:cNvSpPr>
            <a:spLocks noGrp="1"/>
          </p:cNvSpPr>
          <p:nvPr>
            <p:ph type="ftr" sz="quarter" idx="2"/>
          </p:nvPr>
        </p:nvSpPr>
        <p:spPr>
          <a:xfrm>
            <a:off x="0" y="8842375"/>
            <a:ext cx="3055938"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95738" y="8842375"/>
            <a:ext cx="3055937" cy="465138"/>
          </a:xfrm>
          <a:prstGeom prst="rect">
            <a:avLst/>
          </a:prstGeom>
        </p:spPr>
        <p:txBody>
          <a:bodyPr vert="horz" lIns="91440" tIns="45720" rIns="91440" bIns="45720" rtlCol="0" anchor="b"/>
          <a:lstStyle>
            <a:lvl1pPr algn="r">
              <a:defRPr sz="1200"/>
            </a:lvl1pPr>
          </a:lstStyle>
          <a:p>
            <a:fld id="{6AF14EF9-76CC-49A8-99D9-5933018B8924}" type="slidenum">
              <a:rPr lang="en-US" smtClean="0"/>
              <a:pPr/>
              <a:t>‹#›</a:t>
            </a:fld>
            <a:endParaRPr lang="en-US"/>
          </a:p>
        </p:txBody>
      </p:sp>
    </p:spTree>
    <p:extLst>
      <p:ext uri="{BB962C8B-B14F-4D97-AF65-F5344CB8AC3E}">
        <p14:creationId xmlns:p14="http://schemas.microsoft.com/office/powerpoint/2010/main" xmlns="" val="33152076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465455"/>
          </a:xfrm>
          <a:prstGeom prst="rect">
            <a:avLst/>
          </a:prstGeom>
        </p:spPr>
        <p:txBody>
          <a:bodyPr vert="horz" lIns="93497" tIns="46749" rIns="93497" bIns="46749" rtlCol="0"/>
          <a:lstStyle>
            <a:lvl1pPr algn="l">
              <a:defRPr sz="1200"/>
            </a:lvl1pPr>
          </a:lstStyle>
          <a:p>
            <a:endParaRPr lang="en-US"/>
          </a:p>
        </p:txBody>
      </p:sp>
      <p:sp>
        <p:nvSpPr>
          <p:cNvPr id="3" name="Date Placeholder 2"/>
          <p:cNvSpPr>
            <a:spLocks noGrp="1"/>
          </p:cNvSpPr>
          <p:nvPr>
            <p:ph type="dt" idx="1"/>
          </p:nvPr>
        </p:nvSpPr>
        <p:spPr>
          <a:xfrm>
            <a:off x="3995217" y="0"/>
            <a:ext cx="3056414" cy="465455"/>
          </a:xfrm>
          <a:prstGeom prst="rect">
            <a:avLst/>
          </a:prstGeom>
        </p:spPr>
        <p:txBody>
          <a:bodyPr vert="horz" lIns="93497" tIns="46749" rIns="93497" bIns="46749" rtlCol="0"/>
          <a:lstStyle>
            <a:lvl1pPr algn="r">
              <a:defRPr sz="1200"/>
            </a:lvl1pPr>
          </a:lstStyle>
          <a:p>
            <a:fld id="{FD0A2760-F6CB-430A-8378-C2D417958E5B}" type="datetimeFigureOut">
              <a:rPr lang="en-US" smtClean="0"/>
              <a:pPr/>
              <a:t>7/11/2014</a:t>
            </a:fld>
            <a:endParaRPr lang="en-US"/>
          </a:p>
        </p:txBody>
      </p:sp>
      <p:sp>
        <p:nvSpPr>
          <p:cNvPr id="4" name="Slide Image Placeholder 3"/>
          <p:cNvSpPr>
            <a:spLocks noGrp="1" noRot="1" noChangeAspect="1"/>
          </p:cNvSpPr>
          <p:nvPr>
            <p:ph type="sldImg" idx="2"/>
          </p:nvPr>
        </p:nvSpPr>
        <p:spPr>
          <a:xfrm>
            <a:off x="1200150" y="698500"/>
            <a:ext cx="4654550" cy="3490913"/>
          </a:xfrm>
          <a:prstGeom prst="rect">
            <a:avLst/>
          </a:prstGeom>
          <a:noFill/>
          <a:ln w="12700">
            <a:solidFill>
              <a:prstClr val="black"/>
            </a:solidFill>
          </a:ln>
        </p:spPr>
        <p:txBody>
          <a:bodyPr vert="horz" lIns="93497" tIns="46749" rIns="93497" bIns="46749" rtlCol="0" anchor="ctr"/>
          <a:lstStyle/>
          <a:p>
            <a:endParaRPr lang="en-US"/>
          </a:p>
        </p:txBody>
      </p:sp>
      <p:sp>
        <p:nvSpPr>
          <p:cNvPr id="5" name="Notes Placeholder 4"/>
          <p:cNvSpPr>
            <a:spLocks noGrp="1"/>
          </p:cNvSpPr>
          <p:nvPr>
            <p:ph type="body" sz="quarter" idx="3"/>
          </p:nvPr>
        </p:nvSpPr>
        <p:spPr>
          <a:xfrm>
            <a:off x="705327" y="4421823"/>
            <a:ext cx="5642610" cy="4189095"/>
          </a:xfrm>
          <a:prstGeom prst="rect">
            <a:avLst/>
          </a:prstGeom>
        </p:spPr>
        <p:txBody>
          <a:bodyPr vert="horz" lIns="93497" tIns="46749" rIns="93497" bIns="4674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29"/>
            <a:ext cx="3056414" cy="465455"/>
          </a:xfrm>
          <a:prstGeom prst="rect">
            <a:avLst/>
          </a:prstGeom>
        </p:spPr>
        <p:txBody>
          <a:bodyPr vert="horz" lIns="93497" tIns="46749" rIns="93497" bIns="46749" rtlCol="0" anchor="b"/>
          <a:lstStyle>
            <a:lvl1pPr algn="l">
              <a:defRPr sz="1200"/>
            </a:lvl1pPr>
          </a:lstStyle>
          <a:p>
            <a:endParaRPr lang="en-US"/>
          </a:p>
        </p:txBody>
      </p:sp>
      <p:sp>
        <p:nvSpPr>
          <p:cNvPr id="7" name="Slide Number Placeholder 6"/>
          <p:cNvSpPr>
            <a:spLocks noGrp="1"/>
          </p:cNvSpPr>
          <p:nvPr>
            <p:ph type="sldNum" sz="quarter" idx="5"/>
          </p:nvPr>
        </p:nvSpPr>
        <p:spPr>
          <a:xfrm>
            <a:off x="3995217" y="8842029"/>
            <a:ext cx="3056414" cy="465455"/>
          </a:xfrm>
          <a:prstGeom prst="rect">
            <a:avLst/>
          </a:prstGeom>
        </p:spPr>
        <p:txBody>
          <a:bodyPr vert="horz" lIns="93497" tIns="46749" rIns="93497" bIns="46749" rtlCol="0" anchor="b"/>
          <a:lstStyle>
            <a:lvl1pPr algn="r">
              <a:defRPr sz="1200"/>
            </a:lvl1pPr>
          </a:lstStyle>
          <a:p>
            <a:fld id="{EF78F9B5-3E5E-4396-81E1-4095F4EC520D}" type="slidenum">
              <a:rPr lang="en-US" smtClean="0"/>
              <a:pPr/>
              <a:t>‹#›</a:t>
            </a:fld>
            <a:endParaRPr lang="en-US"/>
          </a:p>
        </p:txBody>
      </p:sp>
    </p:spTree>
    <p:extLst>
      <p:ext uri="{BB962C8B-B14F-4D97-AF65-F5344CB8AC3E}">
        <p14:creationId xmlns:p14="http://schemas.microsoft.com/office/powerpoint/2010/main" xmlns="" val="3721338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2754FC5-1C7A-455B-9597-6168439276A8}" type="datetime1">
              <a:rPr lang="en-US" smtClean="0"/>
              <a:pPr/>
              <a:t>7/11/2014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9ED58D7-2B6D-4608-9D97-029DB51BE4B1}" type="datetime1">
              <a:rPr lang="en-US" smtClean="0"/>
              <a:pPr/>
              <a:t>7/11/2014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DF185D6-AEAB-4490-9382-712CECA88439}" type="datetime1">
              <a:rPr lang="en-US" smtClean="0"/>
              <a:pPr/>
              <a:t>7/11/2014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F524BC6-0AB4-4B3C-B671-F36EB52BD02C}" type="datetime1">
              <a:rPr lang="en-US" smtClean="0"/>
              <a:pPr/>
              <a:t>7/11/2014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B300DBF-DEC0-44F1-B730-13BF29858534}" type="datetime1">
              <a:rPr lang="en-US" smtClean="0"/>
              <a:pPr/>
              <a:t>7/11/2014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FC104F0-14F8-481D-8C8C-2BCE4F34FD6E}" type="datetime1">
              <a:rPr lang="en-US" smtClean="0"/>
              <a:pPr/>
              <a:t>7/11/2014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5D4A11-7E00-47E4-87ED-5F0FE0C2DD25}" type="datetime1">
              <a:rPr lang="en-US" smtClean="0"/>
              <a:pPr/>
              <a:t>7/11/2014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195991-1DE8-49B1-8B1C-0E77CF0631E1}" type="datetime1">
              <a:rPr lang="en-US" smtClean="0"/>
              <a:pPr/>
              <a:t>7/11/2014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D0F5A1-032A-4496-AEFE-A212B4DEBFCD}" type="datetime1">
              <a:rPr lang="en-US" smtClean="0"/>
              <a:pPr/>
              <a:t>7/11/2014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A8FC4AF-D4DC-4E97-930D-298E191949E8}" type="datetime1">
              <a:rPr lang="en-US" smtClean="0"/>
              <a:pPr/>
              <a:t>7/11/2014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7D4D57-A67C-4A1A-BDAC-1C1A35D14589}" type="datetime1">
              <a:rPr lang="en-US" smtClean="0"/>
              <a:pPr/>
              <a:t>7/11/2014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DA8B16-2F41-424E-AEB3-3569FD4E6C80}" type="datetime1">
              <a:rPr lang="en-US" smtClean="0"/>
              <a:pPr/>
              <a:t>7/11/2014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D96158-CDC9-4FF1-A278-9542325BFFE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62001"/>
            <a:ext cx="7772400" cy="1523999"/>
          </a:xfrm>
        </p:spPr>
        <p:txBody>
          <a:bodyPr>
            <a:noAutofit/>
          </a:bodyPr>
          <a:lstStyle/>
          <a:p>
            <a:r>
              <a:rPr lang="en-US" sz="3600" b="1" dirty="0" smtClean="0">
                <a:latin typeface="Times New Roman" panose="02020603050405020304" pitchFamily="18" charset="0"/>
                <a:cs typeface="Times New Roman" panose="02020603050405020304" pitchFamily="18" charset="0"/>
              </a:rPr>
              <a:t>MBF707: Monetary </a:t>
            </a:r>
            <a:r>
              <a:rPr lang="en-US" sz="3600" b="1" dirty="0">
                <a:latin typeface="Times New Roman" panose="02020603050405020304" pitchFamily="18" charset="0"/>
                <a:cs typeface="Times New Roman" panose="02020603050405020304" pitchFamily="18" charset="0"/>
              </a:rPr>
              <a:t>and Fiscal </a:t>
            </a:r>
            <a:r>
              <a:rPr lang="en-US" sz="3600" b="1" dirty="0" smtClean="0">
                <a:latin typeface="Times New Roman" panose="02020603050405020304" pitchFamily="18" charset="0"/>
                <a:cs typeface="Times New Roman" panose="02020603050405020304" pitchFamily="18" charset="0"/>
              </a:rPr>
              <a:t>Framework </a:t>
            </a:r>
            <a:r>
              <a:rPr lang="en-US" sz="3600" b="1" dirty="0">
                <a:latin typeface="Times New Roman" panose="02020603050405020304" pitchFamily="18" charset="0"/>
                <a:cs typeface="Times New Roman" panose="02020603050405020304" pitchFamily="18" charset="0"/>
              </a:rPr>
              <a:t>in Islamic Finance</a:t>
            </a:r>
            <a:r>
              <a:rPr lang="en-US" sz="3600" dirty="0" smtClean="0">
                <a:latin typeface="Times New Roman" pitchFamily="18" charset="0"/>
                <a:cs typeface="Times New Roman" pitchFamily="18" charset="0"/>
              </a:rPr>
              <a:t/>
            </a:r>
            <a:br>
              <a:rPr lang="en-US" sz="3600" dirty="0" smtClean="0">
                <a:latin typeface="Times New Roman" pitchFamily="18" charset="0"/>
                <a:cs typeface="Times New Roman" pitchFamily="18" charset="0"/>
              </a:rPr>
            </a:br>
            <a:endParaRPr lang="en-US" sz="3600" dirty="0">
              <a:latin typeface="Times New Roman" pitchFamily="18" charset="0"/>
              <a:cs typeface="Times New Roman" pitchFamily="18" charset="0"/>
            </a:endParaRPr>
          </a:p>
        </p:txBody>
      </p:sp>
      <p:sp>
        <p:nvSpPr>
          <p:cNvPr id="3" name="Subtitle 2"/>
          <p:cNvSpPr>
            <a:spLocks noGrp="1"/>
          </p:cNvSpPr>
          <p:nvPr>
            <p:ph type="subTitle" idx="1"/>
          </p:nvPr>
        </p:nvSpPr>
        <p:spPr>
          <a:xfrm>
            <a:off x="1143000" y="4495800"/>
            <a:ext cx="7086600" cy="1447800"/>
          </a:xfrm>
        </p:spPr>
        <p:txBody>
          <a:bodyPr>
            <a:normAutofit fontScale="92500" lnSpcReduction="10000"/>
          </a:bodyPr>
          <a:lstStyle/>
          <a:p>
            <a:r>
              <a:rPr lang="en-US" b="1" dirty="0">
                <a:latin typeface="Times New Roman" pitchFamily="18" charset="0"/>
                <a:cs typeface="Times New Roman" pitchFamily="18" charset="0"/>
              </a:rPr>
              <a:t>COMSATS Institute of Information Technology (Virtual </a:t>
            </a:r>
            <a:r>
              <a:rPr lang="en-US" b="1" dirty="0" smtClean="0">
                <a:latin typeface="Times New Roman" pitchFamily="18" charset="0"/>
                <a:cs typeface="Times New Roman" pitchFamily="18" charset="0"/>
              </a:rPr>
              <a:t>Campus)</a:t>
            </a:r>
            <a:br>
              <a:rPr lang="en-US" b="1" dirty="0" smtClean="0">
                <a:latin typeface="Times New Roman" pitchFamily="18" charset="0"/>
                <a:cs typeface="Times New Roman" pitchFamily="18" charset="0"/>
              </a:rPr>
            </a:br>
            <a:endParaRPr lang="en-US" b="1" dirty="0">
              <a:latin typeface="Times New Roman" pitchFamily="18" charset="0"/>
              <a:cs typeface="Times New Roman" pitchFamily="18" charset="0"/>
            </a:endParaRPr>
          </a:p>
        </p:txBody>
      </p:sp>
      <p:pic>
        <p:nvPicPr>
          <p:cNvPr id="4" name="Picture 3" descr="logo-comsats"/>
          <p:cNvPicPr/>
          <p:nvPr/>
        </p:nvPicPr>
        <p:blipFill>
          <a:blip r:embed="rId2" cstate="print"/>
          <a:srcRect/>
          <a:stretch>
            <a:fillRect/>
          </a:stretch>
        </p:blipFill>
        <p:spPr bwMode="auto">
          <a:xfrm>
            <a:off x="3429000" y="2552700"/>
            <a:ext cx="1676401" cy="1524000"/>
          </a:xfrm>
          <a:prstGeom prst="rect">
            <a:avLst/>
          </a:prstGeom>
          <a:noFill/>
          <a:ln w="9525">
            <a:noFill/>
            <a:miter lim="800000"/>
            <a:headEnd/>
            <a:tailEnd/>
          </a:ln>
        </p:spPr>
      </p:pic>
    </p:spTree>
    <p:extLst>
      <p:ext uri="{BB962C8B-B14F-4D97-AF65-F5344CB8AC3E}">
        <p14:creationId xmlns:p14="http://schemas.microsoft.com/office/powerpoint/2010/main" xmlns="" val="33621188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43000" y="990600"/>
            <a:ext cx="6781800" cy="4648200"/>
          </a:xfrm>
        </p:spPr>
        <p:txBody>
          <a:bodyPr>
            <a:normAutofit/>
          </a:bodyPr>
          <a:lstStyle/>
          <a:p>
            <a:r>
              <a:rPr lang="en-US" sz="3200" b="1" u="sng" dirty="0" smtClean="0">
                <a:latin typeface="Times New Roman" panose="02020603050405020304" pitchFamily="18" charset="0"/>
                <a:cs typeface="Times New Roman" panose="02020603050405020304" pitchFamily="18" charset="0"/>
              </a:rPr>
              <a:t>Lecture 12</a:t>
            </a:r>
            <a:br>
              <a:rPr lang="en-US" sz="3200" b="1" u="sng" dirty="0" smtClean="0">
                <a:latin typeface="Times New Roman" panose="02020603050405020304" pitchFamily="18" charset="0"/>
                <a:cs typeface="Times New Roman" panose="02020603050405020304" pitchFamily="18" charset="0"/>
              </a:rPr>
            </a:br>
            <a:r>
              <a:rPr lang="en-US" sz="3200" b="1" u="sng" dirty="0" smtClean="0">
                <a:latin typeface="Times New Roman" panose="02020603050405020304" pitchFamily="18" charset="0"/>
                <a:cs typeface="Times New Roman" panose="02020603050405020304" pitchFamily="18" charset="0"/>
              </a:rPr>
              <a:t/>
            </a:r>
            <a:br>
              <a:rPr lang="en-US" sz="3200" b="1" u="sng" dirty="0" smtClean="0">
                <a:latin typeface="Times New Roman" panose="02020603050405020304" pitchFamily="18" charset="0"/>
                <a:cs typeface="Times New Roman" panose="02020603050405020304" pitchFamily="18" charset="0"/>
              </a:rPr>
            </a:br>
            <a:r>
              <a:rPr lang="en-US" sz="4800" b="1" dirty="0" err="1" smtClean="0">
                <a:latin typeface="Times New Roman" panose="02020603050405020304" pitchFamily="18" charset="0"/>
                <a:cs typeface="Times New Roman" panose="02020603050405020304" pitchFamily="18" charset="0"/>
              </a:rPr>
              <a:t>Ijarah</a:t>
            </a:r>
            <a:r>
              <a:rPr lang="en-US" sz="4800" b="1" dirty="0" smtClean="0">
                <a:latin typeface="Times New Roman" panose="02020603050405020304" pitchFamily="18" charset="0"/>
                <a:cs typeface="Times New Roman" panose="02020603050405020304" pitchFamily="18" charset="0"/>
              </a:rPr>
              <a:t/>
            </a:r>
            <a:br>
              <a:rPr lang="en-US" sz="4800" b="1" dirty="0" smtClean="0">
                <a:latin typeface="Times New Roman" panose="02020603050405020304" pitchFamily="18" charset="0"/>
                <a:cs typeface="Times New Roman" panose="02020603050405020304" pitchFamily="18" charset="0"/>
              </a:rPr>
            </a:br>
            <a:endParaRPr lang="en-US" sz="4800"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2D96158-CDC9-4FF1-A278-9542325BFFE2}" type="slidenum">
              <a:rPr lang="en-US" smtClean="0"/>
              <a:pPr/>
              <a:t>2</a:t>
            </a:fld>
            <a:endParaRPr lang="en-US"/>
          </a:p>
        </p:txBody>
      </p:sp>
    </p:spTree>
    <p:extLst>
      <p:ext uri="{BB962C8B-B14F-4D97-AF65-F5344CB8AC3E}">
        <p14:creationId xmlns:p14="http://schemas.microsoft.com/office/powerpoint/2010/main" xmlns="" val="18547063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981200"/>
            <a:ext cx="6705600" cy="2590800"/>
          </a:xfrm>
        </p:spPr>
        <p:txBody>
          <a:bodyPr/>
          <a:lstStyle/>
          <a:p>
            <a:pPr marL="0" indent="0"/>
            <a:r>
              <a:rPr lang="en-US" b="1" dirty="0">
                <a:latin typeface="Times New Roman" pitchFamily="18" charset="0"/>
                <a:cs typeface="Times New Roman" pitchFamily="18" charset="0"/>
              </a:rPr>
              <a:t>Review of the Last Lecture</a:t>
            </a:r>
            <a:endParaRPr lang="en-US" dirty="0"/>
          </a:p>
        </p:txBody>
      </p:sp>
      <p:sp>
        <p:nvSpPr>
          <p:cNvPr id="3" name="Slide Number Placeholder 2"/>
          <p:cNvSpPr>
            <a:spLocks noGrp="1"/>
          </p:cNvSpPr>
          <p:nvPr>
            <p:ph type="sldNum" sz="quarter" idx="12"/>
          </p:nvPr>
        </p:nvSpPr>
        <p:spPr/>
        <p:txBody>
          <a:bodyPr/>
          <a:lstStyle/>
          <a:p>
            <a:fld id="{52D96158-CDC9-4FF1-A278-9542325BFFE2}" type="slidenum">
              <a:rPr lang="en-US" smtClean="0"/>
              <a:pPr/>
              <a:t>3</a:t>
            </a:fld>
            <a:endParaRPr lang="en-US"/>
          </a:p>
        </p:txBody>
      </p:sp>
      <p:sp>
        <p:nvSpPr>
          <p:cNvPr id="5" name="Content Placeholder 4"/>
          <p:cNvSpPr>
            <a:spLocks noGrp="1"/>
          </p:cNvSpPr>
          <p:nvPr>
            <p:ph idx="4294967295"/>
          </p:nvPr>
        </p:nvSpPr>
        <p:spPr>
          <a:xfrm>
            <a:off x="0" y="1600200"/>
            <a:ext cx="8229600" cy="4525963"/>
          </a:xfrm>
        </p:spPr>
        <p:txBody>
          <a:bodyPr>
            <a:normAutofit/>
          </a:bodyPr>
          <a:lstStyle/>
          <a:p>
            <a:pPr marL="0" indent="0">
              <a:buNone/>
            </a:pPr>
            <a:endParaRPr lang="en-US" b="1"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endParaRPr lang="en-US" b="1"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xmlns="" val="15046002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Topics of Discussion</a:t>
            </a:r>
            <a:endParaRPr lang="en-US"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p:txBody>
          <a:bodyPr>
            <a:normAutofit/>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Introduction</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Some Basic Rules of </a:t>
            </a:r>
            <a:r>
              <a:rPr lang="en-US" dirty="0" smtClean="0">
                <a:latin typeface="Times New Roman" panose="02020603050405020304" pitchFamily="18" charset="0"/>
                <a:cs typeface="Times New Roman" panose="02020603050405020304" pitchFamily="18" charset="0"/>
              </a:rPr>
              <a:t>Leasing</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Lease (</a:t>
            </a:r>
            <a:r>
              <a:rPr lang="en-US" dirty="0" err="1" smtClean="0">
                <a:latin typeface="Times New Roman" panose="02020603050405020304" pitchFamily="18" charset="0"/>
                <a:cs typeface="Times New Roman" panose="02020603050405020304" pitchFamily="18" charset="0"/>
              </a:rPr>
              <a:t>Ijarah</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as a Mode of </a:t>
            </a:r>
            <a:r>
              <a:rPr lang="en-US" dirty="0" smtClean="0">
                <a:latin typeface="Times New Roman" panose="02020603050405020304" pitchFamily="18" charset="0"/>
                <a:cs typeface="Times New Roman" panose="02020603050405020304" pitchFamily="18" charset="0"/>
              </a:rPr>
              <a:t>Financing</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Securitization of </a:t>
            </a:r>
            <a:r>
              <a:rPr lang="en-US" dirty="0" err="1" smtClean="0">
                <a:latin typeface="Times New Roman" panose="02020603050405020304" pitchFamily="18" charset="0"/>
                <a:cs typeface="Times New Roman" panose="02020603050405020304" pitchFamily="18" charset="0"/>
              </a:rPr>
              <a:t>Ijarah</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Basic </a:t>
            </a:r>
            <a:r>
              <a:rPr lang="en-US" dirty="0">
                <a:latin typeface="Times New Roman" panose="02020603050405020304" pitchFamily="18" charset="0"/>
                <a:cs typeface="Times New Roman" panose="02020603050405020304" pitchFamily="18" charset="0"/>
              </a:rPr>
              <a:t>Features of </a:t>
            </a:r>
            <a:r>
              <a:rPr lang="en-US" dirty="0" err="1" smtClean="0">
                <a:latin typeface="Times New Roman" panose="02020603050405020304" pitchFamily="18" charset="0"/>
                <a:cs typeface="Times New Roman" panose="02020603050405020304" pitchFamily="18" charset="0"/>
              </a:rPr>
              <a:t>Ijarah</a:t>
            </a:r>
            <a:r>
              <a:rPr lang="en-US" dirty="0" smtClean="0">
                <a:latin typeface="Times New Roman" panose="02020603050405020304" pitchFamily="18" charset="0"/>
                <a:cs typeface="Times New Roman" panose="02020603050405020304" pitchFamily="18" charset="0"/>
              </a:rPr>
              <a:t> Financing</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Some Issues</a:t>
            </a:r>
            <a:endParaRPr lang="en-US" dirty="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4</a:t>
            </a:fld>
            <a:endParaRPr lang="en-US"/>
          </a:p>
        </p:txBody>
      </p:sp>
    </p:spTree>
    <p:extLst>
      <p:ext uri="{BB962C8B-B14F-4D97-AF65-F5344CB8AC3E}">
        <p14:creationId xmlns:p14="http://schemas.microsoft.com/office/powerpoint/2010/main" xmlns="" val="5222332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latin typeface="Times New Roman" panose="02020603050405020304" pitchFamily="18" charset="0"/>
                <a:cs typeface="Times New Roman" panose="02020603050405020304" pitchFamily="18" charset="0"/>
              </a:rPr>
              <a:t>Ijarah</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85000" lnSpcReduction="10000"/>
          </a:bodyPr>
          <a:lstStyle/>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Ijarah</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in Islamic </a:t>
            </a:r>
            <a:r>
              <a:rPr lang="en-US" dirty="0" err="1" smtClean="0">
                <a:latin typeface="Times New Roman" panose="02020603050405020304" pitchFamily="18" charset="0"/>
                <a:cs typeface="Times New Roman" panose="02020603050405020304" pitchFamily="18" charset="0"/>
              </a:rPr>
              <a:t>fiqh</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means ‘to give something on rent’. In the Islamic jurisprudence, the term ‘</a:t>
            </a:r>
            <a:r>
              <a:rPr lang="en-US" dirty="0" err="1">
                <a:latin typeface="Times New Roman" panose="02020603050405020304" pitchFamily="18" charset="0"/>
                <a:cs typeface="Times New Roman" panose="02020603050405020304" pitchFamily="18" charset="0"/>
              </a:rPr>
              <a:t>ijarah</a:t>
            </a:r>
            <a:r>
              <a:rPr lang="en-US" dirty="0">
                <a:latin typeface="Times New Roman" panose="02020603050405020304" pitchFamily="18" charset="0"/>
                <a:cs typeface="Times New Roman" panose="02020603050405020304" pitchFamily="18" charset="0"/>
              </a:rPr>
              <a:t>’ is used for two different situations. In the first place, it means ‘</a:t>
            </a:r>
            <a:r>
              <a:rPr lang="en-US" sz="3000" b="1" i="1" u="sng" dirty="0">
                <a:latin typeface="Times New Roman" panose="02020603050405020304" pitchFamily="18" charset="0"/>
                <a:cs typeface="Times New Roman" panose="02020603050405020304" pitchFamily="18" charset="0"/>
              </a:rPr>
              <a:t>to employ the services of a person on wages given to him as a consideration for his hired services</a:t>
            </a:r>
            <a:r>
              <a:rPr lang="en-US" dirty="0">
                <a:latin typeface="Times New Roman" panose="02020603050405020304" pitchFamily="18" charset="0"/>
                <a:cs typeface="Times New Roman" panose="02020603050405020304" pitchFamily="18" charset="0"/>
              </a:rPr>
              <a:t>.’ The employer is called </a:t>
            </a:r>
            <a:r>
              <a:rPr lang="en-US" b="1" i="1" u="sng" dirty="0" err="1">
                <a:latin typeface="Times New Roman" panose="02020603050405020304" pitchFamily="18" charset="0"/>
                <a:cs typeface="Times New Roman" panose="02020603050405020304" pitchFamily="18" charset="0"/>
              </a:rPr>
              <a:t>musta’jir</a:t>
            </a:r>
            <a:r>
              <a:rPr lang="en-US" dirty="0">
                <a:latin typeface="Times New Roman" panose="02020603050405020304" pitchFamily="18" charset="0"/>
                <a:cs typeface="Times New Roman" panose="02020603050405020304" pitchFamily="18" charset="0"/>
              </a:rPr>
              <a:t> while the employee is called </a:t>
            </a:r>
            <a:r>
              <a:rPr lang="en-US" b="1" i="1" u="sng" dirty="0" err="1">
                <a:latin typeface="Times New Roman" panose="02020603050405020304" pitchFamily="18" charset="0"/>
                <a:cs typeface="Times New Roman" panose="02020603050405020304" pitchFamily="18" charset="0"/>
              </a:rPr>
              <a:t>ajir</a:t>
            </a:r>
            <a:r>
              <a:rPr lang="en-US"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Wages </a:t>
            </a:r>
            <a:r>
              <a:rPr lang="en-US" dirty="0">
                <a:latin typeface="Times New Roman" panose="02020603050405020304" pitchFamily="18" charset="0"/>
                <a:cs typeface="Times New Roman" panose="02020603050405020304" pitchFamily="18" charset="0"/>
              </a:rPr>
              <a:t>paid to the </a:t>
            </a:r>
            <a:r>
              <a:rPr lang="en-US" dirty="0" err="1">
                <a:latin typeface="Times New Roman" panose="02020603050405020304" pitchFamily="18" charset="0"/>
                <a:cs typeface="Times New Roman" panose="02020603050405020304" pitchFamily="18" charset="0"/>
              </a:rPr>
              <a:t>ajir</a:t>
            </a:r>
            <a:r>
              <a:rPr lang="en-US" dirty="0">
                <a:latin typeface="Times New Roman" panose="02020603050405020304" pitchFamily="18" charset="0"/>
                <a:cs typeface="Times New Roman" panose="02020603050405020304" pitchFamily="18" charset="0"/>
              </a:rPr>
              <a:t> are called their ‘</a:t>
            </a:r>
            <a:r>
              <a:rPr lang="en-US" b="1" i="1" u="sng" dirty="0" err="1">
                <a:latin typeface="Times New Roman" panose="02020603050405020304" pitchFamily="18" charset="0"/>
                <a:cs typeface="Times New Roman" panose="02020603050405020304" pitchFamily="18" charset="0"/>
              </a:rPr>
              <a:t>ujrah</a:t>
            </a:r>
            <a:r>
              <a:rPr lang="en-US" dirty="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It is a type of transactions.</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Giving property </a:t>
            </a:r>
            <a:r>
              <a:rPr lang="en-US" dirty="0">
                <a:latin typeface="Times New Roman" panose="02020603050405020304" pitchFamily="18" charset="0"/>
                <a:cs typeface="Times New Roman" panose="02020603050405020304" pitchFamily="18" charset="0"/>
              </a:rPr>
              <a:t>to another person in exchange for a rent is </a:t>
            </a:r>
            <a:r>
              <a:rPr lang="en-US" dirty="0" smtClean="0">
                <a:latin typeface="Times New Roman" panose="02020603050405020304" pitchFamily="18" charset="0"/>
                <a:cs typeface="Times New Roman" panose="02020603050405020304" pitchFamily="18" charset="0"/>
              </a:rPr>
              <a:t>(</a:t>
            </a:r>
            <a:r>
              <a:rPr lang="en-US" b="1" i="1" u="sng" dirty="0" err="1" smtClean="0">
                <a:latin typeface="Times New Roman" panose="02020603050405020304" pitchFamily="18" charset="0"/>
                <a:cs typeface="Times New Roman" panose="02020603050405020304" pitchFamily="18" charset="0"/>
              </a:rPr>
              <a:t>ujrah</a:t>
            </a:r>
            <a:r>
              <a:rPr lang="en-US" b="1" i="1" u="sng" dirty="0" smtClean="0">
                <a:latin typeface="Times New Roman" panose="02020603050405020304" pitchFamily="18" charset="0"/>
                <a:cs typeface="Times New Roman" panose="02020603050405020304" pitchFamily="18" charset="0"/>
              </a:rPr>
              <a:t> for usufructs </a:t>
            </a:r>
            <a:r>
              <a:rPr lang="en-US" b="1" i="1" u="sng" dirty="0">
                <a:latin typeface="Times New Roman" panose="02020603050405020304" pitchFamily="18" charset="0"/>
                <a:cs typeface="Times New Roman" panose="02020603050405020304" pitchFamily="18" charset="0"/>
              </a:rPr>
              <a:t>of </a:t>
            </a:r>
            <a:r>
              <a:rPr lang="en-US" b="1" i="1" u="sng" dirty="0" smtClean="0">
                <a:latin typeface="Times New Roman" panose="02020603050405020304" pitchFamily="18" charset="0"/>
                <a:cs typeface="Times New Roman" panose="02020603050405020304" pitchFamily="18" charset="0"/>
              </a:rPr>
              <a:t>assets</a:t>
            </a:r>
            <a:r>
              <a:rPr lang="en-US" dirty="0" smtClean="0">
                <a:latin typeface="Times New Roman" panose="02020603050405020304" pitchFamily="18" charset="0"/>
                <a:cs typeface="Times New Roman" panose="02020603050405020304" pitchFamily="18" charset="0"/>
              </a:rPr>
              <a:t>)….Leasing.</a:t>
            </a:r>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5</a:t>
            </a:fld>
            <a:endParaRPr lang="en-US"/>
          </a:p>
        </p:txBody>
      </p:sp>
    </p:spTree>
    <p:extLst>
      <p:ext uri="{BB962C8B-B14F-4D97-AF65-F5344CB8AC3E}">
        <p14:creationId xmlns:p14="http://schemas.microsoft.com/office/powerpoint/2010/main" xmlns="" val="17556933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latin typeface="Times New Roman" panose="02020603050405020304" pitchFamily="18" charset="0"/>
                <a:cs typeface="Times New Roman" panose="02020603050405020304" pitchFamily="18" charset="0"/>
              </a:rPr>
              <a:t>Ijarah</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ijarah</a:t>
            </a:r>
            <a:r>
              <a:rPr lang="en-US" dirty="0">
                <a:latin typeface="Times New Roman" panose="02020603050405020304" pitchFamily="18" charset="0"/>
                <a:cs typeface="Times New Roman" panose="02020603050405020304" pitchFamily="18" charset="0"/>
              </a:rPr>
              <a:t>’ is not a mode of financing in its origin</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It is a type of transactions.</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Investing money in the property for the purpose of earning rent on it ….Financing.</a:t>
            </a:r>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6</a:t>
            </a:fld>
            <a:endParaRPr lang="en-US"/>
          </a:p>
        </p:txBody>
      </p:sp>
    </p:spTree>
    <p:extLst>
      <p:ext uri="{BB962C8B-B14F-4D97-AF65-F5344CB8AC3E}">
        <p14:creationId xmlns:p14="http://schemas.microsoft.com/office/powerpoint/2010/main" xmlns="" val="2166581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anose="02020603050405020304" pitchFamily="18" charset="0"/>
                <a:cs typeface="Times New Roman" panose="02020603050405020304" pitchFamily="18" charset="0"/>
              </a:rPr>
              <a:t>Some Basic Rules of Leasing (</a:t>
            </a:r>
            <a:r>
              <a:rPr lang="en-US" b="1" dirty="0" err="1" smtClean="0">
                <a:latin typeface="Times New Roman" panose="02020603050405020304" pitchFamily="18" charset="0"/>
                <a:cs typeface="Times New Roman" panose="02020603050405020304" pitchFamily="18" charset="0"/>
              </a:rPr>
              <a:t>Ijarah</a:t>
            </a:r>
            <a:r>
              <a:rPr lang="en-US" b="1" dirty="0" smtClean="0">
                <a:latin typeface="Times New Roman" panose="02020603050405020304" pitchFamily="18" charset="0"/>
                <a:cs typeface="Times New Roman" panose="02020603050405020304" pitchFamily="18" charset="0"/>
              </a:rPr>
              <a:t>)</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85000" lnSpcReduction="20000"/>
          </a:bodyPr>
          <a:lstStyle/>
          <a:p>
            <a:pPr marL="514350" indent="-514350">
              <a:buAutoNum type="arabicPeriod"/>
            </a:pPr>
            <a:r>
              <a:rPr lang="en-US" dirty="0" smtClean="0">
                <a:latin typeface="Times New Roman" panose="02020603050405020304" pitchFamily="18" charset="0"/>
                <a:cs typeface="Times New Roman" panose="02020603050405020304" pitchFamily="18" charset="0"/>
              </a:rPr>
              <a:t>Leasing </a:t>
            </a:r>
            <a:r>
              <a:rPr lang="en-US" dirty="0">
                <a:latin typeface="Times New Roman" panose="02020603050405020304" pitchFamily="18" charset="0"/>
                <a:cs typeface="Times New Roman" panose="02020603050405020304" pitchFamily="18" charset="0"/>
              </a:rPr>
              <a:t>is a contract whereby the owner of something transfers its usufruct to another person for an agreed period, at an agreed consideration.</a:t>
            </a:r>
          </a:p>
          <a:p>
            <a:pPr marL="514350" indent="-514350">
              <a:buAutoNum type="arabicPeriod"/>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subject of lease must have a valuable use. Therefore, things having no usufruct at all cannot be leased.</a:t>
            </a:r>
          </a:p>
          <a:p>
            <a:pPr marL="514350" indent="-514350">
              <a:buAutoNum type="arabicPeriod"/>
            </a:pPr>
            <a:r>
              <a:rPr lang="en-US" dirty="0" smtClean="0">
                <a:latin typeface="Times New Roman" panose="02020603050405020304" pitchFamily="18" charset="0"/>
                <a:cs typeface="Times New Roman" panose="02020603050405020304" pitchFamily="18" charset="0"/>
              </a:rPr>
              <a:t>It </a:t>
            </a:r>
            <a:r>
              <a:rPr lang="en-US" dirty="0">
                <a:latin typeface="Times New Roman" panose="02020603050405020304" pitchFamily="18" charset="0"/>
                <a:cs typeface="Times New Roman" panose="02020603050405020304" pitchFamily="18" charset="0"/>
              </a:rPr>
              <a:t>is necessary for a valid contract of lease that the </a:t>
            </a:r>
            <a:r>
              <a:rPr lang="en-US" dirty="0" smtClean="0">
                <a:latin typeface="Times New Roman" panose="02020603050405020304" pitchFamily="18" charset="0"/>
                <a:cs typeface="Times New Roman" panose="02020603050405020304" pitchFamily="18" charset="0"/>
              </a:rPr>
              <a:t>rights of </a:t>
            </a:r>
            <a:r>
              <a:rPr lang="en-US" dirty="0">
                <a:latin typeface="Times New Roman" panose="02020603050405020304" pitchFamily="18" charset="0"/>
                <a:cs typeface="Times New Roman" panose="02020603050405020304" pitchFamily="18" charset="0"/>
              </a:rPr>
              <a:t>the leased property </a:t>
            </a:r>
            <a:r>
              <a:rPr lang="en-US" dirty="0" smtClean="0">
                <a:latin typeface="Times New Roman" panose="02020603050405020304" pitchFamily="18" charset="0"/>
                <a:cs typeface="Times New Roman" panose="02020603050405020304" pitchFamily="18" charset="0"/>
              </a:rPr>
              <a:t>remain </a:t>
            </a:r>
            <a:r>
              <a:rPr lang="en-US" dirty="0">
                <a:latin typeface="Times New Roman" panose="02020603050405020304" pitchFamily="18" charset="0"/>
                <a:cs typeface="Times New Roman" panose="02020603050405020304" pitchFamily="18" charset="0"/>
              </a:rPr>
              <a:t>in the ownership of the seller, and only its usufruct is transferred to the lessee. </a:t>
            </a: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lease cannot be effected in respect of money, eatables, fuel and </a:t>
            </a:r>
            <a:r>
              <a:rPr lang="en-US" dirty="0" smtClean="0">
                <a:latin typeface="Times New Roman" panose="02020603050405020304" pitchFamily="18" charset="0"/>
                <a:cs typeface="Times New Roman" panose="02020603050405020304" pitchFamily="18" charset="0"/>
              </a:rPr>
              <a:t>ammunition </a:t>
            </a:r>
            <a:r>
              <a:rPr lang="en-US" dirty="0">
                <a:latin typeface="Times New Roman" panose="02020603050405020304" pitchFamily="18" charset="0"/>
                <a:cs typeface="Times New Roman" panose="02020603050405020304" pitchFamily="18" charset="0"/>
              </a:rPr>
              <a:t>because their use is not possible unless they are </a:t>
            </a:r>
            <a:r>
              <a:rPr lang="en-US" dirty="0" smtClean="0">
                <a:latin typeface="Times New Roman" panose="02020603050405020304" pitchFamily="18" charset="0"/>
                <a:cs typeface="Times New Roman" panose="02020603050405020304" pitchFamily="18" charset="0"/>
              </a:rPr>
              <a:t>consumed].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2D96158-CDC9-4FF1-A278-9542325BFFE2}" type="slidenum">
              <a:rPr lang="en-US" smtClean="0"/>
              <a:pPr/>
              <a:t>7</a:t>
            </a:fld>
            <a:endParaRPr lang="en-US"/>
          </a:p>
        </p:txBody>
      </p:sp>
    </p:spTree>
    <p:extLst>
      <p:ext uri="{BB962C8B-B14F-4D97-AF65-F5344CB8AC3E}">
        <p14:creationId xmlns:p14="http://schemas.microsoft.com/office/powerpoint/2010/main" xmlns="" val="1266158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Some Basic Rules </a:t>
            </a:r>
            <a:r>
              <a:rPr lang="en-US" b="1" dirty="0" smtClean="0">
                <a:latin typeface="Times New Roman" panose="02020603050405020304" pitchFamily="18" charset="0"/>
                <a:cs typeface="Times New Roman" panose="02020603050405020304" pitchFamily="18" charset="0"/>
              </a:rPr>
              <a:t>of Leasing</a:t>
            </a:r>
            <a:endParaRPr lang="en-US" dirty="0"/>
          </a:p>
        </p:txBody>
      </p:sp>
      <p:sp>
        <p:nvSpPr>
          <p:cNvPr id="3" name="Content Placeholder 2"/>
          <p:cNvSpPr>
            <a:spLocks noGrp="1"/>
          </p:cNvSpPr>
          <p:nvPr>
            <p:ph idx="1"/>
          </p:nvPr>
        </p:nvSpPr>
        <p:spPr/>
        <p:txBody>
          <a:bodyPr>
            <a:normAutofit fontScale="92500" lnSpcReduction="10000"/>
          </a:bodyPr>
          <a:lstStyle/>
          <a:p>
            <a:pPr marL="514350" indent="-514350">
              <a:buAutoNum type="arabicPeriod" startAt="4"/>
            </a:pPr>
            <a:r>
              <a:rPr lang="en-US" dirty="0" smtClean="0">
                <a:latin typeface="Times New Roman" panose="02020603050405020304" pitchFamily="18" charset="0"/>
                <a:cs typeface="Times New Roman" panose="02020603050405020304" pitchFamily="18" charset="0"/>
              </a:rPr>
              <a:t>All </a:t>
            </a:r>
            <a:r>
              <a:rPr lang="en-US" dirty="0">
                <a:latin typeface="Times New Roman" panose="02020603050405020304" pitchFamily="18" charset="0"/>
                <a:cs typeface="Times New Roman" panose="02020603050405020304" pitchFamily="18" charset="0"/>
              </a:rPr>
              <a:t>the liabilities emerging from the ownership shall be borne by the lessor, but the liabilities referable (</a:t>
            </a:r>
            <a:r>
              <a:rPr lang="en-US" sz="2800" b="1" dirty="0">
                <a:latin typeface="Times New Roman" panose="02020603050405020304" pitchFamily="18" charset="0"/>
                <a:cs typeface="Times New Roman" panose="02020603050405020304" pitchFamily="18" charset="0"/>
              </a:rPr>
              <a:t>water tax, electricity bills and all </a:t>
            </a:r>
            <a:r>
              <a:rPr lang="en-US" sz="2800" b="1" dirty="0" smtClean="0">
                <a:latin typeface="Times New Roman" panose="02020603050405020304" pitchFamily="18" charset="0"/>
                <a:cs typeface="Times New Roman" panose="02020603050405020304" pitchFamily="18" charset="0"/>
              </a:rPr>
              <a:t>expenses</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to the use of the property shall be borne by the lessee</a:t>
            </a:r>
            <a:r>
              <a:rPr lang="en-US" dirty="0" smtClean="0">
                <a:latin typeface="Times New Roman" panose="02020603050405020304" pitchFamily="18" charset="0"/>
                <a:cs typeface="Times New Roman" panose="02020603050405020304" pitchFamily="18" charset="0"/>
              </a:rPr>
              <a:t>. </a:t>
            </a:r>
          </a:p>
          <a:p>
            <a:pPr marL="514350" indent="-514350">
              <a:buAutoNum type="arabicPeriod" startAt="4"/>
            </a:pPr>
            <a:r>
              <a:rPr lang="en-US" dirty="0">
                <a:latin typeface="Times New Roman" panose="02020603050405020304" pitchFamily="18" charset="0"/>
                <a:cs typeface="Times New Roman" panose="02020603050405020304" pitchFamily="18" charset="0"/>
              </a:rPr>
              <a:t>The period of lease must be determined in clear terms</a:t>
            </a:r>
            <a:r>
              <a:rPr lang="en-US" dirty="0" smtClean="0">
                <a:latin typeface="Times New Roman" panose="02020603050405020304" pitchFamily="18" charset="0"/>
                <a:cs typeface="Times New Roman" panose="02020603050405020304" pitchFamily="18" charset="0"/>
              </a:rPr>
              <a:t>.</a:t>
            </a:r>
          </a:p>
          <a:p>
            <a:pPr marL="514350" indent="-514350">
              <a:buAutoNum type="arabicPeriod" startAt="4"/>
            </a:pPr>
            <a:r>
              <a:rPr lang="en-US" dirty="0">
                <a:latin typeface="Times New Roman" panose="02020603050405020304" pitchFamily="18" charset="0"/>
                <a:cs typeface="Times New Roman" panose="02020603050405020304" pitchFamily="18" charset="0"/>
              </a:rPr>
              <a:t>The lessee cannot use the leased asset for any purpose other than the purpose specified in the lease agreement</a:t>
            </a:r>
            <a:r>
              <a:rPr lang="en-US" dirty="0" smtClean="0">
                <a:latin typeface="Times New Roman" panose="02020603050405020304" pitchFamily="18" charset="0"/>
                <a:cs typeface="Times New Roman" panose="02020603050405020304" pitchFamily="18" charset="0"/>
              </a:rPr>
              <a:t>.</a:t>
            </a:r>
          </a:p>
          <a:p>
            <a:pPr marL="514350" indent="-514350">
              <a:buAutoNum type="arabicPeriod" startAt="4"/>
            </a:pP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2D96158-CDC9-4FF1-A278-9542325BFFE2}" type="slidenum">
              <a:rPr lang="en-US" smtClean="0"/>
              <a:pPr/>
              <a:t>8</a:t>
            </a:fld>
            <a:endParaRPr lang="en-US"/>
          </a:p>
        </p:txBody>
      </p:sp>
    </p:spTree>
    <p:extLst>
      <p:ext uri="{BB962C8B-B14F-4D97-AF65-F5344CB8AC3E}">
        <p14:creationId xmlns:p14="http://schemas.microsoft.com/office/powerpoint/2010/main" xmlns="" val="41217549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Some Basic Rules </a:t>
            </a:r>
            <a:r>
              <a:rPr lang="en-US" b="1" dirty="0" smtClean="0">
                <a:latin typeface="Times New Roman" panose="02020603050405020304" pitchFamily="18" charset="0"/>
                <a:cs typeface="Times New Roman" panose="02020603050405020304" pitchFamily="18" charset="0"/>
              </a:rPr>
              <a:t>of Leasing</a:t>
            </a:r>
            <a:endParaRPr lang="en-US" dirty="0"/>
          </a:p>
        </p:txBody>
      </p:sp>
      <p:sp>
        <p:nvSpPr>
          <p:cNvPr id="3" name="Content Placeholder 2"/>
          <p:cNvSpPr>
            <a:spLocks noGrp="1"/>
          </p:cNvSpPr>
          <p:nvPr>
            <p:ph idx="1"/>
          </p:nvPr>
        </p:nvSpPr>
        <p:spPr/>
        <p:txBody>
          <a:bodyPr>
            <a:normAutofit fontScale="70000" lnSpcReduction="20000"/>
          </a:bodyPr>
          <a:lstStyle/>
          <a:p>
            <a:pPr marL="514350" indent="-514350">
              <a:buAutoNum type="arabicPeriod" startAt="7"/>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lessee is liable to compensate the lessor for every harm to the leased asset caused by any misuse or negligence on the part of the </a:t>
            </a:r>
            <a:r>
              <a:rPr lang="en-US" dirty="0" smtClean="0">
                <a:latin typeface="Times New Roman" panose="02020603050405020304" pitchFamily="18" charset="0"/>
                <a:cs typeface="Times New Roman" panose="02020603050405020304" pitchFamily="18" charset="0"/>
              </a:rPr>
              <a:t>lessee.</a:t>
            </a:r>
          </a:p>
          <a:p>
            <a:pPr marL="514350" indent="-514350">
              <a:buAutoNum type="arabicPeriod" startAt="7"/>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leased asset shall remain in the risk of the lessor throughout the lease period in the sense that any harm or loss caused by the factors beyond the control of the lessee shall be borne by the </a:t>
            </a:r>
            <a:r>
              <a:rPr lang="en-US" dirty="0" smtClean="0">
                <a:latin typeface="Times New Roman" panose="02020603050405020304" pitchFamily="18" charset="0"/>
                <a:cs typeface="Times New Roman" panose="02020603050405020304" pitchFamily="18" charset="0"/>
              </a:rPr>
              <a:t>lessor.</a:t>
            </a:r>
          </a:p>
          <a:p>
            <a:pPr marL="514350" indent="-514350">
              <a:buAutoNum type="arabicPeriod" startAt="7"/>
            </a:pPr>
            <a:r>
              <a:rPr lang="en-US" dirty="0" smtClean="0">
                <a:latin typeface="Times New Roman" panose="02020603050405020304" pitchFamily="18" charset="0"/>
                <a:cs typeface="Times New Roman" panose="02020603050405020304" pitchFamily="18" charset="0"/>
              </a:rPr>
              <a:t>A </a:t>
            </a:r>
            <a:r>
              <a:rPr lang="en-US" dirty="0">
                <a:latin typeface="Times New Roman" panose="02020603050405020304" pitchFamily="18" charset="0"/>
                <a:cs typeface="Times New Roman" panose="02020603050405020304" pitchFamily="18" charset="0"/>
              </a:rPr>
              <a:t>property jointly owned by two or more persons can be leased out, and the rental shall be distributed between all the joint owners according to the proportion of their respective shares in the </a:t>
            </a:r>
            <a:r>
              <a:rPr lang="en-US" dirty="0" smtClean="0">
                <a:latin typeface="Times New Roman" panose="02020603050405020304" pitchFamily="18" charset="0"/>
                <a:cs typeface="Times New Roman" panose="02020603050405020304" pitchFamily="18" charset="0"/>
              </a:rPr>
              <a:t>property.</a:t>
            </a:r>
          </a:p>
          <a:p>
            <a:pPr marL="514350" indent="-514350">
              <a:buAutoNum type="arabicPeriod" startAt="7"/>
            </a:pPr>
            <a:r>
              <a:rPr lang="en-US" dirty="0" smtClean="0">
                <a:latin typeface="Times New Roman" panose="02020603050405020304" pitchFamily="18" charset="0"/>
                <a:cs typeface="Times New Roman" panose="02020603050405020304" pitchFamily="18" charset="0"/>
              </a:rPr>
              <a:t>A </a:t>
            </a:r>
            <a:r>
              <a:rPr lang="en-US" dirty="0">
                <a:latin typeface="Times New Roman" panose="02020603050405020304" pitchFamily="18" charset="0"/>
                <a:cs typeface="Times New Roman" panose="02020603050405020304" pitchFamily="18" charset="0"/>
              </a:rPr>
              <a:t>joint owner of a property can lease his proportionate share to his co-sharer only, and not to any other </a:t>
            </a:r>
            <a:r>
              <a:rPr lang="en-US" dirty="0" smtClean="0">
                <a:latin typeface="Times New Roman" panose="02020603050405020304" pitchFamily="18" charset="0"/>
                <a:cs typeface="Times New Roman" panose="02020603050405020304" pitchFamily="18" charset="0"/>
              </a:rPr>
              <a:t>person.</a:t>
            </a:r>
          </a:p>
          <a:p>
            <a:pPr marL="514350" indent="-514350">
              <a:buAutoNum type="arabicPeriod" startAt="7"/>
            </a:pPr>
            <a:r>
              <a:rPr lang="en-US" dirty="0" smtClean="0">
                <a:latin typeface="Times New Roman" panose="02020603050405020304" pitchFamily="18" charset="0"/>
                <a:cs typeface="Times New Roman" panose="02020603050405020304" pitchFamily="18" charset="0"/>
              </a:rPr>
              <a:t>It </a:t>
            </a:r>
            <a:r>
              <a:rPr lang="en-US" dirty="0">
                <a:latin typeface="Times New Roman" panose="02020603050405020304" pitchFamily="18" charset="0"/>
                <a:cs typeface="Times New Roman" panose="02020603050405020304" pitchFamily="18" charset="0"/>
              </a:rPr>
              <a:t>is necessary for a valid lease that the leased asset is fully identified by the parties</a:t>
            </a:r>
            <a:r>
              <a:rPr lang="en-US" dirty="0" smtClean="0">
                <a:latin typeface="Times New Roman" panose="02020603050405020304" pitchFamily="18" charset="0"/>
                <a:cs typeface="Times New Roman" panose="02020603050405020304" pitchFamily="18" charset="0"/>
              </a:rPr>
              <a:t>.</a:t>
            </a:r>
          </a:p>
          <a:p>
            <a:pPr marL="514350" indent="-514350">
              <a:buAutoNum type="arabicPeriod" startAt="7"/>
            </a:pPr>
            <a:endParaRPr lang="en-US" dirty="0" smtClean="0">
              <a:latin typeface="Times New Roman" panose="02020603050405020304" pitchFamily="18" charset="0"/>
              <a:cs typeface="Times New Roman" panose="02020603050405020304" pitchFamily="18" charset="0"/>
            </a:endParaRPr>
          </a:p>
          <a:p>
            <a:pPr marL="514350" indent="-514350">
              <a:buAutoNum type="arabicPeriod" startAt="4"/>
            </a:pP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2D96158-CDC9-4FF1-A278-9542325BFFE2}" type="slidenum">
              <a:rPr lang="en-US" smtClean="0"/>
              <a:pPr/>
              <a:t>9</a:t>
            </a:fld>
            <a:endParaRPr lang="en-US"/>
          </a:p>
        </p:txBody>
      </p:sp>
    </p:spTree>
    <p:extLst>
      <p:ext uri="{BB962C8B-B14F-4D97-AF65-F5344CB8AC3E}">
        <p14:creationId xmlns:p14="http://schemas.microsoft.com/office/powerpoint/2010/main" xmlns="" val="13147916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Some Basic Rules </a:t>
            </a:r>
            <a:r>
              <a:rPr lang="en-US" b="1" dirty="0" smtClean="0">
                <a:latin typeface="Times New Roman" panose="02020603050405020304" pitchFamily="18" charset="0"/>
                <a:cs typeface="Times New Roman" panose="02020603050405020304" pitchFamily="18" charset="0"/>
              </a:rPr>
              <a:t>of Leasing</a:t>
            </a:r>
            <a:endParaRPr lang="en-US" dirty="0"/>
          </a:p>
        </p:txBody>
      </p:sp>
      <p:sp>
        <p:nvSpPr>
          <p:cNvPr id="3" name="Content Placeholder 2"/>
          <p:cNvSpPr>
            <a:spLocks noGrp="1"/>
          </p:cNvSpPr>
          <p:nvPr>
            <p:ph idx="1"/>
          </p:nvPr>
        </p:nvSpPr>
        <p:spPr/>
        <p:txBody>
          <a:bodyPr>
            <a:normAutofit fontScale="77500" lnSpcReduction="20000"/>
          </a:bodyPr>
          <a:lstStyle/>
          <a:p>
            <a:pPr marL="514350" indent="-514350">
              <a:buAutoNum type="arabicPeriod" startAt="12"/>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rental must be determined at the time of contract for the whole period of lease</a:t>
            </a:r>
            <a:r>
              <a:rPr lang="en-US" dirty="0" smtClean="0">
                <a:latin typeface="Times New Roman" panose="02020603050405020304" pitchFamily="18" charset="0"/>
                <a:cs typeface="Times New Roman" panose="02020603050405020304" pitchFamily="18" charset="0"/>
              </a:rPr>
              <a:t>.</a:t>
            </a:r>
          </a:p>
          <a:p>
            <a:pPr marL="514350" indent="-514350">
              <a:buAutoNum type="arabicPeriod" startAt="12"/>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lessor cannot increase the rent unilaterally, and any agreement to </a:t>
            </a:r>
            <a:r>
              <a:rPr lang="en-US" dirty="0" smtClean="0">
                <a:latin typeface="Times New Roman" panose="02020603050405020304" pitchFamily="18" charset="0"/>
                <a:cs typeface="Times New Roman" panose="02020603050405020304" pitchFamily="18" charset="0"/>
              </a:rPr>
              <a:t>this </a:t>
            </a:r>
            <a:r>
              <a:rPr lang="en-US" dirty="0">
                <a:latin typeface="Times New Roman" panose="02020603050405020304" pitchFamily="18" charset="0"/>
                <a:cs typeface="Times New Roman" panose="02020603050405020304" pitchFamily="18" charset="0"/>
              </a:rPr>
              <a:t>effect is </a:t>
            </a:r>
            <a:r>
              <a:rPr lang="en-US" dirty="0" smtClean="0">
                <a:latin typeface="Times New Roman" panose="02020603050405020304" pitchFamily="18" charset="0"/>
                <a:cs typeface="Times New Roman" panose="02020603050405020304" pitchFamily="18" charset="0"/>
              </a:rPr>
              <a:t>void.</a:t>
            </a:r>
          </a:p>
          <a:p>
            <a:pPr marL="514350" indent="-514350">
              <a:buAutoNum type="arabicPeriod" startAt="12"/>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rent or any part thereof may be payable in advance before the delivery of the asset to the lessee, but the amount so collected by the lessor shall remain with him as ‘on account’ payment and shall be adjusted towards the rent after its being due.</a:t>
            </a:r>
          </a:p>
          <a:p>
            <a:pPr marL="514350" indent="-514350">
              <a:buAutoNum type="arabicPeriod" startAt="12"/>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lease period shall commence from the date on which the leased asset has been delivered to the lessee, no matter whether the lessee has started using it or not</a:t>
            </a:r>
            <a:r>
              <a:rPr lang="en-US" dirty="0" smtClean="0">
                <a:latin typeface="Times New Roman" panose="02020603050405020304" pitchFamily="18" charset="0"/>
                <a:cs typeface="Times New Roman" panose="02020603050405020304" pitchFamily="18" charset="0"/>
              </a:rPr>
              <a:t>. </a:t>
            </a:r>
          </a:p>
          <a:p>
            <a:pPr marL="514350" indent="-514350">
              <a:buAutoNum type="arabicPeriod" startAt="4"/>
            </a:pP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2D96158-CDC9-4FF1-A278-9542325BFFE2}" type="slidenum">
              <a:rPr lang="en-US" smtClean="0"/>
              <a:pPr/>
              <a:t>10</a:t>
            </a:fld>
            <a:endParaRPr lang="en-US"/>
          </a:p>
        </p:txBody>
      </p:sp>
    </p:spTree>
    <p:extLst>
      <p:ext uri="{BB962C8B-B14F-4D97-AF65-F5344CB8AC3E}">
        <p14:creationId xmlns:p14="http://schemas.microsoft.com/office/powerpoint/2010/main" xmlns="" val="42734495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Times New Roman" panose="02020603050405020304" pitchFamily="18" charset="0"/>
                <a:cs typeface="Times New Roman" panose="02020603050405020304" pitchFamily="18" charset="0"/>
              </a:rPr>
              <a:t>Lease as a Mode of Financing</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buNone/>
            </a:pPr>
            <a:r>
              <a:rPr lang="en-US" dirty="0" smtClean="0">
                <a:latin typeface="Times New Roman" panose="02020603050405020304" pitchFamily="18" charset="0"/>
                <a:cs typeface="Times New Roman" panose="02020603050405020304" pitchFamily="18" charset="0"/>
              </a:rPr>
              <a:t>Financial </a:t>
            </a:r>
            <a:r>
              <a:rPr lang="en-US" dirty="0">
                <a:latin typeface="Times New Roman" panose="02020603050405020304" pitchFamily="18" charset="0"/>
                <a:cs typeface="Times New Roman" panose="02020603050405020304" pitchFamily="18" charset="0"/>
              </a:rPr>
              <a:t>institutions have adopted leasing as a mode of financing instead of long term lending on the basis of interest. This kind of lease is generally known as the ‘</a:t>
            </a:r>
            <a:r>
              <a:rPr lang="en-US" b="1" i="1" u="sng" dirty="0">
                <a:latin typeface="Times New Roman" panose="02020603050405020304" pitchFamily="18" charset="0"/>
                <a:cs typeface="Times New Roman" panose="02020603050405020304" pitchFamily="18" charset="0"/>
              </a:rPr>
              <a:t>financial lease</a:t>
            </a:r>
            <a:r>
              <a:rPr lang="en-US" dirty="0">
                <a:latin typeface="Times New Roman" panose="02020603050405020304" pitchFamily="18" charset="0"/>
                <a:cs typeface="Times New Roman" panose="02020603050405020304" pitchFamily="18" charset="0"/>
              </a:rPr>
              <a:t>’ as distinguished from the ‘</a:t>
            </a:r>
            <a:r>
              <a:rPr lang="en-US" b="1" i="1" u="sng" dirty="0">
                <a:latin typeface="Times New Roman" panose="02020603050405020304" pitchFamily="18" charset="0"/>
                <a:cs typeface="Times New Roman" panose="02020603050405020304" pitchFamily="18" charset="0"/>
              </a:rPr>
              <a:t>operating lease</a:t>
            </a:r>
            <a:r>
              <a:rPr lang="en-US" dirty="0">
                <a:latin typeface="Times New Roman" panose="02020603050405020304" pitchFamily="18" charset="0"/>
                <a:cs typeface="Times New Roman" panose="02020603050405020304" pitchFamily="18" charset="0"/>
              </a:rPr>
              <a:t>’</a:t>
            </a:r>
            <a:endParaRPr lang="en-US" dirty="0" smtClean="0">
              <a:latin typeface="Times New Roman" panose="02020603050405020304" pitchFamily="18" charset="0"/>
              <a:cs typeface="Times New Roman" panose="02020603050405020304" pitchFamily="18" charset="0"/>
            </a:endParaRPr>
          </a:p>
          <a:p>
            <a:pPr marL="514350" indent="-514350">
              <a:buAutoNum type="arabicPeriod"/>
            </a:pPr>
            <a:endParaRPr lang="en-US" dirty="0" smtClean="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11</a:t>
            </a:fld>
            <a:endParaRPr lang="en-US"/>
          </a:p>
        </p:txBody>
      </p:sp>
    </p:spTree>
    <p:extLst>
      <p:ext uri="{BB962C8B-B14F-4D97-AF65-F5344CB8AC3E}">
        <p14:creationId xmlns:p14="http://schemas.microsoft.com/office/powerpoint/2010/main" xmlns="" val="255435653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anose="02020603050405020304" pitchFamily="18" charset="0"/>
                <a:cs typeface="Times New Roman" panose="02020603050405020304" pitchFamily="18" charset="0"/>
              </a:rPr>
              <a:t>Differences from the Conventional Fin. Lease</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buNone/>
            </a:pPr>
            <a:r>
              <a:rPr lang="en-US" b="1" dirty="0" smtClean="0">
                <a:latin typeface="Times New Roman" panose="02020603050405020304" pitchFamily="18" charset="0"/>
                <a:cs typeface="Times New Roman" panose="02020603050405020304" pitchFamily="18" charset="0"/>
              </a:rPr>
              <a:t>1.</a:t>
            </a:r>
            <a:r>
              <a:rPr lang="en-US" dirty="0" smtClean="0">
                <a:latin typeface="Times New Roman" panose="02020603050405020304" pitchFamily="18" charset="0"/>
                <a:cs typeface="Times New Roman" panose="02020603050405020304" pitchFamily="18" charset="0"/>
              </a:rPr>
              <a:t> </a:t>
            </a:r>
            <a:r>
              <a:rPr lang="en-US" b="1" u="sng" dirty="0" smtClean="0">
                <a:latin typeface="Times New Roman" panose="02020603050405020304" pitchFamily="18" charset="0"/>
                <a:cs typeface="Times New Roman" panose="02020603050405020304" pitchFamily="18" charset="0"/>
              </a:rPr>
              <a:t>Commencement of Financial Lease</a:t>
            </a:r>
          </a:p>
          <a:p>
            <a:pPr marL="0" indent="0">
              <a:buNone/>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rent will be payable only after the leased asset is delivered to the lessee</a:t>
            </a:r>
            <a:r>
              <a:rPr lang="en-US" dirty="0" smtClean="0">
                <a:latin typeface="Times New Roman" panose="02020603050405020304" pitchFamily="18" charset="0"/>
                <a:cs typeface="Times New Roman" panose="02020603050405020304" pitchFamily="18" charset="0"/>
              </a:rPr>
              <a:t>.</a:t>
            </a:r>
          </a:p>
          <a:p>
            <a:pPr marL="0" indent="0">
              <a:buNone/>
            </a:pPr>
            <a:r>
              <a:rPr lang="en-US" b="1" dirty="0" smtClean="0">
                <a:latin typeface="Times New Roman" panose="02020603050405020304" pitchFamily="18" charset="0"/>
                <a:cs typeface="Times New Roman" panose="02020603050405020304" pitchFamily="18" charset="0"/>
              </a:rPr>
              <a:t>2. </a:t>
            </a:r>
            <a:r>
              <a:rPr lang="en-US" b="1" u="sng" dirty="0" smtClean="0">
                <a:latin typeface="Times New Roman" panose="02020603050405020304" pitchFamily="18" charset="0"/>
                <a:cs typeface="Times New Roman" panose="02020603050405020304" pitchFamily="18" charset="0"/>
              </a:rPr>
              <a:t>Different Relations of the Parties</a:t>
            </a:r>
            <a:r>
              <a:rPr lang="en-US" dirty="0" smtClean="0">
                <a:latin typeface="Times New Roman" panose="02020603050405020304" pitchFamily="18" charset="0"/>
                <a:cs typeface="Times New Roman" panose="02020603050405020304" pitchFamily="18" charset="0"/>
              </a:rPr>
              <a:t> </a:t>
            </a:r>
          </a:p>
          <a:p>
            <a:pPr>
              <a:buFont typeface="Wingdings" panose="05000000000000000000" pitchFamily="2" charset="2"/>
              <a:buChar char="Ø"/>
            </a:pPr>
            <a:r>
              <a:rPr lang="en-US" dirty="0" err="1" smtClean="0">
                <a:latin typeface="Times New Roman" panose="02020603050405020304" pitchFamily="18" charset="0"/>
                <a:cs typeface="Times New Roman" panose="02020603050405020304" pitchFamily="18" charset="0"/>
              </a:rPr>
              <a:t>Murabahah</a:t>
            </a:r>
            <a:r>
              <a:rPr lang="en-US" dirty="0" smtClean="0">
                <a:latin typeface="Times New Roman" panose="02020603050405020304" pitchFamily="18" charset="0"/>
                <a:cs typeface="Times New Roman" panose="02020603050405020304" pitchFamily="18" charset="0"/>
              </a:rPr>
              <a:t> vs Lease in terms of principal and agent and then buyer-seller vs lessor-lessee.</a:t>
            </a: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2D96158-CDC9-4FF1-A278-9542325BFFE2}" type="slidenum">
              <a:rPr lang="en-US" smtClean="0"/>
              <a:pPr/>
              <a:t>12</a:t>
            </a:fld>
            <a:endParaRPr lang="en-US"/>
          </a:p>
        </p:txBody>
      </p:sp>
    </p:spTree>
    <p:extLst>
      <p:ext uri="{BB962C8B-B14F-4D97-AF65-F5344CB8AC3E}">
        <p14:creationId xmlns:p14="http://schemas.microsoft.com/office/powerpoint/2010/main" xmlns="" val="24126762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anose="02020603050405020304" pitchFamily="18" charset="0"/>
                <a:cs typeface="Times New Roman" panose="02020603050405020304" pitchFamily="18" charset="0"/>
              </a:rPr>
              <a:t>Differences from the Conventional Fin. Lease</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buNone/>
            </a:pPr>
            <a:r>
              <a:rPr lang="en-US" b="1" dirty="0" smtClean="0">
                <a:latin typeface="Times New Roman" panose="02020603050405020304" pitchFamily="18" charset="0"/>
                <a:cs typeface="Times New Roman" panose="02020603050405020304" pitchFamily="18" charset="0"/>
              </a:rPr>
              <a:t>1.</a:t>
            </a:r>
            <a:r>
              <a:rPr lang="en-US" dirty="0" smtClean="0">
                <a:latin typeface="Times New Roman" panose="02020603050405020304" pitchFamily="18" charset="0"/>
                <a:cs typeface="Times New Roman" panose="02020603050405020304" pitchFamily="18" charset="0"/>
              </a:rPr>
              <a:t> </a:t>
            </a:r>
            <a:r>
              <a:rPr lang="en-US" b="1" u="sng" dirty="0" smtClean="0">
                <a:latin typeface="Times New Roman" panose="02020603050405020304" pitchFamily="18" charset="0"/>
                <a:cs typeface="Times New Roman" panose="02020603050405020304" pitchFamily="18" charset="0"/>
              </a:rPr>
              <a:t> Expenses Consequent to Ownership</a:t>
            </a:r>
          </a:p>
          <a:p>
            <a:pPr marL="0" indent="0">
              <a:buNone/>
            </a:pPr>
            <a:r>
              <a:rPr lang="en-US" dirty="0" smtClean="0">
                <a:latin typeface="Times New Roman" panose="02020603050405020304" pitchFamily="18" charset="0"/>
                <a:cs typeface="Times New Roman" panose="02020603050405020304" pitchFamily="18" charset="0"/>
              </a:rPr>
              <a:t>Freight </a:t>
            </a:r>
            <a:r>
              <a:rPr lang="en-US" dirty="0">
                <a:latin typeface="Times New Roman" panose="02020603050405020304" pitchFamily="18" charset="0"/>
                <a:cs typeface="Times New Roman" panose="02020603050405020304" pitchFamily="18" charset="0"/>
              </a:rPr>
              <a:t>and the customs duty </a:t>
            </a:r>
            <a:r>
              <a:rPr lang="en-US" dirty="0" smtClean="0">
                <a:latin typeface="Times New Roman" panose="02020603050405020304" pitchFamily="18" charset="0"/>
                <a:cs typeface="Times New Roman" panose="02020603050405020304" pitchFamily="18" charset="0"/>
              </a:rPr>
              <a:t>etc. are payable by the lessor.</a:t>
            </a:r>
          </a:p>
          <a:p>
            <a:pPr marL="0" indent="0">
              <a:buNone/>
            </a:pPr>
            <a:r>
              <a:rPr lang="en-US" b="1" dirty="0" smtClean="0">
                <a:latin typeface="Times New Roman" panose="02020603050405020304" pitchFamily="18" charset="0"/>
                <a:cs typeface="Times New Roman" panose="02020603050405020304" pitchFamily="18" charset="0"/>
              </a:rPr>
              <a:t>2. </a:t>
            </a:r>
            <a:r>
              <a:rPr lang="en-US" b="1" u="sng" dirty="0" smtClean="0">
                <a:latin typeface="Times New Roman" panose="02020603050405020304" pitchFamily="18" charset="0"/>
                <a:cs typeface="Times New Roman" panose="02020603050405020304" pitchFamily="18" charset="0"/>
              </a:rPr>
              <a:t>Different Relations of the Parties</a:t>
            </a:r>
            <a:r>
              <a:rPr lang="en-US" dirty="0" smtClean="0">
                <a:latin typeface="Times New Roman" panose="02020603050405020304" pitchFamily="18" charset="0"/>
                <a:cs typeface="Times New Roman" panose="02020603050405020304" pitchFamily="18" charset="0"/>
              </a:rPr>
              <a:t> </a:t>
            </a:r>
          </a:p>
          <a:p>
            <a:pPr marL="0" indent="0">
              <a:buNone/>
            </a:pPr>
            <a:r>
              <a:rPr lang="en-US" dirty="0" err="1" smtClean="0">
                <a:latin typeface="Times New Roman" panose="02020603050405020304" pitchFamily="18" charset="0"/>
                <a:cs typeface="Times New Roman" panose="02020603050405020304" pitchFamily="18" charset="0"/>
              </a:rPr>
              <a:t>Murabahah</a:t>
            </a:r>
            <a:r>
              <a:rPr lang="en-US" dirty="0" smtClean="0">
                <a:latin typeface="Times New Roman" panose="02020603050405020304" pitchFamily="18" charset="0"/>
                <a:cs typeface="Times New Roman" panose="02020603050405020304" pitchFamily="18" charset="0"/>
              </a:rPr>
              <a:t> vs Lease in terms of principal and agent and then buyer-seller vs lessor-lessee.</a:t>
            </a:r>
          </a:p>
          <a:p>
            <a:pPr marL="0" indent="0">
              <a:buNone/>
            </a:pPr>
            <a:r>
              <a:rPr lang="en-US" b="1" dirty="0" smtClean="0">
                <a:latin typeface="Times New Roman" panose="02020603050405020304" pitchFamily="18" charset="0"/>
                <a:cs typeface="Times New Roman" panose="02020603050405020304" pitchFamily="18" charset="0"/>
              </a:rPr>
              <a:t>3. </a:t>
            </a:r>
            <a:r>
              <a:rPr lang="en-US" b="1" u="sng" dirty="0" smtClean="0">
                <a:latin typeface="Times New Roman" panose="02020603050405020304" pitchFamily="18" charset="0"/>
                <a:cs typeface="Times New Roman" panose="02020603050405020304" pitchFamily="18" charset="0"/>
              </a:rPr>
              <a:t>Penalty for Late Payment of Rent</a:t>
            </a:r>
            <a:endParaRPr lang="en-US" dirty="0">
              <a:latin typeface="Times New Roman" panose="02020603050405020304" pitchFamily="18" charset="0"/>
              <a:cs typeface="Times New Roman" panose="02020603050405020304" pitchFamily="18" charset="0"/>
            </a:endParaRPr>
          </a:p>
          <a:p>
            <a:pPr marL="0" indent="0">
              <a:buNone/>
            </a:pPr>
            <a:r>
              <a:rPr lang="en-US" b="1" dirty="0" smtClean="0">
                <a:latin typeface="Times New Roman" panose="02020603050405020304" pitchFamily="18" charset="0"/>
                <a:cs typeface="Times New Roman" panose="02020603050405020304" pitchFamily="18" charset="0"/>
              </a:rPr>
              <a:t>4. </a:t>
            </a:r>
            <a:r>
              <a:rPr lang="en-US" b="1" u="sng" dirty="0" smtClean="0">
                <a:latin typeface="Times New Roman" panose="02020603050405020304" pitchFamily="18" charset="0"/>
                <a:cs typeface="Times New Roman" panose="02020603050405020304" pitchFamily="18" charset="0"/>
              </a:rPr>
              <a:t>Sub-Lease</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2D96158-CDC9-4FF1-A278-9542325BFFE2}" type="slidenum">
              <a:rPr lang="en-US" smtClean="0"/>
              <a:pPr/>
              <a:t>13</a:t>
            </a:fld>
            <a:endParaRPr lang="en-US"/>
          </a:p>
        </p:txBody>
      </p:sp>
    </p:spTree>
    <p:extLst>
      <p:ext uri="{BB962C8B-B14F-4D97-AF65-F5344CB8AC3E}">
        <p14:creationId xmlns:p14="http://schemas.microsoft.com/office/powerpoint/2010/main" xmlns="" val="28372460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Times New Roman" panose="02020603050405020304" pitchFamily="18" charset="0"/>
                <a:cs typeface="Times New Roman" panose="02020603050405020304" pitchFamily="18" charset="0"/>
              </a:rPr>
              <a:t>Securitization of Leased Assets</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Proportionate shares can be sold and purchased</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Leased Certificates can be issued.</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Others.</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2D96158-CDC9-4FF1-A278-9542325BFFE2}" type="slidenum">
              <a:rPr lang="en-US" smtClean="0"/>
              <a:pPr/>
              <a:t>14</a:t>
            </a:fld>
            <a:endParaRPr lang="en-US"/>
          </a:p>
        </p:txBody>
      </p:sp>
    </p:spTree>
    <p:extLst>
      <p:ext uri="{BB962C8B-B14F-4D97-AF65-F5344CB8AC3E}">
        <p14:creationId xmlns:p14="http://schemas.microsoft.com/office/powerpoint/2010/main" xmlns="" val="223895866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Conclusions</a:t>
            </a:r>
            <a:endParaRPr lang="en-US" dirty="0"/>
          </a:p>
        </p:txBody>
      </p:sp>
      <p:sp>
        <p:nvSpPr>
          <p:cNvPr id="3" name="Content Placeholder 2"/>
          <p:cNvSpPr>
            <a:spLocks noGrp="1"/>
          </p:cNvSpPr>
          <p:nvPr>
            <p:ph idx="1"/>
          </p:nvPr>
        </p:nvSpPr>
        <p:spPr/>
        <p:txBody>
          <a:bodyPr>
            <a:normAutofit/>
          </a:bodyPr>
          <a:lstStyle/>
          <a:p>
            <a:pPr marL="0" indent="0">
              <a:buNone/>
            </a:pP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2D96158-CDC9-4FF1-A278-9542325BFFE2}" type="slidenum">
              <a:rPr lang="en-US" smtClean="0"/>
              <a:pPr/>
              <a:t>15</a:t>
            </a:fld>
            <a:endParaRPr lang="en-US"/>
          </a:p>
        </p:txBody>
      </p:sp>
    </p:spTree>
    <p:extLst>
      <p:ext uri="{BB962C8B-B14F-4D97-AF65-F5344CB8AC3E}">
        <p14:creationId xmlns:p14="http://schemas.microsoft.com/office/powerpoint/2010/main" xmlns="" val="16246905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12838"/>
          </a:xfrm>
        </p:spPr>
        <p:txBody>
          <a:bodyPr>
            <a:normAutofit/>
          </a:bodyPr>
          <a:lstStyle/>
          <a:p>
            <a:r>
              <a:rPr lang="en-US" b="1" dirty="0">
                <a:latin typeface="Times New Roman" pitchFamily="18" charset="0"/>
                <a:cs typeface="Times New Roman" pitchFamily="18" charset="0"/>
              </a:rPr>
              <a:t>Thank You</a:t>
            </a:r>
          </a:p>
        </p:txBody>
      </p:sp>
      <p:sp>
        <p:nvSpPr>
          <p:cNvPr id="4" name="Slide Number Placeholder 3"/>
          <p:cNvSpPr>
            <a:spLocks noGrp="1"/>
          </p:cNvSpPr>
          <p:nvPr>
            <p:ph type="sldNum" sz="quarter" idx="12"/>
          </p:nvPr>
        </p:nvSpPr>
        <p:spPr/>
        <p:txBody>
          <a:bodyPr/>
          <a:lstStyle/>
          <a:p>
            <a:fld id="{52D96158-CDC9-4FF1-A278-9542325BFFE2}" type="slidenum">
              <a:rPr lang="en-US" smtClean="0"/>
              <a:pPr/>
              <a:t>16</a:t>
            </a:fld>
            <a:endParaRPr lang="en-US"/>
          </a:p>
        </p:txBody>
      </p:sp>
      <p:pic>
        <p:nvPicPr>
          <p:cNvPr id="5" name="Picture 2" descr="http://t3.gstatic.com/images?q=tbn:ANd9GcSZSvsBpMw5NpNky3YYniKSbfQ_FyUgbse5iwnzm2eYpxAoTL1SAg"/>
          <p:cNvPicPr>
            <a:picLocks noGrp="1" noChangeAspect="1" noChangeArrowheads="1"/>
          </p:cNvPicPr>
          <p:nvPr>
            <p:ph idx="1"/>
          </p:nvPr>
        </p:nvPicPr>
        <p:blipFill>
          <a:blip r:embed="rId2" cstate="print"/>
          <a:srcRect/>
          <a:stretch>
            <a:fillRect/>
          </a:stretch>
        </p:blipFill>
        <p:spPr bwMode="auto">
          <a:xfrm>
            <a:off x="1752601" y="1752600"/>
            <a:ext cx="5486400" cy="3733799"/>
          </a:xfrm>
          <a:prstGeom prst="rect">
            <a:avLst/>
          </a:prstGeom>
          <a:noFill/>
        </p:spPr>
      </p:pic>
    </p:spTree>
    <p:extLst>
      <p:ext uri="{BB962C8B-B14F-4D97-AF65-F5344CB8AC3E}">
        <p14:creationId xmlns:p14="http://schemas.microsoft.com/office/powerpoint/2010/main" xmlns="" val="335001592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5837</TotalTime>
  <Words>861</Words>
  <Application>Microsoft Office PowerPoint</Application>
  <PresentationFormat>On-screen Show (4:3)</PresentationFormat>
  <Paragraphs>75</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MBF707: Monetary and Fiscal Framework in Islamic Finance </vt:lpstr>
      <vt:lpstr>Lecture 12  Ijarah </vt:lpstr>
      <vt:lpstr>Review of the Last Lecture</vt:lpstr>
      <vt:lpstr>Topics of Discussion</vt:lpstr>
      <vt:lpstr>Ijarah</vt:lpstr>
      <vt:lpstr>Ijarah</vt:lpstr>
      <vt:lpstr>Some Basic Rules of Leasing (Ijarah)</vt:lpstr>
      <vt:lpstr>Some Basic Rules of Leasing</vt:lpstr>
      <vt:lpstr>Some Basic Rules of Leasing</vt:lpstr>
      <vt:lpstr>Some Basic Rules of Leasing</vt:lpstr>
      <vt:lpstr>Lease as a Mode of Financing</vt:lpstr>
      <vt:lpstr>Differences from the Conventional Fin. Lease</vt:lpstr>
      <vt:lpstr>Differences from the Conventional Fin. Lease</vt:lpstr>
      <vt:lpstr>Securitization of Leased Assets</vt:lpstr>
      <vt:lpstr>Conclusions</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Dynamics Of Dividend Policy, Capital Structure And Agency Cost:  Evidence From Nonfinancial  Sector of Pakistan</dc:title>
  <dc:creator>siddiqui</dc:creator>
  <cp:lastModifiedBy>NTS</cp:lastModifiedBy>
  <cp:revision>398</cp:revision>
  <cp:lastPrinted>2013-04-30T04:29:25Z</cp:lastPrinted>
  <dcterms:created xsi:type="dcterms:W3CDTF">2012-07-18T13:07:28Z</dcterms:created>
  <dcterms:modified xsi:type="dcterms:W3CDTF">2014-07-11T02:44:50Z</dcterms:modified>
</cp:coreProperties>
</file>