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handoutMasterIdLst>
    <p:handoutMasterId r:id="rId19"/>
  </p:handoutMasterIdLst>
  <p:sldIdLst>
    <p:sldId id="499" r:id="rId2"/>
    <p:sldId id="500" r:id="rId3"/>
    <p:sldId id="501" r:id="rId4"/>
    <p:sldId id="486" r:id="rId5"/>
    <p:sldId id="487" r:id="rId6"/>
    <p:sldId id="488" r:id="rId7"/>
    <p:sldId id="489" r:id="rId8"/>
    <p:sldId id="490" r:id="rId9"/>
    <p:sldId id="491" r:id="rId10"/>
    <p:sldId id="492" r:id="rId11"/>
    <p:sldId id="493" r:id="rId12"/>
    <p:sldId id="494" r:id="rId13"/>
    <p:sldId id="495" r:id="rId14"/>
    <p:sldId id="496" r:id="rId15"/>
    <p:sldId id="497" r:id="rId16"/>
    <p:sldId id="498" r:id="rId17"/>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5820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59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95738" y="0"/>
            <a:ext cx="3055937" cy="465138"/>
          </a:xfrm>
          <a:prstGeom prst="rect">
            <a:avLst/>
          </a:prstGeom>
        </p:spPr>
        <p:txBody>
          <a:bodyPr vert="horz" lIns="91440" tIns="45720" rIns="91440" bIns="45720" rtlCol="0"/>
          <a:lstStyle>
            <a:lvl1pPr algn="r">
              <a:defRPr sz="1200"/>
            </a:lvl1pPr>
          </a:lstStyle>
          <a:p>
            <a:fld id="{B9F238C2-C916-43C6-B27B-30ABB16FC6B8}" type="datetimeFigureOut">
              <a:rPr lang="en-US" smtClean="0"/>
              <a:pPr/>
              <a:t>7/11/2014</a:t>
            </a:fld>
            <a:endParaRPr lang="en-US"/>
          </a:p>
        </p:txBody>
      </p:sp>
      <p:sp>
        <p:nvSpPr>
          <p:cNvPr id="4" name="Footer Placeholder 3"/>
          <p:cNvSpPr>
            <a:spLocks noGrp="1"/>
          </p:cNvSpPr>
          <p:nvPr>
            <p:ph type="ftr" sz="quarter" idx="2"/>
          </p:nvPr>
        </p:nvSpPr>
        <p:spPr>
          <a:xfrm>
            <a:off x="0" y="8842375"/>
            <a:ext cx="3055938"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95738" y="8842375"/>
            <a:ext cx="3055937" cy="465138"/>
          </a:xfrm>
          <a:prstGeom prst="rect">
            <a:avLst/>
          </a:prstGeom>
        </p:spPr>
        <p:txBody>
          <a:bodyPr vert="horz" lIns="91440" tIns="45720" rIns="91440" bIns="45720" rtlCol="0" anchor="b"/>
          <a:lstStyle>
            <a:lvl1pPr algn="r">
              <a:defRPr sz="1200"/>
            </a:lvl1pPr>
          </a:lstStyle>
          <a:p>
            <a:fld id="{6AF14EF9-76CC-49A8-99D9-5933018B8924}" type="slidenum">
              <a:rPr lang="en-US" smtClean="0"/>
              <a:pPr/>
              <a:t>‹#›</a:t>
            </a:fld>
            <a:endParaRPr lang="en-US"/>
          </a:p>
        </p:txBody>
      </p:sp>
    </p:spTree>
    <p:extLst>
      <p:ext uri="{BB962C8B-B14F-4D97-AF65-F5344CB8AC3E}">
        <p14:creationId xmlns="" xmlns:p14="http://schemas.microsoft.com/office/powerpoint/2010/main" val="33152076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5455"/>
          </a:xfrm>
          <a:prstGeom prst="rect">
            <a:avLst/>
          </a:prstGeom>
        </p:spPr>
        <p:txBody>
          <a:bodyPr vert="horz" lIns="93497" tIns="46749" rIns="93497" bIns="46749" rtlCol="0"/>
          <a:lstStyle>
            <a:lvl1pPr algn="r">
              <a:defRPr sz="1200"/>
            </a:lvl1pPr>
          </a:lstStyle>
          <a:p>
            <a:fld id="{FD0A2760-F6CB-430A-8378-C2D417958E5B}" type="datetimeFigureOut">
              <a:rPr lang="en-US" smtClean="0"/>
              <a:pPr/>
              <a:t>7/11/2014</a:t>
            </a:fld>
            <a:endParaRPr lang="en-US"/>
          </a:p>
        </p:txBody>
      </p:sp>
      <p:sp>
        <p:nvSpPr>
          <p:cNvPr id="4" name="Slide Image Placeholder 3"/>
          <p:cNvSpPr>
            <a:spLocks noGrp="1" noRot="1" noChangeAspect="1"/>
          </p:cNvSpPr>
          <p:nvPr>
            <p:ph type="sldImg" idx="2"/>
          </p:nvPr>
        </p:nvSpPr>
        <p:spPr>
          <a:xfrm>
            <a:off x="1200150" y="698500"/>
            <a:ext cx="4654550" cy="3490913"/>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97" tIns="46749" rIns="93497" bIns="4674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56414" cy="465455"/>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29"/>
            <a:ext cx="3056414" cy="465455"/>
          </a:xfrm>
          <a:prstGeom prst="rect">
            <a:avLst/>
          </a:prstGeom>
        </p:spPr>
        <p:txBody>
          <a:bodyPr vert="horz" lIns="93497" tIns="46749" rIns="93497" bIns="46749" rtlCol="0" anchor="b"/>
          <a:lstStyle>
            <a:lvl1pPr algn="r">
              <a:defRPr sz="1200"/>
            </a:lvl1pPr>
          </a:lstStyle>
          <a:p>
            <a:fld id="{EF78F9B5-3E5E-4396-81E1-4095F4EC520D}" type="slidenum">
              <a:rPr lang="en-US" smtClean="0"/>
              <a:pPr/>
              <a:t>‹#›</a:t>
            </a:fld>
            <a:endParaRPr lang="en-US"/>
          </a:p>
        </p:txBody>
      </p:sp>
    </p:spTree>
    <p:extLst>
      <p:ext uri="{BB962C8B-B14F-4D97-AF65-F5344CB8AC3E}">
        <p14:creationId xmlns="" xmlns:p14="http://schemas.microsoft.com/office/powerpoint/2010/main" val="3721338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754FC5-1C7A-455B-9597-6168439276A8}" type="datetime1">
              <a:rPr lang="en-US" smtClean="0"/>
              <a:pPr/>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ED58D7-2B6D-4608-9D97-029DB51BE4B1}" type="datetime1">
              <a:rPr lang="en-US" smtClean="0"/>
              <a:pPr/>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F185D6-AEAB-4490-9382-712CECA88439}" type="datetime1">
              <a:rPr lang="en-US" smtClean="0"/>
              <a:pPr/>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F524BC6-0AB4-4B3C-B671-F36EB52BD02C}" type="datetime1">
              <a:rPr lang="en-US" smtClean="0"/>
              <a:pPr/>
              <a:t>7/11/2014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300DBF-DEC0-44F1-B730-13BF29858534}" type="datetime1">
              <a:rPr lang="en-US" smtClean="0"/>
              <a:pPr/>
              <a:t>7/11/2014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C104F0-14F8-481D-8C8C-2BCE4F34FD6E}" type="datetime1">
              <a:rPr lang="en-US" smtClean="0"/>
              <a:pPr/>
              <a:t>7/11/2014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5D4A11-7E00-47E4-87ED-5F0FE0C2DD25}" type="datetime1">
              <a:rPr lang="en-US" smtClean="0"/>
              <a:pPr/>
              <a:t>7/11/2014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195991-1DE8-49B1-8B1C-0E77CF0631E1}" type="datetime1">
              <a:rPr lang="en-US" smtClean="0"/>
              <a:pPr/>
              <a:t>7/11/2014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D0F5A1-032A-4496-AEFE-A212B4DEBFCD}" type="datetime1">
              <a:rPr lang="en-US" smtClean="0"/>
              <a:pPr/>
              <a:t>7/11/2014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8FC4AF-D4DC-4E97-930D-298E191949E8}" type="datetime1">
              <a:rPr lang="en-US" smtClean="0"/>
              <a:pPr/>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7D4D57-A67C-4A1A-BDAC-1C1A35D14589}" type="datetime1">
              <a:rPr lang="en-US" smtClean="0"/>
              <a:pPr/>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DA8B16-2F41-424E-AEB3-3569FD4E6C80}" type="datetime1">
              <a:rPr lang="en-US" smtClean="0"/>
              <a:pPr/>
              <a:t>7/11/2014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D96158-CDC9-4FF1-A278-9542325BFFE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1"/>
            <a:ext cx="7772400" cy="1523999"/>
          </a:xfrm>
        </p:spPr>
        <p:txBody>
          <a:bodyPr>
            <a:noAutofit/>
          </a:bodyPr>
          <a:lstStyle/>
          <a:p>
            <a:r>
              <a:rPr lang="en-US" sz="3600" b="1" dirty="0" smtClean="0">
                <a:latin typeface="Times New Roman" panose="02020603050405020304" pitchFamily="18" charset="0"/>
                <a:cs typeface="Times New Roman" panose="02020603050405020304" pitchFamily="18" charset="0"/>
              </a:rPr>
              <a:t>MBF707: Monetary </a:t>
            </a:r>
            <a:r>
              <a:rPr lang="en-US" sz="3600" b="1" dirty="0">
                <a:latin typeface="Times New Roman" panose="02020603050405020304" pitchFamily="18" charset="0"/>
                <a:cs typeface="Times New Roman" panose="02020603050405020304" pitchFamily="18" charset="0"/>
              </a:rPr>
              <a:t>and Fiscal </a:t>
            </a:r>
            <a:r>
              <a:rPr lang="en-US" sz="3600" b="1" dirty="0" smtClean="0">
                <a:latin typeface="Times New Roman" panose="02020603050405020304" pitchFamily="18" charset="0"/>
                <a:cs typeface="Times New Roman" panose="02020603050405020304" pitchFamily="18" charset="0"/>
              </a:rPr>
              <a:t>Framework </a:t>
            </a:r>
            <a:r>
              <a:rPr lang="en-US" sz="3600" b="1" dirty="0">
                <a:latin typeface="Times New Roman" panose="02020603050405020304" pitchFamily="18" charset="0"/>
                <a:cs typeface="Times New Roman" panose="02020603050405020304" pitchFamily="18" charset="0"/>
              </a:rPr>
              <a:t>in Islamic Finance</a:t>
            </a:r>
            <a:r>
              <a:rPr lang="en-US" sz="3600" dirty="0" smtClean="0">
                <a:latin typeface="Times New Roman" pitchFamily="18" charset="0"/>
                <a:cs typeface="Times New Roman" pitchFamily="18" charset="0"/>
              </a:rPr>
              <a:t/>
            </a:r>
            <a:br>
              <a:rPr lang="en-US" sz="3600" dirty="0" smtClean="0">
                <a:latin typeface="Times New Roman" pitchFamily="18" charset="0"/>
                <a:cs typeface="Times New Roman" pitchFamily="18" charset="0"/>
              </a:rPr>
            </a:br>
            <a:endParaRPr lang="en-US" sz="3600" dirty="0">
              <a:latin typeface="Times New Roman" pitchFamily="18" charset="0"/>
              <a:cs typeface="Times New Roman" pitchFamily="18" charset="0"/>
            </a:endParaRPr>
          </a:p>
        </p:txBody>
      </p:sp>
      <p:sp>
        <p:nvSpPr>
          <p:cNvPr id="3" name="Subtitle 2"/>
          <p:cNvSpPr>
            <a:spLocks noGrp="1"/>
          </p:cNvSpPr>
          <p:nvPr>
            <p:ph type="subTitle" idx="1"/>
          </p:nvPr>
        </p:nvSpPr>
        <p:spPr>
          <a:xfrm>
            <a:off x="1143000" y="4495800"/>
            <a:ext cx="7086600" cy="1447800"/>
          </a:xfrm>
        </p:spPr>
        <p:txBody>
          <a:bodyPr>
            <a:normAutofit fontScale="92500" lnSpcReduction="10000"/>
          </a:bodyPr>
          <a:lstStyle/>
          <a:p>
            <a:r>
              <a:rPr lang="en-US" b="1" dirty="0">
                <a:latin typeface="Times New Roman" pitchFamily="18" charset="0"/>
                <a:cs typeface="Times New Roman" pitchFamily="18" charset="0"/>
              </a:rPr>
              <a:t>COMSATS Institute of Information Technology (Virtual </a:t>
            </a:r>
            <a:r>
              <a:rPr lang="en-US" b="1" dirty="0" smtClean="0">
                <a:latin typeface="Times New Roman" pitchFamily="18" charset="0"/>
                <a:cs typeface="Times New Roman" pitchFamily="18" charset="0"/>
              </a:rPr>
              <a:t>Campus)</a:t>
            </a:r>
            <a:br>
              <a:rPr lang="en-US" b="1" dirty="0" smtClean="0">
                <a:latin typeface="Times New Roman" pitchFamily="18" charset="0"/>
                <a:cs typeface="Times New Roman" pitchFamily="18" charset="0"/>
              </a:rPr>
            </a:br>
            <a:endParaRPr lang="en-US" b="1" dirty="0">
              <a:latin typeface="Times New Roman" pitchFamily="18" charset="0"/>
              <a:cs typeface="Times New Roman" pitchFamily="18" charset="0"/>
            </a:endParaRPr>
          </a:p>
        </p:txBody>
      </p:sp>
      <p:pic>
        <p:nvPicPr>
          <p:cNvPr id="4" name="Picture 3" descr="logo-comsats"/>
          <p:cNvPicPr/>
          <p:nvPr/>
        </p:nvPicPr>
        <p:blipFill>
          <a:blip r:embed="rId2" cstate="print"/>
          <a:srcRect/>
          <a:stretch>
            <a:fillRect/>
          </a:stretch>
        </p:blipFill>
        <p:spPr bwMode="auto">
          <a:xfrm>
            <a:off x="3429000" y="2552700"/>
            <a:ext cx="1676401" cy="1524000"/>
          </a:xfrm>
          <a:prstGeom prst="rect">
            <a:avLst/>
          </a:prstGeom>
          <a:noFill/>
          <a:ln w="9525">
            <a:noFill/>
            <a:miter lim="800000"/>
            <a:headEnd/>
            <a:tailEnd/>
          </a:ln>
        </p:spPr>
      </p:pic>
    </p:spTree>
    <p:extLst>
      <p:ext uri="{BB962C8B-B14F-4D97-AF65-F5344CB8AC3E}">
        <p14:creationId xmlns="" xmlns:p14="http://schemas.microsoft.com/office/powerpoint/2010/main" val="42059617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990600"/>
            <a:ext cx="6781800" cy="4648200"/>
          </a:xfrm>
        </p:spPr>
        <p:txBody>
          <a:bodyPr>
            <a:normAutofit/>
          </a:bodyPr>
          <a:lstStyle/>
          <a:p>
            <a:r>
              <a:rPr lang="en-US" sz="3200" b="1" u="sng" dirty="0" smtClean="0">
                <a:latin typeface="Times New Roman" panose="02020603050405020304" pitchFamily="18" charset="0"/>
                <a:cs typeface="Times New Roman" panose="02020603050405020304" pitchFamily="18" charset="0"/>
              </a:rPr>
              <a:t>Lecture 11</a:t>
            </a:r>
            <a:br>
              <a:rPr lang="en-US" sz="3200" b="1" u="sng" dirty="0" smtClean="0">
                <a:latin typeface="Times New Roman" panose="02020603050405020304" pitchFamily="18" charset="0"/>
                <a:cs typeface="Times New Roman" panose="02020603050405020304" pitchFamily="18" charset="0"/>
              </a:rPr>
            </a:br>
            <a:r>
              <a:rPr lang="en-US" sz="3200" b="1" u="sng" dirty="0" smtClean="0">
                <a:latin typeface="Times New Roman" panose="02020603050405020304" pitchFamily="18" charset="0"/>
                <a:cs typeface="Times New Roman" panose="02020603050405020304" pitchFamily="18" charset="0"/>
              </a:rPr>
              <a:t/>
            </a:r>
            <a:br>
              <a:rPr lang="en-US" sz="3200" b="1" u="sng" dirty="0" smtClean="0">
                <a:latin typeface="Times New Roman" panose="02020603050405020304" pitchFamily="18" charset="0"/>
                <a:cs typeface="Times New Roman" panose="02020603050405020304" pitchFamily="18" charset="0"/>
              </a:rPr>
            </a:br>
            <a:r>
              <a:rPr lang="en-US" sz="4800" b="1" dirty="0" err="1" smtClean="0">
                <a:latin typeface="Times New Roman" panose="02020603050405020304" pitchFamily="18" charset="0"/>
                <a:cs typeface="Times New Roman" panose="02020603050405020304" pitchFamily="18" charset="0"/>
              </a:rPr>
              <a:t>Murabahah</a:t>
            </a:r>
            <a:r>
              <a:rPr lang="en-US" sz="4800" b="1" dirty="0" smtClean="0">
                <a:latin typeface="Times New Roman" panose="02020603050405020304" pitchFamily="18" charset="0"/>
                <a:cs typeface="Times New Roman" panose="02020603050405020304" pitchFamily="18" charset="0"/>
              </a:rPr>
              <a:t/>
            </a:r>
            <a:br>
              <a:rPr lang="en-US" sz="4800" b="1" dirty="0" smtClean="0">
                <a:latin typeface="Times New Roman" panose="02020603050405020304" pitchFamily="18" charset="0"/>
                <a:cs typeface="Times New Roman" panose="02020603050405020304" pitchFamily="18" charset="0"/>
              </a:rPr>
            </a:br>
            <a:r>
              <a:rPr lang="en-US" sz="4800" b="1" dirty="0" smtClean="0">
                <a:latin typeface="Times New Roman" panose="02020603050405020304" pitchFamily="18" charset="0"/>
                <a:cs typeface="Times New Roman" panose="02020603050405020304" pitchFamily="18" charset="0"/>
              </a:rPr>
              <a:t>&amp;</a:t>
            </a:r>
            <a:br>
              <a:rPr lang="en-US" sz="4800" b="1" dirty="0" smtClean="0">
                <a:latin typeface="Times New Roman" panose="02020603050405020304" pitchFamily="18" charset="0"/>
                <a:cs typeface="Times New Roman" panose="02020603050405020304" pitchFamily="18" charset="0"/>
              </a:rPr>
            </a:br>
            <a:r>
              <a:rPr lang="en-US" sz="4800" b="1" dirty="0" smtClean="0">
                <a:latin typeface="Times New Roman" panose="02020603050405020304" pitchFamily="18" charset="0"/>
                <a:cs typeface="Times New Roman" panose="02020603050405020304" pitchFamily="18" charset="0"/>
              </a:rPr>
              <a:t>Related Issues (contd..)</a:t>
            </a:r>
            <a:endParaRPr lang="en-US" sz="48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2</a:t>
            </a:fld>
            <a:endParaRPr lang="en-US"/>
          </a:p>
        </p:txBody>
      </p:sp>
    </p:spTree>
    <p:extLst>
      <p:ext uri="{BB962C8B-B14F-4D97-AF65-F5344CB8AC3E}">
        <p14:creationId xmlns="" xmlns:p14="http://schemas.microsoft.com/office/powerpoint/2010/main" val="41798724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981200"/>
            <a:ext cx="6705600" cy="2590800"/>
          </a:xfrm>
        </p:spPr>
        <p:txBody>
          <a:bodyPr/>
          <a:lstStyle/>
          <a:p>
            <a:pPr marL="0" indent="0"/>
            <a:r>
              <a:rPr lang="en-US" b="1" dirty="0">
                <a:latin typeface="Times New Roman" pitchFamily="18" charset="0"/>
                <a:cs typeface="Times New Roman" pitchFamily="18" charset="0"/>
              </a:rPr>
              <a:t>Review of the Last Lecture</a:t>
            </a:r>
            <a:endParaRPr lang="en-US" dirty="0"/>
          </a:p>
        </p:txBody>
      </p:sp>
      <p:sp>
        <p:nvSpPr>
          <p:cNvPr id="3" name="Slide Number Placeholder 2"/>
          <p:cNvSpPr>
            <a:spLocks noGrp="1"/>
          </p:cNvSpPr>
          <p:nvPr>
            <p:ph type="sldNum" sz="quarter" idx="12"/>
          </p:nvPr>
        </p:nvSpPr>
        <p:spPr/>
        <p:txBody>
          <a:bodyPr/>
          <a:lstStyle/>
          <a:p>
            <a:fld id="{52D96158-CDC9-4FF1-A278-9542325BFFE2}" type="slidenum">
              <a:rPr lang="en-US" smtClean="0"/>
              <a:pPr/>
              <a:t>3</a:t>
            </a:fld>
            <a:endParaRPr lang="en-US"/>
          </a:p>
        </p:txBody>
      </p:sp>
      <p:sp>
        <p:nvSpPr>
          <p:cNvPr id="5" name="Content Placeholder 4"/>
          <p:cNvSpPr>
            <a:spLocks noGrp="1"/>
          </p:cNvSpPr>
          <p:nvPr>
            <p:ph idx="4294967295"/>
          </p:nvPr>
        </p:nvSpPr>
        <p:spPr>
          <a:xfrm>
            <a:off x="0" y="1600200"/>
            <a:ext cx="8229600" cy="4525963"/>
          </a:xfrm>
        </p:spPr>
        <p:txBody>
          <a:bodyPr>
            <a:normAutofit/>
          </a:bodyPr>
          <a:lstStyle/>
          <a:p>
            <a:pPr marL="0" indent="0">
              <a:buNone/>
            </a:pPr>
            <a:endParaRPr lang="en-US"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 xmlns:p14="http://schemas.microsoft.com/office/powerpoint/2010/main" val="19544407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Some Issues Involved in </a:t>
            </a:r>
            <a:r>
              <a:rPr lang="en-US" b="1" dirty="0" err="1">
                <a:latin typeface="Times New Roman" panose="02020603050405020304" pitchFamily="18" charset="0"/>
                <a:cs typeface="Times New Roman" panose="02020603050405020304" pitchFamily="18" charset="0"/>
              </a:rPr>
              <a:t>Murabahah</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en-US" b="1" dirty="0" smtClean="0"/>
              <a:t>1.	</a:t>
            </a:r>
            <a:r>
              <a:rPr lang="en-US" b="1" u="sng" dirty="0" smtClean="0">
                <a:latin typeface="Times New Roman" panose="02020603050405020304" pitchFamily="18" charset="0"/>
                <a:cs typeface="Times New Roman" panose="02020603050405020304" pitchFamily="18" charset="0"/>
              </a:rPr>
              <a:t>Different Pricing for Cash and Credit</a:t>
            </a:r>
          </a:p>
          <a:p>
            <a:pPr marL="0" indent="0">
              <a:buNone/>
            </a:pPr>
            <a:r>
              <a:rPr lang="en-US" dirty="0">
                <a:latin typeface="Times New Roman" panose="02020603050405020304" pitchFamily="18" charset="0"/>
                <a:cs typeface="Times New Roman" panose="02020603050405020304" pitchFamily="18" charset="0"/>
              </a:rPr>
              <a:t>The modern capitalist theory does not differentiate between money and commodity in </a:t>
            </a:r>
            <a:r>
              <a:rPr lang="en-US" dirty="0" smtClean="0">
                <a:latin typeface="Times New Roman" panose="02020603050405020304" pitchFamily="18" charset="0"/>
                <a:cs typeface="Times New Roman" panose="02020603050405020304" pitchFamily="18" charset="0"/>
              </a:rPr>
              <a:t>commercial transactions.</a:t>
            </a:r>
          </a:p>
          <a:p>
            <a:pPr marL="0" indent="0">
              <a:buNone/>
            </a:pPr>
            <a:r>
              <a:rPr lang="en-US" b="1" dirty="0" smtClean="0">
                <a:latin typeface="Times New Roman" panose="02020603050405020304" pitchFamily="18" charset="0"/>
                <a:cs typeface="Times New Roman" panose="02020603050405020304" pitchFamily="18" charset="0"/>
              </a:rPr>
              <a:t>2.	</a:t>
            </a:r>
            <a:r>
              <a:rPr lang="en-US" b="1" u="sng" dirty="0" smtClean="0">
                <a:latin typeface="Times New Roman" panose="02020603050405020304" pitchFamily="18" charset="0"/>
                <a:cs typeface="Times New Roman" panose="02020603050405020304" pitchFamily="18" charset="0"/>
              </a:rPr>
              <a:t>Use of Interest Rate as a Benchmark (KIBOR)</a:t>
            </a:r>
          </a:p>
          <a:p>
            <a:pPr marL="514350" indent="-514350">
              <a:buAutoNum type="arabicPeriod" startAt="3"/>
            </a:pPr>
            <a:r>
              <a:rPr lang="en-US" b="1" u="sng" dirty="0" smtClean="0">
                <a:latin typeface="Times New Roman" panose="02020603050405020304" pitchFamily="18" charset="0"/>
                <a:cs typeface="Times New Roman" panose="02020603050405020304" pitchFamily="18" charset="0"/>
              </a:rPr>
              <a:t>Promise to Purchase </a:t>
            </a:r>
          </a:p>
          <a:p>
            <a:pPr marL="0" indent="0">
              <a:buNone/>
            </a:pPr>
            <a:r>
              <a:rPr lang="en-US" dirty="0" smtClean="0">
                <a:latin typeface="Times New Roman" panose="02020603050405020304" pitchFamily="18" charset="0"/>
                <a:cs typeface="Times New Roman" panose="02020603050405020304" pitchFamily="18" charset="0"/>
              </a:rPr>
              <a:t>Detail follows</a:t>
            </a: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4</a:t>
            </a:fld>
            <a:endParaRPr lang="en-US"/>
          </a:p>
        </p:txBody>
      </p:sp>
    </p:spTree>
    <p:extLst>
      <p:ext uri="{BB962C8B-B14F-4D97-AF65-F5344CB8AC3E}">
        <p14:creationId xmlns="" xmlns:p14="http://schemas.microsoft.com/office/powerpoint/2010/main" val="37594611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Islamic </a:t>
            </a:r>
            <a:r>
              <a:rPr lang="en-US" b="1" dirty="0" err="1">
                <a:latin typeface="Times New Roman" panose="02020603050405020304" pitchFamily="18" charset="0"/>
                <a:cs typeface="Times New Roman" panose="02020603050405020304" pitchFamily="18" charset="0"/>
              </a:rPr>
              <a:t>Fiqh</a:t>
            </a:r>
            <a:r>
              <a:rPr lang="en-US" b="1" dirty="0">
                <a:latin typeface="Times New Roman" panose="02020603050405020304" pitchFamily="18" charset="0"/>
                <a:cs typeface="Times New Roman" panose="02020603050405020304" pitchFamily="18" charset="0"/>
              </a:rPr>
              <a:t> Academy Jeddah</a:t>
            </a:r>
          </a:p>
        </p:txBody>
      </p:sp>
      <p:sp>
        <p:nvSpPr>
          <p:cNvPr id="3" name="Content Placeholder 2"/>
          <p:cNvSpPr>
            <a:spLocks noGrp="1"/>
          </p:cNvSpPr>
          <p:nvPr>
            <p:ph idx="1"/>
          </p:nvPr>
        </p:nvSpPr>
        <p:spPr/>
        <p:txBody>
          <a:bodyPr>
            <a:normAutofit fontScale="85000" lnSpcReduction="20000"/>
          </a:bodyPr>
          <a:lstStyle/>
          <a:p>
            <a:pPr marL="514350" indent="-514350">
              <a:buAutoNum type="arabicPeriod"/>
            </a:pPr>
            <a:r>
              <a:rPr lang="en-US" dirty="0" smtClean="0">
                <a:latin typeface="Times New Roman" panose="02020603050405020304" pitchFamily="18" charset="0"/>
                <a:cs typeface="Times New Roman" panose="02020603050405020304" pitchFamily="18" charset="0"/>
              </a:rPr>
              <a:t>It </a:t>
            </a:r>
            <a:r>
              <a:rPr lang="en-US" dirty="0">
                <a:latin typeface="Times New Roman" panose="02020603050405020304" pitchFamily="18" charset="0"/>
                <a:cs typeface="Times New Roman" panose="02020603050405020304" pitchFamily="18" charset="0"/>
              </a:rPr>
              <a:t>should be one-sided </a:t>
            </a:r>
            <a:r>
              <a:rPr lang="en-US" dirty="0" smtClean="0">
                <a:latin typeface="Times New Roman" panose="02020603050405020304" pitchFamily="18" charset="0"/>
                <a:cs typeface="Times New Roman" panose="02020603050405020304" pitchFamily="18" charset="0"/>
              </a:rPr>
              <a:t>promise.</a:t>
            </a:r>
          </a:p>
          <a:p>
            <a:pPr marL="514350" indent="-514350">
              <a:buAutoNum type="arabicPeriod"/>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promise must have caused the promise to incur some </a:t>
            </a:r>
            <a:r>
              <a:rPr lang="en-US" dirty="0" smtClean="0">
                <a:latin typeface="Times New Roman" panose="02020603050405020304" pitchFamily="18" charset="0"/>
                <a:cs typeface="Times New Roman" panose="02020603050405020304" pitchFamily="18" charset="0"/>
              </a:rPr>
              <a:t>liabilities.</a:t>
            </a:r>
          </a:p>
          <a:p>
            <a:pPr marL="514350" indent="-514350">
              <a:buAutoNum type="arabicPeriod"/>
            </a:pPr>
            <a:r>
              <a:rPr lang="en-US" dirty="0" smtClean="0">
                <a:latin typeface="Times New Roman" panose="02020603050405020304" pitchFamily="18" charset="0"/>
                <a:cs typeface="Times New Roman" panose="02020603050405020304" pitchFamily="18" charset="0"/>
              </a:rPr>
              <a:t>If </a:t>
            </a:r>
            <a:r>
              <a:rPr lang="en-US" dirty="0">
                <a:latin typeface="Times New Roman" panose="02020603050405020304" pitchFamily="18" charset="0"/>
                <a:cs typeface="Times New Roman" panose="02020603050405020304" pitchFamily="18" charset="0"/>
              </a:rPr>
              <a:t>the promise is to purchase something, the actual sale must take place at the appointed time by the exchange of offer and acceptance. Mere promise itself should not be taken as the concluded </a:t>
            </a:r>
            <a:r>
              <a:rPr lang="en-US" dirty="0" smtClean="0">
                <a:latin typeface="Times New Roman" panose="02020603050405020304" pitchFamily="18" charset="0"/>
                <a:cs typeface="Times New Roman" panose="02020603050405020304" pitchFamily="18" charset="0"/>
              </a:rPr>
              <a:t>sale.</a:t>
            </a:r>
          </a:p>
          <a:p>
            <a:pPr marL="514350" indent="-514350">
              <a:buAutoNum type="arabicPeriod"/>
            </a:pPr>
            <a:r>
              <a:rPr lang="en-US" dirty="0" smtClean="0">
                <a:latin typeface="Times New Roman" panose="02020603050405020304" pitchFamily="18" charset="0"/>
                <a:cs typeface="Times New Roman" panose="02020603050405020304" pitchFamily="18" charset="0"/>
              </a:rPr>
              <a:t>If </a:t>
            </a:r>
            <a:r>
              <a:rPr lang="en-US" dirty="0">
                <a:latin typeface="Times New Roman" panose="02020603050405020304" pitchFamily="18" charset="0"/>
                <a:cs typeface="Times New Roman" panose="02020603050405020304" pitchFamily="18" charset="0"/>
              </a:rPr>
              <a:t>the promisor backs out of his promise, the court may force him either to purchase the commodity or pay actual damages to the </a:t>
            </a:r>
            <a:r>
              <a:rPr lang="en-US" dirty="0" smtClean="0">
                <a:latin typeface="Times New Roman" panose="02020603050405020304" pitchFamily="18" charset="0"/>
                <a:cs typeface="Times New Roman" panose="02020603050405020304" pitchFamily="18" charset="0"/>
              </a:rPr>
              <a:t>seller. The </a:t>
            </a:r>
            <a:r>
              <a:rPr lang="en-US" dirty="0">
                <a:latin typeface="Times New Roman" panose="02020603050405020304" pitchFamily="18" charset="0"/>
                <a:cs typeface="Times New Roman" panose="02020603050405020304" pitchFamily="18" charset="0"/>
              </a:rPr>
              <a:t>actual damages will include the actual monetary loss suffered by him, but will not include the opportunity cost.</a:t>
            </a:r>
          </a:p>
        </p:txBody>
      </p:sp>
      <p:sp>
        <p:nvSpPr>
          <p:cNvPr id="4" name="Slide Number Placeholder 3"/>
          <p:cNvSpPr>
            <a:spLocks noGrp="1"/>
          </p:cNvSpPr>
          <p:nvPr>
            <p:ph type="sldNum" sz="quarter" idx="12"/>
          </p:nvPr>
        </p:nvSpPr>
        <p:spPr/>
        <p:txBody>
          <a:bodyPr/>
          <a:lstStyle/>
          <a:p>
            <a:fld id="{52D96158-CDC9-4FF1-A278-9542325BFFE2}" type="slidenum">
              <a:rPr lang="en-US" smtClean="0"/>
              <a:pPr/>
              <a:t>5</a:t>
            </a:fld>
            <a:endParaRPr lang="en-US"/>
          </a:p>
        </p:txBody>
      </p:sp>
    </p:spTree>
    <p:extLst>
      <p:ext uri="{BB962C8B-B14F-4D97-AF65-F5344CB8AC3E}">
        <p14:creationId xmlns="" xmlns:p14="http://schemas.microsoft.com/office/powerpoint/2010/main" val="33285887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4. Securities Against </a:t>
            </a:r>
            <a:r>
              <a:rPr lang="en-US" b="1" dirty="0" err="1" smtClean="0">
                <a:latin typeface="Times New Roman" panose="02020603050405020304" pitchFamily="18" charset="0"/>
                <a:cs typeface="Times New Roman" panose="02020603050405020304" pitchFamily="18" charset="0"/>
              </a:rPr>
              <a:t>Murabahah</a:t>
            </a:r>
            <a:r>
              <a:rPr lang="en-US" b="1" dirty="0" smtClean="0">
                <a:latin typeface="Times New Roman" panose="02020603050405020304" pitchFamily="18" charset="0"/>
                <a:cs typeface="Times New Roman" panose="02020603050405020304" pitchFamily="18" charset="0"/>
              </a:rPr>
              <a:t> Price</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t is </a:t>
            </a:r>
            <a:r>
              <a:rPr lang="en-US" dirty="0">
                <a:latin typeface="Times New Roman" panose="02020603050405020304" pitchFamily="18" charset="0"/>
                <a:cs typeface="Times New Roman" panose="02020603050405020304" pitchFamily="18" charset="0"/>
              </a:rPr>
              <a:t>permissible </a:t>
            </a:r>
            <a:r>
              <a:rPr lang="en-US" dirty="0" smtClean="0">
                <a:latin typeface="Times New Roman" panose="02020603050405020304" pitchFamily="18" charset="0"/>
                <a:cs typeface="Times New Roman" panose="02020603050405020304" pitchFamily="18" charset="0"/>
              </a:rPr>
              <a:t>for client to furnish a </a:t>
            </a:r>
            <a:r>
              <a:rPr lang="en-US" dirty="0">
                <a:latin typeface="Times New Roman" panose="02020603050405020304" pitchFamily="18" charset="0"/>
                <a:cs typeface="Times New Roman" panose="02020603050405020304" pitchFamily="18" charset="0"/>
              </a:rPr>
              <a:t>security at earlier </a:t>
            </a:r>
            <a:r>
              <a:rPr lang="en-US" dirty="0" smtClean="0">
                <a:latin typeface="Times New Roman" panose="02020603050405020304" pitchFamily="18" charset="0"/>
                <a:cs typeface="Times New Roman" panose="02020603050405020304" pitchFamily="18" charset="0"/>
              </a:rPr>
              <a:t>stages </a:t>
            </a:r>
            <a:r>
              <a:rPr lang="en-US" dirty="0">
                <a:latin typeface="Times New Roman" panose="02020603050405020304" pitchFamily="18" charset="0"/>
                <a:cs typeface="Times New Roman" panose="02020603050405020304" pitchFamily="18" charset="0"/>
              </a:rPr>
              <a:t>after the </a:t>
            </a:r>
            <a:r>
              <a:rPr lang="en-US" dirty="0" err="1">
                <a:latin typeface="Times New Roman" panose="02020603050405020304" pitchFamily="18" charset="0"/>
                <a:cs typeface="Times New Roman" panose="02020603050405020304" pitchFamily="18" charset="0"/>
              </a:rPr>
              <a:t>murabahah</a:t>
            </a:r>
            <a:r>
              <a:rPr lang="en-US" dirty="0">
                <a:latin typeface="Times New Roman" panose="02020603050405020304" pitchFamily="18" charset="0"/>
                <a:cs typeface="Times New Roman" panose="02020603050405020304" pitchFamily="18" charset="0"/>
              </a:rPr>
              <a:t> price is </a:t>
            </a:r>
            <a:r>
              <a:rPr lang="en-US" dirty="0" smtClean="0">
                <a:latin typeface="Times New Roman" panose="02020603050405020304" pitchFamily="18" charset="0"/>
                <a:cs typeface="Times New Roman" panose="02020603050405020304" pitchFamily="18" charset="0"/>
              </a:rPr>
              <a:t>determined (mortgage).</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product as mortgage (Adjustment of value)</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Third Party Guarantee</a:t>
            </a: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6</a:t>
            </a:fld>
            <a:endParaRPr lang="en-US"/>
          </a:p>
        </p:txBody>
      </p:sp>
    </p:spTree>
    <p:extLst>
      <p:ext uri="{BB962C8B-B14F-4D97-AF65-F5344CB8AC3E}">
        <p14:creationId xmlns="" xmlns:p14="http://schemas.microsoft.com/office/powerpoint/2010/main" val="20058653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5. Penalty of Default</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Penalty may </a:t>
            </a:r>
            <a:r>
              <a:rPr lang="en-US" dirty="0">
                <a:latin typeface="Times New Roman" panose="02020603050405020304" pitchFamily="18" charset="0"/>
                <a:cs typeface="Times New Roman" panose="02020603050405020304" pitchFamily="18" charset="0"/>
              </a:rPr>
              <a:t>be equal to the profit given by that bank to its depositors during the period of default</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Difference of Opinion</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7</a:t>
            </a:fld>
            <a:endParaRPr lang="en-US"/>
          </a:p>
        </p:txBody>
      </p:sp>
    </p:spTree>
    <p:extLst>
      <p:ext uri="{BB962C8B-B14F-4D97-AF65-F5344CB8AC3E}">
        <p14:creationId xmlns="" xmlns:p14="http://schemas.microsoft.com/office/powerpoint/2010/main" val="31676694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6. Discount on Earlier Payment</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err="1" smtClean="0">
                <a:latin typeface="Times New Roman" panose="02020603050405020304" pitchFamily="18" charset="0"/>
                <a:cs typeface="Times New Roman" panose="02020603050405020304" pitchFamily="18" charset="0"/>
              </a:rPr>
              <a:t>Upto</a:t>
            </a:r>
            <a:r>
              <a:rPr lang="en-US" dirty="0" smtClean="0">
                <a:latin typeface="Times New Roman" panose="02020603050405020304" pitchFamily="18" charset="0"/>
                <a:cs typeface="Times New Roman" panose="02020603050405020304" pitchFamily="18" charset="0"/>
              </a:rPr>
              <a:t> the Creditor (Financial Institutions)</a:t>
            </a: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8</a:t>
            </a:fld>
            <a:endParaRPr lang="en-US"/>
          </a:p>
        </p:txBody>
      </p:sp>
    </p:spTree>
    <p:extLst>
      <p:ext uri="{BB962C8B-B14F-4D97-AF65-F5344CB8AC3E}">
        <p14:creationId xmlns="" xmlns:p14="http://schemas.microsoft.com/office/powerpoint/2010/main" val="12172183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Some Basic Mistakes in </a:t>
            </a:r>
            <a:r>
              <a:rPr lang="en-US" b="1" dirty="0" err="1">
                <a:latin typeface="Times New Roman" panose="02020603050405020304" pitchFamily="18" charset="0"/>
                <a:cs typeface="Times New Roman" panose="02020603050405020304" pitchFamily="18" charset="0"/>
              </a:rPr>
              <a:t>Murabahah</a:t>
            </a:r>
            <a:r>
              <a:rPr lang="en-US" b="1" dirty="0">
                <a:latin typeface="Times New Roman" panose="02020603050405020304" pitchFamily="18" charset="0"/>
                <a:cs typeface="Times New Roman" panose="02020603050405020304" pitchFamily="18" charset="0"/>
              </a:rPr>
              <a:t> Financing</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Some </a:t>
            </a:r>
            <a:r>
              <a:rPr lang="en-US" dirty="0">
                <a:latin typeface="Times New Roman" panose="02020603050405020304" pitchFamily="18" charset="0"/>
                <a:cs typeface="Times New Roman" panose="02020603050405020304" pitchFamily="18" charset="0"/>
              </a:rPr>
              <a:t>financial institutions are </a:t>
            </a:r>
            <a:r>
              <a:rPr lang="en-US" dirty="0" smtClean="0">
                <a:latin typeface="Times New Roman" panose="02020603050405020304" pitchFamily="18" charset="0"/>
                <a:cs typeface="Times New Roman" panose="02020603050405020304" pitchFamily="18" charset="0"/>
              </a:rPr>
              <a:t>using </a:t>
            </a:r>
            <a:r>
              <a:rPr lang="en-US" dirty="0" err="1">
                <a:latin typeface="Times New Roman" panose="02020603050405020304" pitchFamily="18" charset="0"/>
                <a:cs typeface="Times New Roman" panose="02020603050405020304" pitchFamily="18" charset="0"/>
              </a:rPr>
              <a:t>murabahah</a:t>
            </a:r>
            <a:r>
              <a:rPr lang="en-US" dirty="0">
                <a:latin typeface="Times New Roman" panose="02020603050405020304" pitchFamily="18" charset="0"/>
                <a:cs typeface="Times New Roman" panose="02020603050405020304" pitchFamily="18" charset="0"/>
              </a:rPr>
              <a:t> for financing overhead expenses of a firm or company like paying salaries of their staff, paying the bills of electricity etc. and setting off their debts payable to other parties</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Use </a:t>
            </a:r>
            <a:r>
              <a:rPr lang="en-US" dirty="0">
                <a:latin typeface="Times New Roman" panose="02020603050405020304" pitchFamily="18" charset="0"/>
                <a:cs typeface="Times New Roman" panose="02020603050405020304" pitchFamily="18" charset="0"/>
              </a:rPr>
              <a:t>of funds fictitiously </a:t>
            </a:r>
            <a:r>
              <a:rPr lang="en-US" dirty="0" smtClean="0">
                <a:latin typeface="Times New Roman" panose="02020603050405020304" pitchFamily="18" charset="0"/>
                <a:cs typeface="Times New Roman" panose="02020603050405020304" pitchFamily="18" charset="0"/>
              </a:rPr>
              <a:t>documented commodity (control by direct purchase; checking invoices; physical inspection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9</a:t>
            </a:fld>
            <a:endParaRPr lang="en-US"/>
          </a:p>
        </p:txBody>
      </p:sp>
    </p:spTree>
    <p:extLst>
      <p:ext uri="{BB962C8B-B14F-4D97-AF65-F5344CB8AC3E}">
        <p14:creationId xmlns="" xmlns:p14="http://schemas.microsoft.com/office/powerpoint/2010/main" val="38813981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Basic Mistakes</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package of different contracts which come into play one after another at their respective stages</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International commodity transactions are often resorted to for liquidity </a:t>
            </a:r>
            <a:r>
              <a:rPr lang="en-US" dirty="0" smtClean="0">
                <a:latin typeface="Times New Roman" panose="02020603050405020304" pitchFamily="18" charset="0"/>
                <a:cs typeface="Times New Roman" panose="02020603050405020304" pitchFamily="18" charset="0"/>
              </a:rPr>
              <a:t>management (forward or short sales practices).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Commodities </a:t>
            </a:r>
            <a:r>
              <a:rPr lang="en-US" dirty="0">
                <a:latin typeface="Times New Roman" panose="02020603050405020304" pitchFamily="18" charset="0"/>
                <a:cs typeface="Times New Roman" panose="02020603050405020304" pitchFamily="18" charset="0"/>
              </a:rPr>
              <a:t>already purchased by their clients from a third </a:t>
            </a:r>
            <a:r>
              <a:rPr lang="en-US" dirty="0" smtClean="0">
                <a:latin typeface="Times New Roman" panose="02020603050405020304" pitchFamily="18" charset="0"/>
                <a:cs typeface="Times New Roman" panose="02020603050405020304" pitchFamily="18" charset="0"/>
              </a:rPr>
              <a:t>party (Bai </a:t>
            </a:r>
            <a:r>
              <a:rPr lang="en-US" dirty="0" err="1" smtClean="0">
                <a:latin typeface="Times New Roman" panose="02020603050405020304" pitchFamily="18" charset="0"/>
                <a:cs typeface="Times New Roman" panose="02020603050405020304" pitchFamily="18" charset="0"/>
              </a:rPr>
              <a:t>ala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bai</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10</a:t>
            </a:fld>
            <a:endParaRPr lang="en-US"/>
          </a:p>
        </p:txBody>
      </p:sp>
    </p:spTree>
    <p:extLst>
      <p:ext uri="{BB962C8B-B14F-4D97-AF65-F5344CB8AC3E}">
        <p14:creationId xmlns="" xmlns:p14="http://schemas.microsoft.com/office/powerpoint/2010/main" val="9231774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Conclusions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10000"/>
          </a:bodyPr>
          <a:lstStyle/>
          <a:p>
            <a:pPr marL="514350" indent="-514350">
              <a:buAutoNum type="arabicPeriod"/>
            </a:pPr>
            <a:r>
              <a:rPr lang="en-US" dirty="0" err="1" smtClean="0">
                <a:latin typeface="Times New Roman" panose="02020603050405020304" pitchFamily="18" charset="0"/>
                <a:cs typeface="Times New Roman" panose="02020603050405020304" pitchFamily="18" charset="0"/>
              </a:rPr>
              <a:t>Murabahah</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is not a mode of financing in its origin. It is a simple sale on cost-plus basis</a:t>
            </a:r>
            <a:r>
              <a:rPr lang="en-US" dirty="0" smtClean="0">
                <a:latin typeface="Times New Roman" panose="02020603050405020304" pitchFamily="18" charset="0"/>
                <a:cs typeface="Times New Roman" panose="02020603050405020304" pitchFamily="18" charset="0"/>
              </a:rPr>
              <a:t>.</a:t>
            </a:r>
          </a:p>
          <a:p>
            <a:pPr marL="514350" indent="-514350">
              <a:buAutoNum type="arabicPeriod"/>
            </a:pPr>
            <a:r>
              <a:rPr lang="en-US" dirty="0" smtClean="0">
                <a:latin typeface="Times New Roman" panose="02020603050405020304" pitchFamily="18" charset="0"/>
                <a:cs typeface="Times New Roman" panose="02020603050405020304" pitchFamily="18" charset="0"/>
              </a:rPr>
              <a:t>While </a:t>
            </a:r>
            <a:r>
              <a:rPr lang="en-US" dirty="0">
                <a:latin typeface="Times New Roman" panose="02020603050405020304" pitchFamily="18" charset="0"/>
                <a:cs typeface="Times New Roman" panose="02020603050405020304" pitchFamily="18" charset="0"/>
              </a:rPr>
              <a:t>approving a </a:t>
            </a:r>
            <a:r>
              <a:rPr lang="en-US" dirty="0" err="1">
                <a:latin typeface="Times New Roman" panose="02020603050405020304" pitchFamily="18" charset="0"/>
                <a:cs typeface="Times New Roman" panose="02020603050405020304" pitchFamily="18" charset="0"/>
              </a:rPr>
              <a:t>murabahah</a:t>
            </a:r>
            <a:r>
              <a:rPr lang="en-US" dirty="0">
                <a:latin typeface="Times New Roman" panose="02020603050405020304" pitchFamily="18" charset="0"/>
                <a:cs typeface="Times New Roman" panose="02020603050405020304" pitchFamily="18" charset="0"/>
              </a:rPr>
              <a:t> facility, the sanctioning authority must make sure that the client really intends to purchase commodities which may be subject-matter of </a:t>
            </a:r>
            <a:r>
              <a:rPr lang="en-US" dirty="0" err="1">
                <a:latin typeface="Times New Roman" panose="02020603050405020304" pitchFamily="18" charset="0"/>
                <a:cs typeface="Times New Roman" panose="02020603050405020304" pitchFamily="18" charset="0"/>
              </a:rPr>
              <a:t>murabahah</a:t>
            </a:r>
            <a:r>
              <a:rPr lang="en-US" dirty="0">
                <a:latin typeface="Times New Roman" panose="02020603050405020304" pitchFamily="18" charset="0"/>
                <a:cs typeface="Times New Roman" panose="02020603050405020304" pitchFamily="18" charset="0"/>
              </a:rPr>
              <a:t>. It should never be taken as merely a paper-work having no genuine basis.</a:t>
            </a:r>
          </a:p>
          <a:p>
            <a:pPr marL="514350" indent="-514350">
              <a:buAutoNum type="arabicPeriod"/>
            </a:pPr>
            <a:r>
              <a:rPr lang="en-US" dirty="0" smtClean="0">
                <a:latin typeface="Times New Roman" panose="02020603050405020304" pitchFamily="18" charset="0"/>
                <a:cs typeface="Times New Roman" panose="02020603050405020304" pitchFamily="18" charset="0"/>
              </a:rPr>
              <a:t>No </a:t>
            </a:r>
            <a:r>
              <a:rPr lang="en-US" dirty="0" err="1">
                <a:latin typeface="Times New Roman" panose="02020603050405020304" pitchFamily="18" charset="0"/>
                <a:cs typeface="Times New Roman" panose="02020603050405020304" pitchFamily="18" charset="0"/>
              </a:rPr>
              <a:t>murabahah</a:t>
            </a:r>
            <a:r>
              <a:rPr lang="en-US" dirty="0">
                <a:latin typeface="Times New Roman" panose="02020603050405020304" pitchFamily="18" charset="0"/>
                <a:cs typeface="Times New Roman" panose="02020603050405020304" pitchFamily="18" charset="0"/>
              </a:rPr>
              <a:t> can be effected for overhead expenses, paying the bills or settling the debts of the client, nor can it be effected for purchase of currencies.</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11</a:t>
            </a:fld>
            <a:endParaRPr lang="en-US"/>
          </a:p>
        </p:txBody>
      </p:sp>
    </p:spTree>
    <p:extLst>
      <p:ext uri="{BB962C8B-B14F-4D97-AF65-F5344CB8AC3E}">
        <p14:creationId xmlns="" xmlns:p14="http://schemas.microsoft.com/office/powerpoint/2010/main" val="42254966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Conclusions</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latin typeface="Times New Roman" panose="02020603050405020304" pitchFamily="18" charset="0"/>
                <a:cs typeface="Times New Roman" panose="02020603050405020304" pitchFamily="18" charset="0"/>
              </a:rPr>
              <a:t>4.	It </a:t>
            </a:r>
            <a:r>
              <a:rPr lang="en-US" dirty="0">
                <a:latin typeface="Times New Roman" panose="02020603050405020304" pitchFamily="18" charset="0"/>
                <a:cs typeface="Times New Roman" panose="02020603050405020304" pitchFamily="18" charset="0"/>
              </a:rPr>
              <a:t>is the foremost condition for the validity of </a:t>
            </a:r>
            <a:r>
              <a:rPr lang="en-US" dirty="0" err="1">
                <a:latin typeface="Times New Roman" panose="02020603050405020304" pitchFamily="18" charset="0"/>
                <a:cs typeface="Times New Roman" panose="02020603050405020304" pitchFamily="18" charset="0"/>
              </a:rPr>
              <a:t>murabahah</a:t>
            </a:r>
            <a:r>
              <a:rPr lang="en-US" dirty="0">
                <a:latin typeface="Times New Roman" panose="02020603050405020304" pitchFamily="18" charset="0"/>
                <a:cs typeface="Times New Roman" panose="02020603050405020304" pitchFamily="18" charset="0"/>
              </a:rPr>
              <a:t> that the commodity comes in the ownership and physical or constructive possession of the financier before he sells it to the customer on </a:t>
            </a:r>
            <a:r>
              <a:rPr lang="en-US" dirty="0" err="1">
                <a:latin typeface="Times New Roman" panose="02020603050405020304" pitchFamily="18" charset="0"/>
                <a:cs typeface="Times New Roman" panose="02020603050405020304" pitchFamily="18" charset="0"/>
              </a:rPr>
              <a:t>murabahah</a:t>
            </a:r>
            <a:r>
              <a:rPr lang="en-US" dirty="0">
                <a:latin typeface="Times New Roman" panose="02020603050405020304" pitchFamily="18" charset="0"/>
                <a:cs typeface="Times New Roman" panose="02020603050405020304" pitchFamily="18" charset="0"/>
              </a:rPr>
              <a:t> basis. There should be a time in which the risk of the commodity is borne by the financier. Without having its ownership or assuming the risk of the commodity, though for a short while, the transaction is not acceptable to </a:t>
            </a:r>
            <a:r>
              <a:rPr lang="en-US" dirty="0" err="1">
                <a:latin typeface="Times New Roman" panose="02020603050405020304" pitchFamily="18" charset="0"/>
                <a:cs typeface="Times New Roman" panose="02020603050405020304" pitchFamily="18" charset="0"/>
              </a:rPr>
              <a:t>Shari‘ah</a:t>
            </a:r>
            <a:r>
              <a:rPr lang="en-US" dirty="0">
                <a:latin typeface="Times New Roman" panose="02020603050405020304" pitchFamily="18" charset="0"/>
                <a:cs typeface="Times New Roman" panose="02020603050405020304" pitchFamily="18" charset="0"/>
              </a:rPr>
              <a:t> and the profit accruing therefrom is not halal.</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12</a:t>
            </a:fld>
            <a:endParaRPr lang="en-US"/>
          </a:p>
        </p:txBody>
      </p:sp>
    </p:spTree>
    <p:extLst>
      <p:ext uri="{BB962C8B-B14F-4D97-AF65-F5344CB8AC3E}">
        <p14:creationId xmlns="" xmlns:p14="http://schemas.microsoft.com/office/powerpoint/2010/main" val="7116646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Conclusions</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latin typeface="Times New Roman" panose="02020603050405020304" pitchFamily="18" charset="0"/>
                <a:cs typeface="Times New Roman" panose="02020603050405020304" pitchFamily="18" charset="0"/>
              </a:rPr>
              <a:t>5.	The </a:t>
            </a:r>
            <a:r>
              <a:rPr lang="en-US" dirty="0">
                <a:latin typeface="Times New Roman" panose="02020603050405020304" pitchFamily="18" charset="0"/>
                <a:cs typeface="Times New Roman" panose="02020603050405020304" pitchFamily="18" charset="0"/>
              </a:rPr>
              <a:t>best way to effect </a:t>
            </a:r>
            <a:r>
              <a:rPr lang="en-US" dirty="0" err="1">
                <a:latin typeface="Times New Roman" panose="02020603050405020304" pitchFamily="18" charset="0"/>
                <a:cs typeface="Times New Roman" panose="02020603050405020304" pitchFamily="18" charset="0"/>
              </a:rPr>
              <a:t>murabahah</a:t>
            </a:r>
            <a:r>
              <a:rPr lang="en-US" dirty="0">
                <a:latin typeface="Times New Roman" panose="02020603050405020304" pitchFamily="18" charset="0"/>
                <a:cs typeface="Times New Roman" panose="02020603050405020304" pitchFamily="18" charset="0"/>
              </a:rPr>
              <a:t> is that the financier himself purchases the commodity directly from the supplier and after taking its delivery sells it to the client on </a:t>
            </a:r>
            <a:r>
              <a:rPr lang="en-US" dirty="0" err="1">
                <a:latin typeface="Times New Roman" panose="02020603050405020304" pitchFamily="18" charset="0"/>
                <a:cs typeface="Times New Roman" panose="02020603050405020304" pitchFamily="18" charset="0"/>
              </a:rPr>
              <a:t>murabahah</a:t>
            </a:r>
            <a:r>
              <a:rPr lang="en-US" dirty="0">
                <a:latin typeface="Times New Roman" panose="02020603050405020304" pitchFamily="18" charset="0"/>
                <a:cs typeface="Times New Roman" panose="02020603050405020304" pitchFamily="18" charset="0"/>
              </a:rPr>
              <a:t> basis. Making the client agent to purchase on behalf of the financier renders the arrangement dubious. For this very reason some </a:t>
            </a:r>
            <a:r>
              <a:rPr lang="en-US" dirty="0" err="1">
                <a:latin typeface="Times New Roman" panose="02020603050405020304" pitchFamily="18" charset="0"/>
                <a:cs typeface="Times New Roman" panose="02020603050405020304" pitchFamily="18" charset="0"/>
              </a:rPr>
              <a:t>Shari‘ah</a:t>
            </a:r>
            <a:r>
              <a:rPr lang="en-US" dirty="0">
                <a:latin typeface="Times New Roman" panose="02020603050405020304" pitchFamily="18" charset="0"/>
                <a:cs typeface="Times New Roman" panose="02020603050405020304" pitchFamily="18" charset="0"/>
              </a:rPr>
              <a:t> Boards have forbidden this technique, except in cases where direct purchase is not possible at all. Therefore, the agency concept should be avoided as far as possible.</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13</a:t>
            </a:fld>
            <a:endParaRPr lang="en-US"/>
          </a:p>
        </p:txBody>
      </p:sp>
    </p:spTree>
    <p:extLst>
      <p:ext uri="{BB962C8B-B14F-4D97-AF65-F5344CB8AC3E}">
        <p14:creationId xmlns="" xmlns:p14="http://schemas.microsoft.com/office/powerpoint/2010/main" val="19091730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Conclusions</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latin typeface="Times New Roman" panose="02020603050405020304" pitchFamily="18" charset="0"/>
                <a:cs typeface="Times New Roman" panose="02020603050405020304" pitchFamily="18" charset="0"/>
              </a:rPr>
              <a:t>6.	If </a:t>
            </a:r>
            <a:r>
              <a:rPr lang="en-US" dirty="0">
                <a:latin typeface="Times New Roman" panose="02020603050405020304" pitchFamily="18" charset="0"/>
                <a:cs typeface="Times New Roman" panose="02020603050405020304" pitchFamily="18" charset="0"/>
              </a:rPr>
              <a:t>in cases of genuine need, the financier appoints the client his agent to purchase the commodity on his behalf, his different capacities (i.e. as agent and as ultimate purchaser) should be clearly distinguished. As an agent, he is a trustee, and unless he commits negligence or fraud, he is not liable to any loss so far as the commodity is in his possession as agent of the financier. After he purchases the commodity in his capacity as agent, he must inform the financier that, in fulfilling his obligation as his agent, he has</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14</a:t>
            </a:fld>
            <a:endParaRPr lang="en-US"/>
          </a:p>
        </p:txBody>
      </p:sp>
    </p:spTree>
    <p:extLst>
      <p:ext uri="{BB962C8B-B14F-4D97-AF65-F5344CB8AC3E}">
        <p14:creationId xmlns="" xmlns:p14="http://schemas.microsoft.com/office/powerpoint/2010/main" val="12626514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Conclusions</a:t>
            </a:r>
            <a:endParaRPr lang="en-US" dirty="0"/>
          </a:p>
        </p:txBody>
      </p:sp>
      <p:sp>
        <p:nvSpPr>
          <p:cNvPr id="3" name="Content Placeholder 2"/>
          <p:cNvSpPr>
            <a:spLocks noGrp="1"/>
          </p:cNvSpPr>
          <p:nvPr>
            <p:ph idx="1"/>
          </p:nvPr>
        </p:nvSpPr>
        <p:spPr/>
        <p:txBody>
          <a:bodyPr>
            <a:normAutofit fontScale="85000" lnSpcReduction="20000"/>
          </a:bodyPr>
          <a:lstStyle/>
          <a:p>
            <a:pPr marL="514350" indent="-514350">
              <a:buAutoNum type="arabicPeriod" startAt="7"/>
            </a:pPr>
            <a:r>
              <a:rPr lang="en-US" dirty="0" smtClean="0">
                <a:latin typeface="Times New Roman" panose="02020603050405020304" pitchFamily="18" charset="0"/>
                <a:cs typeface="Times New Roman" panose="02020603050405020304" pitchFamily="18" charset="0"/>
              </a:rPr>
              <a:t>Two </a:t>
            </a:r>
            <a:r>
              <a:rPr lang="en-US" dirty="0">
                <a:latin typeface="Times New Roman" panose="02020603050405020304" pitchFamily="18" charset="0"/>
                <a:cs typeface="Times New Roman" panose="02020603050405020304" pitchFamily="18" charset="0"/>
              </a:rPr>
              <a:t>different prices for cash and credit sales are allowed on condition that either of the two options is specifically elected by the customer. Once the price is fixed, it can neither be increased because of late payment, nor decreased on earlier </a:t>
            </a:r>
            <a:r>
              <a:rPr lang="en-US" dirty="0" smtClean="0">
                <a:latin typeface="Times New Roman" panose="02020603050405020304" pitchFamily="18" charset="0"/>
                <a:cs typeface="Times New Roman" panose="02020603050405020304" pitchFamily="18" charset="0"/>
              </a:rPr>
              <a:t>payment.</a:t>
            </a:r>
          </a:p>
          <a:p>
            <a:pPr marL="514350" indent="-514350">
              <a:buAutoNum type="arabicPeriod" startAt="7"/>
            </a:pPr>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order to assure that the purchaser will pay the price promptly, he may undertake that in case of default, he will pay a certain amount to the charitable fund maintained by the financing institution. This amount may be based on per cent per annum concept, but it must invariably be spent for purely charitable purposes and should in no case form part of the income of the institution.</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15</a:t>
            </a:fld>
            <a:endParaRPr lang="en-US"/>
          </a:p>
        </p:txBody>
      </p:sp>
    </p:spTree>
    <p:extLst>
      <p:ext uri="{BB962C8B-B14F-4D97-AF65-F5344CB8AC3E}">
        <p14:creationId xmlns="" xmlns:p14="http://schemas.microsoft.com/office/powerpoint/2010/main" val="26965297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Conclusions</a:t>
            </a:r>
            <a:endParaRPr lang="en-US" dirty="0"/>
          </a:p>
        </p:txBody>
      </p:sp>
      <p:sp>
        <p:nvSpPr>
          <p:cNvPr id="3" name="Content Placeholder 2"/>
          <p:cNvSpPr>
            <a:spLocks noGrp="1"/>
          </p:cNvSpPr>
          <p:nvPr>
            <p:ph idx="1"/>
          </p:nvPr>
        </p:nvSpPr>
        <p:spPr/>
        <p:txBody>
          <a:bodyPr/>
          <a:lstStyle/>
          <a:p>
            <a:pPr marL="514350" indent="-514350">
              <a:buAutoNum type="arabicPeriod" startAt="9"/>
            </a:pPr>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case of earlier payment, no rebate can be claimed by the client. However, the institution may at it own option, forego some part of the price without making it a pre-condition in the agreement</a:t>
            </a:r>
            <a:r>
              <a:rPr lang="en-US" dirty="0" smtClean="0">
                <a:latin typeface="Times New Roman" panose="02020603050405020304" pitchFamily="18" charset="0"/>
                <a:cs typeface="Times New Roman" panose="02020603050405020304" pitchFamily="18" charset="0"/>
              </a:rPr>
              <a:t>.</a:t>
            </a:r>
          </a:p>
          <a:p>
            <a:pPr marL="514350" indent="-514350">
              <a:buAutoNum type="arabicPeriod" startAt="9"/>
            </a:pPr>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16</a:t>
            </a:fld>
            <a:endParaRPr lang="en-US"/>
          </a:p>
        </p:txBody>
      </p:sp>
    </p:spTree>
    <p:extLst>
      <p:ext uri="{BB962C8B-B14F-4D97-AF65-F5344CB8AC3E}">
        <p14:creationId xmlns="" xmlns:p14="http://schemas.microsoft.com/office/powerpoint/2010/main" val="36793832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5761</TotalTime>
  <Words>612</Words>
  <Application>Microsoft Office PowerPoint</Application>
  <PresentationFormat>On-screen Show (4:3)</PresentationFormat>
  <Paragraphs>63</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MBF707: Monetary and Fiscal Framework in Islamic Finance </vt:lpstr>
      <vt:lpstr>Lecture 11  Murabahah &amp; Related Issues (contd..)</vt:lpstr>
      <vt:lpstr>Review of the Last Lecture</vt:lpstr>
      <vt:lpstr>Some Issues Involved in Murabahah</vt:lpstr>
      <vt:lpstr>Islamic Fiqh Academy Jeddah</vt:lpstr>
      <vt:lpstr>4. Securities Against Murabahah Price</vt:lpstr>
      <vt:lpstr>5. Penalty of Default</vt:lpstr>
      <vt:lpstr>6. Discount on Earlier Payment</vt:lpstr>
      <vt:lpstr>Some Basic Mistakes in Murabahah Financing</vt:lpstr>
      <vt:lpstr>Basic Mistakes</vt:lpstr>
      <vt:lpstr>Conclusions</vt:lpstr>
      <vt:lpstr>Conclusions</vt:lpstr>
      <vt:lpstr>Conclusions</vt:lpstr>
      <vt:lpstr>Conclusions</vt:lpstr>
      <vt:lpstr>Conclusions</vt:lpstr>
      <vt:lpstr>Conclusions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Dynamics Of Dividend Policy, Capital Structure And Agency Cost:  Evidence From Nonfinancial  Sector of Pakistan</dc:title>
  <dc:creator>siddiqui</dc:creator>
  <cp:lastModifiedBy>NTS</cp:lastModifiedBy>
  <cp:revision>396</cp:revision>
  <cp:lastPrinted>2013-04-30T04:29:25Z</cp:lastPrinted>
  <dcterms:created xsi:type="dcterms:W3CDTF">2012-07-18T13:07:28Z</dcterms:created>
  <dcterms:modified xsi:type="dcterms:W3CDTF">2014-07-11T01:28:22Z</dcterms:modified>
</cp:coreProperties>
</file>