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handoutMasterIdLst>
    <p:handoutMasterId r:id="rId18"/>
  </p:handoutMasterIdLst>
  <p:sldIdLst>
    <p:sldId id="393" r:id="rId2"/>
    <p:sldId id="476" r:id="rId3"/>
    <p:sldId id="477" r:id="rId4"/>
    <p:sldId id="478" r:id="rId5"/>
    <p:sldId id="479" r:id="rId6"/>
    <p:sldId id="480" r:id="rId7"/>
    <p:sldId id="481" r:id="rId8"/>
    <p:sldId id="482" r:id="rId9"/>
    <p:sldId id="483" r:id="rId10"/>
    <p:sldId id="484" r:id="rId11"/>
    <p:sldId id="485" r:id="rId12"/>
    <p:sldId id="486" r:id="rId13"/>
    <p:sldId id="487" r:id="rId14"/>
    <p:sldId id="493" r:id="rId15"/>
    <p:sldId id="318" r:id="rId16"/>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7/10/2014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p14="http://schemas.microsoft.com/office/powerpoint/2010/main" xmlns=""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7/10/2014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p14="http://schemas.microsoft.com/office/powerpoint/2010/main" xmlns=""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p14="http://schemas.microsoft.com/office/powerpoint/2010/main" xmlns="" val="23368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10</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err="1" smtClean="0">
                <a:latin typeface="Times New Roman" panose="02020603050405020304" pitchFamily="18" charset="0"/>
                <a:cs typeface="Times New Roman" panose="02020603050405020304" pitchFamily="18" charset="0"/>
              </a:rPr>
              <a:t>Murabahah</a:t>
            </a:r>
            <a:r>
              <a:rPr lang="en-US" sz="4800" b="1" dirty="0" smtClean="0">
                <a:latin typeface="Times New Roman" panose="02020603050405020304" pitchFamily="18" charset="0"/>
                <a:cs typeface="Times New Roman" panose="02020603050405020304" pitchFamily="18" charset="0"/>
              </a:rPr>
              <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&amp;</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Related Issues</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p14="http://schemas.microsoft.com/office/powerpoint/2010/main" xmlns="" val="14904269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2076681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Topics of Discussion</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Some Basic Rules of </a:t>
            </a:r>
            <a:r>
              <a:rPr lang="en-US" dirty="0" smtClean="0">
                <a:latin typeface="Times New Roman" panose="02020603050405020304" pitchFamily="18" charset="0"/>
                <a:cs typeface="Times New Roman" panose="02020603050405020304" pitchFamily="18" charset="0"/>
              </a:rPr>
              <a:t>Sale</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Bai’ </a:t>
            </a:r>
            <a:r>
              <a:rPr lang="en-US" dirty="0" err="1">
                <a:latin typeface="Times New Roman" panose="02020603050405020304" pitchFamily="18" charset="0"/>
                <a:cs typeface="Times New Roman" panose="02020603050405020304" pitchFamily="18" charset="0"/>
              </a:rPr>
              <a:t>Mu’ajjal</a:t>
            </a:r>
            <a:r>
              <a:rPr lang="en-US" dirty="0">
                <a:latin typeface="Times New Roman" panose="02020603050405020304" pitchFamily="18" charset="0"/>
                <a:cs typeface="Times New Roman" panose="02020603050405020304" pitchFamily="18" charset="0"/>
              </a:rPr>
              <a:t> (Sale on Deferred Payment Basis</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as a Mode of </a:t>
            </a:r>
            <a:r>
              <a:rPr lang="en-US" dirty="0" smtClean="0">
                <a:latin typeface="Times New Roman" panose="02020603050405020304" pitchFamily="18" charset="0"/>
                <a:cs typeface="Times New Roman" panose="02020603050405020304" pitchFamily="18" charset="0"/>
              </a:rPr>
              <a:t>Financing</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Basic Features of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Financing</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Some Issues</a:t>
            </a: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xmlns="" val="3553579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Murabahah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refers </a:t>
            </a:r>
            <a:r>
              <a:rPr lang="en-US" dirty="0">
                <a:latin typeface="Times New Roman" panose="02020603050405020304" pitchFamily="18" charset="0"/>
                <a:cs typeface="Times New Roman" panose="02020603050405020304" pitchFamily="18" charset="0"/>
              </a:rPr>
              <a:t>to a particular kind of sale having nothing to do with financing in its original sense. If a seller agrees with his purchaser to provide him a specific commodity on a certain profit added to his cost, it is called a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transaction.</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Very common in Banking Operations.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N</a:t>
            </a:r>
            <a:r>
              <a:rPr lang="en-US" dirty="0" smtClean="0">
                <a:latin typeface="Times New Roman" panose="02020603050405020304" pitchFamily="18" charset="0"/>
                <a:cs typeface="Times New Roman" panose="02020603050405020304" pitchFamily="18" charset="0"/>
              </a:rPr>
              <a:t>ot </a:t>
            </a:r>
            <a:r>
              <a:rPr lang="en-US" dirty="0">
                <a:latin typeface="Times New Roman" panose="02020603050405020304" pitchFamily="18" charset="0"/>
                <a:cs typeface="Times New Roman" panose="02020603050405020304" pitchFamily="18" charset="0"/>
              </a:rPr>
              <a:t>necessarily </a:t>
            </a:r>
            <a:r>
              <a:rPr lang="en-US" dirty="0" smtClean="0">
                <a:latin typeface="Times New Roman" panose="02020603050405020304" pitchFamily="18" charset="0"/>
                <a:cs typeface="Times New Roman" panose="02020603050405020304" pitchFamily="18" charset="0"/>
              </a:rPr>
              <a:t>deferred payment.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Musawamah</a:t>
            </a:r>
            <a:r>
              <a:rPr lang="en-US" dirty="0" smtClean="0">
                <a:latin typeface="Times New Roman" panose="02020603050405020304" pitchFamily="18" charset="0"/>
                <a:cs typeface="Times New Roman" panose="02020603050405020304" pitchFamily="18" charset="0"/>
              </a:rPr>
              <a:t>’ (bargaining).</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p14="http://schemas.microsoft.com/office/powerpoint/2010/main" xmlns="" val="6034062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Some Basic Rules of </a:t>
            </a:r>
            <a:r>
              <a:rPr lang="en-US" b="1" dirty="0" err="1" smtClean="0">
                <a:latin typeface="Times New Roman" panose="02020603050405020304" pitchFamily="18" charset="0"/>
                <a:cs typeface="Times New Roman" panose="02020603050405020304" pitchFamily="18" charset="0"/>
              </a:rPr>
              <a:t>Murabahah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latin typeface="Times New Roman" panose="02020603050405020304" pitchFamily="18" charset="0"/>
                <a:cs typeface="Times New Roman" panose="02020603050405020304" pitchFamily="18" charset="0"/>
              </a:rPr>
              <a:t>Sale of the commodity is valid if </a:t>
            </a:r>
          </a:p>
          <a:p>
            <a:pPr marL="514350" indent="-514350">
              <a:buAutoNum type="arabicPeriod"/>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has come into </a:t>
            </a:r>
            <a:r>
              <a:rPr lang="en-US" dirty="0" smtClean="0">
                <a:latin typeface="Times New Roman" panose="02020603050405020304" pitchFamily="18" charset="0"/>
                <a:cs typeface="Times New Roman" panose="02020603050405020304" pitchFamily="18" charset="0"/>
              </a:rPr>
              <a:t>existence.</a:t>
            </a:r>
          </a:p>
          <a:p>
            <a:pPr marL="514350" indent="-514350">
              <a:buAutoNum type="arabicPeriod"/>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owned by the </a:t>
            </a:r>
            <a:r>
              <a:rPr lang="en-US" dirty="0" smtClean="0">
                <a:latin typeface="Times New Roman" panose="02020603050405020304" pitchFamily="18" charset="0"/>
                <a:cs typeface="Times New Roman" panose="02020603050405020304" pitchFamily="18" charset="0"/>
              </a:rPr>
              <a:t>seller.</a:t>
            </a:r>
          </a:p>
          <a:p>
            <a:pPr marL="514350" indent="-514350">
              <a:buAutoNum type="arabicPeriod"/>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in the physical or constructive possession of the seller</a:t>
            </a:r>
            <a:r>
              <a:rPr lang="en-US" dirty="0" smtClean="0">
                <a:latin typeface="Times New Roman" panose="02020603050405020304" pitchFamily="18" charset="0"/>
                <a:cs typeface="Times New Roman" panose="02020603050405020304" pitchFamily="18" charset="0"/>
              </a:rPr>
              <a:t>.</a:t>
            </a:r>
          </a:p>
          <a:p>
            <a:pPr marL="0" indent="0">
              <a:buNone/>
            </a:pPr>
            <a:r>
              <a:rPr lang="en-US" dirty="0" smtClean="0">
                <a:latin typeface="Times New Roman" panose="02020603050405020304" pitchFamily="18" charset="0"/>
                <a:cs typeface="Times New Roman" panose="02020603050405020304" pitchFamily="18" charset="0"/>
              </a:rPr>
              <a:t>Example of Car-sale in a garage.</a:t>
            </a:r>
          </a:p>
          <a:p>
            <a:pPr marL="0" indent="0">
              <a:buNone/>
            </a:pPr>
            <a:r>
              <a:rPr lang="en-US" sz="3600" b="1" u="sng" dirty="0" smtClean="0">
                <a:latin typeface="Times New Roman" panose="02020603050405020304" pitchFamily="18" charset="0"/>
                <a:cs typeface="Times New Roman" panose="02020603050405020304" pitchFamily="18" charset="0"/>
              </a:rPr>
              <a:t>Exception</a:t>
            </a:r>
            <a:endParaRPr lang="en-US" sz="3600" b="1" u="sng" dirty="0">
              <a:latin typeface="Times New Roman" panose="02020603050405020304" pitchFamily="18" charset="0"/>
              <a:cs typeface="Times New Roman" panose="02020603050405020304" pitchFamily="18" charset="0"/>
            </a:endParaRPr>
          </a:p>
          <a:p>
            <a:pPr marL="514350" indent="-514350">
              <a:buAutoNum type="alphaLcPeriod"/>
            </a:pPr>
            <a:r>
              <a:rPr lang="pt-BR" dirty="0" smtClean="0">
                <a:latin typeface="Times New Roman" panose="02020603050405020304" pitchFamily="18" charset="0"/>
                <a:cs typeface="Times New Roman" panose="02020603050405020304" pitchFamily="18" charset="0"/>
              </a:rPr>
              <a:t>Bai</a:t>
            </a:r>
            <a:r>
              <a:rPr lang="pt-BR" dirty="0">
                <a:latin typeface="Times New Roman" panose="02020603050405020304" pitchFamily="18" charset="0"/>
                <a:cs typeface="Times New Roman" panose="02020603050405020304" pitchFamily="18" charset="0"/>
              </a:rPr>
              <a:t>’ </a:t>
            </a:r>
            <a:r>
              <a:rPr lang="pt-BR" dirty="0" smtClean="0">
                <a:latin typeface="Times New Roman" panose="02020603050405020304" pitchFamily="18" charset="0"/>
                <a:cs typeface="Times New Roman" panose="02020603050405020304" pitchFamily="18" charset="0"/>
              </a:rPr>
              <a:t>Salam</a:t>
            </a:r>
          </a:p>
          <a:p>
            <a:pPr marL="514350" indent="-514350">
              <a:buAutoNum type="alphaLcPeriod"/>
            </a:pPr>
            <a:r>
              <a:rPr lang="pt-BR" dirty="0" smtClean="0">
                <a:latin typeface="Times New Roman" panose="02020603050405020304" pitchFamily="18" charset="0"/>
                <a:cs typeface="Times New Roman" panose="02020603050405020304" pitchFamily="18" charset="0"/>
              </a:rPr>
              <a:t>Istisna</a:t>
            </a:r>
            <a:r>
              <a:rPr lang="pt-B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p14="http://schemas.microsoft.com/office/powerpoint/2010/main" xmlns="" val="2254296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Some Basic Rules of </a:t>
            </a:r>
            <a:r>
              <a:rPr lang="en-US" b="1" dirty="0" err="1">
                <a:latin typeface="Times New Roman" panose="02020603050405020304" pitchFamily="18" charset="0"/>
                <a:cs typeface="Times New Roman" panose="02020603050405020304" pitchFamily="18" charset="0"/>
              </a:rPr>
              <a:t>Murabahah</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AutoNum type="arabicPeriod" startAt="4"/>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sale must be instant and absolute</a:t>
            </a:r>
            <a:r>
              <a:rPr lang="en-US" dirty="0" smtClean="0">
                <a:latin typeface="Times New Roman" panose="02020603050405020304" pitchFamily="18" charset="0"/>
                <a:cs typeface="Times New Roman" panose="02020603050405020304" pitchFamily="18" charset="0"/>
              </a:rPr>
              <a:t>.</a:t>
            </a:r>
          </a:p>
          <a:p>
            <a:pPr marL="514350" indent="-514350">
              <a:buAutoNum type="arabicPeriod" startAt="4"/>
            </a:pPr>
            <a:r>
              <a:rPr lang="en-US" dirty="0">
                <a:latin typeface="Times New Roman" panose="02020603050405020304" pitchFamily="18" charset="0"/>
                <a:cs typeface="Times New Roman" panose="02020603050405020304" pitchFamily="18" charset="0"/>
              </a:rPr>
              <a:t>The subject of sale must be a property of value</a:t>
            </a:r>
            <a:r>
              <a:rPr lang="en-US" dirty="0" smtClean="0">
                <a:latin typeface="Times New Roman" panose="02020603050405020304" pitchFamily="18" charset="0"/>
                <a:cs typeface="Times New Roman" panose="02020603050405020304" pitchFamily="18" charset="0"/>
              </a:rPr>
              <a:t>.</a:t>
            </a:r>
          </a:p>
          <a:p>
            <a:pPr marL="514350" indent="-514350">
              <a:buAutoNum type="arabicPeriod" startAt="4"/>
            </a:pPr>
            <a:r>
              <a:rPr lang="en-US" dirty="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commodity should </a:t>
            </a:r>
            <a:r>
              <a:rPr lang="en-US" dirty="0">
                <a:latin typeface="Times New Roman" panose="02020603050405020304" pitchFamily="18" charset="0"/>
                <a:cs typeface="Times New Roman" panose="02020603050405020304" pitchFamily="18" charset="0"/>
              </a:rPr>
              <a:t>not be </a:t>
            </a:r>
            <a:r>
              <a:rPr lang="en-US" dirty="0" smtClean="0">
                <a:latin typeface="Times New Roman" panose="02020603050405020304" pitchFamily="18" charset="0"/>
                <a:cs typeface="Times New Roman" panose="02020603050405020304" pitchFamily="18" charset="0"/>
              </a:rPr>
              <a:t>haram.</a:t>
            </a:r>
          </a:p>
          <a:p>
            <a:pPr marL="514350" indent="-514350">
              <a:buAutoNum type="arabicPeriod" startAt="4"/>
            </a:pPr>
            <a:r>
              <a:rPr lang="en-US" dirty="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commodity must be specifically known.</a:t>
            </a:r>
          </a:p>
          <a:p>
            <a:pPr marL="514350" indent="-514350">
              <a:buAutoNum type="arabicPeriod" startAt="4"/>
            </a:pPr>
            <a:r>
              <a:rPr lang="en-US" dirty="0">
                <a:latin typeface="Times New Roman" panose="02020603050405020304" pitchFamily="18" charset="0"/>
                <a:cs typeface="Times New Roman" panose="02020603050405020304" pitchFamily="18" charset="0"/>
              </a:rPr>
              <a:t>The delivery of the sold commodity to the buyer must be </a:t>
            </a:r>
            <a:r>
              <a:rPr lang="en-US" dirty="0" smtClean="0">
                <a:latin typeface="Times New Roman" panose="02020603050405020304" pitchFamily="18" charset="0"/>
                <a:cs typeface="Times New Roman" panose="02020603050405020304" pitchFamily="18" charset="0"/>
              </a:rPr>
              <a:t>certain.</a:t>
            </a:r>
          </a:p>
          <a:p>
            <a:pPr marL="514350" indent="-514350">
              <a:buAutoNum type="arabicPeriod" startAt="4"/>
            </a:pPr>
            <a:r>
              <a:rPr lang="en-US" dirty="0">
                <a:latin typeface="Times New Roman" panose="02020603050405020304" pitchFamily="18" charset="0"/>
                <a:cs typeface="Times New Roman" panose="02020603050405020304" pitchFamily="18" charset="0"/>
              </a:rPr>
              <a:t>The certainty of price is a necessary condition for the validity of a sale</a:t>
            </a:r>
            <a:r>
              <a:rPr lang="en-US" dirty="0" smtClean="0">
                <a:latin typeface="Times New Roman" panose="02020603050405020304" pitchFamily="18" charset="0"/>
                <a:cs typeface="Times New Roman" panose="02020603050405020304" pitchFamily="18" charset="0"/>
              </a:rPr>
              <a:t>.</a:t>
            </a:r>
          </a:p>
          <a:p>
            <a:pPr marL="514350" indent="-514350">
              <a:buAutoNum type="arabicPeriod" startAt="4"/>
            </a:pPr>
            <a:r>
              <a:rPr lang="en-US" dirty="0">
                <a:latin typeface="Times New Roman" panose="02020603050405020304" pitchFamily="18" charset="0"/>
                <a:cs typeface="Times New Roman" panose="02020603050405020304" pitchFamily="18" charset="0"/>
              </a:rPr>
              <a:t>The sale must be </a:t>
            </a:r>
            <a:r>
              <a:rPr lang="en-US" dirty="0" smtClean="0">
                <a:latin typeface="Times New Roman" panose="02020603050405020304" pitchFamily="18" charset="0"/>
                <a:cs typeface="Times New Roman" panose="02020603050405020304" pitchFamily="18" charset="0"/>
              </a:rPr>
              <a:t>unconditional.</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p14="http://schemas.microsoft.com/office/powerpoint/2010/main" xmlns="" val="35669399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latin typeface="Times New Roman" panose="02020603050405020304" pitchFamily="18" charset="0"/>
                <a:cs typeface="Times New Roman" panose="02020603050405020304" pitchFamily="18" charset="0"/>
              </a:rPr>
              <a:t>Bai’Muajjal</a:t>
            </a:r>
            <a:r>
              <a:rPr lang="en-US" b="1" dirty="0" smtClean="0">
                <a:latin typeface="Times New Roman" panose="02020603050405020304" pitchFamily="18" charset="0"/>
                <a:cs typeface="Times New Roman" panose="02020603050405020304" pitchFamily="18" charset="0"/>
              </a:rPr>
              <a:t> (Sale on Deferred Payment)</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sale in which the parties agree that the payment of price shall be deferred is called a “Bai’ </a:t>
            </a:r>
            <a:r>
              <a:rPr lang="en-US" dirty="0" err="1">
                <a:latin typeface="Times New Roman" panose="02020603050405020304" pitchFamily="18" charset="0"/>
                <a:cs typeface="Times New Roman" panose="02020603050405020304" pitchFamily="18" charset="0"/>
              </a:rPr>
              <a:t>Mu’ajjal</a:t>
            </a:r>
            <a:r>
              <a:rPr lang="en-US" dirty="0" smtClean="0">
                <a:latin typeface="Times New Roman" panose="02020603050405020304" pitchFamily="18" charset="0"/>
                <a:cs typeface="Times New Roman" panose="02020603050405020304" pitchFamily="18" charset="0"/>
              </a:rPr>
              <a:t>”.</a:t>
            </a:r>
          </a:p>
          <a:p>
            <a:pPr marL="514350" indent="-514350">
              <a:buAutoNum type="arabicPeriod"/>
            </a:pPr>
            <a:r>
              <a:rPr lang="en-US" dirty="0" smtClean="0">
                <a:latin typeface="Times New Roman" panose="02020603050405020304" pitchFamily="18" charset="0"/>
                <a:cs typeface="Times New Roman" panose="02020603050405020304" pitchFamily="18" charset="0"/>
              </a:rPr>
              <a:t>Bai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Mu’ajjal</a:t>
            </a:r>
            <a:r>
              <a:rPr lang="en-US" dirty="0">
                <a:latin typeface="Times New Roman" panose="02020603050405020304" pitchFamily="18" charset="0"/>
                <a:cs typeface="Times New Roman" panose="02020603050405020304" pitchFamily="18" charset="0"/>
              </a:rPr>
              <a:t> is valid if the due date of payment is fixed in an unambiguous </a:t>
            </a:r>
            <a:r>
              <a:rPr lang="en-US" dirty="0" smtClean="0">
                <a:latin typeface="Times New Roman" panose="02020603050405020304" pitchFamily="18" charset="0"/>
                <a:cs typeface="Times New Roman" panose="02020603050405020304" pitchFamily="18" charset="0"/>
              </a:rPr>
              <a:t>manner.</a:t>
            </a: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due time of payment can be fixed either with reference to a particular date, or by specifying a period, like three months, but it cannot be fixed with reference to a future event the exact date of which is unknown or is uncertain. If the time of payment is unknown or uncertain, the sale is </a:t>
            </a:r>
            <a:r>
              <a:rPr lang="en-US" dirty="0" smtClean="0">
                <a:latin typeface="Times New Roman" panose="02020603050405020304" pitchFamily="18" charset="0"/>
                <a:cs typeface="Times New Roman" panose="02020603050405020304" pitchFamily="18" charset="0"/>
              </a:rPr>
              <a:t>void.</a:t>
            </a:r>
          </a:p>
          <a:p>
            <a:pPr marL="514350" indent="-514350">
              <a:buAutoNum type="arabicPeriod"/>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a particular period is fixed for payment, like one month, it will be deemed to commence from the time of delivery, unless the parties have agreed </a:t>
            </a:r>
            <a:r>
              <a:rPr lang="en-US" dirty="0" smtClean="0">
                <a:latin typeface="Times New Roman" panose="02020603050405020304" pitchFamily="18" charset="0"/>
                <a:cs typeface="Times New Roman" panose="02020603050405020304" pitchFamily="18" charset="0"/>
              </a:rPr>
              <a:t>otherwise.</a:t>
            </a: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deferred price may be more than the cash price, but it must be fixed at the time of sale.</a:t>
            </a:r>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p14="http://schemas.microsoft.com/office/powerpoint/2010/main" xmlns="" val="3217170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Bai’Muajjal</a:t>
            </a:r>
            <a:endParaRPr lang="en-US" dirty="0"/>
          </a:p>
        </p:txBody>
      </p:sp>
      <p:sp>
        <p:nvSpPr>
          <p:cNvPr id="3" name="Content Placeholder 2"/>
          <p:cNvSpPr>
            <a:spLocks noGrp="1"/>
          </p:cNvSpPr>
          <p:nvPr>
            <p:ph idx="1"/>
          </p:nvPr>
        </p:nvSpPr>
        <p:spPr/>
        <p:txBody>
          <a:bodyPr>
            <a:normAutofit fontScale="77500" lnSpcReduction="20000"/>
          </a:bodyPr>
          <a:lstStyle/>
          <a:p>
            <a:pPr marL="514350" indent="-514350">
              <a:buAutoNum type="arabicPeriod" startAt="6"/>
            </a:pPr>
            <a:r>
              <a:rPr lang="en-US" dirty="0" smtClean="0">
                <a:latin typeface="Times New Roman" panose="02020603050405020304" pitchFamily="18" charset="0"/>
                <a:cs typeface="Times New Roman" panose="02020603050405020304" pitchFamily="18" charset="0"/>
              </a:rPr>
              <a:t>Once </a:t>
            </a:r>
            <a:r>
              <a:rPr lang="en-US" dirty="0">
                <a:latin typeface="Times New Roman" panose="02020603050405020304" pitchFamily="18" charset="0"/>
                <a:cs typeface="Times New Roman" panose="02020603050405020304" pitchFamily="18" charset="0"/>
              </a:rPr>
              <a:t>the price is fixed, it cannot be decreased in case of earlier payment, nor can it be increased in case of </a:t>
            </a:r>
            <a:r>
              <a:rPr lang="en-US" dirty="0" smtClean="0">
                <a:latin typeface="Times New Roman" panose="02020603050405020304" pitchFamily="18" charset="0"/>
                <a:cs typeface="Times New Roman" panose="02020603050405020304" pitchFamily="18" charset="0"/>
              </a:rPr>
              <a:t>default.</a:t>
            </a:r>
          </a:p>
          <a:p>
            <a:pPr marL="514350" indent="-514350">
              <a:buAutoNum type="arabicPeriod" startAt="6"/>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order to pressurize the buyer to pay the installments promptly, the buyer may be asked to promise that in case of default, he will donate some specified amount for a charitable purpose. In this case the seller may receive such amount from the buyer, not to make it a part of his income, but to use it for a charitable purpose on behalf of the buyer</a:t>
            </a:r>
            <a:r>
              <a:rPr lang="en-US" dirty="0" smtClean="0">
                <a:latin typeface="Times New Roman" panose="02020603050405020304" pitchFamily="18" charset="0"/>
                <a:cs typeface="Times New Roman" panose="02020603050405020304" pitchFamily="18" charset="0"/>
              </a:rPr>
              <a:t>.</a:t>
            </a:r>
          </a:p>
          <a:p>
            <a:pPr marL="514350" indent="-514350">
              <a:buAutoNum type="arabicPeriod" startAt="6"/>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the commodity is sold on installments, the seller may put a condition on the buyer that if he fails to pay any installment on its due date, the remaining installments will become due immediately.</a:t>
            </a:r>
          </a:p>
        </p:txBody>
      </p:sp>
      <p:sp>
        <p:nvSpPr>
          <p:cNvPr id="4" name="Slide Number Placeholder 3"/>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p14="http://schemas.microsoft.com/office/powerpoint/2010/main" xmlns="" val="2872289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Bai’Muajjal</a:t>
            </a:r>
            <a:endParaRPr lang="en-US" dirty="0"/>
          </a:p>
        </p:txBody>
      </p:sp>
      <p:sp>
        <p:nvSpPr>
          <p:cNvPr id="3" name="Content Placeholder 2"/>
          <p:cNvSpPr>
            <a:spLocks noGrp="1"/>
          </p:cNvSpPr>
          <p:nvPr>
            <p:ph idx="1"/>
          </p:nvPr>
        </p:nvSpPr>
        <p:spPr/>
        <p:txBody>
          <a:bodyPr>
            <a:normAutofit lnSpcReduction="10000"/>
          </a:bodyPr>
          <a:lstStyle/>
          <a:p>
            <a:pPr marL="514350" indent="-514350">
              <a:buAutoNum type="arabicPeriod" startAt="9"/>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order to secure the payment of price, the seller may ask the buyer to furnish a security whether in the form of a mortgage or in the form of a lien or a charge on any of his existing </a:t>
            </a:r>
            <a:r>
              <a:rPr lang="en-US" dirty="0" smtClean="0">
                <a:latin typeface="Times New Roman" panose="02020603050405020304" pitchFamily="18" charset="0"/>
                <a:cs typeface="Times New Roman" panose="02020603050405020304" pitchFamily="18" charset="0"/>
              </a:rPr>
              <a:t>assets.</a:t>
            </a:r>
          </a:p>
          <a:p>
            <a:pPr marL="514350" indent="-514350">
              <a:buAutoNum type="arabicPeriod" startAt="9"/>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buyer can also be asked to sign a promissory note or a bill of exchange, but the note or the bill cannot be sold to a third party at a price different from its face value.</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p14="http://schemas.microsoft.com/office/powerpoint/2010/main" xmlns="" val="20580114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latin typeface="Times New Roman" panose="02020603050405020304" pitchFamily="18" charset="0"/>
                <a:cs typeface="Times New Roman" panose="02020603050405020304" pitchFamily="18" charset="0"/>
              </a:rPr>
              <a:t>Murabahah</a:t>
            </a:r>
            <a:r>
              <a:rPr lang="en-US" b="1" dirty="0" smtClean="0">
                <a:latin typeface="Times New Roman" panose="02020603050405020304" pitchFamily="18" charset="0"/>
                <a:cs typeface="Times New Roman" panose="02020603050405020304" pitchFamily="18" charset="0"/>
              </a:rPr>
              <a:t> as a Mode of Financing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55000" lnSpcReduction="20000"/>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client and the institution sign an </a:t>
            </a:r>
            <a:r>
              <a:rPr lang="en-US" dirty="0" smtClean="0">
                <a:latin typeface="Times New Roman" panose="02020603050405020304" pitchFamily="18" charset="0"/>
                <a:cs typeface="Times New Roman" panose="02020603050405020304" pitchFamily="18" charset="0"/>
              </a:rPr>
              <a:t>agreement whereby </a:t>
            </a:r>
            <a:r>
              <a:rPr lang="en-US" dirty="0">
                <a:latin typeface="Times New Roman" panose="02020603050405020304" pitchFamily="18" charset="0"/>
                <a:cs typeface="Times New Roman" panose="02020603050405020304" pitchFamily="18" charset="0"/>
              </a:rPr>
              <a:t>the institution promises to sell and the client promises to buy the commodities from time to time on an agreed ratio of profit added to the </a:t>
            </a:r>
            <a:r>
              <a:rPr lang="en-US" dirty="0" smtClean="0">
                <a:latin typeface="Times New Roman" panose="02020603050405020304" pitchFamily="18" charset="0"/>
                <a:cs typeface="Times New Roman" panose="02020603050405020304" pitchFamily="18" charset="0"/>
              </a:rPr>
              <a:t>cost.</a:t>
            </a:r>
          </a:p>
          <a:p>
            <a:pPr marL="514350" indent="-514350">
              <a:buAutoNum type="arabicPeriod"/>
            </a:pPr>
            <a:endParaRPr lang="en-US" dirty="0" smtClean="0">
              <a:latin typeface="Times New Roman" panose="02020603050405020304" pitchFamily="18" charset="0"/>
              <a:cs typeface="Times New Roman" panose="02020603050405020304" pitchFamily="18" charset="0"/>
            </a:endParaRPr>
          </a:p>
          <a:p>
            <a:pPr marL="514350" indent="-514350">
              <a:buAutoNum type="arabicPeriod"/>
            </a:pPr>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a specific commodity is required by the customer, the institution appoints the client as his agent for purchasing the commodity on its behalf, and an agreement of agency is signed by both the </a:t>
            </a:r>
            <a:r>
              <a:rPr lang="en-US" dirty="0" smtClean="0">
                <a:latin typeface="Times New Roman" panose="02020603050405020304" pitchFamily="18" charset="0"/>
                <a:cs typeface="Times New Roman" panose="02020603050405020304" pitchFamily="18" charset="0"/>
              </a:rPr>
              <a:t>parties.</a:t>
            </a:r>
          </a:p>
          <a:p>
            <a:pPr marL="514350" indent="-514350">
              <a:buAutoNum type="arabicPeriod"/>
            </a:pPr>
            <a:endParaRPr lang="en-US" dirty="0" smtClean="0">
              <a:latin typeface="Times New Roman" panose="02020603050405020304" pitchFamily="18" charset="0"/>
              <a:cs typeface="Times New Roman" panose="02020603050405020304" pitchFamily="18" charset="0"/>
            </a:endParaRP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client purchases the commodity on behalf of the institution and takes its possession as an agent of the </a:t>
            </a:r>
            <a:r>
              <a:rPr lang="en-US" dirty="0" smtClean="0">
                <a:latin typeface="Times New Roman" panose="02020603050405020304" pitchFamily="18" charset="0"/>
                <a:cs typeface="Times New Roman" panose="02020603050405020304" pitchFamily="18" charset="0"/>
              </a:rPr>
              <a:t>institution.</a:t>
            </a:r>
          </a:p>
          <a:p>
            <a:pPr marL="514350" indent="-514350">
              <a:buAutoNum type="arabicPeriod"/>
            </a:pPr>
            <a:endParaRPr lang="en-US" dirty="0" smtClean="0">
              <a:latin typeface="Times New Roman" panose="02020603050405020304" pitchFamily="18" charset="0"/>
              <a:cs typeface="Times New Roman" panose="02020603050405020304" pitchFamily="18" charset="0"/>
            </a:endParaRP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client informs the institution that he has purchased the commodity on his behalf, and at the same time, makes an offer to purchase it from the </a:t>
            </a:r>
            <a:r>
              <a:rPr lang="en-US" dirty="0" smtClean="0">
                <a:latin typeface="Times New Roman" panose="02020603050405020304" pitchFamily="18" charset="0"/>
                <a:cs typeface="Times New Roman" panose="02020603050405020304" pitchFamily="18" charset="0"/>
              </a:rPr>
              <a:t>institution.</a:t>
            </a:r>
          </a:p>
          <a:p>
            <a:pPr marL="514350" indent="-514350">
              <a:buAutoNum type="arabicPeriod"/>
            </a:pPr>
            <a:endParaRPr lang="en-US" dirty="0" smtClean="0">
              <a:latin typeface="Times New Roman" panose="02020603050405020304" pitchFamily="18" charset="0"/>
              <a:cs typeface="Times New Roman" panose="02020603050405020304" pitchFamily="18" charset="0"/>
            </a:endParaRP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institution accepts the offer and the sale is concluded whereby the ownership as well as the risk of the commodity is transferred to the client.</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p14="http://schemas.microsoft.com/office/powerpoint/2010/main" xmlns="" val="8749891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Some Issues Involved in </a:t>
            </a:r>
            <a:r>
              <a:rPr lang="en-US" b="1" dirty="0" err="1">
                <a:latin typeface="Times New Roman" panose="02020603050405020304" pitchFamily="18" charset="0"/>
                <a:cs typeface="Times New Roman" panose="02020603050405020304" pitchFamily="18" charset="0"/>
              </a:rPr>
              <a:t>Murabahah</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b="1" dirty="0" smtClean="0"/>
              <a:t>1.	</a:t>
            </a:r>
            <a:r>
              <a:rPr lang="en-US" b="1" u="sng" dirty="0" smtClean="0">
                <a:latin typeface="Times New Roman" panose="02020603050405020304" pitchFamily="18" charset="0"/>
                <a:cs typeface="Times New Roman" panose="02020603050405020304" pitchFamily="18" charset="0"/>
              </a:rPr>
              <a:t>Different Pricing for Cash and Credit</a:t>
            </a:r>
          </a:p>
          <a:p>
            <a:pPr marL="0" indent="0">
              <a:buNone/>
            </a:pPr>
            <a:r>
              <a:rPr lang="en-US" dirty="0">
                <a:latin typeface="Times New Roman" panose="02020603050405020304" pitchFamily="18" charset="0"/>
                <a:cs typeface="Times New Roman" panose="02020603050405020304" pitchFamily="18" charset="0"/>
              </a:rPr>
              <a:t>The modern capitalist theory does not differentiate between money and commodity in </a:t>
            </a:r>
            <a:r>
              <a:rPr lang="en-US" dirty="0" smtClean="0">
                <a:latin typeface="Times New Roman" panose="02020603050405020304" pitchFamily="18" charset="0"/>
                <a:cs typeface="Times New Roman" panose="02020603050405020304" pitchFamily="18" charset="0"/>
              </a:rPr>
              <a:t>commercial transactions.</a:t>
            </a:r>
          </a:p>
          <a:p>
            <a:pPr marL="0" indent="0">
              <a:buNone/>
            </a:pPr>
            <a:r>
              <a:rPr lang="en-US" b="1" dirty="0" smtClean="0">
                <a:latin typeface="Times New Roman" panose="02020603050405020304" pitchFamily="18" charset="0"/>
                <a:cs typeface="Times New Roman" panose="02020603050405020304" pitchFamily="18" charset="0"/>
              </a:rPr>
              <a:t>2.	</a:t>
            </a:r>
            <a:r>
              <a:rPr lang="en-US" b="1" u="sng" dirty="0" smtClean="0">
                <a:latin typeface="Times New Roman" panose="02020603050405020304" pitchFamily="18" charset="0"/>
                <a:cs typeface="Times New Roman" panose="02020603050405020304" pitchFamily="18" charset="0"/>
              </a:rPr>
              <a:t>Use of Interest Rate as a Benchmark (KIBOR)</a:t>
            </a:r>
          </a:p>
          <a:p>
            <a:pPr marL="514350" indent="-514350">
              <a:buAutoNum type="arabicPeriod" startAt="3"/>
            </a:pPr>
            <a:r>
              <a:rPr lang="en-US" b="1" u="sng" dirty="0" smtClean="0">
                <a:latin typeface="Times New Roman" panose="02020603050405020304" pitchFamily="18" charset="0"/>
                <a:cs typeface="Times New Roman" panose="02020603050405020304" pitchFamily="18" charset="0"/>
              </a:rPr>
              <a:t>Promise to Purchase </a:t>
            </a:r>
          </a:p>
          <a:p>
            <a:pPr marL="0" indent="0">
              <a:buNone/>
            </a:pPr>
            <a:r>
              <a:rPr lang="en-US" dirty="0" smtClean="0">
                <a:latin typeface="Times New Roman" panose="02020603050405020304" pitchFamily="18" charset="0"/>
                <a:cs typeface="Times New Roman" panose="02020603050405020304" pitchFamily="18" charset="0"/>
              </a:rPr>
              <a:t>Detail follows</a:t>
            </a: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p14="http://schemas.microsoft.com/office/powerpoint/2010/main" xmlns="" val="3759461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Islamic </a:t>
            </a:r>
            <a:r>
              <a:rPr lang="en-US" b="1" dirty="0" err="1">
                <a:latin typeface="Times New Roman" panose="02020603050405020304" pitchFamily="18" charset="0"/>
                <a:cs typeface="Times New Roman" panose="02020603050405020304" pitchFamily="18" charset="0"/>
              </a:rPr>
              <a:t>Fiqh</a:t>
            </a:r>
            <a:r>
              <a:rPr lang="en-US" b="1" dirty="0">
                <a:latin typeface="Times New Roman" panose="02020603050405020304" pitchFamily="18" charset="0"/>
                <a:cs typeface="Times New Roman" panose="02020603050405020304" pitchFamily="18" charset="0"/>
              </a:rPr>
              <a:t> Academy Jeddah</a:t>
            </a:r>
          </a:p>
        </p:txBody>
      </p:sp>
      <p:sp>
        <p:nvSpPr>
          <p:cNvPr id="3" name="Content Placeholder 2"/>
          <p:cNvSpPr>
            <a:spLocks noGrp="1"/>
          </p:cNvSpPr>
          <p:nvPr>
            <p:ph idx="1"/>
          </p:nvPr>
        </p:nvSpPr>
        <p:spPr/>
        <p:txBody>
          <a:bodyPr>
            <a:normAutofit fontScale="85000" lnSpcReduction="20000"/>
          </a:bodyPr>
          <a:lstStyle/>
          <a:p>
            <a:pPr marL="514350" indent="-514350">
              <a:buAutoNum type="arabicPeriod"/>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should be one-sided </a:t>
            </a:r>
            <a:r>
              <a:rPr lang="en-US" dirty="0" smtClean="0">
                <a:latin typeface="Times New Roman" panose="02020603050405020304" pitchFamily="18" charset="0"/>
                <a:cs typeface="Times New Roman" panose="02020603050405020304" pitchFamily="18" charset="0"/>
              </a:rPr>
              <a:t>promise.</a:t>
            </a:r>
          </a:p>
          <a:p>
            <a:pPr marL="514350" indent="-514350">
              <a:buAutoNum type="arabi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promise must have caused the promise to incur some </a:t>
            </a:r>
            <a:r>
              <a:rPr lang="en-US" dirty="0" smtClean="0">
                <a:latin typeface="Times New Roman" panose="02020603050405020304" pitchFamily="18" charset="0"/>
                <a:cs typeface="Times New Roman" panose="02020603050405020304" pitchFamily="18" charset="0"/>
              </a:rPr>
              <a:t>liabilities.</a:t>
            </a:r>
          </a:p>
          <a:p>
            <a:pPr marL="514350" indent="-514350">
              <a:buAutoNum type="arabicPeriod"/>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the promise is to purchase something, the actual sale must take place at the appointed time by the exchange of offer and acceptance. Mere promise itself should not be taken as the concluded </a:t>
            </a:r>
            <a:r>
              <a:rPr lang="en-US" dirty="0" smtClean="0">
                <a:latin typeface="Times New Roman" panose="02020603050405020304" pitchFamily="18" charset="0"/>
                <a:cs typeface="Times New Roman" panose="02020603050405020304" pitchFamily="18" charset="0"/>
              </a:rPr>
              <a:t>sale.</a:t>
            </a:r>
          </a:p>
          <a:p>
            <a:pPr marL="514350" indent="-514350">
              <a:buAutoNum type="arabicPeriod"/>
            </a:pPr>
            <a:r>
              <a:rPr lang="en-US" dirty="0" smtClean="0">
                <a:latin typeface="Times New Roman" panose="02020603050405020304" pitchFamily="18" charset="0"/>
                <a:cs typeface="Times New Roman" panose="02020603050405020304" pitchFamily="18" charset="0"/>
              </a:rPr>
              <a:t>If </a:t>
            </a:r>
            <a:r>
              <a:rPr lang="en-US" dirty="0">
                <a:latin typeface="Times New Roman" panose="02020603050405020304" pitchFamily="18" charset="0"/>
                <a:cs typeface="Times New Roman" panose="02020603050405020304" pitchFamily="18" charset="0"/>
              </a:rPr>
              <a:t>the promisor backs out of his promise, the court may force him either to purchase the commodity or pay actual damages to the </a:t>
            </a:r>
            <a:r>
              <a:rPr lang="en-US" dirty="0" smtClean="0">
                <a:latin typeface="Times New Roman" panose="02020603050405020304" pitchFamily="18" charset="0"/>
                <a:cs typeface="Times New Roman" panose="02020603050405020304" pitchFamily="18" charset="0"/>
              </a:rPr>
              <a:t>seller. The </a:t>
            </a:r>
            <a:r>
              <a:rPr lang="en-US" dirty="0">
                <a:latin typeface="Times New Roman" panose="02020603050405020304" pitchFamily="18" charset="0"/>
                <a:cs typeface="Times New Roman" panose="02020603050405020304" pitchFamily="18" charset="0"/>
              </a:rPr>
              <a:t>actual damages will include the actual monetary loss suffered by him, but will not include the opportunity cost.</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p14="http://schemas.microsoft.com/office/powerpoint/2010/main" xmlns="" val="3328588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Conclusions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pPr marL="514350" indent="-514350">
              <a:buAutoNum type="arabicPeriod"/>
            </a:pPr>
            <a:r>
              <a:rPr lang="en-US" dirty="0" err="1" smtClean="0">
                <a:latin typeface="Times New Roman" panose="02020603050405020304" pitchFamily="18" charset="0"/>
                <a:cs typeface="Times New Roman" panose="02020603050405020304" pitchFamily="18" charset="0"/>
              </a:rPr>
              <a:t>Murabahah</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not a mode of financing in its origin. It is a simple sale on cost-plus basis</a:t>
            </a:r>
            <a:r>
              <a:rPr lang="en-US" dirty="0" smtClean="0">
                <a:latin typeface="Times New Roman" panose="02020603050405020304" pitchFamily="18" charset="0"/>
                <a:cs typeface="Times New Roman" panose="02020603050405020304" pitchFamily="18" charset="0"/>
              </a:rPr>
              <a:t>.</a:t>
            </a:r>
          </a:p>
          <a:p>
            <a:pPr marL="514350" indent="-514350">
              <a:buAutoNum type="arabicPeriod"/>
            </a:pPr>
            <a:r>
              <a:rPr lang="en-US" dirty="0" smtClean="0">
                <a:latin typeface="Times New Roman" panose="02020603050405020304" pitchFamily="18" charset="0"/>
                <a:cs typeface="Times New Roman" panose="02020603050405020304" pitchFamily="18" charset="0"/>
              </a:rPr>
              <a:t>While </a:t>
            </a:r>
            <a:r>
              <a:rPr lang="en-US" dirty="0">
                <a:latin typeface="Times New Roman" panose="02020603050405020304" pitchFamily="18" charset="0"/>
                <a:cs typeface="Times New Roman" panose="02020603050405020304" pitchFamily="18" charset="0"/>
              </a:rPr>
              <a:t>approving a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facility, the sanctioning authority must make sure that the client really intends to purchase commodities which may be subject-matter of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It should never be taken as merely a paper-work having no genuine basis.</a:t>
            </a:r>
          </a:p>
          <a:p>
            <a:pPr marL="514350" indent="-514350">
              <a:buAutoNum type="arabicPeriod"/>
            </a:pPr>
            <a:r>
              <a:rPr lang="en-US" dirty="0" smtClean="0">
                <a:latin typeface="Times New Roman" panose="02020603050405020304" pitchFamily="18" charset="0"/>
                <a:cs typeface="Times New Roman" panose="02020603050405020304" pitchFamily="18" charset="0"/>
              </a:rPr>
              <a:t>No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can be effected for overhead expenses, paying the bills or settling the debts of the client, nor can it be effected for purchase of currencies.</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p14="http://schemas.microsoft.com/office/powerpoint/2010/main" xmlns="" val="42254966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p14="http://schemas.microsoft.com/office/powerpoint/2010/main" xmlns="" val="3350015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5635</TotalTime>
  <Words>1016</Words>
  <Application>Microsoft Office PowerPoint</Application>
  <PresentationFormat>On-screen Show (4:3)</PresentationFormat>
  <Paragraphs>87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MBF707: Monetary and Fiscal Framework in Islamic Finance </vt:lpstr>
      <vt:lpstr>Lecture 10  Murabahah &amp; Related Issues</vt:lpstr>
      <vt:lpstr>Review of the Last Lecture</vt:lpstr>
      <vt:lpstr>Topics of Discussion</vt:lpstr>
      <vt:lpstr>Murabahah</vt:lpstr>
      <vt:lpstr>Some Basic Rules of Murabahah</vt:lpstr>
      <vt:lpstr>Some Basic Rules of Murabahah</vt:lpstr>
      <vt:lpstr>Bai’Muajjal (Sale on Deferred Payment)</vt:lpstr>
      <vt:lpstr>Bai’Muajjal</vt:lpstr>
      <vt:lpstr>Bai’Muajjal</vt:lpstr>
      <vt:lpstr>Murabahah as a Mode of Financing</vt:lpstr>
      <vt:lpstr>Some Issues Involved in Murabahah</vt:lpstr>
      <vt:lpstr>Islamic Fiqh Academy Jeddah</vt:lpstr>
      <vt:lpstr>Conclusions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NTS</cp:lastModifiedBy>
  <cp:revision>373</cp:revision>
  <cp:lastPrinted>2013-04-30T04:29:25Z</cp:lastPrinted>
  <dcterms:created xsi:type="dcterms:W3CDTF">2012-07-18T13:07:28Z</dcterms:created>
  <dcterms:modified xsi:type="dcterms:W3CDTF">2014-07-10T02:40:42Z</dcterms:modified>
</cp:coreProperties>
</file>