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95" r:id="rId4"/>
    <p:sldId id="325" r:id="rId5"/>
    <p:sldId id="326" r:id="rId6"/>
    <p:sldId id="312" r:id="rId7"/>
    <p:sldId id="296" r:id="rId8"/>
    <p:sldId id="327" r:id="rId9"/>
    <p:sldId id="329" r:id="rId10"/>
    <p:sldId id="331" r:id="rId11"/>
    <p:sldId id="333" r:id="rId12"/>
    <p:sldId id="336" r:id="rId13"/>
    <p:sldId id="335" r:id="rId14"/>
    <p:sldId id="339" r:id="rId15"/>
    <p:sldId id="338" r:id="rId16"/>
    <p:sldId id="342" r:id="rId17"/>
    <p:sldId id="341" r:id="rId18"/>
    <p:sldId id="366" r:id="rId19"/>
    <p:sldId id="367" r:id="rId20"/>
    <p:sldId id="368" r:id="rId21"/>
    <p:sldId id="369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  <p:sldId id="352" r:id="rId32"/>
    <p:sldId id="353" r:id="rId33"/>
    <p:sldId id="354" r:id="rId34"/>
    <p:sldId id="355" r:id="rId35"/>
    <p:sldId id="356" r:id="rId36"/>
    <p:sldId id="357" r:id="rId37"/>
    <p:sldId id="358" r:id="rId38"/>
    <p:sldId id="359" r:id="rId39"/>
    <p:sldId id="360" r:id="rId40"/>
    <p:sldId id="361" r:id="rId41"/>
    <p:sldId id="362" r:id="rId42"/>
    <p:sldId id="363" r:id="rId43"/>
    <p:sldId id="364" r:id="rId44"/>
    <p:sldId id="365" r:id="rId45"/>
    <p:sldId id="318" r:id="rId4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19/07/2014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Topics of Discussion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Significance of the Subject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Economic Models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Retrospective of the Islamic Financial System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 non-Islamic Economy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Fiscal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(Public Policies)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Fiscal Policy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Fisc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-Treasury in Roman Empire)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and Fiscal Policy in Islamic Perspective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course revolves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around the issues related to these two policies from the Islamic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perspective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24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Significance of the Subject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Macroeconomics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study of the economy as a whole, addresses many topical issues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does the cost of living keep rising?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are millions of people unemployed,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even when the economy is booming?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causes recessions?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government do anything to combat recessions?  Should it??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423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Significance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is the government budget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deficit?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does it affect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economy?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so many countries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poor?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policies might help them grow out of poverty?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29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Significance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736" y="1156274"/>
            <a:ext cx="8543926" cy="4798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policies affect social well-being &amp; politics of the country.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239713" y="1636082"/>
            <a:ext cx="8709025" cy="5085394"/>
            <a:chOff x="151" y="885"/>
            <a:chExt cx="5486" cy="3403"/>
          </a:xfrm>
        </p:grpSpPr>
        <p:pic>
          <p:nvPicPr>
            <p:cNvPr id="6" name="Picture 5" descr="chap1 u-rate and wage growth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" y="886"/>
              <a:ext cx="5486" cy="3402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rot="16200000">
              <a:off x="-977" y="2329"/>
              <a:ext cx="259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200"/>
                <a:t>change from 12 mos earlier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rot="16200000">
              <a:off x="3825" y="2357"/>
              <a:ext cx="321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200"/>
                <a:t>percent change from 12 mos earlier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66576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Economic Models Address Eco. Issues</a:t>
            </a:r>
            <a:endParaRPr 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…are simplified versions of a more complex reality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irrelevant details are stripped away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…are used to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show relationships between variables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explain the economy’s behavior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devise policies to improve economic performance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3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of the Islamic Fin Sys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economics formally took off in 1976 with the 1st International Conference on Islamic Economics.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pioneers focused on themes that had an immediate practical relevance for the Muslim countries.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follow-up to the 1st Conference, two seminars on fiscal and monetary policies were held in Makkah and Islamabad.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these seminars have been published by King Abdul Aziz University, Jeddah and Institute of Policy Studies, Islamabad.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31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Makkah Seminar (1978):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papers are available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and Fiscal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Economics of Islam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(ed., Muhammad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2500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Themes of the Papers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Siddiqi,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monetary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both fiscal and monetary policies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Uzair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central banking operations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Fiscal analysis of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zakah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Mahfooz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Ahmad – theme of distributive justice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920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Islamabad Seminar (1981):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papers are available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and Banking in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Fiscal Policy and Resource Allocation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 (eds., Z. Ahmad, M. Iqbal and F. Khan).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2500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Themes of the Papers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monetary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Jarhi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Institutional framework for mon. pol.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Faridi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Theory of fiscal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Metwally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Macrecon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analysis of fiscal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Taxation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4292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conceptual level, Dr. Umar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wrote his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masterpiece </a:t>
            </a: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Towards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Just Monetary System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(1985). And, 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Ziauddin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came up with a systematic inquiry into “Public Finance in Islam” (1989 – IMF Working Paper).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Other than the above, mostly analytical works were produced in this period. Thus, effects of fiscal and/or monetary policies are studied in the context of macroeconomic models. Some of these works are as follows: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99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 (contd.)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Mukhtar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Mutwally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Models of Islamic Doctrines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(1981)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Ausaf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Ahmad,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Determination in an Islamic Economy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(1984, published in 1987)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Tahir, “A Simple of Aggregate Output, Income and Economic Inequalities Determination in an Islamic Economies” (1986, published in 1989)</a:t>
            </a: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868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 (contd.)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Khan, “Islamic Interest-Free Banking – A Theoretical Analysis (1986)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 and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(1987), “The Financial System and Monetary Policy in an Islamic Economy” (1987)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Muhammad Anwar,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Interest-Free Economy: A study in Macroeconomics and Development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Nadir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Habibi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“The Consequences of Islamic Banking in a Macroeconomic Framework” (1987, published in 1991)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4338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1990s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increasing attention received by Islamic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and finance in the 1990s, central banking,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management and monetary policy have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more attention from the Islamic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economists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 notable papers are: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 and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“Monetary Management in an Islamic Economy” (1994)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Choudhry and 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“Indirect Instruments of Monetary Control” (1999?)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635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1990s (contd.)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fiscal policy side, some work on taxation and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of equity-financed budgetary deficit for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of the economy were explored: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Hussain, “A Macroeconomic Taxation Model for an Islamic Economy” (1993)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Aynul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Hasan and A.N. Siddiqui, “Is Equity Financed Budgetary Deficit Stable in an Interest-Free Economy?” (1996)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noteworthy that in these and virtually all the analytical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papers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is limited to the stabilization role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of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and monetary policies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52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the papers, especially those written at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conceptual level, are </a:t>
            </a:r>
            <a:r>
              <a:rPr lang="en-US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silent</a:t>
            </a: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some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 matters.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include: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economy, i.e., the framework in which the policies are to be conceived.—The focus in the Islamic economics literature is on the Islamic Economic </a:t>
            </a: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role of government in 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 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-basis of the policy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50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Islamic economists are taking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positions without a proper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framework: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nature and role of government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setup for the policies, etc.</a:t>
            </a:r>
          </a:p>
          <a:p>
            <a:pPr marL="0" lvl="0" indent="0" fontAlgn="base">
              <a:spcBef>
                <a:spcPct val="3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economists are talking about policies for the Muslim countries.</a:t>
            </a:r>
          </a:p>
          <a:p>
            <a:pPr lvl="0"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Scant attention is paid to “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economy” as a policy goal.</a:t>
            </a:r>
          </a:p>
          <a:p>
            <a:pPr lvl="0"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of poverty gets a passing mention as a policy objective.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22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00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Review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Significance of the Subject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Economic Models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Retrospective of the Islamic Financial System</a:t>
            </a:r>
          </a:p>
          <a:p>
            <a:pPr algn="just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Topics to Cover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Reconstruction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the Argument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 non-Islamic Economy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 non-Islamic Economy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594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900" b="1" dirty="0">
                <a:latin typeface="Times New Roman" pitchFamily="18" charset="0"/>
                <a:cs typeface="Times New Roman" pitchFamily="18" charset="0"/>
              </a:rPr>
              <a:t>The Policy Perspective</a:t>
            </a:r>
            <a:endParaRPr 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lvl="0" indent="-46355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is a part of the economy, not the vice versa.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Nucleus: Family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economy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the Financial Landscape (see next)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(details follow)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467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en-US" sz="3900" b="1" dirty="0">
                <a:latin typeface="Times New Roman" pitchFamily="18" charset="0"/>
                <a:cs typeface="Times New Roman" pitchFamily="18" charset="0"/>
              </a:rPr>
              <a:t>The Financial </a:t>
            </a:r>
            <a:r>
              <a:rPr lang="en-US" altLang="en-US" sz="3900" b="1" dirty="0" smtClean="0">
                <a:latin typeface="Times New Roman" pitchFamily="18" charset="0"/>
                <a:cs typeface="Times New Roman" pitchFamily="18" charset="0"/>
              </a:rPr>
              <a:t>Scene</a:t>
            </a:r>
            <a:endParaRPr lang="en-US" alt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Securities Markets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Murabahah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financing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securities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Salam certificates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Ijarah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financing securities &amp;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warrants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Redeemable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musharakah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securities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Equity Market: The Islamic stock market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insurance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36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The Financial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function of financial institutions will be redefined.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follows will either run parallel to real flows (as in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murabahah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ijarah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financing) or be tied to real economic activity (as in partnership based financing).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and the real sectors will be closely integrated.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5800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Whereas the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 is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principal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concern, the argument is presented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look the following matters in the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age: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Role of the Government</a:t>
            </a:r>
          </a:p>
          <a:p>
            <a:pPr lvl="0" fontAlgn="base"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Role/Functions performed by Modern Governments</a:t>
            </a:r>
          </a:p>
          <a:p>
            <a:pPr lvl="0" fontAlgn="base"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Government performs Its Role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5147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0" indent="-914400" fontAlgn="base">
              <a:lnSpc>
                <a:spcPct val="80000"/>
              </a:lnSpc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Role of the Government: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	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territorial integrity of the state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2-	Enforcement of the state’s claims and discharge of the state obligations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3-	Civil Administration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4-	Development and maintenance of an institutional framework in which the citizens may operate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5-	Maintenance of civil liberties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6-	Protection of recognized property rights of the citizens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7-	Provision of justice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66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Functions performed by Governments in the Modern Age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Allocation of resources through affecting price signals—taxes and subsidies—and sometimes through direct involvement in the economic activity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Distribution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─	 redistribution of income and wealth through fiscal </a:t>
            </a:r>
            <a:r>
              <a:rPr lang="en-US" altLang="en-US" sz="24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measures—The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current emphasis is on Poverty Reduction.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Stabilization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─ macroeconomic management of the economy for alleviating unemployment, inflation and other socioeconomic evils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28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way in which a modern Government performs Its role</a:t>
            </a:r>
          </a:p>
          <a:p>
            <a:pPr marL="0" lvl="0" indent="0" fontAlgn="base">
              <a:spcBef>
                <a:spcPct val="45000"/>
              </a:spcBef>
              <a:spcAft>
                <a:spcPct val="0"/>
              </a:spcAft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of government activity, the decisions are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group of people (the ruling elite—sometimes the parliament and sometimes those at the helm of the affairs),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by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another (the bureaucracy) and are the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obligation of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yet another group of people (the public).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820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Issues from the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Perspective</a:t>
            </a:r>
          </a:p>
          <a:p>
            <a:pPr lvl="0" fontAlgn="base">
              <a:spcBef>
                <a:spcPct val="4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activities in the name of the government by the rulers, or those by the bureaucracy on behalf of the government, fall in the domain of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mua’malat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and exchanges.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some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those at the helm of affairs of the people or the government?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Position in the </a:t>
            </a:r>
            <a:r>
              <a:rPr lang="en-US" alt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 in the past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writings focus on personal conduct of the rulers, and the art of the statecraft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Sutaniyyah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82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fontScale="925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Position in the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given in the Qur’an and the Sunnah at the micro level for primary cases in a do/don’t form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writings in the past focused on personal conduct of the rulers, and the art of the statecraft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Sutaniyyah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situation is no different.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surprising that detailed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Shar’ee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provided on what an individual may/may not do in various walks of life, but there are no “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for the same individual if he becomes a “ruler”.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99452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the Role of the Government in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times in the Light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Principles:</a:t>
            </a:r>
          </a:p>
          <a:p>
            <a:pPr marL="0" lvl="0" indent="0" fontAlgn="base">
              <a:spcBef>
                <a:spcPct val="60000"/>
              </a:spcBef>
              <a:spcAft>
                <a:spcPct val="5000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One must differentiate between “State” and “Government”.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state is a permanent geo-legal entity, while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governments—individuals— come and go.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government comes in the picture here.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9702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the Role of the Government in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times in the Light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persona of ‘Government’ has two dimensions:</a:t>
            </a: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as representative of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as representative—whether elected or not— of the people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981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Its Capacity as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Representative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the people of that are guaranteed by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Enforcement of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incl. establishment of the system of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Spearheading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agenda — both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economy and diffusing the message of Islam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the state sovereignty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898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Personal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of the Rulers or in Their Capacity as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of the People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prohibitions of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apply to the government. But the matter may be somewhat different in the case of the permissible things.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of public property — No trading. Use in public interest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economic activity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charity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pure public goods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semi-public goods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164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Policy Goals in Islamic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fontScale="92500" lnSpcReduction="20000"/>
          </a:bodyPr>
          <a:lstStyle/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preservation of institutional framework to support economic and distributional activity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incl. that of science and technology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fundamental economic rights of the citizens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poverty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inter-regional economic disparities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Temporary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to local communities to tied over temporary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(for local public goods)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credible deterrence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765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Policy Goals in Non-Islamic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other goals admissible in an Islamic economy, as explained earlier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Notes:</a:t>
            </a:r>
          </a:p>
          <a:p>
            <a:pPr marL="338138" lvl="0" indent="-338138" fontAlgn="base">
              <a:spcBef>
                <a:spcPct val="25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focus is on the ultimate goals that fiscal and monetary policies are supposed to aim at. Of course, they may be translated in terms of more specific targets.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departure from traditional roles assigned to fiscal and monetary policies is notable.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692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(Consensus view at the 1981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Islamabad Seminar)</a:t>
            </a: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Ideological orientation with equal attention to material and spiritual welfare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all the people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the necessary infrastructure to promote economic growth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an egalitarian economic and social order</a:t>
            </a:r>
          </a:p>
          <a:p>
            <a:pPr marL="338138" indent="-338138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105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(due to 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1980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Islamabad Seminar):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well-being with full employment and optimum rate of economic growth,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justice and equitable distribution of income and wealth, and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in the value of money				(Dr.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169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 (Difference)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goals are proposed here for both fiscal and monetary policies.</a:t>
            </a:r>
          </a:p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 is recognized here as a goal for non-Islamic economies.</a:t>
            </a:r>
          </a:p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some deviation from the goals traditionally assigned to the two policies.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53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focus on the fulfillment of the absolutely critical minimum needs of the citizens and the provision of a credible deterrence.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initiative and necessary action for anti-poverty purposes should come from the private sector with the government playing only the facilitator’s role.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also pay attention to distributive implications of its expenditures for a given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target.─For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example, no consumption subsidies and making an also for an expenditure not deteriorating economic disparities and poverty.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848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keep its hands largely off direct participation in economic activity and, in particular, avoiding entering into long-term economic commitments.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pursue its fiscal agenda in conjunction with the options available on the monetary side.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spearhead the development agenda with the involvement of the private sector.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37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Islamic financial system should be allowed to find its own equilibrium.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Activist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 should not to be on the cards due to inflation not being a major concern in the Islamic setup [because of to the financial flows being tied to (or, running parallel to) the real flows in the economy].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should focus on solvency of the financial system through prudential regulations, reserve requirements and its discounting operations.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336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 should influence the flow of financing into high-priority sectors through annual financing ceilings, regulating the equity stake of bank in deposits mobilized for the various purposes, etc.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may be injected into the system through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-permitted fiscal deficits or through injecting liquidity into the system on partnership basis for financing high-priority sectors.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57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500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4698</TotalTime>
  <Words>2338</Words>
  <Application>Microsoft Office PowerPoint</Application>
  <PresentationFormat>On-screen Show (4:3)</PresentationFormat>
  <Paragraphs>341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MBF707: Monetary and Fiscal Framework in Islamic Finance </vt:lpstr>
      <vt:lpstr>Topics of Discussion</vt:lpstr>
      <vt:lpstr>Introduction</vt:lpstr>
      <vt:lpstr>Significance of the Subject</vt:lpstr>
      <vt:lpstr>Significance (cont..)</vt:lpstr>
      <vt:lpstr>Significance (contd..)</vt:lpstr>
      <vt:lpstr>Economic Models Address Eco. Issues</vt:lpstr>
      <vt:lpstr>Retrospective of the Islamic Fin Sys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Thank You</vt:lpstr>
      <vt:lpstr>MBF707: Monetary and Fiscal Framework in Islamic Finance </vt:lpstr>
      <vt:lpstr>Review</vt:lpstr>
      <vt:lpstr>Topics to Cover</vt:lpstr>
      <vt:lpstr>Reconstruction of the Argument</vt:lpstr>
      <vt:lpstr>The Policy Perspective</vt:lpstr>
      <vt:lpstr>The Financial Scene</vt:lpstr>
      <vt:lpstr>The Financial Landscape</vt:lpstr>
      <vt:lpstr>Government in the Modern Age</vt:lpstr>
      <vt:lpstr>Government in the Modern Age</vt:lpstr>
      <vt:lpstr>Government in the Modern Age</vt:lpstr>
      <vt:lpstr>Government in the Modern Age</vt:lpstr>
      <vt:lpstr>Fiqh for the Government</vt:lpstr>
      <vt:lpstr>Fiqh for the Government</vt:lpstr>
      <vt:lpstr>Fiqh for the Government</vt:lpstr>
      <vt:lpstr>Fiqh for the Government</vt:lpstr>
      <vt:lpstr>Fiqh for the Government</vt:lpstr>
      <vt:lpstr>Fiqh for the Government</vt:lpstr>
      <vt:lpstr>Policy Goals in Islamic Economy</vt:lpstr>
      <vt:lpstr>Policy Goals in Non-Islamic Economy</vt:lpstr>
      <vt:lpstr>Policy Goals</vt:lpstr>
      <vt:lpstr>Policy Goals</vt:lpstr>
      <vt:lpstr>Policy Goals (Difference)</vt:lpstr>
      <vt:lpstr>Some Reflections on Working of the Fiscal Policy in an Islamic Economy</vt:lpstr>
      <vt:lpstr>Some Reflections on Working of the Fiscal Policy in an Islamic Economy</vt:lpstr>
      <vt:lpstr>Some Reflections on Working of the Monetary Policy in an Islamic Economy</vt:lpstr>
      <vt:lpstr>Some Reflections on Working of the Monetary Policy in an Islamic Economy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NTS</cp:lastModifiedBy>
  <cp:revision>223</cp:revision>
  <cp:lastPrinted>2013-04-30T04:29:25Z</cp:lastPrinted>
  <dcterms:created xsi:type="dcterms:W3CDTF">2012-07-18T13:07:28Z</dcterms:created>
  <dcterms:modified xsi:type="dcterms:W3CDTF">2014-07-19T03:29:15Z</dcterms:modified>
</cp:coreProperties>
</file>