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s/slide38.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s/slide36.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2.xml" ContentType="application/vnd.openxmlformats-officedocument.presentationml.slide+xml"/>
  <Override PartName="/ppt/slides/slide16.xml" ContentType="application/vnd.openxmlformats-officedocument.presentationml.slide+xml"/>
  <Override PartName="/ppt/slides/slide25.xml" ContentType="application/vnd.openxmlformats-officedocument.presentationml.slide+xml"/>
  <Override PartName="/ppt/slides/slide34.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Default Extension="rels" ContentType="application/vnd.openxmlformats-package.relationships+xml"/>
  <Default Extension="xml" ContentType="application/xml"/>
  <Override PartName="/ppt/slides/slide14.xml" ContentType="application/vnd.openxmlformats-officedocument.presentationml.slide+xml"/>
  <Override PartName="/ppt/slides/slide23.xml" ContentType="application/vnd.openxmlformats-officedocument.presentationml.slide+xml"/>
  <Override PartName="/ppt/slides/slide32.xml" ContentType="application/vnd.openxmlformats-officedocument.presentationml.slide+xml"/>
  <Override PartName="/ppt/slides/slide41.xml" ContentType="application/vnd.openxmlformats-officedocument.presentationml.slide+xml"/>
  <Override PartName="/ppt/notesMasters/notesMaster1.xml" ContentType="application/vnd.openxmlformats-officedocument.presentationml.notesMaster+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slides/slide4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s/slide39.xml" ContentType="application/vnd.openxmlformats-officedocument.presentationml.slide+xml"/>
  <Override PartName="/ppt/slideLayouts/slideLayout7.xml" ContentType="application/vnd.openxmlformats-officedocument.presentationml.slideLayout+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slides/slide37.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Override PartName="/ppt/slides/slide1.xml" ContentType="application/vnd.openxmlformats-officedocument.presentationml.slide+xml"/>
  <Override PartName="/ppt/slides/slide15.xml" ContentType="application/vnd.openxmlformats-officedocument.presentationml.slide+xml"/>
  <Override PartName="/ppt/slides/slide24.xml" ContentType="application/vnd.openxmlformats-officedocument.presentationml.slide+xml"/>
  <Override PartName="/ppt/slides/slide33.xml" ContentType="application/vnd.openxmlformats-officedocument.presentationml.slide+xml"/>
  <Override PartName="/ppt/slides/slide35.xml" ContentType="application/vnd.openxmlformats-officedocument.presentationml.slide+xml"/>
  <Override PartName="/ppt/slideLayouts/slideLayout3.xml" ContentType="application/vnd.openxmlformats-officedocument.presentationml.slideLayout+xml"/>
  <Default Extension="jpeg" ContentType="image/jpeg"/>
  <Override PartName="/ppt/presentation.xml" ContentType="application/vnd.openxmlformats-officedocument.presentationml.presentation.main+xml"/>
  <Override PartName="/ppt/slides/slide13.xml" ContentType="application/vnd.openxmlformats-officedocument.presentationml.slide+xml"/>
  <Override PartName="/ppt/slides/slide22.xml" ContentType="application/vnd.openxmlformats-officedocument.presentationml.slide+xml"/>
  <Override PartName="/ppt/slides/slide31.xml" ContentType="application/vnd.openxmlformats-officedocument.presentationml.slide+xml"/>
  <Override PartName="/ppt/slides/slide42.xml" ContentType="application/vnd.openxmlformats-officedocument.presentationml.slide+xml"/>
  <Override PartName="/ppt/slideLayouts/slideLayout1.xml" ContentType="application/vnd.openxmlformats-officedocument.presentationml.slideLayout+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44"/>
  </p:notesMasterIdLst>
  <p:sldIdLst>
    <p:sldId id="257" r:id="rId2"/>
    <p:sldId id="297" r:id="rId3"/>
    <p:sldId id="298" r:id="rId4"/>
    <p:sldId id="301" r:id="rId5"/>
    <p:sldId id="308" r:id="rId6"/>
    <p:sldId id="281" r:id="rId7"/>
    <p:sldId id="303" r:id="rId8"/>
    <p:sldId id="282" r:id="rId9"/>
    <p:sldId id="304" r:id="rId10"/>
    <p:sldId id="305" r:id="rId11"/>
    <p:sldId id="283" r:id="rId12"/>
    <p:sldId id="284" r:id="rId13"/>
    <p:sldId id="285" r:id="rId14"/>
    <p:sldId id="306" r:id="rId15"/>
    <p:sldId id="307" r:id="rId16"/>
    <p:sldId id="289" r:id="rId17"/>
    <p:sldId id="286" r:id="rId18"/>
    <p:sldId id="309" r:id="rId19"/>
    <p:sldId id="310" r:id="rId20"/>
    <p:sldId id="311" r:id="rId21"/>
    <p:sldId id="287" r:id="rId22"/>
    <p:sldId id="312" r:id="rId23"/>
    <p:sldId id="288" r:id="rId24"/>
    <p:sldId id="313" r:id="rId25"/>
    <p:sldId id="290" r:id="rId26"/>
    <p:sldId id="314" r:id="rId27"/>
    <p:sldId id="291" r:id="rId28"/>
    <p:sldId id="316" r:id="rId29"/>
    <p:sldId id="315" r:id="rId30"/>
    <p:sldId id="317" r:id="rId31"/>
    <p:sldId id="292" r:id="rId32"/>
    <p:sldId id="293" r:id="rId33"/>
    <p:sldId id="318" r:id="rId34"/>
    <p:sldId id="319" r:id="rId35"/>
    <p:sldId id="294" r:id="rId36"/>
    <p:sldId id="320" r:id="rId37"/>
    <p:sldId id="295" r:id="rId38"/>
    <p:sldId id="321" r:id="rId39"/>
    <p:sldId id="296" r:id="rId40"/>
    <p:sldId id="324" r:id="rId41"/>
    <p:sldId id="300" r:id="rId42"/>
    <p:sldId id="280" r:id="rId43"/>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extLst>
    <p:ext uri="{E76CE94A-603C-4142-B9EB-6D1370010A27}">
      <p14:discardImageEditData xmlns="" xmlns:p14="http://schemas.microsoft.com/office/powerpoint/2010/main" val="0"/>
    </p:ext>
    <p:ext uri="{D31A062A-798A-4329-ABDD-BBA856620510}">
      <p14:defaultImageDpi xmlns=""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showOutlineIcons="0">
    <p:restoredLeft sz="15620"/>
    <p:restoredTop sz="94660"/>
  </p:normalViewPr>
  <p:slideViewPr>
    <p:cSldViewPr>
      <p:cViewPr varScale="1">
        <p:scale>
          <a:sx n="61" d="100"/>
          <a:sy n="61" d="100"/>
        </p:scale>
        <p:origin x="-1542" y="-84"/>
      </p:cViewPr>
      <p:guideLst>
        <p:guide orient="horz" pos="2160"/>
        <p:guide pos="2880"/>
      </p:guideLst>
    </p:cSldViewPr>
  </p:slideViewPr>
  <p:notesTextViewPr>
    <p:cViewPr>
      <p:scale>
        <a:sx n="1" d="1"/>
        <a:sy n="1" d="1"/>
      </p:scale>
      <p:origin x="0" y="0"/>
    </p:cViewPr>
  </p:notesText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theme" Target="theme/theme1.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41" Type="http://schemas.openxmlformats.org/officeDocument/2006/relationships/slide" Target="slides/slide40.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lvl1pPr>
          </a:lstStyle>
          <a:p>
            <a:fld id="{BAB4646F-0C43-442E-BF27-22083FE7B49E}" type="datetimeFigureOut">
              <a:rPr lang="en-US" smtClean="0"/>
              <a:pPr/>
              <a:t>11/25/2013</a:t>
            </a:fld>
            <a:endParaRPr lang="en-US"/>
          </a:p>
        </p:txBody>
      </p:sp>
      <p:sp>
        <p:nvSpPr>
          <p:cNvPr id="4" name="Slide Image Placeholder 3"/>
          <p:cNvSpPr>
            <a:spLocks noGrp="1" noRot="1" noChangeAspect="1"/>
          </p:cNvSpPr>
          <p:nvPr>
            <p:ph type="sldImg" idx="2"/>
          </p:nvPr>
        </p:nvSpPr>
        <p:spPr>
          <a:xfrm>
            <a:off x="1143000" y="685800"/>
            <a:ext cx="4572000"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lvl1pPr>
          </a:lstStyle>
          <a:p>
            <a:fld id="{C7736A86-CE41-44CD-ADD3-8437F6C08C2C}" type="slidenum">
              <a:rPr lang="en-US" smtClean="0"/>
              <a:pPr/>
              <a:t>‹#›</a:t>
            </a:fld>
            <a:endParaRPr lang="en-US"/>
          </a:p>
        </p:txBody>
      </p:sp>
    </p:spTree>
    <p:extLst>
      <p:ext uri="{BB962C8B-B14F-4D97-AF65-F5344CB8AC3E}">
        <p14:creationId xmlns="" xmlns:p14="http://schemas.microsoft.com/office/powerpoint/2010/main" val="351881470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AB9650A7-24D1-40E4-8C1A-B664D490FCFD}" type="datetime1">
              <a:rPr lang="en-US" smtClean="0"/>
              <a:pPr/>
              <a:t>11/25/2013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25ACF6-F922-455B-A3A0-5B36D5DB7489}" type="slidenum">
              <a:rPr lang="en-US" smtClean="0"/>
              <a:pPr/>
              <a:t>‹#›</a:t>
            </a:fld>
            <a:endParaRPr lang="en-US"/>
          </a:p>
        </p:txBody>
      </p:sp>
    </p:spTree>
    <p:extLst>
      <p:ext uri="{BB962C8B-B14F-4D97-AF65-F5344CB8AC3E}">
        <p14:creationId xmlns="" xmlns:p14="http://schemas.microsoft.com/office/powerpoint/2010/main" val="377328830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96D01427-AA07-499E-856C-2F6AD5BFD0DE}" type="datetime1">
              <a:rPr lang="en-US" smtClean="0"/>
              <a:pPr/>
              <a:t>11/25/2013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25ACF6-F922-455B-A3A0-5B36D5DB7489}" type="slidenum">
              <a:rPr lang="en-US" smtClean="0"/>
              <a:pPr/>
              <a:t>‹#›</a:t>
            </a:fld>
            <a:endParaRPr lang="en-US"/>
          </a:p>
        </p:txBody>
      </p:sp>
    </p:spTree>
    <p:extLst>
      <p:ext uri="{BB962C8B-B14F-4D97-AF65-F5344CB8AC3E}">
        <p14:creationId xmlns="" xmlns:p14="http://schemas.microsoft.com/office/powerpoint/2010/main" val="24419319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B60BC7BB-78D7-46D3-AFE5-E5FE291F834C}" type="datetime1">
              <a:rPr lang="en-US" smtClean="0"/>
              <a:pPr/>
              <a:t>11/25/2013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25ACF6-F922-455B-A3A0-5B36D5DB7489}" type="slidenum">
              <a:rPr lang="en-US" smtClean="0"/>
              <a:pPr/>
              <a:t>‹#›</a:t>
            </a:fld>
            <a:endParaRPr lang="en-US"/>
          </a:p>
        </p:txBody>
      </p:sp>
    </p:spTree>
    <p:extLst>
      <p:ext uri="{BB962C8B-B14F-4D97-AF65-F5344CB8AC3E}">
        <p14:creationId xmlns="" xmlns:p14="http://schemas.microsoft.com/office/powerpoint/2010/main" val="35639943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3683C97D-4D8D-45AF-A640-9C01D66D436B}" type="datetime1">
              <a:rPr lang="en-US" smtClean="0"/>
              <a:pPr/>
              <a:t>11/25/2013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25ACF6-F922-455B-A3A0-5B36D5DB7489}" type="slidenum">
              <a:rPr lang="en-US" smtClean="0"/>
              <a:pPr/>
              <a:t>‹#›</a:t>
            </a:fld>
            <a:endParaRPr lang="en-US"/>
          </a:p>
        </p:txBody>
      </p:sp>
    </p:spTree>
    <p:extLst>
      <p:ext uri="{BB962C8B-B14F-4D97-AF65-F5344CB8AC3E}">
        <p14:creationId xmlns="" xmlns:p14="http://schemas.microsoft.com/office/powerpoint/2010/main" val="132255002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F127BF93-4A74-4B3F-99B6-F5956144BDF2}" type="datetime1">
              <a:rPr lang="en-US" smtClean="0"/>
              <a:pPr/>
              <a:t>11/25/2013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2525ACF6-F922-455B-A3A0-5B36D5DB7489}" type="slidenum">
              <a:rPr lang="en-US" smtClean="0"/>
              <a:pPr/>
              <a:t>‹#›</a:t>
            </a:fld>
            <a:endParaRPr lang="en-US"/>
          </a:p>
        </p:txBody>
      </p:sp>
    </p:spTree>
    <p:extLst>
      <p:ext uri="{BB962C8B-B14F-4D97-AF65-F5344CB8AC3E}">
        <p14:creationId xmlns="" xmlns:p14="http://schemas.microsoft.com/office/powerpoint/2010/main" val="338545365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C3FAE13A-C727-4C30-B832-AD1854168EAE}" type="datetime1">
              <a:rPr lang="en-US" smtClean="0"/>
              <a:pPr/>
              <a:t>11/25/2013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2525ACF6-F922-455B-A3A0-5B36D5DB7489}" type="slidenum">
              <a:rPr lang="en-US" smtClean="0"/>
              <a:pPr/>
              <a:t>‹#›</a:t>
            </a:fld>
            <a:endParaRPr lang="en-US"/>
          </a:p>
        </p:txBody>
      </p:sp>
    </p:spTree>
    <p:extLst>
      <p:ext uri="{BB962C8B-B14F-4D97-AF65-F5344CB8AC3E}">
        <p14:creationId xmlns="" xmlns:p14="http://schemas.microsoft.com/office/powerpoint/2010/main" val="15137637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A54B5F4D-B001-42E0-8D60-2364C29799E5}" type="datetime1">
              <a:rPr lang="en-US" smtClean="0"/>
              <a:pPr/>
              <a:t>11/25/2013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2525ACF6-F922-455B-A3A0-5B36D5DB7489}" type="slidenum">
              <a:rPr lang="en-US" smtClean="0"/>
              <a:pPr/>
              <a:t>‹#›</a:t>
            </a:fld>
            <a:endParaRPr lang="en-US"/>
          </a:p>
        </p:txBody>
      </p:sp>
    </p:spTree>
    <p:extLst>
      <p:ext uri="{BB962C8B-B14F-4D97-AF65-F5344CB8AC3E}">
        <p14:creationId xmlns="" xmlns:p14="http://schemas.microsoft.com/office/powerpoint/2010/main" val="218517287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4C733EA-D376-4501-8D49-85E35B2CA102}" type="datetime1">
              <a:rPr lang="en-US" smtClean="0"/>
              <a:pPr/>
              <a:t>11/25/2013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25ACF6-F922-455B-A3A0-5B36D5DB7489}" type="slidenum">
              <a:rPr lang="en-US" smtClean="0"/>
              <a:pPr/>
              <a:t>‹#›</a:t>
            </a:fld>
            <a:endParaRPr lang="en-US"/>
          </a:p>
        </p:txBody>
      </p:sp>
    </p:spTree>
    <p:extLst>
      <p:ext uri="{BB962C8B-B14F-4D97-AF65-F5344CB8AC3E}">
        <p14:creationId xmlns="" xmlns:p14="http://schemas.microsoft.com/office/powerpoint/2010/main" val="257229544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495DC003-47F4-44DE-81DD-FC07D92D374F}" type="datetime1">
              <a:rPr lang="en-US" smtClean="0"/>
              <a:pPr/>
              <a:t>11/25/2013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2525ACF6-F922-455B-A3A0-5B36D5DB7489}" type="slidenum">
              <a:rPr lang="en-US" smtClean="0"/>
              <a:pPr/>
              <a:t>‹#›</a:t>
            </a:fld>
            <a:endParaRPr lang="en-US"/>
          </a:p>
        </p:txBody>
      </p:sp>
    </p:spTree>
    <p:extLst>
      <p:ext uri="{BB962C8B-B14F-4D97-AF65-F5344CB8AC3E}">
        <p14:creationId xmlns="" xmlns:p14="http://schemas.microsoft.com/office/powerpoint/2010/main" val="11088897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BC2E7866-D5D6-4014-A47E-E17966AA012A}" type="datetime1">
              <a:rPr lang="en-US" smtClean="0"/>
              <a:pPr/>
              <a:t>11/25/2013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25ACF6-F922-455B-A3A0-5B36D5DB7489}" type="slidenum">
              <a:rPr lang="en-US" smtClean="0"/>
              <a:pPr/>
              <a:t>‹#›</a:t>
            </a:fld>
            <a:endParaRPr lang="en-US"/>
          </a:p>
        </p:txBody>
      </p:sp>
    </p:spTree>
    <p:extLst>
      <p:ext uri="{BB962C8B-B14F-4D97-AF65-F5344CB8AC3E}">
        <p14:creationId xmlns="" xmlns:p14="http://schemas.microsoft.com/office/powerpoint/2010/main" val="196511339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A88C6EC4-C339-4803-AB21-D3F0FB96F51B}" type="datetime1">
              <a:rPr lang="en-US" smtClean="0"/>
              <a:pPr/>
              <a:t>11/25/2013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2525ACF6-F922-455B-A3A0-5B36D5DB7489}" type="slidenum">
              <a:rPr lang="en-US" smtClean="0"/>
              <a:pPr/>
              <a:t>‹#›</a:t>
            </a:fld>
            <a:endParaRPr lang="en-US"/>
          </a:p>
        </p:txBody>
      </p:sp>
    </p:spTree>
    <p:extLst>
      <p:ext uri="{BB962C8B-B14F-4D97-AF65-F5344CB8AC3E}">
        <p14:creationId xmlns="" xmlns:p14="http://schemas.microsoft.com/office/powerpoint/2010/main" val="47234168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3B31625-51B4-4811-B90F-7B80CFC93F65}" type="datetime1">
              <a:rPr lang="en-US" smtClean="0"/>
              <a:pPr/>
              <a:t>11/25/2013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2525ACF6-F922-455B-A3A0-5B36D5DB7489}" type="slidenum">
              <a:rPr lang="en-US" smtClean="0"/>
              <a:pPr/>
              <a:t>‹#›</a:t>
            </a:fld>
            <a:endParaRPr lang="en-US"/>
          </a:p>
        </p:txBody>
      </p:sp>
    </p:spTree>
    <p:extLst>
      <p:ext uri="{BB962C8B-B14F-4D97-AF65-F5344CB8AC3E}">
        <p14:creationId xmlns="" xmlns:p14="http://schemas.microsoft.com/office/powerpoint/2010/main" val="801220401"/>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hf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slideLayout" Target="../slideLayouts/slideLayout1.xml"/><Relationship Id="rId1" Type="http://schemas.openxmlformats.org/officeDocument/2006/relationships/vmlDrawing" Target="../drawings/vmlDrawing1.v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90750"/>
            <a:ext cx="7772400" cy="2381250"/>
          </a:xfrm>
        </p:spPr>
        <p:txBody>
          <a:bodyPr>
            <a:normAutofit fontScale="90000"/>
          </a:bodyPr>
          <a:lstStyle/>
          <a:p>
            <a:r>
              <a:rPr lang="en-US" dirty="0" smtClean="0"/>
              <a:t>MBF-705</a:t>
            </a:r>
            <a:br>
              <a:rPr lang="en-US" dirty="0" smtClean="0"/>
            </a:br>
            <a:r>
              <a:rPr lang="en-US" dirty="0" smtClean="0"/>
              <a:t>LEGAL AND REGULATORY ASPECTS OF BANKING SUPERVISION</a:t>
            </a:r>
            <a:endParaRPr lang="en-US" dirty="0"/>
          </a:p>
        </p:txBody>
      </p:sp>
      <p:sp>
        <p:nvSpPr>
          <p:cNvPr id="3" name="Subtitle 2"/>
          <p:cNvSpPr>
            <a:spLocks noGrp="1"/>
          </p:cNvSpPr>
          <p:nvPr>
            <p:ph type="subTitle" idx="1"/>
          </p:nvPr>
        </p:nvSpPr>
        <p:spPr>
          <a:xfrm>
            <a:off x="1752600" y="4648200"/>
            <a:ext cx="6400800" cy="762000"/>
          </a:xfrm>
        </p:spPr>
        <p:txBody>
          <a:bodyPr/>
          <a:lstStyle/>
          <a:p>
            <a:pPr algn="r"/>
            <a:r>
              <a:rPr lang="en-US" dirty="0" smtClean="0"/>
              <a:t>OSMAN BIN SAIF</a:t>
            </a:r>
            <a:endParaRPr lang="en-US" dirty="0"/>
          </a:p>
        </p:txBody>
      </p:sp>
      <p:sp>
        <p:nvSpPr>
          <p:cNvPr id="4" name="TextBox 3"/>
          <p:cNvSpPr txBox="1"/>
          <p:nvPr/>
        </p:nvSpPr>
        <p:spPr>
          <a:xfrm>
            <a:off x="6400800" y="468868"/>
            <a:ext cx="1752600" cy="369332"/>
          </a:xfrm>
          <a:prstGeom prst="rect">
            <a:avLst/>
          </a:prstGeom>
          <a:noFill/>
        </p:spPr>
        <p:txBody>
          <a:bodyPr wrap="square" rtlCol="0">
            <a:spAutoFit/>
          </a:bodyPr>
          <a:lstStyle/>
          <a:p>
            <a:r>
              <a:rPr lang="en-US" dirty="0" smtClean="0"/>
              <a:t>Session: EIGHT</a:t>
            </a:r>
            <a:endParaRPr lang="en-US" dirty="0"/>
          </a:p>
        </p:txBody>
      </p:sp>
    </p:spTree>
    <p:extLst>
      <p:ext uri="{BB962C8B-B14F-4D97-AF65-F5344CB8AC3E}">
        <p14:creationId xmlns="" xmlns:p14="http://schemas.microsoft.com/office/powerpoint/2010/main" val="3915813777"/>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 of previous session</a:t>
            </a:r>
            <a:endParaRPr lang="en-US" dirty="0"/>
          </a:p>
        </p:txBody>
      </p:sp>
      <p:sp>
        <p:nvSpPr>
          <p:cNvPr id="3" name="Content Placeholder 2"/>
          <p:cNvSpPr>
            <a:spLocks noGrp="1"/>
          </p:cNvSpPr>
          <p:nvPr>
            <p:ph idx="1"/>
          </p:nvPr>
        </p:nvSpPr>
        <p:spPr/>
        <p:txBody>
          <a:bodyPr>
            <a:normAutofit lnSpcReduction="10000"/>
          </a:bodyPr>
          <a:lstStyle/>
          <a:p>
            <a:r>
              <a:rPr lang="en-US" b="1" u="sng" dirty="0" smtClean="0"/>
              <a:t>SECTION 2:</a:t>
            </a:r>
          </a:p>
          <a:p>
            <a:r>
              <a:rPr lang="en-US" dirty="0" smtClean="0"/>
              <a:t>REGULATING BANK CAPITAL ADEQUACY</a:t>
            </a:r>
          </a:p>
          <a:p>
            <a:pPr lvl="1"/>
            <a:r>
              <a:rPr lang="en-US" dirty="0" smtClean="0"/>
              <a:t>What is Capital Adequacy</a:t>
            </a:r>
          </a:p>
          <a:p>
            <a:pPr lvl="1"/>
            <a:r>
              <a:rPr lang="en-US" dirty="0" smtClean="0"/>
              <a:t>Regulations</a:t>
            </a:r>
          </a:p>
          <a:p>
            <a:pPr lvl="1"/>
            <a:r>
              <a:rPr lang="en-US" dirty="0" smtClean="0"/>
              <a:t>5C’s of Credit</a:t>
            </a:r>
          </a:p>
          <a:p>
            <a:r>
              <a:rPr lang="en-US" dirty="0" smtClean="0"/>
              <a:t>Regulatory Capital</a:t>
            </a:r>
          </a:p>
          <a:p>
            <a:pPr lvl="1"/>
            <a:r>
              <a:rPr lang="en-US" dirty="0" smtClean="0"/>
              <a:t>Tier 1 Capital</a:t>
            </a:r>
          </a:p>
          <a:p>
            <a:pPr lvl="1"/>
            <a:r>
              <a:rPr lang="en-US" dirty="0" smtClean="0"/>
              <a:t>Tier 2 Supplementary Capital</a:t>
            </a:r>
          </a:p>
          <a:p>
            <a:r>
              <a:rPr lang="en-US" dirty="0" smtClean="0"/>
              <a:t>Revaluation Reserves</a:t>
            </a:r>
          </a:p>
          <a:p>
            <a:pPr lvl="1"/>
            <a:endParaRPr lang="en-US" dirty="0" smtClean="0"/>
          </a:p>
          <a:p>
            <a:pPr lvl="1"/>
            <a:endParaRPr lang="en-US" dirty="0" smtClean="0"/>
          </a:p>
          <a:p>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2</a:t>
            </a:fld>
            <a:endParaRPr lang="en-US"/>
          </a:p>
        </p:txBody>
      </p:sp>
    </p:spTree>
    <p:extLst>
      <p:ext uri="{BB962C8B-B14F-4D97-AF65-F5344CB8AC3E}">
        <p14:creationId xmlns="" xmlns:p14="http://schemas.microsoft.com/office/powerpoint/2010/main" val="188429617"/>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Summary of previous session (Contd.)</a:t>
            </a:r>
            <a:endParaRPr lang="en-US" dirty="0"/>
          </a:p>
        </p:txBody>
      </p:sp>
      <p:sp>
        <p:nvSpPr>
          <p:cNvPr id="3" name="Content Placeholder 2"/>
          <p:cNvSpPr>
            <a:spLocks noGrp="1"/>
          </p:cNvSpPr>
          <p:nvPr>
            <p:ph idx="1"/>
          </p:nvPr>
        </p:nvSpPr>
        <p:spPr/>
        <p:txBody>
          <a:bodyPr/>
          <a:lstStyle/>
          <a:p>
            <a:r>
              <a:rPr lang="en-US" dirty="0" smtClean="0"/>
              <a:t>General Provisions</a:t>
            </a:r>
          </a:p>
          <a:p>
            <a:r>
              <a:rPr lang="en-US" dirty="0" smtClean="0"/>
              <a:t>Hybrid Debt Capital Instrument</a:t>
            </a:r>
          </a:p>
          <a:p>
            <a:r>
              <a:rPr lang="en-US" dirty="0" smtClean="0"/>
              <a:t>Sub-ordinated term debt</a:t>
            </a:r>
          </a:p>
          <a:p>
            <a:r>
              <a:rPr lang="en-US" dirty="0" smtClean="0"/>
              <a:t>Different international implementations</a:t>
            </a:r>
          </a:p>
          <a:p>
            <a:endParaRPr lang="en-US" dirty="0" smtClean="0"/>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3</a:t>
            </a:fld>
            <a:endParaRPr lang="en-US"/>
          </a:p>
        </p:txBody>
      </p:sp>
    </p:spTree>
    <p:extLst>
      <p:ext uri="{BB962C8B-B14F-4D97-AF65-F5344CB8AC3E}">
        <p14:creationId xmlns="" xmlns:p14="http://schemas.microsoft.com/office/powerpoint/2010/main" val="6940137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Agenda of this session</a:t>
            </a:r>
            <a:endParaRPr lang="en-US" dirty="0"/>
          </a:p>
        </p:txBody>
      </p:sp>
      <p:sp>
        <p:nvSpPr>
          <p:cNvPr id="3" name="Content Placeholder 2"/>
          <p:cNvSpPr>
            <a:spLocks noGrp="1"/>
          </p:cNvSpPr>
          <p:nvPr>
            <p:ph idx="1"/>
          </p:nvPr>
        </p:nvSpPr>
        <p:spPr/>
        <p:txBody>
          <a:bodyPr>
            <a:normAutofit fontScale="92500" lnSpcReduction="10000"/>
          </a:bodyPr>
          <a:lstStyle/>
          <a:p>
            <a:r>
              <a:rPr lang="en-US" dirty="0" smtClean="0"/>
              <a:t>BASEL I</a:t>
            </a:r>
          </a:p>
          <a:p>
            <a:pPr lvl="1"/>
            <a:r>
              <a:rPr lang="en-US" dirty="0" smtClean="0"/>
              <a:t>Background</a:t>
            </a:r>
          </a:p>
          <a:p>
            <a:pPr lvl="1"/>
            <a:r>
              <a:rPr lang="en-US" dirty="0" smtClean="0"/>
              <a:t>Main Framework</a:t>
            </a:r>
          </a:p>
          <a:p>
            <a:r>
              <a:rPr lang="en-US" dirty="0" smtClean="0"/>
              <a:t>BASEL II</a:t>
            </a:r>
          </a:p>
          <a:p>
            <a:pPr lvl="1"/>
            <a:r>
              <a:rPr lang="en-US" dirty="0" smtClean="0"/>
              <a:t>Background</a:t>
            </a:r>
          </a:p>
          <a:p>
            <a:pPr lvl="1"/>
            <a:r>
              <a:rPr lang="en-US" dirty="0" smtClean="0"/>
              <a:t>Objective</a:t>
            </a:r>
          </a:p>
          <a:p>
            <a:pPr lvl="1"/>
            <a:r>
              <a:rPr lang="en-US" dirty="0" smtClean="0"/>
              <a:t>The accord in operation</a:t>
            </a:r>
          </a:p>
          <a:p>
            <a:pPr lvl="1"/>
            <a:r>
              <a:rPr lang="en-US" dirty="0" smtClean="0"/>
              <a:t>The three pillars</a:t>
            </a:r>
          </a:p>
          <a:p>
            <a:pPr lvl="1"/>
            <a:r>
              <a:rPr lang="en-US" dirty="0" smtClean="0"/>
              <a:t>Basel and Regulators</a:t>
            </a:r>
          </a:p>
          <a:p>
            <a:pPr lvl="1"/>
            <a:r>
              <a:rPr lang="en-US" dirty="0" smtClean="0"/>
              <a:t>BASEL II and the global financial crisis.</a:t>
            </a:r>
          </a:p>
          <a:p>
            <a:pPr lvl="1"/>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4</a:t>
            </a:fld>
            <a:endParaRPr lang="en-US"/>
          </a:p>
        </p:txBody>
      </p:sp>
    </p:spTree>
    <p:extLst>
      <p:ext uri="{BB962C8B-B14F-4D97-AF65-F5344CB8AC3E}">
        <p14:creationId xmlns="" xmlns:p14="http://schemas.microsoft.com/office/powerpoint/2010/main" val="3887950705"/>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895600"/>
            <a:ext cx="8229600" cy="3230563"/>
          </a:xfrm>
        </p:spPr>
        <p:txBody>
          <a:bodyPr/>
          <a:lstStyle/>
          <a:p>
            <a:pPr algn="ctr"/>
            <a:r>
              <a:rPr lang="en-US" sz="4800" dirty="0" smtClean="0"/>
              <a:t>BASEL </a:t>
            </a:r>
            <a:r>
              <a:rPr lang="en-US" dirty="0" smtClean="0"/>
              <a:t> </a:t>
            </a:r>
            <a:r>
              <a:rPr lang="en-US" sz="4800" dirty="0" smtClean="0"/>
              <a:t>I</a:t>
            </a:r>
            <a:endParaRPr lang="en-US" sz="4800"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5</a:t>
            </a:fld>
            <a:endParaRPr lang="en-US"/>
          </a:p>
        </p:txBody>
      </p:sp>
    </p:spTree>
    <p:extLst>
      <p:ext uri="{BB962C8B-B14F-4D97-AF65-F5344CB8AC3E}">
        <p14:creationId xmlns="" xmlns:p14="http://schemas.microsoft.com/office/powerpoint/2010/main" val="2968123658"/>
      </p:ext>
    </p:extLst>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Basel </a:t>
            </a:r>
            <a:r>
              <a:rPr lang="en-US" dirty="0" smtClean="0"/>
              <a:t>I</a:t>
            </a:r>
            <a:endParaRPr lang="en-US" dirty="0"/>
          </a:p>
        </p:txBody>
      </p:sp>
      <p:sp>
        <p:nvSpPr>
          <p:cNvPr id="3" name="Content Placeholder 2"/>
          <p:cNvSpPr>
            <a:spLocks noGrp="1"/>
          </p:cNvSpPr>
          <p:nvPr>
            <p:ph idx="1"/>
          </p:nvPr>
        </p:nvSpPr>
        <p:spPr/>
        <p:txBody>
          <a:bodyPr>
            <a:normAutofit lnSpcReduction="10000"/>
          </a:bodyPr>
          <a:lstStyle/>
          <a:p>
            <a:r>
              <a:rPr lang="en-US" b="1" dirty="0"/>
              <a:t>Basel I</a:t>
            </a:r>
            <a:r>
              <a:rPr lang="en-US" dirty="0"/>
              <a:t> is the round of deliberations by central bankers from around the world, and in </a:t>
            </a:r>
            <a:r>
              <a:rPr lang="en-US" dirty="0" smtClean="0"/>
              <a:t>1988. </a:t>
            </a:r>
          </a:p>
          <a:p>
            <a:r>
              <a:rPr lang="en-US" dirty="0" smtClean="0"/>
              <a:t>The</a:t>
            </a:r>
            <a:r>
              <a:rPr lang="en-US" dirty="0"/>
              <a:t> Basel Committee on Banking Supervision (BCBS) in Basel, Switzerland, published a set of minimum capital requirements for banks. </a:t>
            </a:r>
            <a:endParaRPr lang="en-US" dirty="0" smtClean="0"/>
          </a:p>
          <a:p>
            <a:r>
              <a:rPr lang="en-US" dirty="0" smtClean="0"/>
              <a:t>This </a:t>
            </a:r>
            <a:r>
              <a:rPr lang="en-US" dirty="0"/>
              <a:t>is also known as the 1988 Basel Accord, and was enforced by law in the Group of Ten (G-10) countries in 1992 . </a:t>
            </a:r>
          </a:p>
        </p:txBody>
      </p:sp>
      <p:sp>
        <p:nvSpPr>
          <p:cNvPr id="4" name="Slide Number Placeholder 3"/>
          <p:cNvSpPr>
            <a:spLocks noGrp="1"/>
          </p:cNvSpPr>
          <p:nvPr>
            <p:ph type="sldNum" sz="quarter" idx="12"/>
          </p:nvPr>
        </p:nvSpPr>
        <p:spPr/>
        <p:txBody>
          <a:bodyPr/>
          <a:lstStyle/>
          <a:p>
            <a:fld id="{2525ACF6-F922-455B-A3A0-5B36D5DB7489}" type="slidenum">
              <a:rPr lang="en-US" smtClean="0"/>
              <a:pPr/>
              <a:t>6</a:t>
            </a:fld>
            <a:endParaRPr lang="en-US"/>
          </a:p>
        </p:txBody>
      </p:sp>
    </p:spTree>
    <p:extLst>
      <p:ext uri="{BB962C8B-B14F-4D97-AF65-F5344CB8AC3E}">
        <p14:creationId xmlns="" xmlns:p14="http://schemas.microsoft.com/office/powerpoint/2010/main" val="64223029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Basel </a:t>
            </a:r>
            <a:r>
              <a:rPr lang="en-US" dirty="0" smtClean="0"/>
              <a:t>I (Contd.)</a:t>
            </a:r>
            <a:endParaRPr lang="en-US" dirty="0"/>
          </a:p>
        </p:txBody>
      </p:sp>
      <p:sp>
        <p:nvSpPr>
          <p:cNvPr id="3" name="Content Placeholder 2"/>
          <p:cNvSpPr>
            <a:spLocks noGrp="1"/>
          </p:cNvSpPr>
          <p:nvPr>
            <p:ph idx="1"/>
          </p:nvPr>
        </p:nvSpPr>
        <p:spPr/>
        <p:txBody>
          <a:bodyPr>
            <a:normAutofit lnSpcReduction="10000"/>
          </a:bodyPr>
          <a:lstStyle/>
          <a:p>
            <a:r>
              <a:rPr lang="en-US" dirty="0"/>
              <a:t>Basel I is now widely viewed as </a:t>
            </a:r>
            <a:r>
              <a:rPr lang="en-US" dirty="0" smtClean="0"/>
              <a:t>outmoded.</a:t>
            </a:r>
          </a:p>
          <a:p>
            <a:r>
              <a:rPr lang="en-US" dirty="0" smtClean="0"/>
              <a:t>The </a:t>
            </a:r>
            <a:r>
              <a:rPr lang="en-US" dirty="0"/>
              <a:t>world has changed as financial conglomerates, financial innovation and risk management have developed, and a more comprehensive set of guidelines, known as Basel II, are in the process of implementation by several countries. </a:t>
            </a:r>
            <a:endParaRPr lang="en-US" dirty="0" smtClean="0"/>
          </a:p>
          <a:p>
            <a:r>
              <a:rPr lang="en-US" dirty="0" smtClean="0"/>
              <a:t>Basel </a:t>
            </a:r>
            <a:r>
              <a:rPr lang="en-US" dirty="0"/>
              <a:t>III was developed in response to the financial crisis.</a:t>
            </a:r>
          </a:p>
          <a:p>
            <a:endParaRPr lang="en-US"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7</a:t>
            </a:fld>
            <a:endParaRPr lang="en-US"/>
          </a:p>
        </p:txBody>
      </p:sp>
    </p:spTree>
    <p:extLst>
      <p:ext uri="{BB962C8B-B14F-4D97-AF65-F5344CB8AC3E}">
        <p14:creationId xmlns="" xmlns:p14="http://schemas.microsoft.com/office/powerpoint/2010/main" val="698724464"/>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Background</a:t>
            </a:r>
            <a:endParaRPr lang="en-US" dirty="0"/>
          </a:p>
        </p:txBody>
      </p:sp>
      <p:sp>
        <p:nvSpPr>
          <p:cNvPr id="3" name="Content Placeholder 2"/>
          <p:cNvSpPr>
            <a:spLocks noGrp="1"/>
          </p:cNvSpPr>
          <p:nvPr>
            <p:ph idx="1"/>
          </p:nvPr>
        </p:nvSpPr>
        <p:spPr/>
        <p:txBody>
          <a:bodyPr>
            <a:normAutofit/>
          </a:bodyPr>
          <a:lstStyle/>
          <a:p>
            <a:r>
              <a:rPr lang="en-US" dirty="0"/>
              <a:t>The Committee was formed in response to the messy liquidation of a Cologne-based bank (</a:t>
            </a:r>
            <a:r>
              <a:rPr lang="en-US" dirty="0" err="1"/>
              <a:t>Herstatt</a:t>
            </a:r>
            <a:r>
              <a:rPr lang="en-US" dirty="0"/>
              <a:t> Bank) in 1974. </a:t>
            </a:r>
            <a:endParaRPr lang="en-US" dirty="0" smtClean="0"/>
          </a:p>
          <a:p>
            <a:r>
              <a:rPr lang="en-US" dirty="0" smtClean="0"/>
              <a:t>On </a:t>
            </a:r>
            <a:r>
              <a:rPr lang="en-US" dirty="0"/>
              <a:t>26 June 1974, a number of banks had released Deutsche Mark (German Mark) to the </a:t>
            </a:r>
            <a:r>
              <a:rPr lang="en-US" dirty="0" err="1"/>
              <a:t>Herstatt</a:t>
            </a:r>
            <a:r>
              <a:rPr lang="en-US" dirty="0"/>
              <a:t> Bank in exchange for dollar payments deliverable in New York. </a:t>
            </a:r>
          </a:p>
        </p:txBody>
      </p:sp>
      <p:sp>
        <p:nvSpPr>
          <p:cNvPr id="4" name="Slide Number Placeholder 3"/>
          <p:cNvSpPr>
            <a:spLocks noGrp="1"/>
          </p:cNvSpPr>
          <p:nvPr>
            <p:ph type="sldNum" sz="quarter" idx="12"/>
          </p:nvPr>
        </p:nvSpPr>
        <p:spPr/>
        <p:txBody>
          <a:bodyPr/>
          <a:lstStyle/>
          <a:p>
            <a:fld id="{2525ACF6-F922-455B-A3A0-5B36D5DB7489}" type="slidenum">
              <a:rPr lang="en-US" smtClean="0"/>
              <a:pPr/>
              <a:t>8</a:t>
            </a:fld>
            <a:endParaRPr lang="en-US"/>
          </a:p>
        </p:txBody>
      </p:sp>
    </p:spTree>
    <p:extLst>
      <p:ext uri="{BB962C8B-B14F-4D97-AF65-F5344CB8AC3E}">
        <p14:creationId xmlns="" xmlns:p14="http://schemas.microsoft.com/office/powerpoint/2010/main" val="1874197326"/>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Background (Contd.)</a:t>
            </a:r>
            <a:endParaRPr lang="en-US" dirty="0"/>
          </a:p>
        </p:txBody>
      </p:sp>
      <p:sp>
        <p:nvSpPr>
          <p:cNvPr id="3" name="Content Placeholder 2"/>
          <p:cNvSpPr>
            <a:spLocks noGrp="1"/>
          </p:cNvSpPr>
          <p:nvPr>
            <p:ph idx="1"/>
          </p:nvPr>
        </p:nvSpPr>
        <p:spPr/>
        <p:txBody>
          <a:bodyPr>
            <a:normAutofit/>
          </a:bodyPr>
          <a:lstStyle/>
          <a:p>
            <a:r>
              <a:rPr lang="en-US" dirty="0"/>
              <a:t>On account of differences in the time zones, there was a lag in the dollar payment to the counterparty banks, and during this gap, and before the dollar payments could be effected in New York, the </a:t>
            </a:r>
            <a:r>
              <a:rPr lang="en-US" dirty="0" err="1"/>
              <a:t>Herstatt</a:t>
            </a:r>
            <a:r>
              <a:rPr lang="en-US" dirty="0"/>
              <a:t> Bank was liquidated by German regulators</a:t>
            </a:r>
            <a:r>
              <a:rPr lang="en-US" dirty="0" smtClean="0"/>
              <a:t>.</a:t>
            </a:r>
            <a:endParaRPr lang="en-US"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9</a:t>
            </a:fld>
            <a:endParaRPr lang="en-US"/>
          </a:p>
        </p:txBody>
      </p:sp>
    </p:spTree>
    <p:extLst>
      <p:ext uri="{BB962C8B-B14F-4D97-AF65-F5344CB8AC3E}">
        <p14:creationId xmlns="" xmlns:p14="http://schemas.microsoft.com/office/powerpoint/2010/main" val="2530032362"/>
      </p:ext>
    </p:extLst>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Background (Contd.)</a:t>
            </a:r>
          </a:p>
        </p:txBody>
      </p:sp>
      <p:sp>
        <p:nvSpPr>
          <p:cNvPr id="3" name="Content Placeholder 2"/>
          <p:cNvSpPr>
            <a:spLocks noGrp="1"/>
          </p:cNvSpPr>
          <p:nvPr>
            <p:ph idx="1"/>
          </p:nvPr>
        </p:nvSpPr>
        <p:spPr/>
        <p:txBody>
          <a:bodyPr/>
          <a:lstStyle/>
          <a:p>
            <a:r>
              <a:rPr lang="en-US" dirty="0"/>
              <a:t>This incident prompted the G-10 nations to form towards the end of 1974, the Basel Committee on Banking Supervision, under the auspices of the Bank of International Settlements (BIS) located in Basel, Switzerland.</a:t>
            </a:r>
          </a:p>
          <a:p>
            <a:endParaRPr lang="en-US" dirty="0"/>
          </a:p>
          <a:p>
            <a:endParaRPr lang="en-US"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10</a:t>
            </a:fld>
            <a:endParaRPr lang="en-US"/>
          </a:p>
        </p:txBody>
      </p:sp>
    </p:spTree>
    <p:extLst>
      <p:ext uri="{BB962C8B-B14F-4D97-AF65-F5344CB8AC3E}">
        <p14:creationId xmlns="" xmlns:p14="http://schemas.microsoft.com/office/powerpoint/2010/main" val="1306690329"/>
      </p:ext>
    </p:extLst>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Main </a:t>
            </a:r>
            <a:r>
              <a:rPr lang="en-US" dirty="0" smtClean="0"/>
              <a:t>framework</a:t>
            </a:r>
            <a:endParaRPr lang="en-US" dirty="0"/>
          </a:p>
        </p:txBody>
      </p:sp>
      <p:sp>
        <p:nvSpPr>
          <p:cNvPr id="3" name="Content Placeholder 2"/>
          <p:cNvSpPr>
            <a:spLocks noGrp="1"/>
          </p:cNvSpPr>
          <p:nvPr>
            <p:ph idx="1"/>
          </p:nvPr>
        </p:nvSpPr>
        <p:spPr>
          <a:xfrm>
            <a:off x="457200" y="1600200"/>
            <a:ext cx="8229600" cy="4953000"/>
          </a:xfrm>
        </p:spPr>
        <p:txBody>
          <a:bodyPr>
            <a:normAutofit fontScale="85000" lnSpcReduction="20000"/>
          </a:bodyPr>
          <a:lstStyle/>
          <a:p>
            <a:r>
              <a:rPr lang="en-US" dirty="0"/>
              <a:t>Basel I, that is, the 1988 Basel Accord, is primarily focused on credit risk and appropriate Risk Weighting of Assets</a:t>
            </a:r>
            <a:r>
              <a:rPr lang="en-US" dirty="0" smtClean="0"/>
              <a:t>.</a:t>
            </a:r>
          </a:p>
          <a:p>
            <a:r>
              <a:rPr lang="en-US" dirty="0" smtClean="0"/>
              <a:t> </a:t>
            </a:r>
            <a:r>
              <a:rPr lang="en-US" dirty="0"/>
              <a:t>Assets of banks were classified and grouped in </a:t>
            </a:r>
            <a:r>
              <a:rPr lang="en-US" dirty="0" smtClean="0"/>
              <a:t>categories </a:t>
            </a:r>
            <a:r>
              <a:rPr lang="en-US" dirty="0"/>
              <a:t>according to </a:t>
            </a:r>
            <a:endParaRPr lang="en-US" dirty="0" smtClean="0"/>
          </a:p>
          <a:p>
            <a:pPr lvl="1"/>
            <a:r>
              <a:rPr lang="en-US" dirty="0" smtClean="0"/>
              <a:t>credit </a:t>
            </a:r>
            <a:r>
              <a:rPr lang="en-US" dirty="0"/>
              <a:t>risk, </a:t>
            </a:r>
            <a:endParaRPr lang="en-US" dirty="0" smtClean="0"/>
          </a:p>
          <a:p>
            <a:pPr lvl="1"/>
            <a:r>
              <a:rPr lang="en-US" dirty="0" smtClean="0"/>
              <a:t>carrying </a:t>
            </a:r>
            <a:r>
              <a:rPr lang="en-US" dirty="0"/>
              <a:t>risk weights of 0% (for example cash, bullion, home country debt like Treasuries), </a:t>
            </a:r>
            <a:endParaRPr lang="en-US" dirty="0" smtClean="0"/>
          </a:p>
          <a:p>
            <a:pPr lvl="1"/>
            <a:r>
              <a:rPr lang="en-US" dirty="0" smtClean="0"/>
              <a:t>20</a:t>
            </a:r>
            <a:r>
              <a:rPr lang="en-US" dirty="0"/>
              <a:t>% </a:t>
            </a:r>
            <a:r>
              <a:rPr lang="en-US" dirty="0" smtClean="0"/>
              <a:t>(securitizations </a:t>
            </a:r>
            <a:r>
              <a:rPr lang="en-US" dirty="0"/>
              <a:t>such as MBS rated AAA) </a:t>
            </a:r>
            <a:endParaRPr lang="en-US" dirty="0" smtClean="0"/>
          </a:p>
          <a:p>
            <a:pPr lvl="1"/>
            <a:r>
              <a:rPr lang="en-US" dirty="0" smtClean="0"/>
              <a:t>50</a:t>
            </a:r>
            <a:r>
              <a:rPr lang="en-US" dirty="0"/>
              <a:t>%, 100% (for example, most corporate debt), and some assets given No Rating. </a:t>
            </a:r>
            <a:endParaRPr lang="en-US" dirty="0" smtClean="0"/>
          </a:p>
          <a:p>
            <a:pPr lvl="1"/>
            <a:r>
              <a:rPr lang="en-US" dirty="0" smtClean="0"/>
              <a:t>Banks </a:t>
            </a:r>
            <a:r>
              <a:rPr lang="en-US" dirty="0"/>
              <a:t>with an international presence are required to hold capital equal to 8% of their risk-weighted assets.</a:t>
            </a:r>
          </a:p>
        </p:txBody>
      </p:sp>
      <p:sp>
        <p:nvSpPr>
          <p:cNvPr id="4" name="Slide Number Placeholder 3"/>
          <p:cNvSpPr>
            <a:spLocks noGrp="1"/>
          </p:cNvSpPr>
          <p:nvPr>
            <p:ph type="sldNum" sz="quarter" idx="12"/>
          </p:nvPr>
        </p:nvSpPr>
        <p:spPr/>
        <p:txBody>
          <a:bodyPr/>
          <a:lstStyle/>
          <a:p>
            <a:fld id="{2525ACF6-F922-455B-A3A0-5B36D5DB7489}" type="slidenum">
              <a:rPr lang="en-US" smtClean="0"/>
              <a:pPr/>
              <a:t>11</a:t>
            </a:fld>
            <a:endParaRPr lang="en-US"/>
          </a:p>
        </p:txBody>
      </p:sp>
    </p:spTree>
    <p:extLst>
      <p:ext uri="{BB962C8B-B14F-4D97-AF65-F5344CB8AC3E}">
        <p14:creationId xmlns="" xmlns:p14="http://schemas.microsoft.com/office/powerpoint/2010/main" val="63248933"/>
      </p:ext>
    </p:extLst>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Main </a:t>
            </a:r>
            <a:r>
              <a:rPr lang="en-US" dirty="0" smtClean="0"/>
              <a:t>framework (Contd.)</a:t>
            </a:r>
            <a:endParaRPr lang="en-US" dirty="0"/>
          </a:p>
        </p:txBody>
      </p:sp>
      <p:sp>
        <p:nvSpPr>
          <p:cNvPr id="3" name="Content Placeholder 2"/>
          <p:cNvSpPr>
            <a:spLocks noGrp="1"/>
          </p:cNvSpPr>
          <p:nvPr>
            <p:ph idx="1"/>
          </p:nvPr>
        </p:nvSpPr>
        <p:spPr>
          <a:xfrm>
            <a:off x="457200" y="1600200"/>
            <a:ext cx="8229600" cy="4800600"/>
          </a:xfrm>
        </p:spPr>
        <p:txBody>
          <a:bodyPr/>
          <a:lstStyle/>
          <a:p>
            <a:r>
              <a:rPr lang="en-US" dirty="0"/>
              <a:t>The Tier 1 Capital Ratio = </a:t>
            </a:r>
            <a:endParaRPr lang="en-US" dirty="0" smtClean="0"/>
          </a:p>
          <a:p>
            <a:pPr lvl="1"/>
            <a:r>
              <a:rPr lang="en-US" sz="3200" dirty="0" smtClean="0"/>
              <a:t>Tier </a:t>
            </a:r>
            <a:r>
              <a:rPr lang="en-US" sz="3200" dirty="0"/>
              <a:t>1 Capital / All </a:t>
            </a:r>
            <a:r>
              <a:rPr lang="en-US" sz="3200" dirty="0" smtClean="0"/>
              <a:t>RWA</a:t>
            </a:r>
          </a:p>
          <a:p>
            <a:pPr marL="457200" lvl="1" indent="0">
              <a:buNone/>
            </a:pPr>
            <a:endParaRPr lang="en-US" sz="3200" dirty="0"/>
          </a:p>
          <a:p>
            <a:r>
              <a:rPr lang="en-US" dirty="0"/>
              <a:t>The Total Capital Ratio = </a:t>
            </a:r>
            <a:endParaRPr lang="en-US" dirty="0" smtClean="0"/>
          </a:p>
          <a:p>
            <a:pPr lvl="1"/>
            <a:r>
              <a:rPr lang="en-US" sz="3200" dirty="0" smtClean="0"/>
              <a:t>(</a:t>
            </a:r>
            <a:r>
              <a:rPr lang="en-US" sz="3200" dirty="0"/>
              <a:t>Tier 1 + Tier 2 + Tier 3 Capital) / All </a:t>
            </a:r>
            <a:r>
              <a:rPr lang="en-US" sz="3200" dirty="0" smtClean="0"/>
              <a:t>RWA</a:t>
            </a:r>
          </a:p>
          <a:p>
            <a:pPr marL="457200" lvl="1" indent="0">
              <a:buNone/>
            </a:pPr>
            <a:endParaRPr lang="en-US" sz="3200" dirty="0"/>
          </a:p>
          <a:p>
            <a:r>
              <a:rPr lang="en-US" dirty="0"/>
              <a:t>Leverage Ratio = </a:t>
            </a:r>
            <a:endParaRPr lang="en-US" dirty="0" smtClean="0"/>
          </a:p>
          <a:p>
            <a:pPr lvl="1"/>
            <a:r>
              <a:rPr lang="en-US" sz="3200" dirty="0" smtClean="0"/>
              <a:t>Total </a:t>
            </a:r>
            <a:r>
              <a:rPr lang="en-US" sz="3200" dirty="0"/>
              <a:t>Capital/Average Total Assets</a:t>
            </a:r>
          </a:p>
          <a:p>
            <a:endParaRPr lang="en-US"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12</a:t>
            </a:fld>
            <a:endParaRPr lang="en-US"/>
          </a:p>
        </p:txBody>
      </p:sp>
    </p:spTree>
    <p:extLst>
      <p:ext uri="{BB962C8B-B14F-4D97-AF65-F5344CB8AC3E}">
        <p14:creationId xmlns="" xmlns:p14="http://schemas.microsoft.com/office/powerpoint/2010/main" val="3269082153"/>
      </p:ext>
    </p:extLst>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Main framework (Contd.)</a:t>
            </a:r>
          </a:p>
        </p:txBody>
      </p:sp>
      <p:sp>
        <p:nvSpPr>
          <p:cNvPr id="3" name="Content Placeholder 2"/>
          <p:cNvSpPr>
            <a:spLocks noGrp="1"/>
          </p:cNvSpPr>
          <p:nvPr>
            <p:ph idx="1"/>
          </p:nvPr>
        </p:nvSpPr>
        <p:spPr/>
        <p:txBody>
          <a:bodyPr>
            <a:normAutofit/>
          </a:bodyPr>
          <a:lstStyle/>
          <a:p>
            <a:r>
              <a:rPr lang="en-US" dirty="0"/>
              <a:t>Banks are also required to report Off-Balance Sheet Items such as Letters of Credit, Unused Commitments, and Derivatives. These all factor into the Risk Weighted Assets. </a:t>
            </a:r>
          </a:p>
          <a:p>
            <a:endParaRPr lang="en-US"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13</a:t>
            </a:fld>
            <a:endParaRPr lang="en-US"/>
          </a:p>
        </p:txBody>
      </p:sp>
    </p:spTree>
    <p:extLst>
      <p:ext uri="{BB962C8B-B14F-4D97-AF65-F5344CB8AC3E}">
        <p14:creationId xmlns="" xmlns:p14="http://schemas.microsoft.com/office/powerpoint/2010/main" val="2632770501"/>
      </p:ext>
    </p:extLst>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Main framework (Contd.)</a:t>
            </a:r>
          </a:p>
        </p:txBody>
      </p:sp>
      <p:sp>
        <p:nvSpPr>
          <p:cNvPr id="3" name="Content Placeholder 2"/>
          <p:cNvSpPr>
            <a:spLocks noGrp="1"/>
          </p:cNvSpPr>
          <p:nvPr>
            <p:ph idx="1"/>
          </p:nvPr>
        </p:nvSpPr>
        <p:spPr/>
        <p:txBody>
          <a:bodyPr>
            <a:normAutofit/>
          </a:bodyPr>
          <a:lstStyle/>
          <a:p>
            <a:r>
              <a:rPr lang="en-US" dirty="0"/>
              <a:t>Since 1988, this framework has been progressively introduced in member countries of G-10, currently comprising 13 countries, namely, </a:t>
            </a:r>
            <a:endParaRPr lang="en-US" dirty="0" smtClean="0"/>
          </a:p>
          <a:p>
            <a:pPr lvl="1"/>
            <a:r>
              <a:rPr lang="en-US" dirty="0" smtClean="0"/>
              <a:t>Belgium</a:t>
            </a:r>
            <a:r>
              <a:rPr lang="en-US" dirty="0"/>
              <a:t>, Canada, France, Germany, Italy</a:t>
            </a:r>
            <a:r>
              <a:rPr lang="en-US" dirty="0" smtClean="0"/>
              <a:t>, Japan, Luxembourg</a:t>
            </a:r>
            <a:r>
              <a:rPr lang="en-US" dirty="0"/>
              <a:t>, Netherlands, Spain, Sweden, Switzerland, United Kingdom and the United States of America.</a:t>
            </a:r>
          </a:p>
          <a:p>
            <a:endParaRPr lang="en-US"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14</a:t>
            </a:fld>
            <a:endParaRPr lang="en-US"/>
          </a:p>
        </p:txBody>
      </p:sp>
    </p:spTree>
    <p:extLst>
      <p:ext uri="{BB962C8B-B14F-4D97-AF65-F5344CB8AC3E}">
        <p14:creationId xmlns="" xmlns:p14="http://schemas.microsoft.com/office/powerpoint/2010/main" val="3052670988"/>
      </p:ext>
    </p:extLst>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Main framework (Contd.)</a:t>
            </a:r>
          </a:p>
        </p:txBody>
      </p:sp>
      <p:sp>
        <p:nvSpPr>
          <p:cNvPr id="3" name="Content Placeholder 2"/>
          <p:cNvSpPr>
            <a:spLocks noGrp="1"/>
          </p:cNvSpPr>
          <p:nvPr>
            <p:ph idx="1"/>
          </p:nvPr>
        </p:nvSpPr>
        <p:spPr/>
        <p:txBody>
          <a:bodyPr/>
          <a:lstStyle/>
          <a:p>
            <a:r>
              <a:rPr lang="en-US" dirty="0"/>
              <a:t>Most other countries, currently numbering over 100, have also adopted, at least in name, the principles prescribed under Basel I. The efficacy with which the principles are enforced varies, even within nations of the Group.</a:t>
            </a:r>
          </a:p>
          <a:p>
            <a:endParaRPr lang="en-US"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15</a:t>
            </a:fld>
            <a:endParaRPr lang="en-US"/>
          </a:p>
        </p:txBody>
      </p:sp>
    </p:spTree>
    <p:extLst>
      <p:ext uri="{BB962C8B-B14F-4D97-AF65-F5344CB8AC3E}">
        <p14:creationId xmlns="" xmlns:p14="http://schemas.microsoft.com/office/powerpoint/2010/main" val="3922690545"/>
      </p:ext>
    </p:extLst>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3" name="Content Placeholder 2"/>
          <p:cNvSpPr>
            <a:spLocks noGrp="1"/>
          </p:cNvSpPr>
          <p:nvPr>
            <p:ph idx="1"/>
          </p:nvPr>
        </p:nvSpPr>
        <p:spPr>
          <a:xfrm>
            <a:off x="457200" y="2895600"/>
            <a:ext cx="8229600" cy="3230563"/>
          </a:xfrm>
        </p:spPr>
        <p:txBody>
          <a:bodyPr/>
          <a:lstStyle/>
          <a:p>
            <a:pPr algn="ctr"/>
            <a:r>
              <a:rPr lang="en-US" sz="4800" dirty="0" smtClean="0"/>
              <a:t>BASEL</a:t>
            </a:r>
            <a:r>
              <a:rPr lang="en-US" dirty="0" smtClean="0"/>
              <a:t> </a:t>
            </a:r>
            <a:r>
              <a:rPr lang="en-US" sz="4800" dirty="0" smtClean="0"/>
              <a:t>II</a:t>
            </a:r>
            <a:endParaRPr lang="en-US" sz="4800"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16</a:t>
            </a:fld>
            <a:endParaRPr lang="en-US"/>
          </a:p>
        </p:txBody>
      </p:sp>
    </p:spTree>
    <p:extLst>
      <p:ext uri="{BB962C8B-B14F-4D97-AF65-F5344CB8AC3E}">
        <p14:creationId xmlns="" xmlns:p14="http://schemas.microsoft.com/office/powerpoint/2010/main" val="2568569069"/>
      </p:ext>
    </p:extLst>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Basel </a:t>
            </a:r>
            <a:r>
              <a:rPr lang="en-US" dirty="0" smtClean="0"/>
              <a:t>II</a:t>
            </a:r>
            <a:endParaRPr lang="en-US" dirty="0"/>
          </a:p>
        </p:txBody>
      </p:sp>
      <p:sp>
        <p:nvSpPr>
          <p:cNvPr id="3" name="Content Placeholder 2"/>
          <p:cNvSpPr>
            <a:spLocks noGrp="1"/>
          </p:cNvSpPr>
          <p:nvPr>
            <p:ph idx="1"/>
          </p:nvPr>
        </p:nvSpPr>
        <p:spPr/>
        <p:txBody>
          <a:bodyPr>
            <a:normAutofit/>
          </a:bodyPr>
          <a:lstStyle/>
          <a:p>
            <a:r>
              <a:rPr lang="en-US" b="1" dirty="0"/>
              <a:t>Basel II</a:t>
            </a:r>
            <a:r>
              <a:rPr lang="en-US" dirty="0"/>
              <a:t> is the second of the Basel Accords, (now extended and effectively superseded by Basel III), which are recommendations on banking laws and regulations issued by the Basel Committee on Banking Supervision.</a:t>
            </a:r>
          </a:p>
          <a:p>
            <a:endParaRPr lang="en-US"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17</a:t>
            </a:fld>
            <a:endParaRPr lang="en-US"/>
          </a:p>
        </p:txBody>
      </p:sp>
    </p:spTree>
    <p:extLst>
      <p:ext uri="{BB962C8B-B14F-4D97-AF65-F5344CB8AC3E}">
        <p14:creationId xmlns="" xmlns:p14="http://schemas.microsoft.com/office/powerpoint/2010/main" val="1359013645"/>
      </p:ext>
    </p:extLst>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Basel </a:t>
            </a:r>
            <a:r>
              <a:rPr lang="en-US" dirty="0" smtClean="0"/>
              <a:t>II (Contd.)</a:t>
            </a:r>
            <a:endParaRPr lang="en-US" dirty="0"/>
          </a:p>
        </p:txBody>
      </p:sp>
      <p:sp>
        <p:nvSpPr>
          <p:cNvPr id="3" name="Content Placeholder 2"/>
          <p:cNvSpPr>
            <a:spLocks noGrp="1"/>
          </p:cNvSpPr>
          <p:nvPr>
            <p:ph idx="1"/>
          </p:nvPr>
        </p:nvSpPr>
        <p:spPr/>
        <p:txBody>
          <a:bodyPr>
            <a:normAutofit/>
          </a:bodyPr>
          <a:lstStyle/>
          <a:p>
            <a:r>
              <a:rPr lang="en-US" dirty="0"/>
              <a:t>Basel II, initially published in June 2004, was intended to create an international standard for banking regulators to control how much capital banks need to put aside to guard against the types of financial and operational risks banks (and the whole economy) face. </a:t>
            </a:r>
          </a:p>
        </p:txBody>
      </p:sp>
      <p:sp>
        <p:nvSpPr>
          <p:cNvPr id="4" name="Slide Number Placeholder 3"/>
          <p:cNvSpPr>
            <a:spLocks noGrp="1"/>
          </p:cNvSpPr>
          <p:nvPr>
            <p:ph type="sldNum" sz="quarter" idx="12"/>
          </p:nvPr>
        </p:nvSpPr>
        <p:spPr/>
        <p:txBody>
          <a:bodyPr/>
          <a:lstStyle/>
          <a:p>
            <a:fld id="{2525ACF6-F922-455B-A3A0-5B36D5DB7489}" type="slidenum">
              <a:rPr lang="en-US" smtClean="0"/>
              <a:pPr/>
              <a:t>18</a:t>
            </a:fld>
            <a:endParaRPr lang="en-US"/>
          </a:p>
        </p:txBody>
      </p:sp>
    </p:spTree>
    <p:extLst>
      <p:ext uri="{BB962C8B-B14F-4D97-AF65-F5344CB8AC3E}">
        <p14:creationId xmlns="" xmlns:p14="http://schemas.microsoft.com/office/powerpoint/2010/main" val="2062628483"/>
      </p:ext>
    </p:extLst>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Basel II (Contd.)</a:t>
            </a:r>
          </a:p>
        </p:txBody>
      </p:sp>
      <p:sp>
        <p:nvSpPr>
          <p:cNvPr id="3" name="Content Placeholder 2"/>
          <p:cNvSpPr>
            <a:spLocks noGrp="1"/>
          </p:cNvSpPr>
          <p:nvPr>
            <p:ph idx="1"/>
          </p:nvPr>
        </p:nvSpPr>
        <p:spPr/>
        <p:txBody>
          <a:bodyPr>
            <a:normAutofit lnSpcReduction="10000"/>
          </a:bodyPr>
          <a:lstStyle/>
          <a:p>
            <a:r>
              <a:rPr lang="en-US" dirty="0"/>
              <a:t>One focus was to maintain sufficient consistency of regulations so that this does not become a source of competitive inequality amongst internationally active banks. </a:t>
            </a:r>
            <a:endParaRPr lang="en-US" dirty="0" smtClean="0"/>
          </a:p>
          <a:p>
            <a:r>
              <a:rPr lang="en-US" dirty="0" smtClean="0"/>
              <a:t>Advocates </a:t>
            </a:r>
            <a:r>
              <a:rPr lang="en-US" dirty="0"/>
              <a:t>of Basel II believed that such an international standard could help protect the international financial system from the types of problems that might arise should a major bank or a series of banks </a:t>
            </a:r>
            <a:r>
              <a:rPr lang="en-US" dirty="0" smtClean="0"/>
              <a:t>collapse</a:t>
            </a:r>
            <a:endParaRPr lang="en-US"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19</a:t>
            </a:fld>
            <a:endParaRPr lang="en-US"/>
          </a:p>
        </p:txBody>
      </p:sp>
    </p:spTree>
    <p:extLst>
      <p:ext uri="{BB962C8B-B14F-4D97-AF65-F5344CB8AC3E}">
        <p14:creationId xmlns="" xmlns:p14="http://schemas.microsoft.com/office/powerpoint/2010/main" val="1531781574"/>
      </p:ext>
    </p:extLst>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Basel II (Contd.)</a:t>
            </a:r>
          </a:p>
        </p:txBody>
      </p:sp>
      <p:sp>
        <p:nvSpPr>
          <p:cNvPr id="3" name="Content Placeholder 2"/>
          <p:cNvSpPr>
            <a:spLocks noGrp="1"/>
          </p:cNvSpPr>
          <p:nvPr>
            <p:ph idx="1"/>
          </p:nvPr>
        </p:nvSpPr>
        <p:spPr/>
        <p:txBody>
          <a:bodyPr>
            <a:normAutofit fontScale="92500" lnSpcReduction="20000"/>
          </a:bodyPr>
          <a:lstStyle/>
          <a:p>
            <a:r>
              <a:rPr lang="en-US" dirty="0" smtClean="0"/>
              <a:t>In </a:t>
            </a:r>
            <a:r>
              <a:rPr lang="en-US" dirty="0"/>
              <a:t>theory, Basel II attempted to accomplish this by setting up risk and capital management requirements designed to ensure that a bank has adequate capital for the risk the bank exposes itself to through its lending and investment practices. </a:t>
            </a:r>
            <a:endParaRPr lang="en-US" dirty="0" smtClean="0"/>
          </a:p>
          <a:p>
            <a:r>
              <a:rPr lang="en-US" dirty="0" smtClean="0"/>
              <a:t>Generally </a:t>
            </a:r>
            <a:r>
              <a:rPr lang="en-US" dirty="0"/>
              <a:t>speaking, these rules mean that the greater risk to which the bank is exposed, the greater the amount of capital the bank needs to hold to safeguard its solvency and overall economic stability.</a:t>
            </a:r>
          </a:p>
          <a:p>
            <a:endParaRPr lang="en-US"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20</a:t>
            </a:fld>
            <a:endParaRPr lang="en-US"/>
          </a:p>
        </p:txBody>
      </p:sp>
    </p:spTree>
    <p:extLst>
      <p:ext uri="{BB962C8B-B14F-4D97-AF65-F5344CB8AC3E}">
        <p14:creationId xmlns="" xmlns:p14="http://schemas.microsoft.com/office/powerpoint/2010/main" val="103954273"/>
      </p:ext>
    </p:extLst>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Basel II (Contd.)</a:t>
            </a:r>
          </a:p>
        </p:txBody>
      </p:sp>
      <p:sp>
        <p:nvSpPr>
          <p:cNvPr id="3" name="Content Placeholder 2"/>
          <p:cNvSpPr>
            <a:spLocks noGrp="1"/>
          </p:cNvSpPr>
          <p:nvPr>
            <p:ph idx="1"/>
          </p:nvPr>
        </p:nvSpPr>
        <p:spPr/>
        <p:txBody>
          <a:bodyPr>
            <a:normAutofit/>
          </a:bodyPr>
          <a:lstStyle/>
          <a:p>
            <a:r>
              <a:rPr lang="en-US" dirty="0"/>
              <a:t>Politically, it was difficult to implement Basel II in the regulatory environment prior to 2008, and progress was generally slow until that year's major banking crisis caused mostly by </a:t>
            </a:r>
            <a:endParaRPr lang="en-US" dirty="0" smtClean="0"/>
          </a:p>
          <a:p>
            <a:pPr lvl="1"/>
            <a:r>
              <a:rPr lang="en-US" dirty="0" smtClean="0"/>
              <a:t>credit </a:t>
            </a:r>
            <a:r>
              <a:rPr lang="en-US" dirty="0"/>
              <a:t>default swaps, </a:t>
            </a:r>
            <a:endParaRPr lang="en-US" dirty="0" smtClean="0"/>
          </a:p>
          <a:p>
            <a:pPr lvl="1"/>
            <a:r>
              <a:rPr lang="en-US" dirty="0" smtClean="0"/>
              <a:t>mortgage-backed </a:t>
            </a:r>
            <a:r>
              <a:rPr lang="en-US" dirty="0"/>
              <a:t>security markets and similar derivatives. </a:t>
            </a:r>
          </a:p>
        </p:txBody>
      </p:sp>
      <p:sp>
        <p:nvSpPr>
          <p:cNvPr id="4" name="Slide Number Placeholder 3"/>
          <p:cNvSpPr>
            <a:spLocks noGrp="1"/>
          </p:cNvSpPr>
          <p:nvPr>
            <p:ph type="sldNum" sz="quarter" idx="12"/>
          </p:nvPr>
        </p:nvSpPr>
        <p:spPr/>
        <p:txBody>
          <a:bodyPr/>
          <a:lstStyle/>
          <a:p>
            <a:fld id="{2525ACF6-F922-455B-A3A0-5B36D5DB7489}" type="slidenum">
              <a:rPr lang="en-US" smtClean="0"/>
              <a:pPr/>
              <a:t>21</a:t>
            </a:fld>
            <a:endParaRPr lang="en-US"/>
          </a:p>
        </p:txBody>
      </p:sp>
    </p:spTree>
    <p:extLst>
      <p:ext uri="{BB962C8B-B14F-4D97-AF65-F5344CB8AC3E}">
        <p14:creationId xmlns="" xmlns:p14="http://schemas.microsoft.com/office/powerpoint/2010/main" val="1455317505"/>
      </p:ext>
    </p:extLst>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Basel II (Contd.)</a:t>
            </a:r>
          </a:p>
        </p:txBody>
      </p:sp>
      <p:sp>
        <p:nvSpPr>
          <p:cNvPr id="3" name="Content Placeholder 2"/>
          <p:cNvSpPr>
            <a:spLocks noGrp="1"/>
          </p:cNvSpPr>
          <p:nvPr>
            <p:ph idx="1"/>
          </p:nvPr>
        </p:nvSpPr>
        <p:spPr/>
        <p:txBody>
          <a:bodyPr/>
          <a:lstStyle/>
          <a:p>
            <a:pPr marL="342900" lvl="1" indent="-342900">
              <a:buFont typeface="Arial" pitchFamily="34" charset="0"/>
              <a:buChar char="•"/>
            </a:pPr>
            <a:r>
              <a:rPr lang="en-US" dirty="0"/>
              <a:t>As Basel III was negotiated, this was top of mind, and accordingly much more stringent standards were contemplated, and quickly adopted in some key countries including the USA.</a:t>
            </a:r>
          </a:p>
          <a:p>
            <a:endParaRPr lang="en-US"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22</a:t>
            </a:fld>
            <a:endParaRPr lang="en-US"/>
          </a:p>
        </p:txBody>
      </p:sp>
    </p:spTree>
    <p:extLst>
      <p:ext uri="{BB962C8B-B14F-4D97-AF65-F5344CB8AC3E}">
        <p14:creationId xmlns="" xmlns:p14="http://schemas.microsoft.com/office/powerpoint/2010/main" val="2902558292"/>
      </p:ext>
    </p:extLst>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smtClean="0"/>
              <a:t>Objective</a:t>
            </a:r>
            <a:endParaRPr lang="en-US" dirty="0"/>
          </a:p>
        </p:txBody>
      </p:sp>
      <p:sp>
        <p:nvSpPr>
          <p:cNvPr id="3" name="Content Placeholder 2"/>
          <p:cNvSpPr>
            <a:spLocks noGrp="1"/>
          </p:cNvSpPr>
          <p:nvPr>
            <p:ph idx="1"/>
          </p:nvPr>
        </p:nvSpPr>
        <p:spPr/>
        <p:txBody>
          <a:bodyPr>
            <a:normAutofit lnSpcReduction="10000"/>
          </a:bodyPr>
          <a:lstStyle/>
          <a:p>
            <a:r>
              <a:rPr lang="en-US" dirty="0"/>
              <a:t>The final version aims at:</a:t>
            </a:r>
          </a:p>
          <a:p>
            <a:r>
              <a:rPr lang="en-US" dirty="0"/>
              <a:t>Ensuring that capital allocation is more risk sensitive;</a:t>
            </a:r>
          </a:p>
          <a:p>
            <a:r>
              <a:rPr lang="en-US" dirty="0"/>
              <a:t>Enhance disclosure requirements which will allow market participants to assess the capital adequacy of an institution;</a:t>
            </a:r>
          </a:p>
          <a:p>
            <a:r>
              <a:rPr lang="en-US" dirty="0"/>
              <a:t>Ensuring that credit risk, operational risk and market risk are quantified based on data and formal techniques;</a:t>
            </a:r>
          </a:p>
          <a:p>
            <a:endParaRPr lang="en-US"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23</a:t>
            </a:fld>
            <a:endParaRPr lang="en-US"/>
          </a:p>
        </p:txBody>
      </p:sp>
    </p:spTree>
    <p:extLst>
      <p:ext uri="{BB962C8B-B14F-4D97-AF65-F5344CB8AC3E}">
        <p14:creationId xmlns="" xmlns:p14="http://schemas.microsoft.com/office/powerpoint/2010/main" val="1761811002"/>
      </p:ext>
    </p:extLst>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Objective (Contd.)</a:t>
            </a:r>
            <a:endParaRPr lang="en-US" dirty="0"/>
          </a:p>
        </p:txBody>
      </p:sp>
      <p:sp>
        <p:nvSpPr>
          <p:cNvPr id="3" name="Content Placeholder 2"/>
          <p:cNvSpPr>
            <a:spLocks noGrp="1"/>
          </p:cNvSpPr>
          <p:nvPr>
            <p:ph idx="1"/>
          </p:nvPr>
        </p:nvSpPr>
        <p:spPr/>
        <p:txBody>
          <a:bodyPr/>
          <a:lstStyle/>
          <a:p>
            <a:r>
              <a:rPr lang="en-US" dirty="0"/>
              <a:t>Attempting to align economic and regulatory capital more closely to reduce the scope for regulatory arbitrage.</a:t>
            </a:r>
          </a:p>
          <a:p>
            <a:r>
              <a:rPr lang="en-US" dirty="0"/>
              <a:t>While the final accord has at large addressed the regulatory arbitrage issue, there are still areas where regulatory capital requirements will diverge from the economic capital.</a:t>
            </a:r>
          </a:p>
          <a:p>
            <a:endParaRPr lang="en-US"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24</a:t>
            </a:fld>
            <a:endParaRPr lang="en-US"/>
          </a:p>
        </p:txBody>
      </p:sp>
    </p:spTree>
    <p:extLst>
      <p:ext uri="{BB962C8B-B14F-4D97-AF65-F5344CB8AC3E}">
        <p14:creationId xmlns="" xmlns:p14="http://schemas.microsoft.com/office/powerpoint/2010/main" val="1843570659"/>
      </p:ext>
    </p:extLst>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The accord in </a:t>
            </a:r>
            <a:r>
              <a:rPr lang="en-US" dirty="0" smtClean="0"/>
              <a:t>operation</a:t>
            </a:r>
            <a:endParaRPr lang="en-US" dirty="0"/>
          </a:p>
        </p:txBody>
      </p:sp>
      <p:sp>
        <p:nvSpPr>
          <p:cNvPr id="3" name="Content Placeholder 2"/>
          <p:cNvSpPr>
            <a:spLocks noGrp="1"/>
          </p:cNvSpPr>
          <p:nvPr>
            <p:ph idx="1"/>
          </p:nvPr>
        </p:nvSpPr>
        <p:spPr/>
        <p:txBody>
          <a:bodyPr>
            <a:normAutofit/>
          </a:bodyPr>
          <a:lstStyle/>
          <a:p>
            <a:r>
              <a:rPr lang="en-US" dirty="0"/>
              <a:t>Basel II uses a "three pillars" concept – </a:t>
            </a:r>
            <a:endParaRPr lang="en-US" dirty="0" smtClean="0"/>
          </a:p>
          <a:p>
            <a:pPr lvl="1"/>
            <a:r>
              <a:rPr lang="en-US" dirty="0" smtClean="0"/>
              <a:t>minimum </a:t>
            </a:r>
            <a:r>
              <a:rPr lang="en-US" dirty="0"/>
              <a:t>capital requirements (addressing risk), </a:t>
            </a:r>
            <a:endParaRPr lang="en-US" dirty="0" smtClean="0"/>
          </a:p>
          <a:p>
            <a:pPr lvl="1"/>
            <a:r>
              <a:rPr lang="en-US" dirty="0" smtClean="0"/>
              <a:t>supervisory </a:t>
            </a:r>
            <a:r>
              <a:rPr lang="en-US" dirty="0"/>
              <a:t>review and </a:t>
            </a:r>
            <a:endParaRPr lang="en-US" dirty="0" smtClean="0"/>
          </a:p>
          <a:p>
            <a:pPr lvl="1"/>
            <a:r>
              <a:rPr lang="en-US" dirty="0" smtClean="0"/>
              <a:t>market </a:t>
            </a:r>
            <a:r>
              <a:rPr lang="en-US" dirty="0"/>
              <a:t>discipline</a:t>
            </a:r>
            <a:r>
              <a:rPr lang="en-US" dirty="0" smtClean="0"/>
              <a:t>.</a:t>
            </a:r>
            <a:endParaRPr lang="en-US"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25</a:t>
            </a:fld>
            <a:endParaRPr lang="en-US"/>
          </a:p>
        </p:txBody>
      </p:sp>
    </p:spTree>
    <p:extLst>
      <p:ext uri="{BB962C8B-B14F-4D97-AF65-F5344CB8AC3E}">
        <p14:creationId xmlns="" xmlns:p14="http://schemas.microsoft.com/office/powerpoint/2010/main" val="3456625728"/>
      </p:ext>
    </p:extLst>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The accord in </a:t>
            </a:r>
            <a:r>
              <a:rPr lang="en-US" dirty="0" smtClean="0"/>
              <a:t>operation (Contd.)</a:t>
            </a:r>
            <a:endParaRPr lang="en-US" dirty="0"/>
          </a:p>
        </p:txBody>
      </p:sp>
      <p:sp>
        <p:nvSpPr>
          <p:cNvPr id="3" name="Content Placeholder 2"/>
          <p:cNvSpPr>
            <a:spLocks noGrp="1"/>
          </p:cNvSpPr>
          <p:nvPr>
            <p:ph idx="1"/>
          </p:nvPr>
        </p:nvSpPr>
        <p:spPr/>
        <p:txBody>
          <a:bodyPr/>
          <a:lstStyle/>
          <a:p>
            <a:r>
              <a:rPr lang="en-US" dirty="0"/>
              <a:t>The Basel I accord dealt with only parts of each of these pillars. </a:t>
            </a:r>
            <a:endParaRPr lang="en-US" dirty="0" smtClean="0"/>
          </a:p>
          <a:p>
            <a:r>
              <a:rPr lang="en-US" dirty="0" smtClean="0"/>
              <a:t>For </a:t>
            </a:r>
            <a:r>
              <a:rPr lang="en-US" dirty="0"/>
              <a:t>example: with respect to the first Basel II pillar, only one risk, credit risk, was dealt with in a simple manner while market risk was an afterthought; operational risk was not dealt with at all.</a:t>
            </a:r>
          </a:p>
          <a:p>
            <a:endParaRPr lang="en-US" dirty="0"/>
          </a:p>
          <a:p>
            <a:endParaRPr lang="en-US"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26</a:t>
            </a:fld>
            <a:endParaRPr lang="en-US"/>
          </a:p>
        </p:txBody>
      </p:sp>
    </p:spTree>
    <p:extLst>
      <p:ext uri="{BB962C8B-B14F-4D97-AF65-F5344CB8AC3E}">
        <p14:creationId xmlns="" xmlns:p14="http://schemas.microsoft.com/office/powerpoint/2010/main" val="1767997095"/>
      </p:ext>
    </p:extLst>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The first </a:t>
            </a:r>
            <a:r>
              <a:rPr lang="en-US" b="1" dirty="0" smtClean="0"/>
              <a:t>pillar</a:t>
            </a:r>
            <a:endParaRPr lang="en-US" dirty="0"/>
          </a:p>
        </p:txBody>
      </p:sp>
      <p:sp>
        <p:nvSpPr>
          <p:cNvPr id="3" name="Content Placeholder 2"/>
          <p:cNvSpPr>
            <a:spLocks noGrp="1"/>
          </p:cNvSpPr>
          <p:nvPr>
            <p:ph idx="1"/>
          </p:nvPr>
        </p:nvSpPr>
        <p:spPr/>
        <p:txBody>
          <a:bodyPr>
            <a:normAutofit/>
          </a:bodyPr>
          <a:lstStyle/>
          <a:p>
            <a:r>
              <a:rPr lang="en-US" dirty="0"/>
              <a:t>The first pillar deals with maintenance of regulatory capital calculated for three major components of risk that a bank faces: </a:t>
            </a:r>
            <a:endParaRPr lang="en-US" dirty="0" smtClean="0"/>
          </a:p>
          <a:p>
            <a:pPr lvl="1"/>
            <a:r>
              <a:rPr lang="en-US" dirty="0" smtClean="0"/>
              <a:t>credit </a:t>
            </a:r>
            <a:r>
              <a:rPr lang="en-US" dirty="0"/>
              <a:t>risk, </a:t>
            </a:r>
            <a:endParaRPr lang="en-US" dirty="0" smtClean="0"/>
          </a:p>
          <a:p>
            <a:pPr lvl="1"/>
            <a:r>
              <a:rPr lang="en-US" dirty="0" smtClean="0"/>
              <a:t>operational </a:t>
            </a:r>
            <a:r>
              <a:rPr lang="en-US" dirty="0"/>
              <a:t>risk, and </a:t>
            </a:r>
            <a:endParaRPr lang="en-US" dirty="0" smtClean="0"/>
          </a:p>
          <a:p>
            <a:pPr lvl="1"/>
            <a:r>
              <a:rPr lang="en-US" dirty="0" smtClean="0"/>
              <a:t>market </a:t>
            </a:r>
            <a:r>
              <a:rPr lang="en-US" dirty="0"/>
              <a:t>risk. </a:t>
            </a:r>
            <a:endParaRPr lang="en-US" dirty="0" smtClean="0"/>
          </a:p>
          <a:p>
            <a:pPr lvl="1"/>
            <a:r>
              <a:rPr lang="en-US" dirty="0" smtClean="0"/>
              <a:t>Other </a:t>
            </a:r>
            <a:r>
              <a:rPr lang="en-US" dirty="0"/>
              <a:t>risks are not considered fully quantifiable at this stage.</a:t>
            </a:r>
          </a:p>
          <a:p>
            <a:endParaRPr lang="en-US"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27</a:t>
            </a:fld>
            <a:endParaRPr lang="en-US"/>
          </a:p>
        </p:txBody>
      </p:sp>
    </p:spTree>
    <p:extLst>
      <p:ext uri="{BB962C8B-B14F-4D97-AF65-F5344CB8AC3E}">
        <p14:creationId xmlns="" xmlns:p14="http://schemas.microsoft.com/office/powerpoint/2010/main" val="2670367984"/>
      </p:ext>
    </p:extLst>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first </a:t>
            </a:r>
            <a:r>
              <a:rPr lang="en-US" b="1" dirty="0" smtClean="0"/>
              <a:t>pillar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a:t>The credit risk component can be calculated in three different ways of varying degree of sophistication, namely </a:t>
            </a:r>
            <a:endParaRPr lang="en-US" dirty="0" smtClean="0"/>
          </a:p>
          <a:p>
            <a:r>
              <a:rPr lang="en-US" dirty="0" smtClean="0"/>
              <a:t>standardized </a:t>
            </a:r>
            <a:r>
              <a:rPr lang="en-US" dirty="0"/>
              <a:t>approach, </a:t>
            </a:r>
            <a:endParaRPr lang="en-US" dirty="0" smtClean="0"/>
          </a:p>
          <a:p>
            <a:r>
              <a:rPr lang="en-US" dirty="0" smtClean="0"/>
              <a:t>Foundation </a:t>
            </a:r>
            <a:r>
              <a:rPr lang="en-US" dirty="0"/>
              <a:t>IRB, </a:t>
            </a:r>
            <a:endParaRPr lang="en-US" dirty="0" smtClean="0"/>
          </a:p>
          <a:p>
            <a:r>
              <a:rPr lang="en-US" dirty="0" smtClean="0"/>
              <a:t>Advanced </a:t>
            </a:r>
            <a:r>
              <a:rPr lang="en-US" dirty="0"/>
              <a:t>IRB and </a:t>
            </a:r>
            <a:endParaRPr lang="en-US" dirty="0" smtClean="0"/>
          </a:p>
          <a:p>
            <a:r>
              <a:rPr lang="en-US" dirty="0" smtClean="0"/>
              <a:t>General </a:t>
            </a:r>
            <a:r>
              <a:rPr lang="en-US" dirty="0"/>
              <a:t>IB2 Restriction. </a:t>
            </a:r>
            <a:endParaRPr lang="en-US" dirty="0" smtClean="0"/>
          </a:p>
          <a:p>
            <a:pPr marL="0" indent="0">
              <a:buNone/>
            </a:pPr>
            <a:endParaRPr lang="en-US" dirty="0"/>
          </a:p>
          <a:p>
            <a:pPr marL="0" indent="0">
              <a:buNone/>
            </a:pPr>
            <a:r>
              <a:rPr lang="en-US" dirty="0" smtClean="0"/>
              <a:t>IRB </a:t>
            </a:r>
            <a:r>
              <a:rPr lang="en-US" dirty="0"/>
              <a:t>stands for "Internal Rating-Based Approach".</a:t>
            </a:r>
          </a:p>
          <a:p>
            <a:endParaRPr lang="en-US"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28</a:t>
            </a:fld>
            <a:endParaRPr lang="en-US"/>
          </a:p>
        </p:txBody>
      </p:sp>
    </p:spTree>
    <p:extLst>
      <p:ext uri="{BB962C8B-B14F-4D97-AF65-F5344CB8AC3E}">
        <p14:creationId xmlns="" xmlns:p14="http://schemas.microsoft.com/office/powerpoint/2010/main" val="1163600709"/>
      </p:ext>
    </p:extLst>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first pillar (Contd.)</a:t>
            </a:r>
            <a:endParaRPr lang="en-US" dirty="0"/>
          </a:p>
        </p:txBody>
      </p:sp>
      <p:sp>
        <p:nvSpPr>
          <p:cNvPr id="3" name="Content Placeholder 2"/>
          <p:cNvSpPr>
            <a:spLocks noGrp="1"/>
          </p:cNvSpPr>
          <p:nvPr>
            <p:ph idx="1"/>
          </p:nvPr>
        </p:nvSpPr>
        <p:spPr/>
        <p:txBody>
          <a:bodyPr>
            <a:normAutofit fontScale="92500" lnSpcReduction="10000"/>
          </a:bodyPr>
          <a:lstStyle/>
          <a:p>
            <a:r>
              <a:rPr lang="en-US" dirty="0"/>
              <a:t>For operational risk, there are three different approaches </a:t>
            </a:r>
            <a:r>
              <a:rPr lang="en-US" dirty="0" smtClean="0"/>
              <a:t>–</a:t>
            </a:r>
          </a:p>
          <a:p>
            <a:pPr lvl="1"/>
            <a:r>
              <a:rPr lang="en-US" dirty="0" smtClean="0"/>
              <a:t>basic </a:t>
            </a:r>
            <a:r>
              <a:rPr lang="en-US" dirty="0"/>
              <a:t>indicator approach or BIA, </a:t>
            </a:r>
            <a:endParaRPr lang="en-US" dirty="0" smtClean="0"/>
          </a:p>
          <a:p>
            <a:pPr lvl="1"/>
            <a:r>
              <a:rPr lang="en-US" dirty="0" smtClean="0"/>
              <a:t>standardized </a:t>
            </a:r>
            <a:r>
              <a:rPr lang="en-US" dirty="0"/>
              <a:t>approach or STA, and </a:t>
            </a:r>
            <a:endParaRPr lang="en-US" dirty="0" smtClean="0"/>
          </a:p>
          <a:p>
            <a:pPr lvl="1"/>
            <a:r>
              <a:rPr lang="en-US" dirty="0" smtClean="0"/>
              <a:t>the </a:t>
            </a:r>
            <a:r>
              <a:rPr lang="en-US" dirty="0"/>
              <a:t>internal measurement approach (an advanced form of which is the advanced measurement approach or AMA).</a:t>
            </a:r>
          </a:p>
          <a:p>
            <a:endParaRPr lang="en-US" dirty="0" smtClean="0"/>
          </a:p>
          <a:p>
            <a:r>
              <a:rPr lang="en-US" dirty="0" smtClean="0"/>
              <a:t>For</a:t>
            </a:r>
            <a:r>
              <a:rPr lang="en-US" dirty="0"/>
              <a:t> market risk the preferred approach is </a:t>
            </a:r>
            <a:r>
              <a:rPr lang="en-US" dirty="0" err="1"/>
              <a:t>VaR</a:t>
            </a:r>
            <a:r>
              <a:rPr lang="en-US" dirty="0"/>
              <a:t> (value at risk).</a:t>
            </a:r>
          </a:p>
          <a:p>
            <a:endParaRPr lang="en-US"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29</a:t>
            </a:fld>
            <a:endParaRPr lang="en-US"/>
          </a:p>
        </p:txBody>
      </p:sp>
    </p:spTree>
    <p:extLst>
      <p:ext uri="{BB962C8B-B14F-4D97-AF65-F5344CB8AC3E}">
        <p14:creationId xmlns="" xmlns:p14="http://schemas.microsoft.com/office/powerpoint/2010/main" val="4225965947"/>
      </p:ext>
    </p:extLst>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first pillar (Contd.)</a:t>
            </a:r>
            <a:endParaRPr lang="en-US" dirty="0"/>
          </a:p>
        </p:txBody>
      </p:sp>
      <p:sp>
        <p:nvSpPr>
          <p:cNvPr id="3" name="Content Placeholder 2"/>
          <p:cNvSpPr>
            <a:spLocks noGrp="1"/>
          </p:cNvSpPr>
          <p:nvPr>
            <p:ph idx="1"/>
          </p:nvPr>
        </p:nvSpPr>
        <p:spPr/>
        <p:txBody>
          <a:bodyPr>
            <a:normAutofit fontScale="92500" lnSpcReduction="20000"/>
          </a:bodyPr>
          <a:lstStyle/>
          <a:p>
            <a:r>
              <a:rPr lang="en-US" dirty="0"/>
              <a:t>As the Basel II recommendations are phased in by the banking industry it will move from </a:t>
            </a:r>
            <a:r>
              <a:rPr lang="en-US" dirty="0" smtClean="0"/>
              <a:t>standardized </a:t>
            </a:r>
            <a:r>
              <a:rPr lang="en-US" dirty="0"/>
              <a:t>requirements to more refined and specific requirements that have been developed for each risk category by each individual bank. </a:t>
            </a:r>
            <a:endParaRPr lang="en-US" dirty="0" smtClean="0"/>
          </a:p>
          <a:p>
            <a:r>
              <a:rPr lang="en-US" dirty="0" smtClean="0"/>
              <a:t>The </a:t>
            </a:r>
            <a:r>
              <a:rPr lang="en-US" dirty="0"/>
              <a:t>upside for banks that do develop their own bespoke risk measurement systems is that they will be rewarded with potentially lower risk capital requirements. </a:t>
            </a:r>
            <a:endParaRPr lang="en-US" dirty="0" smtClean="0"/>
          </a:p>
          <a:p>
            <a:r>
              <a:rPr lang="en-US" dirty="0" smtClean="0"/>
              <a:t>In </a:t>
            </a:r>
            <a:r>
              <a:rPr lang="en-US" dirty="0"/>
              <a:t>the future there will be closer links between the concepts of economic and regulatory capital</a:t>
            </a:r>
            <a:r>
              <a:rPr lang="en-US" dirty="0" smtClean="0"/>
              <a:t>.</a:t>
            </a:r>
            <a:endParaRPr lang="en-US"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30</a:t>
            </a:fld>
            <a:endParaRPr lang="en-US"/>
          </a:p>
        </p:txBody>
      </p:sp>
    </p:spTree>
    <p:extLst>
      <p:ext uri="{BB962C8B-B14F-4D97-AF65-F5344CB8AC3E}">
        <p14:creationId xmlns="" xmlns:p14="http://schemas.microsoft.com/office/powerpoint/2010/main" val="1807384602"/>
      </p:ext>
    </p:extLst>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The second </a:t>
            </a:r>
            <a:r>
              <a:rPr lang="en-US" b="1" dirty="0" smtClean="0"/>
              <a:t>pillar</a:t>
            </a:r>
            <a:endParaRPr lang="en-US" dirty="0"/>
          </a:p>
        </p:txBody>
      </p:sp>
      <p:sp>
        <p:nvSpPr>
          <p:cNvPr id="3" name="Content Placeholder 2"/>
          <p:cNvSpPr>
            <a:spLocks noGrp="1"/>
          </p:cNvSpPr>
          <p:nvPr>
            <p:ph idx="1"/>
          </p:nvPr>
        </p:nvSpPr>
        <p:spPr>
          <a:xfrm>
            <a:off x="457200" y="1295400"/>
            <a:ext cx="8229600" cy="5257800"/>
          </a:xfrm>
        </p:spPr>
        <p:txBody>
          <a:bodyPr>
            <a:normAutofit fontScale="77500" lnSpcReduction="20000"/>
          </a:bodyPr>
          <a:lstStyle/>
          <a:p>
            <a:r>
              <a:rPr lang="en-US" dirty="0"/>
              <a:t>This is a regulatory response to the first pillar, giving regulators better 'tools' over those previously available. </a:t>
            </a:r>
            <a:endParaRPr lang="en-US" dirty="0" smtClean="0"/>
          </a:p>
          <a:p>
            <a:r>
              <a:rPr lang="en-US" dirty="0" smtClean="0"/>
              <a:t>It </a:t>
            </a:r>
            <a:r>
              <a:rPr lang="en-US" dirty="0"/>
              <a:t>also provides a framework for dealing with </a:t>
            </a:r>
            <a:endParaRPr lang="en-US" dirty="0" smtClean="0"/>
          </a:p>
          <a:p>
            <a:pPr lvl="1"/>
            <a:r>
              <a:rPr lang="en-US" dirty="0" smtClean="0"/>
              <a:t>systemic </a:t>
            </a:r>
            <a:r>
              <a:rPr lang="en-US" dirty="0"/>
              <a:t>risk</a:t>
            </a:r>
            <a:r>
              <a:rPr lang="en-US" dirty="0" smtClean="0"/>
              <a:t>,</a:t>
            </a:r>
          </a:p>
          <a:p>
            <a:pPr lvl="1"/>
            <a:r>
              <a:rPr lang="en-US" dirty="0" smtClean="0"/>
              <a:t>pension </a:t>
            </a:r>
            <a:r>
              <a:rPr lang="en-US" dirty="0"/>
              <a:t>risk, </a:t>
            </a:r>
            <a:endParaRPr lang="en-US" dirty="0" smtClean="0"/>
          </a:p>
          <a:p>
            <a:pPr lvl="1"/>
            <a:r>
              <a:rPr lang="en-US" dirty="0" smtClean="0"/>
              <a:t>concentration </a:t>
            </a:r>
            <a:r>
              <a:rPr lang="en-US" dirty="0"/>
              <a:t>risk, </a:t>
            </a:r>
            <a:endParaRPr lang="en-US" dirty="0" smtClean="0"/>
          </a:p>
          <a:p>
            <a:pPr lvl="1"/>
            <a:r>
              <a:rPr lang="en-US" dirty="0" smtClean="0"/>
              <a:t>strategic </a:t>
            </a:r>
            <a:r>
              <a:rPr lang="en-US" dirty="0"/>
              <a:t>risk, </a:t>
            </a:r>
            <a:endParaRPr lang="en-US" dirty="0" smtClean="0"/>
          </a:p>
          <a:p>
            <a:pPr lvl="1"/>
            <a:r>
              <a:rPr lang="en-US" dirty="0" smtClean="0"/>
              <a:t>reputational </a:t>
            </a:r>
            <a:r>
              <a:rPr lang="en-US" dirty="0"/>
              <a:t>risk, </a:t>
            </a:r>
            <a:endParaRPr lang="en-US" dirty="0" smtClean="0"/>
          </a:p>
          <a:p>
            <a:pPr lvl="1"/>
            <a:r>
              <a:rPr lang="en-US" dirty="0" smtClean="0"/>
              <a:t>liquidity </a:t>
            </a:r>
            <a:r>
              <a:rPr lang="en-US" dirty="0"/>
              <a:t>risk and </a:t>
            </a:r>
            <a:endParaRPr lang="en-US" dirty="0" smtClean="0"/>
          </a:p>
          <a:p>
            <a:pPr lvl="1"/>
            <a:r>
              <a:rPr lang="en-US" dirty="0" smtClean="0"/>
              <a:t>legal </a:t>
            </a:r>
            <a:r>
              <a:rPr lang="en-US" dirty="0"/>
              <a:t>risk, </a:t>
            </a:r>
            <a:endParaRPr lang="en-US" dirty="0" smtClean="0"/>
          </a:p>
          <a:p>
            <a:pPr marL="0" indent="0">
              <a:buNone/>
            </a:pPr>
            <a:r>
              <a:rPr lang="en-US" dirty="0"/>
              <a:t>	</a:t>
            </a:r>
            <a:r>
              <a:rPr lang="en-US" dirty="0" smtClean="0"/>
              <a:t>which </a:t>
            </a:r>
            <a:r>
              <a:rPr lang="en-US" dirty="0"/>
              <a:t>the accord combines under the title of residual risk. Banks can review their risk management system.</a:t>
            </a:r>
          </a:p>
          <a:p>
            <a:r>
              <a:rPr lang="en-US" dirty="0"/>
              <a:t>It is the Internal Capital Adequacy Assessment Process (ICAAP) that is the result of Pillar II of Basel II accords.</a:t>
            </a:r>
          </a:p>
          <a:p>
            <a:endParaRPr lang="en-US"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31</a:t>
            </a:fld>
            <a:endParaRPr lang="en-US"/>
          </a:p>
        </p:txBody>
      </p:sp>
    </p:spTree>
    <p:extLst>
      <p:ext uri="{BB962C8B-B14F-4D97-AF65-F5344CB8AC3E}">
        <p14:creationId xmlns="" xmlns:p14="http://schemas.microsoft.com/office/powerpoint/2010/main" val="3130576458"/>
      </p:ext>
    </p:extLst>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The third </a:t>
            </a:r>
            <a:r>
              <a:rPr lang="en-US" b="1" dirty="0" smtClean="0"/>
              <a:t>pillar</a:t>
            </a:r>
            <a:endParaRPr lang="en-US" dirty="0"/>
          </a:p>
        </p:txBody>
      </p:sp>
      <p:sp>
        <p:nvSpPr>
          <p:cNvPr id="3" name="Content Placeholder 2"/>
          <p:cNvSpPr>
            <a:spLocks noGrp="1"/>
          </p:cNvSpPr>
          <p:nvPr>
            <p:ph idx="1"/>
          </p:nvPr>
        </p:nvSpPr>
        <p:spPr/>
        <p:txBody>
          <a:bodyPr>
            <a:normAutofit fontScale="70000" lnSpcReduction="20000"/>
          </a:bodyPr>
          <a:lstStyle/>
          <a:p>
            <a:r>
              <a:rPr lang="en-US" dirty="0"/>
              <a:t>This pillar aims to complement the minimum capital requirements and supervisory review process by developing a set of disclosure requirements which will allow the market participants to gauge the capital adequacy of an institution.</a:t>
            </a:r>
          </a:p>
          <a:p>
            <a:r>
              <a:rPr lang="en-US" dirty="0"/>
              <a:t>Market discipline supplements regulation as sharing of information facilitates assessment of the bank by others, including investors, analysts, customers, other banks, and rating agencies, which leads to good corporate governance. </a:t>
            </a:r>
            <a:endParaRPr lang="en-US" dirty="0" smtClean="0"/>
          </a:p>
          <a:p>
            <a:r>
              <a:rPr lang="en-US" dirty="0" smtClean="0"/>
              <a:t>The </a:t>
            </a:r>
            <a:r>
              <a:rPr lang="en-US" dirty="0"/>
              <a:t>aim of Pillar 3 is to allow market discipline to operate by requiring institutions to disclose details on the scope of application, capital, risk exposures, risk assessment processes, and the capital adequacy of the institution. </a:t>
            </a:r>
            <a:endParaRPr lang="en-US" dirty="0" smtClean="0"/>
          </a:p>
          <a:p>
            <a:r>
              <a:rPr lang="en-US" dirty="0" smtClean="0"/>
              <a:t>It </a:t>
            </a:r>
            <a:r>
              <a:rPr lang="en-US" dirty="0"/>
              <a:t>must be consistent with how the senior management, including the board, assess and manage the risks of the institution.</a:t>
            </a:r>
          </a:p>
          <a:p>
            <a:endParaRPr lang="en-US"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32</a:t>
            </a:fld>
            <a:endParaRPr lang="en-US"/>
          </a:p>
        </p:txBody>
      </p:sp>
    </p:spTree>
    <p:extLst>
      <p:ext uri="{BB962C8B-B14F-4D97-AF65-F5344CB8AC3E}">
        <p14:creationId xmlns="" xmlns:p14="http://schemas.microsoft.com/office/powerpoint/2010/main" val="693310185"/>
      </p:ext>
    </p:extLst>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a:t>
            </a:r>
            <a:r>
              <a:rPr lang="en-US" b="1" dirty="0" smtClean="0"/>
              <a:t>third</a:t>
            </a:r>
            <a:r>
              <a:rPr lang="en-US" b="1" dirty="0" smtClean="0"/>
              <a:t> </a:t>
            </a:r>
            <a:r>
              <a:rPr lang="en-US" b="1" dirty="0" smtClean="0"/>
              <a:t>pillar (Contd.)</a:t>
            </a:r>
            <a:endParaRPr lang="en-US" dirty="0"/>
          </a:p>
        </p:txBody>
      </p:sp>
      <p:sp>
        <p:nvSpPr>
          <p:cNvPr id="3" name="Content Placeholder 2"/>
          <p:cNvSpPr>
            <a:spLocks noGrp="1"/>
          </p:cNvSpPr>
          <p:nvPr>
            <p:ph idx="1"/>
          </p:nvPr>
        </p:nvSpPr>
        <p:spPr>
          <a:xfrm>
            <a:off x="457200" y="1447800"/>
            <a:ext cx="8229600" cy="4678363"/>
          </a:xfrm>
        </p:spPr>
        <p:txBody>
          <a:bodyPr>
            <a:noAutofit/>
          </a:bodyPr>
          <a:lstStyle/>
          <a:p>
            <a:r>
              <a:rPr lang="en-US" sz="2800" dirty="0"/>
              <a:t>When market participants have a sufficient understanding of a bank's activities and the controls it has in place to manage its exposures, they are better able to distinguish between banking organizations so that they can reward those that manage their risks prudently and penalize those that do not.</a:t>
            </a:r>
          </a:p>
          <a:p>
            <a:r>
              <a:rPr lang="en-US" sz="2800" dirty="0"/>
              <a:t>These disclosures are required to be made at least twice a year, except qualitative disclosures providing a summary of the general risk management objectives and policies which can be made annually. </a:t>
            </a:r>
            <a:endParaRPr lang="en-US" sz="2800" dirty="0" smtClean="0"/>
          </a:p>
          <a:p>
            <a:endParaRPr lang="en-US" sz="2250"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33</a:t>
            </a:fld>
            <a:endParaRPr lang="en-US"/>
          </a:p>
        </p:txBody>
      </p:sp>
    </p:spTree>
    <p:extLst>
      <p:ext uri="{BB962C8B-B14F-4D97-AF65-F5344CB8AC3E}">
        <p14:creationId xmlns="" xmlns:p14="http://schemas.microsoft.com/office/powerpoint/2010/main" val="2506634380"/>
      </p:ext>
    </p:extLst>
  </p:cSld>
  <p:clrMapOvr>
    <a:masterClrMapping/>
  </p:clrMapOvr>
  <p:timing>
    <p:tnLst>
      <p:par>
        <p:cTn id="1" dur="indefinite" restart="never" nodeType="tmRoot"/>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The </a:t>
            </a:r>
            <a:r>
              <a:rPr lang="en-US" b="1" dirty="0" smtClean="0"/>
              <a:t>third </a:t>
            </a:r>
            <a:r>
              <a:rPr lang="en-US" b="1" dirty="0"/>
              <a:t>pillar (Contd.)</a:t>
            </a:r>
            <a:endParaRPr lang="en-US" dirty="0"/>
          </a:p>
        </p:txBody>
      </p:sp>
      <p:sp>
        <p:nvSpPr>
          <p:cNvPr id="3" name="Content Placeholder 2"/>
          <p:cNvSpPr>
            <a:spLocks noGrp="1"/>
          </p:cNvSpPr>
          <p:nvPr>
            <p:ph idx="1"/>
          </p:nvPr>
        </p:nvSpPr>
        <p:spPr/>
        <p:txBody>
          <a:bodyPr/>
          <a:lstStyle/>
          <a:p>
            <a:r>
              <a:rPr lang="en-US" dirty="0"/>
              <a:t>Institutions are also required to create a formal policy on what will be disclosed and controls around them along with the validation and frequency of these disclosures. In general, the disclosures under Pillar 3 apply to the top consolidated level of the banking group to which the Basel II framework applies.</a:t>
            </a:r>
          </a:p>
          <a:p>
            <a:endParaRPr lang="en-US"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34</a:t>
            </a:fld>
            <a:endParaRPr lang="en-US"/>
          </a:p>
        </p:txBody>
      </p:sp>
    </p:spTree>
    <p:extLst>
      <p:ext uri="{BB962C8B-B14F-4D97-AF65-F5344CB8AC3E}">
        <p14:creationId xmlns="" xmlns:p14="http://schemas.microsoft.com/office/powerpoint/2010/main" val="1985484420"/>
      </p:ext>
    </p:extLst>
  </p:cSld>
  <p:clrMapOvr>
    <a:masterClrMapping/>
  </p:clrMapOvr>
  <p:timing>
    <p:tnLst>
      <p:par>
        <p:cTn id="1" dur="indefinite" restart="never" nodeType="tmRoot"/>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dirty="0"/>
              <a:t>Basel II and the </a:t>
            </a:r>
            <a:r>
              <a:rPr lang="en-US" dirty="0" smtClean="0"/>
              <a:t>regulators</a:t>
            </a:r>
            <a:endParaRPr lang="en-US" dirty="0"/>
          </a:p>
        </p:txBody>
      </p:sp>
      <p:sp>
        <p:nvSpPr>
          <p:cNvPr id="3" name="Content Placeholder 2"/>
          <p:cNvSpPr>
            <a:spLocks noGrp="1"/>
          </p:cNvSpPr>
          <p:nvPr>
            <p:ph idx="1"/>
          </p:nvPr>
        </p:nvSpPr>
        <p:spPr/>
        <p:txBody>
          <a:bodyPr>
            <a:normAutofit fontScale="92500" lnSpcReduction="10000"/>
          </a:bodyPr>
          <a:lstStyle/>
          <a:p>
            <a:r>
              <a:rPr lang="en-US" dirty="0"/>
              <a:t>One of the most difficult aspects of implementing an international agreement is the need to accommodate differing cultures, varying structural models, complexities of public policy, and existing regulation. </a:t>
            </a:r>
            <a:endParaRPr lang="en-US" dirty="0" smtClean="0"/>
          </a:p>
          <a:p>
            <a:r>
              <a:rPr lang="en-US" dirty="0" smtClean="0"/>
              <a:t>Banks</a:t>
            </a:r>
            <a:r>
              <a:rPr lang="en-US" dirty="0"/>
              <a:t>' senior management will determine corporate strategy, as well as the country in which to base a particular type of business, based in part on how Basel II is ultimately interpreted by various countries' legislatures and </a:t>
            </a:r>
            <a:r>
              <a:rPr lang="en-US" dirty="0" smtClean="0"/>
              <a:t>regulators.</a:t>
            </a:r>
            <a:endParaRPr lang="en-US"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35</a:t>
            </a:fld>
            <a:endParaRPr lang="en-US"/>
          </a:p>
        </p:txBody>
      </p:sp>
    </p:spTree>
    <p:extLst>
      <p:ext uri="{BB962C8B-B14F-4D97-AF65-F5344CB8AC3E}">
        <p14:creationId xmlns="" xmlns:p14="http://schemas.microsoft.com/office/powerpoint/2010/main" val="3402043508"/>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Basel II and the </a:t>
            </a:r>
            <a:r>
              <a:rPr lang="en-US" dirty="0" smtClean="0"/>
              <a:t>regulators (Contd.)</a:t>
            </a:r>
            <a:endParaRPr lang="en-US" dirty="0"/>
          </a:p>
        </p:txBody>
      </p:sp>
      <p:sp>
        <p:nvSpPr>
          <p:cNvPr id="3" name="Content Placeholder 2"/>
          <p:cNvSpPr>
            <a:spLocks noGrp="1"/>
          </p:cNvSpPr>
          <p:nvPr>
            <p:ph idx="1"/>
          </p:nvPr>
        </p:nvSpPr>
        <p:spPr/>
        <p:txBody>
          <a:bodyPr>
            <a:normAutofit lnSpcReduction="10000"/>
          </a:bodyPr>
          <a:lstStyle/>
          <a:p>
            <a:r>
              <a:rPr lang="en-US" dirty="0"/>
              <a:t>To assist banks operating with multiple reporting requirements for different regulators according to geographic location, there are several software applications available. </a:t>
            </a:r>
            <a:endParaRPr lang="en-US" dirty="0" smtClean="0"/>
          </a:p>
          <a:p>
            <a:r>
              <a:rPr lang="en-US" dirty="0" smtClean="0"/>
              <a:t>These </a:t>
            </a:r>
            <a:r>
              <a:rPr lang="en-US" dirty="0"/>
              <a:t>include capital calculation engines and extend to automated reporting solutions which include the reports required under COREP/FINREP.</a:t>
            </a:r>
          </a:p>
          <a:p>
            <a:endParaRPr lang="en-US" dirty="0"/>
          </a:p>
          <a:p>
            <a:endParaRPr lang="en-US"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36</a:t>
            </a:fld>
            <a:endParaRPr lang="en-US"/>
          </a:p>
        </p:txBody>
      </p:sp>
    </p:spTree>
    <p:extLst>
      <p:ext uri="{BB962C8B-B14F-4D97-AF65-F5344CB8AC3E}">
        <p14:creationId xmlns="" xmlns:p14="http://schemas.microsoft.com/office/powerpoint/2010/main" val="2322323591"/>
      </p:ext>
    </p:extLst>
  </p:cSld>
  <p:clrMapOvr>
    <a:masterClrMapping/>
  </p:clrMapOvr>
  <p:timing>
    <p:tnLst>
      <p:par>
        <p:cTn id="1" dur="indefinite" restart="never" nodeType="tmRoot"/>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p>
            <a:r>
              <a:rPr lang="en-US" b="1" dirty="0"/>
              <a:t>Implementation </a:t>
            </a:r>
            <a:r>
              <a:rPr lang="en-US" b="1" dirty="0" smtClean="0"/>
              <a:t>progress</a:t>
            </a:r>
            <a:endParaRPr lang="en-US" dirty="0"/>
          </a:p>
        </p:txBody>
      </p:sp>
      <p:sp>
        <p:nvSpPr>
          <p:cNvPr id="3" name="Content Placeholder 2"/>
          <p:cNvSpPr>
            <a:spLocks noGrp="1"/>
          </p:cNvSpPr>
          <p:nvPr>
            <p:ph idx="1"/>
          </p:nvPr>
        </p:nvSpPr>
        <p:spPr/>
        <p:txBody>
          <a:bodyPr>
            <a:normAutofit/>
          </a:bodyPr>
          <a:lstStyle/>
          <a:p>
            <a:r>
              <a:rPr lang="en-US" dirty="0"/>
              <a:t>Regulators in most jurisdictions around the world plan to implement the new accord, but with widely varying timelines and use of the varying methodologies being restricted. </a:t>
            </a:r>
          </a:p>
        </p:txBody>
      </p:sp>
      <p:sp>
        <p:nvSpPr>
          <p:cNvPr id="4" name="Slide Number Placeholder 3"/>
          <p:cNvSpPr>
            <a:spLocks noGrp="1"/>
          </p:cNvSpPr>
          <p:nvPr>
            <p:ph type="sldNum" sz="quarter" idx="12"/>
          </p:nvPr>
        </p:nvSpPr>
        <p:spPr/>
        <p:txBody>
          <a:bodyPr/>
          <a:lstStyle/>
          <a:p>
            <a:fld id="{2525ACF6-F922-455B-A3A0-5B36D5DB7489}" type="slidenum">
              <a:rPr lang="en-US" smtClean="0"/>
              <a:pPr/>
              <a:t>37</a:t>
            </a:fld>
            <a:endParaRPr lang="en-US"/>
          </a:p>
        </p:txBody>
      </p:sp>
    </p:spTree>
    <p:extLst>
      <p:ext uri="{BB962C8B-B14F-4D97-AF65-F5344CB8AC3E}">
        <p14:creationId xmlns="" xmlns:p14="http://schemas.microsoft.com/office/powerpoint/2010/main" val="1013643406"/>
      </p:ext>
    </p:extLst>
  </p:cSld>
  <p:clrMapOvr>
    <a:masterClrMapping/>
  </p:clrMapOvr>
  <p:timing>
    <p:tnLst>
      <p:par>
        <p:cTn id="1" dur="indefinite" restart="never" nodeType="tmRoot"/>
      </p:par>
    </p:tn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b="1" dirty="0"/>
              <a:t>Implementation </a:t>
            </a:r>
            <a:r>
              <a:rPr lang="en-US" b="1" dirty="0" smtClean="0"/>
              <a:t>progress (Contd.)</a:t>
            </a:r>
            <a:endParaRPr lang="en-US" dirty="0"/>
          </a:p>
        </p:txBody>
      </p:sp>
      <p:sp>
        <p:nvSpPr>
          <p:cNvPr id="3" name="Content Placeholder 2"/>
          <p:cNvSpPr>
            <a:spLocks noGrp="1"/>
          </p:cNvSpPr>
          <p:nvPr>
            <p:ph idx="1"/>
          </p:nvPr>
        </p:nvSpPr>
        <p:spPr/>
        <p:txBody>
          <a:bodyPr/>
          <a:lstStyle/>
          <a:p>
            <a:r>
              <a:rPr lang="en-US" dirty="0"/>
              <a:t>The United States' various regulators have agreed on a final approach</a:t>
            </a:r>
            <a:r>
              <a:rPr lang="en-US" dirty="0" smtClean="0"/>
              <a:t>.</a:t>
            </a:r>
            <a:r>
              <a:rPr lang="en-US" baseline="30000" dirty="0" smtClean="0"/>
              <a:t> </a:t>
            </a:r>
            <a:r>
              <a:rPr lang="en-US" dirty="0"/>
              <a:t> They have </a:t>
            </a:r>
            <a:r>
              <a:rPr lang="en-US" i="1" dirty="0"/>
              <a:t>required</a:t>
            </a:r>
            <a:r>
              <a:rPr lang="en-US" dirty="0"/>
              <a:t> the Internal Ratings-Based approach for the largest banks, and the standardized approach will be available for smaller </a:t>
            </a:r>
            <a:r>
              <a:rPr lang="en-US" dirty="0" smtClean="0"/>
              <a:t>banks.</a:t>
            </a:r>
            <a:endParaRPr lang="en-US" dirty="0"/>
          </a:p>
          <a:p>
            <a:endParaRPr lang="en-US"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38</a:t>
            </a:fld>
            <a:endParaRPr lang="en-US"/>
          </a:p>
        </p:txBody>
      </p:sp>
    </p:spTree>
    <p:extLst>
      <p:ext uri="{BB962C8B-B14F-4D97-AF65-F5344CB8AC3E}">
        <p14:creationId xmlns="" xmlns:p14="http://schemas.microsoft.com/office/powerpoint/2010/main" val="4036621504"/>
      </p:ext>
    </p:extLst>
  </p:cSld>
  <p:clrMapOvr>
    <a:masterClrMapping/>
  </p:clrMapOvr>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Basel II and the global financial </a:t>
            </a:r>
            <a:r>
              <a:rPr lang="en-US" dirty="0" smtClean="0"/>
              <a:t>crisis</a:t>
            </a:r>
            <a:endParaRPr lang="en-US" dirty="0"/>
          </a:p>
        </p:txBody>
      </p:sp>
      <p:sp>
        <p:nvSpPr>
          <p:cNvPr id="3" name="Content Placeholder 2"/>
          <p:cNvSpPr>
            <a:spLocks noGrp="1"/>
          </p:cNvSpPr>
          <p:nvPr>
            <p:ph idx="1"/>
          </p:nvPr>
        </p:nvSpPr>
        <p:spPr/>
        <p:txBody>
          <a:bodyPr>
            <a:normAutofit fontScale="85000" lnSpcReduction="20000"/>
          </a:bodyPr>
          <a:lstStyle/>
          <a:p>
            <a:r>
              <a:rPr lang="en-US" dirty="0"/>
              <a:t>The role of Basel II, both before and after the global financial crisis, has been discussed widely. While some argue that the crisis demonstrated weaknesses in the </a:t>
            </a:r>
            <a:r>
              <a:rPr lang="en-US" dirty="0" smtClean="0"/>
              <a:t>framework, others </a:t>
            </a:r>
            <a:r>
              <a:rPr lang="en-US" dirty="0"/>
              <a:t>have criticized it for actually increasing the effect of the </a:t>
            </a:r>
            <a:r>
              <a:rPr lang="en-US" dirty="0" smtClean="0"/>
              <a:t>crisis.</a:t>
            </a:r>
          </a:p>
          <a:p>
            <a:r>
              <a:rPr lang="en-US" dirty="0" smtClean="0"/>
              <a:t>In </a:t>
            </a:r>
            <a:r>
              <a:rPr lang="en-US" dirty="0"/>
              <a:t>response to the financial crisis, the Basel Committee on Banking Supervision published revised global standards, popularly known as Basel </a:t>
            </a:r>
            <a:r>
              <a:rPr lang="en-US" dirty="0" smtClean="0"/>
              <a:t>III.</a:t>
            </a:r>
            <a:r>
              <a:rPr lang="en-US" dirty="0"/>
              <a:t> </a:t>
            </a:r>
            <a:endParaRPr lang="en-US" dirty="0" smtClean="0"/>
          </a:p>
          <a:p>
            <a:r>
              <a:rPr lang="en-US" dirty="0" smtClean="0"/>
              <a:t>The </a:t>
            </a:r>
            <a:r>
              <a:rPr lang="en-US" dirty="0"/>
              <a:t>Committee claimed that the new standards would lead to a better quality of capital, increased coverage of risk for capital market activities and better liquidity standards among other benefits.</a:t>
            </a:r>
          </a:p>
          <a:p>
            <a:endParaRPr lang="en-US"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39</a:t>
            </a:fld>
            <a:endParaRPr lang="en-US"/>
          </a:p>
        </p:txBody>
      </p:sp>
    </p:spTree>
    <p:extLst>
      <p:ext uri="{BB962C8B-B14F-4D97-AF65-F5344CB8AC3E}">
        <p14:creationId xmlns="" xmlns:p14="http://schemas.microsoft.com/office/powerpoint/2010/main" val="978089621"/>
      </p:ext>
    </p:extLst>
  </p:cSld>
  <p:clrMapOvr>
    <a:masterClrMapping/>
  </p:clrMapOvr>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a:t>Basel II and the global financial </a:t>
            </a:r>
            <a:r>
              <a:rPr lang="en-US" dirty="0" smtClean="0"/>
              <a:t>crisis (Contd.)</a:t>
            </a:r>
            <a:endParaRPr lang="en-US" dirty="0"/>
          </a:p>
        </p:txBody>
      </p:sp>
      <p:sp>
        <p:nvSpPr>
          <p:cNvPr id="3" name="Content Placeholder 2"/>
          <p:cNvSpPr>
            <a:spLocks noGrp="1"/>
          </p:cNvSpPr>
          <p:nvPr>
            <p:ph idx="1"/>
          </p:nvPr>
        </p:nvSpPr>
        <p:spPr/>
        <p:txBody>
          <a:bodyPr>
            <a:normAutofit fontScale="85000" lnSpcReduction="10000"/>
          </a:bodyPr>
          <a:lstStyle/>
          <a:p>
            <a:r>
              <a:rPr lang="en-US" dirty="0"/>
              <a:t>Think-tanks such as the World Pensions Council (WPC) have also argued that European legislators have pushed dogmatically and naively for the adoption of the Basel II recommendations, adopted in 2005, transposed in European Union law through the Capital Requirements Directive (CRD), effective since 2008. </a:t>
            </a:r>
            <a:endParaRPr lang="en-US" dirty="0" smtClean="0"/>
          </a:p>
          <a:p>
            <a:r>
              <a:rPr lang="en-US" dirty="0" smtClean="0"/>
              <a:t>In </a:t>
            </a:r>
            <a:r>
              <a:rPr lang="en-US" dirty="0"/>
              <a:t>essence, they forced private banks, central banks, and bank regulators to rely more on assessments of credit risk by private rating agencies. Thus, part of the regulatory authority was abdicated in favor of private rating agencies</a:t>
            </a:r>
          </a:p>
          <a:p>
            <a:endParaRPr lang="en-US" dirty="0"/>
          </a:p>
        </p:txBody>
      </p:sp>
      <p:sp>
        <p:nvSpPr>
          <p:cNvPr id="4" name="Slide Number Placeholder 3"/>
          <p:cNvSpPr>
            <a:spLocks noGrp="1"/>
          </p:cNvSpPr>
          <p:nvPr>
            <p:ph type="sldNum" sz="quarter" idx="12"/>
          </p:nvPr>
        </p:nvSpPr>
        <p:spPr/>
        <p:txBody>
          <a:bodyPr/>
          <a:lstStyle/>
          <a:p>
            <a:fld id="{2525ACF6-F922-455B-A3A0-5B36D5DB7489}" type="slidenum">
              <a:rPr lang="en-US" smtClean="0"/>
              <a:pPr/>
              <a:t>40</a:t>
            </a:fld>
            <a:endParaRPr lang="en-US"/>
          </a:p>
        </p:txBody>
      </p:sp>
    </p:spTree>
    <p:extLst>
      <p:ext uri="{BB962C8B-B14F-4D97-AF65-F5344CB8AC3E}">
        <p14:creationId xmlns="" xmlns:p14="http://schemas.microsoft.com/office/powerpoint/2010/main" val="3971601688"/>
      </p:ext>
    </p:extLst>
  </p:cSld>
  <p:clrMapOvr>
    <a:masterClrMapping/>
  </p:clrMapOvr>
  <p:timing>
    <p:tnLst>
      <p:par>
        <p:cTn id="1" dur="indefinite" restart="never" nodeType="tmRoot"/>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Summary of this session</a:t>
            </a:r>
          </a:p>
        </p:txBody>
      </p:sp>
      <p:sp>
        <p:nvSpPr>
          <p:cNvPr id="3" name="Content Placeholder 2"/>
          <p:cNvSpPr>
            <a:spLocks noGrp="1"/>
          </p:cNvSpPr>
          <p:nvPr>
            <p:ph idx="1"/>
          </p:nvPr>
        </p:nvSpPr>
        <p:spPr/>
        <p:txBody>
          <a:bodyPr>
            <a:normAutofit fontScale="92500" lnSpcReduction="10000"/>
          </a:bodyPr>
          <a:lstStyle/>
          <a:p>
            <a:r>
              <a:rPr lang="en-US" dirty="0" smtClean="0"/>
              <a:t>BASEL I</a:t>
            </a:r>
          </a:p>
          <a:p>
            <a:pPr lvl="1"/>
            <a:r>
              <a:rPr lang="en-US" dirty="0" smtClean="0"/>
              <a:t>Background</a:t>
            </a:r>
          </a:p>
          <a:p>
            <a:pPr lvl="1"/>
            <a:r>
              <a:rPr lang="en-US" dirty="0" smtClean="0"/>
              <a:t>Main Framework</a:t>
            </a:r>
          </a:p>
          <a:p>
            <a:r>
              <a:rPr lang="en-US" dirty="0" smtClean="0"/>
              <a:t>BASEL II</a:t>
            </a:r>
          </a:p>
          <a:p>
            <a:pPr lvl="1"/>
            <a:r>
              <a:rPr lang="en-US" dirty="0" smtClean="0"/>
              <a:t>Background</a:t>
            </a:r>
          </a:p>
          <a:p>
            <a:pPr lvl="1"/>
            <a:r>
              <a:rPr lang="en-US" dirty="0" smtClean="0"/>
              <a:t>Objective</a:t>
            </a:r>
          </a:p>
          <a:p>
            <a:pPr lvl="1"/>
            <a:r>
              <a:rPr lang="en-US" dirty="0" smtClean="0"/>
              <a:t>The accord in operation</a:t>
            </a:r>
          </a:p>
          <a:p>
            <a:pPr lvl="1"/>
            <a:r>
              <a:rPr lang="en-US" dirty="0" smtClean="0"/>
              <a:t>The three pillars</a:t>
            </a:r>
          </a:p>
          <a:p>
            <a:pPr lvl="1"/>
            <a:r>
              <a:rPr lang="en-US" dirty="0" smtClean="0"/>
              <a:t>Basel and Regulators</a:t>
            </a:r>
          </a:p>
          <a:p>
            <a:pPr lvl="1"/>
            <a:r>
              <a:rPr lang="en-US" dirty="0" smtClean="0"/>
              <a:t>BASEL II and the global financial crisis.</a:t>
            </a:r>
          </a:p>
          <a:p>
            <a:pPr lvl="1"/>
            <a:endParaRPr lang="en-US" dirty="0" smtClean="0"/>
          </a:p>
          <a:p>
            <a:endParaRPr lang="en-US" dirty="0" smtClean="0"/>
          </a:p>
          <a:p>
            <a:endParaRPr lang="en-US" dirty="0"/>
          </a:p>
        </p:txBody>
      </p:sp>
      <p:sp>
        <p:nvSpPr>
          <p:cNvPr id="4" name="Slide Number Placeholder 3"/>
          <p:cNvSpPr>
            <a:spLocks noGrp="1"/>
          </p:cNvSpPr>
          <p:nvPr>
            <p:ph type="sldNum" sz="quarter" idx="12"/>
          </p:nvPr>
        </p:nvSpPr>
        <p:spPr/>
        <p:txBody>
          <a:bodyPr/>
          <a:lstStyle/>
          <a:p>
            <a:fld id="{260A6709-4203-45F1-BA1E-4697A6F6CA34}" type="slidenum">
              <a:rPr lang="en-US" smtClean="0"/>
              <a:pPr/>
              <a:t>41</a:t>
            </a:fld>
            <a:endParaRPr lang="en-US"/>
          </a:p>
        </p:txBody>
      </p:sp>
    </p:spTree>
    <p:extLst>
      <p:ext uri="{BB962C8B-B14F-4D97-AF65-F5344CB8AC3E}">
        <p14:creationId xmlns="" xmlns:p14="http://schemas.microsoft.com/office/powerpoint/2010/main" val="3782050474"/>
      </p:ext>
    </p:extLst>
  </p:cSld>
  <p:clrMapOvr>
    <a:masterClrMapping/>
  </p:clrMapOvr>
  <p:timing>
    <p:tnLst>
      <p:par>
        <p:cTn id="1" dur="indefinite" restart="never" nodeType="tmRoot"/>
      </p:par>
    </p:tnLst>
  </p:timing>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2819400"/>
            <a:ext cx="8229600" cy="1143000"/>
          </a:xfrm>
        </p:spPr>
        <p:txBody>
          <a:bodyPr/>
          <a:lstStyle/>
          <a:p>
            <a:r>
              <a:rPr lang="en-US" dirty="0" smtClean="0"/>
              <a:t>THANK YOU</a:t>
            </a:r>
            <a:endParaRPr lang="en-US" dirty="0"/>
          </a:p>
        </p:txBody>
      </p:sp>
      <p:sp>
        <p:nvSpPr>
          <p:cNvPr id="3" name="Slide Number Placeholder 2"/>
          <p:cNvSpPr>
            <a:spLocks noGrp="1"/>
          </p:cNvSpPr>
          <p:nvPr>
            <p:ph type="sldNum" sz="quarter" idx="12"/>
          </p:nvPr>
        </p:nvSpPr>
        <p:spPr/>
        <p:txBody>
          <a:bodyPr/>
          <a:lstStyle/>
          <a:p>
            <a:fld id="{AED4950C-42E4-4B39-92E1-04E68B76FDB1}" type="slidenum">
              <a:rPr lang="en-US" smtClean="0"/>
              <a:pPr/>
              <a:t>42</a:t>
            </a:fld>
            <a:endParaRPr lang="en-US"/>
          </a:p>
        </p:txBody>
      </p:sp>
    </p:spTree>
    <p:extLst>
      <p:ext uri="{BB962C8B-B14F-4D97-AF65-F5344CB8AC3E}">
        <p14:creationId xmlns="" xmlns:p14="http://schemas.microsoft.com/office/powerpoint/2010/main" val="3795247012"/>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162</TotalTime>
  <Words>1228</Words>
  <Application>Microsoft Office PowerPoint</Application>
  <PresentationFormat>On-screen Show (4:3)</PresentationFormat>
  <Paragraphs>224</Paragraphs>
  <Slides>42</Slides>
  <Notes>0</Notes>
  <HiddenSlides>0</HiddenSlides>
  <MMClips>0</MMClips>
  <ScaleCrop>false</ScaleCrop>
  <HeadingPairs>
    <vt:vector size="4" baseType="variant">
      <vt:variant>
        <vt:lpstr>Theme</vt:lpstr>
      </vt:variant>
      <vt:variant>
        <vt:i4>1</vt:i4>
      </vt:variant>
      <vt:variant>
        <vt:lpstr>Slide Titles</vt:lpstr>
      </vt:variant>
      <vt:variant>
        <vt:i4>42</vt:i4>
      </vt:variant>
    </vt:vector>
  </HeadingPairs>
  <TitlesOfParts>
    <vt:vector size="43" baseType="lpstr">
      <vt:lpstr>Office Theme</vt:lpstr>
      <vt:lpstr>MBF-705 LEGAL AND REGULATORY ASPECTS OF BANKING SUPERVISION</vt:lpstr>
      <vt:lpstr>Summary of previous session</vt:lpstr>
      <vt:lpstr>Summary of previous session (Contd.)</vt:lpstr>
      <vt:lpstr>Agenda of this session</vt:lpstr>
      <vt:lpstr>Slide 5</vt:lpstr>
      <vt:lpstr>Basel I</vt:lpstr>
      <vt:lpstr>Basel I (Contd.)</vt:lpstr>
      <vt:lpstr>Background</vt:lpstr>
      <vt:lpstr>Background (Contd.)</vt:lpstr>
      <vt:lpstr>Background (Contd.)</vt:lpstr>
      <vt:lpstr>Main framework</vt:lpstr>
      <vt:lpstr>Main framework (Contd.)</vt:lpstr>
      <vt:lpstr>Main framework (Contd.)</vt:lpstr>
      <vt:lpstr>Main framework (Contd.)</vt:lpstr>
      <vt:lpstr>Main framework (Contd.)</vt:lpstr>
      <vt:lpstr>Slide 16</vt:lpstr>
      <vt:lpstr>Basel II</vt:lpstr>
      <vt:lpstr>Basel II (Contd.)</vt:lpstr>
      <vt:lpstr>Basel II (Contd.)</vt:lpstr>
      <vt:lpstr>Basel II (Contd.)</vt:lpstr>
      <vt:lpstr>Basel II (Contd.)</vt:lpstr>
      <vt:lpstr>Basel II (Contd.)</vt:lpstr>
      <vt:lpstr>Objective</vt:lpstr>
      <vt:lpstr>Objective (Contd.)</vt:lpstr>
      <vt:lpstr>The accord in operation</vt:lpstr>
      <vt:lpstr>The accord in operation (Contd.)</vt:lpstr>
      <vt:lpstr>The first pillar</vt:lpstr>
      <vt:lpstr>The first pillar (Contd.)</vt:lpstr>
      <vt:lpstr>The first pillar (Contd.)</vt:lpstr>
      <vt:lpstr>The first pillar (Contd.)</vt:lpstr>
      <vt:lpstr>The second pillar</vt:lpstr>
      <vt:lpstr>The third pillar</vt:lpstr>
      <vt:lpstr>The third pillar (Contd.)</vt:lpstr>
      <vt:lpstr>The third pillar (Contd.)</vt:lpstr>
      <vt:lpstr>Basel II and the regulators</vt:lpstr>
      <vt:lpstr>Basel II and the regulators (Contd.)</vt:lpstr>
      <vt:lpstr>Implementation progress</vt:lpstr>
      <vt:lpstr>Implementation progress (Contd.)</vt:lpstr>
      <vt:lpstr>Basel II and the global financial crisis</vt:lpstr>
      <vt:lpstr>Basel II and the global financial crisis (Contd.)</vt:lpstr>
      <vt:lpstr>Summary of this session</vt:lpstr>
      <vt:lpstr>THANK YOU</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MBF-705 LEGAL AND REGULATORY ASPECTS OF BANKING SUPERVISION</dc:title>
  <dc:creator>Usman</dc:creator>
  <cp:lastModifiedBy>NTS</cp:lastModifiedBy>
  <cp:revision>13</cp:revision>
  <dcterms:created xsi:type="dcterms:W3CDTF">2013-11-22T02:20:27Z</dcterms:created>
  <dcterms:modified xsi:type="dcterms:W3CDTF">2013-11-25T09:15:38Z</dcterms:modified>
</cp:coreProperties>
</file>