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sldIdLst>
    <p:sldId id="276" r:id="rId2"/>
    <p:sldId id="281" r:id="rId3"/>
    <p:sldId id="297" r:id="rId4"/>
    <p:sldId id="298" r:id="rId5"/>
    <p:sldId id="257" r:id="rId6"/>
    <p:sldId id="282" r:id="rId7"/>
    <p:sldId id="283" r:id="rId8"/>
    <p:sldId id="258" r:id="rId9"/>
    <p:sldId id="284" r:id="rId10"/>
    <p:sldId id="259" r:id="rId11"/>
    <p:sldId id="285" r:id="rId12"/>
    <p:sldId id="260" r:id="rId13"/>
    <p:sldId id="286" r:id="rId14"/>
    <p:sldId id="287" r:id="rId15"/>
    <p:sldId id="261" r:id="rId16"/>
    <p:sldId id="262" r:id="rId17"/>
    <p:sldId id="263" r:id="rId18"/>
    <p:sldId id="288" r:id="rId19"/>
    <p:sldId id="289" r:id="rId20"/>
    <p:sldId id="264" r:id="rId21"/>
    <p:sldId id="290" r:id="rId22"/>
    <p:sldId id="265" r:id="rId23"/>
    <p:sldId id="291" r:id="rId24"/>
    <p:sldId id="266" r:id="rId25"/>
    <p:sldId id="292" r:id="rId26"/>
    <p:sldId id="267" r:id="rId27"/>
    <p:sldId id="293" r:id="rId28"/>
    <p:sldId id="268" r:id="rId29"/>
    <p:sldId id="269" r:id="rId30"/>
    <p:sldId id="294" r:id="rId31"/>
    <p:sldId id="270" r:id="rId32"/>
    <p:sldId id="272" r:id="rId33"/>
    <p:sldId id="295" r:id="rId34"/>
    <p:sldId id="296" r:id="rId35"/>
    <p:sldId id="27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cat>
            <c:strRef>
              <c:f>Sheet1!$F$15:$F$21</c:f>
              <c:strCache>
                <c:ptCount val="7"/>
                <c:pt idx="0">
                  <c:v>Year 2000</c:v>
                </c:pt>
                <c:pt idx="1">
                  <c:v>Year 2001</c:v>
                </c:pt>
                <c:pt idx="2">
                  <c:v>Year 2002</c:v>
                </c:pt>
                <c:pt idx="3">
                  <c:v>Year 2003</c:v>
                </c:pt>
                <c:pt idx="4">
                  <c:v>Year 2004</c:v>
                </c:pt>
                <c:pt idx="5">
                  <c:v>Year 2005</c:v>
                </c:pt>
                <c:pt idx="6">
                  <c:v>Year 2006</c:v>
                </c:pt>
              </c:strCache>
            </c:strRef>
          </c:cat>
          <c:val>
            <c:numRef>
              <c:f>Sheet1!$G$15:$G$21</c:f>
              <c:numCache>
                <c:formatCode>General</c:formatCode>
                <c:ptCount val="7"/>
                <c:pt idx="0">
                  <c:v>250</c:v>
                </c:pt>
                <c:pt idx="6">
                  <c:v>3000</c:v>
                </c:pt>
              </c:numCache>
            </c:numRef>
          </c:val>
        </c:ser>
        <c:dLbls/>
        <c:axId val="88501632"/>
        <c:axId val="89248512"/>
      </c:barChart>
      <c:catAx>
        <c:axId val="88501632"/>
        <c:scaling>
          <c:orientation val="minMax"/>
        </c:scaling>
        <c:axPos val="b"/>
        <c:tickLblPos val="nextTo"/>
        <c:crossAx val="89248512"/>
        <c:crosses val="autoZero"/>
        <c:auto val="1"/>
        <c:lblAlgn val="ctr"/>
        <c:lblOffset val="100"/>
      </c:catAx>
      <c:valAx>
        <c:axId val="89248512"/>
        <c:scaling>
          <c:orientation val="minMax"/>
        </c:scaling>
        <c:axPos val="l"/>
        <c:majorGridlines/>
        <c:numFmt formatCode="General" sourceLinked="1"/>
        <c:tickLblPos val="nextTo"/>
        <c:crossAx val="88501632"/>
        <c:crosses val="autoZero"/>
        <c:crossBetween val="between"/>
      </c:valAx>
    </c:plotArea>
    <c:plotVisOnly val="1"/>
    <c:dispBlanksAs val="gap"/>
  </c:chart>
  <c:spPr>
    <a:ln>
      <a:solidFill>
        <a:schemeClr val="tx1"/>
      </a:solidFill>
    </a:ln>
  </c:spPr>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lang val="en-US"/>
  <c:style val="4"/>
  <c:clrMapOvr bg1="lt1" tx1="dk1" bg2="lt2" tx2="dk2" accent1="accent1" accent2="accent2" accent3="accent3" accent4="accent4" accent5="accent5" accent6="accent6" hlink="hlink" folHlink="folHlink"/>
  <c:chart>
    <c:title>
      <c:tx>
        <c:rich>
          <a:bodyPr/>
          <a:lstStyle/>
          <a:p>
            <a:pPr>
              <a:defRPr/>
            </a:pPr>
            <a:r>
              <a:rPr lang="en-US" dirty="0"/>
              <a:t>Total </a:t>
            </a:r>
            <a:r>
              <a:rPr lang="en-US" dirty="0" smtClean="0"/>
              <a:t>write downs </a:t>
            </a:r>
            <a:r>
              <a:rPr lang="en-US" dirty="0"/>
              <a:t>and credit losses since Jan 2007 ($</a:t>
            </a:r>
            <a:r>
              <a:rPr lang="en-US" dirty="0" err="1"/>
              <a:t>bn</a:t>
            </a:r>
            <a:r>
              <a:rPr lang="en-US" dirty="0"/>
              <a:t>)</a:t>
            </a:r>
          </a:p>
        </c:rich>
      </c:tx>
      <c:layout/>
    </c:title>
    <c:view3D>
      <c:rAngAx val="1"/>
    </c:view3D>
    <c:plotArea>
      <c:layout/>
      <c:bar3DChart>
        <c:barDir val="col"/>
        <c:grouping val="stacked"/>
        <c:ser>
          <c:idx val="0"/>
          <c:order val="0"/>
          <c:tx>
            <c:strRef>
              <c:f>Sheet1!$B$1</c:f>
              <c:strCache>
                <c:ptCount val="1"/>
                <c:pt idx="0">
                  <c:v>Total writedowns and credit losses since Jan 2007 ($bn)</c:v>
                </c:pt>
              </c:strCache>
            </c:strRef>
          </c:tx>
          <c:spPr>
            <a:solidFill>
              <a:srgbClr val="FF0000"/>
            </a:solidFill>
          </c:spPr>
          <c:dLbls>
            <c:txPr>
              <a:bodyPr rot="-5400000" vert="horz" anchor="ctr" anchorCtr="1"/>
              <a:lstStyle/>
              <a:p>
                <a:pPr>
                  <a:defRPr b="1"/>
                </a:pPr>
                <a:endParaRPr lang="en-US"/>
              </a:p>
            </c:txPr>
            <c:showVal val="1"/>
          </c:dLbls>
          <c:cat>
            <c:strRef>
              <c:f>Sheet1!$A$2:$A$25</c:f>
              <c:strCache>
                <c:ptCount val="24"/>
                <c:pt idx="0">
                  <c:v>Citigroup </c:v>
                </c:pt>
                <c:pt idx="1">
                  <c:v>Wachovia </c:v>
                </c:pt>
                <c:pt idx="2">
                  <c:v>Merrill Lynch </c:v>
                </c:pt>
                <c:pt idx="3">
                  <c:v>Washington Mutual </c:v>
                </c:pt>
                <c:pt idx="4">
                  <c:v>UBS </c:v>
                </c:pt>
                <c:pt idx="5">
                  <c:v>HSBC </c:v>
                </c:pt>
                <c:pt idx="6">
                  <c:v>Bank of America </c:v>
                </c:pt>
                <c:pt idx="7">
                  <c:v>JPMorgan Chase </c:v>
                </c:pt>
                <c:pt idx="8">
                  <c:v>Morgan Stanley </c:v>
                </c:pt>
                <c:pt idx="9">
                  <c:v>IKB Deutsche </c:v>
                </c:pt>
                <c:pt idx="10">
                  <c:v>Royal Bank of Scotland </c:v>
                </c:pt>
                <c:pt idx="11">
                  <c:v>Lehman Brothers </c:v>
                </c:pt>
                <c:pt idx="12">
                  <c:v>Deutsche Bank </c:v>
                </c:pt>
                <c:pt idx="13">
                  <c:v>Credit Suisse </c:v>
                </c:pt>
                <c:pt idx="14">
                  <c:v>Wells Fargo </c:v>
                </c:pt>
                <c:pt idx="15">
                  <c:v>Crédit Agricole </c:v>
                </c:pt>
                <c:pt idx="16">
                  <c:v>Barclays</c:v>
                </c:pt>
                <c:pt idx="17">
                  <c:v>Canadian Imperial Bank of Commerce </c:v>
                </c:pt>
                <c:pt idx="18">
                  <c:v>Fortis </c:v>
                </c:pt>
                <c:pt idx="19">
                  <c:v>Bayerische Landesbank </c:v>
                </c:pt>
                <c:pt idx="20">
                  <c:v>HBOS </c:v>
                </c:pt>
                <c:pt idx="21">
                  <c:v>ING </c:v>
                </c:pt>
                <c:pt idx="22">
                  <c:v>Société Générale </c:v>
                </c:pt>
                <c:pt idx="23">
                  <c:v>Mizuho Financial Group </c:v>
                </c:pt>
              </c:strCache>
            </c:strRef>
          </c:cat>
          <c:val>
            <c:numRef>
              <c:f>Sheet1!$B$2:$B$25</c:f>
              <c:numCache>
                <c:formatCode>General</c:formatCode>
                <c:ptCount val="24"/>
                <c:pt idx="0">
                  <c:v>60.8</c:v>
                </c:pt>
                <c:pt idx="1">
                  <c:v>52.7</c:v>
                </c:pt>
                <c:pt idx="2">
                  <c:v>52.2</c:v>
                </c:pt>
                <c:pt idx="3">
                  <c:v>45.6</c:v>
                </c:pt>
                <c:pt idx="4">
                  <c:v>44.2</c:v>
                </c:pt>
                <c:pt idx="5">
                  <c:v>27.4</c:v>
                </c:pt>
                <c:pt idx="6">
                  <c:v>21.2</c:v>
                </c:pt>
                <c:pt idx="7">
                  <c:v>18.8</c:v>
                </c:pt>
                <c:pt idx="8">
                  <c:v>15.7</c:v>
                </c:pt>
                <c:pt idx="9">
                  <c:v>14.3</c:v>
                </c:pt>
                <c:pt idx="10">
                  <c:v>13.8</c:v>
                </c:pt>
                <c:pt idx="11">
                  <c:v>13.8</c:v>
                </c:pt>
                <c:pt idx="12">
                  <c:v>10.1</c:v>
                </c:pt>
                <c:pt idx="13">
                  <c:v>10.1</c:v>
                </c:pt>
                <c:pt idx="14">
                  <c:v>10</c:v>
                </c:pt>
                <c:pt idx="15">
                  <c:v>8.6</c:v>
                </c:pt>
                <c:pt idx="16">
                  <c:v>7.5</c:v>
                </c:pt>
                <c:pt idx="17">
                  <c:v>7.1</c:v>
                </c:pt>
                <c:pt idx="18">
                  <c:v>6.9</c:v>
                </c:pt>
                <c:pt idx="19">
                  <c:v>6.7</c:v>
                </c:pt>
                <c:pt idx="20">
                  <c:v>6.6</c:v>
                </c:pt>
                <c:pt idx="21">
                  <c:v>6.5</c:v>
                </c:pt>
                <c:pt idx="22">
                  <c:v>6.4</c:v>
                </c:pt>
                <c:pt idx="23">
                  <c:v>6.1</c:v>
                </c:pt>
              </c:numCache>
            </c:numRef>
          </c:val>
        </c:ser>
        <c:dLbls/>
        <c:gapWidth val="159"/>
        <c:gapDepth val="0"/>
        <c:shape val="cylinder"/>
        <c:axId val="89126400"/>
        <c:axId val="62013440"/>
        <c:axId val="0"/>
      </c:bar3DChart>
      <c:catAx>
        <c:axId val="89126400"/>
        <c:scaling>
          <c:orientation val="minMax"/>
        </c:scaling>
        <c:axPos val="b"/>
        <c:tickLblPos val="nextTo"/>
        <c:txPr>
          <a:bodyPr rot="-5400000" vert="horz"/>
          <a:lstStyle/>
          <a:p>
            <a:pPr>
              <a:defRPr/>
            </a:pPr>
            <a:endParaRPr lang="en-US"/>
          </a:p>
        </c:txPr>
        <c:crossAx val="62013440"/>
        <c:crosses val="autoZero"/>
        <c:auto val="1"/>
        <c:lblAlgn val="ctr"/>
        <c:lblOffset val="100"/>
      </c:catAx>
      <c:valAx>
        <c:axId val="62013440"/>
        <c:scaling>
          <c:orientation val="minMax"/>
        </c:scaling>
        <c:axPos val="l"/>
        <c:majorGridlines/>
        <c:numFmt formatCode="General" sourceLinked="1"/>
        <c:tickLblPos val="nextTo"/>
        <c:crossAx val="89126400"/>
        <c:crosses val="autoZero"/>
        <c:crossBetween val="between"/>
      </c:valAx>
    </c:plotArea>
    <c:plotVisOnly val="1"/>
    <c:dispBlanksAs val="gap"/>
  </c:chart>
  <c:externalData r:id="rId2"/>
</c:chartSpace>
</file>

<file path=ppt/drawings/drawing1.xml><?xml version="1.0" encoding="utf-8"?>
<c:userShapes xmlns:c="http://schemas.openxmlformats.org/drawingml/2006/chart">
  <cdr:relSizeAnchor xmlns:cdr="http://schemas.openxmlformats.org/drawingml/2006/chartDrawing">
    <cdr:from>
      <cdr:x>0.20408</cdr:x>
      <cdr:y>0.13889</cdr:y>
    </cdr:from>
    <cdr:to>
      <cdr:x>0.89796</cdr:x>
      <cdr:y>0.75</cdr:y>
    </cdr:to>
    <cdr:sp macro="" textlink="">
      <cdr:nvSpPr>
        <cdr:cNvPr id="3" name="Straight Arrow Connector 2"/>
        <cdr:cNvSpPr/>
      </cdr:nvSpPr>
      <cdr:spPr>
        <a:xfrm xmlns:a="http://schemas.openxmlformats.org/drawingml/2006/main" flipV="1">
          <a:off x="762000" y="381000"/>
          <a:ext cx="2590800" cy="1676400"/>
        </a:xfrm>
        <a:prstGeom xmlns:a="http://schemas.openxmlformats.org/drawingml/2006/main" prst="straightConnector1">
          <a:avLst/>
        </a:prstGeom>
        <a:ln xmlns:a="http://schemas.openxmlformats.org/drawingml/2006/main">
          <a:solidFill>
            <a:srgbClr val="002060"/>
          </a:solidFill>
          <a:tailEnd type="arrow"/>
        </a:ln>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237445-9D33-423B-8996-54CB4061AF8A}" type="datetimeFigureOut">
              <a:rPr lang="en-US" smtClean="0"/>
              <a:pPr/>
              <a:t>11/20/2013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F5BFC0-6D44-4653-B394-D74AEDEA6D96}" type="slidenum">
              <a:rPr lang="en-US" smtClean="0"/>
              <a:pPr/>
              <a:t>‹#›</a:t>
            </a:fld>
            <a:endParaRPr lang="en-US"/>
          </a:p>
        </p:txBody>
      </p:sp>
    </p:spTree>
    <p:extLst>
      <p:ext uri="{BB962C8B-B14F-4D97-AF65-F5344CB8AC3E}">
        <p14:creationId xmlns:p14="http://schemas.microsoft.com/office/powerpoint/2010/main" xmlns="" val="3290184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0FC4355C-4150-42C5-A11E-CEFE99B46C32}" type="slidenum">
              <a:rPr lang="en-US" sz="1200"/>
              <a:pPr eaLnBrk="1" hangingPunct="1"/>
              <a:t>5</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B2F1962E-D8B3-4D51-BD55-8BA244250DD3}" type="slidenum">
              <a:rPr lang="en-US" sz="1200"/>
              <a:pPr eaLnBrk="1" hangingPunct="1"/>
              <a:t>8</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1858B6FF-A704-4692-8151-6FFFB188DE57}" type="slidenum">
              <a:rPr lang="en-US" sz="1200"/>
              <a:pPr eaLnBrk="1" hangingPunct="1"/>
              <a:t>10</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912E063F-2DB8-454A-88BB-7FFB134EE64A}" type="slidenum">
              <a:rPr lang="en-US" sz="1200"/>
              <a:pPr eaLnBrk="1" hangingPunct="1"/>
              <a:t>12</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7A79DD9D-86BF-4E43-9EDF-F921E6AFAF2A}" type="slidenum">
              <a:rPr lang="en-US" sz="1200"/>
              <a:pPr eaLnBrk="1" hangingPunct="1"/>
              <a:t>15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2735B16B-9E26-482B-B912-0BCAC291FD38}" type="slidenum">
              <a:rPr lang="en-US" sz="1200"/>
              <a:pPr eaLnBrk="1" hangingPunct="1"/>
              <a:t>16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99A1EE6D-09C0-4F4E-BFE4-ECF45EFB46DE}" type="slidenum">
              <a:rPr lang="en-US" sz="1200"/>
              <a:pPr eaLnBrk="1" hangingPunct="1"/>
              <a:t>17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4C362E20-E704-4D7F-B4F2-324CBE2AC1BE}" type="slidenum">
              <a:rPr lang="en-US" sz="1200"/>
              <a:pPr eaLnBrk="1" hangingPunct="1"/>
              <a:t>20</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0D22F156-28E5-41E0-AA53-3ECB527B5BFD}" type="slidenum">
              <a:rPr lang="en-US" sz="1200"/>
              <a:pPr eaLnBrk="1" hangingPunct="1"/>
              <a:t>22</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A231D140-9348-4248-9A88-87BBB2044B6B}" type="slidenum">
              <a:rPr lang="en-US" sz="1200"/>
              <a:pPr eaLnBrk="1" hangingPunct="1"/>
              <a:t>24</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BCF90437-D8BB-4C67-8972-A4FF7FFB9B22}" type="slidenum">
              <a:rPr lang="en-US" sz="1200"/>
              <a:pPr eaLnBrk="1" hangingPunct="1"/>
              <a:t>26</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C0084567-A274-4AA9-8A44-3B06216A99E6}" type="slidenum">
              <a:rPr lang="en-US" sz="1200"/>
              <a:pPr eaLnBrk="1" hangingPunct="1"/>
              <a:t>28</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EC882B52-C76D-4595-8036-DF33FCB16425}" type="slidenum">
              <a:rPr lang="en-US" sz="1200"/>
              <a:pPr eaLnBrk="1" hangingPunct="1"/>
              <a:t>29</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B76663EA-7F81-48FE-9D54-A71229354B3B}" type="slidenum">
              <a:rPr lang="en-US" sz="1200"/>
              <a:pPr eaLnBrk="1" hangingPunct="1"/>
              <a:t>31</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C37574C8-31E0-4234-857D-B5875E58FF84}" type="slidenum">
              <a:rPr lang="en-US" sz="1200"/>
              <a:pPr eaLnBrk="1" hangingPunct="1"/>
              <a:t>32</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13558B-EB7B-49CD-B7DE-59BBC8943CF8}" type="datetime1">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587135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FB588-8EC5-4053-BAF3-458D29904BE3}" type="datetime1">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410911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E3BF8C-47B6-4E08-950F-DF7BFA2B8655}" type="datetime1">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684233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03CBAD-590E-4E4E-BFFF-73AB03B81BED}" type="datetime1">
              <a:rPr lang="en-US" smtClean="0"/>
              <a:pPr/>
              <a:t>11/20/2013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1264081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449345-636D-4EF7-B3B6-84062D3AD254}" type="datetime1">
              <a:rPr lang="en-US" smtClean="0"/>
              <a:pPr/>
              <a:t>11/20/2013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3335057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002CC7-0F1E-41EB-969A-DE8EBBBB8098}" type="datetime1">
              <a:rPr lang="en-US" smtClean="0"/>
              <a:pPr/>
              <a:t>11/20/2013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424771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02F23-B651-459A-8F82-A58AA4A85977}" type="datetime1">
              <a:rPr lang="en-US" smtClean="0"/>
              <a:pPr/>
              <a:t>11/20/2013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4037569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768231-7602-4133-9926-89978368FC29}" type="datetime1">
              <a:rPr lang="en-US" smtClean="0"/>
              <a:pPr/>
              <a:t>11/20/2013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3029756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F0360-A737-41F0-997A-8E815DF6C829}" type="datetime1">
              <a:rPr lang="en-US" smtClean="0"/>
              <a:pPr/>
              <a:t>11/20/2013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1983950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FFE716-5A31-486F-950D-BCBEAF7C6BE4}" type="datetime1">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3257144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6154B-93F3-458D-879C-DC85AEBD064B}" type="datetime1">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3746350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5BEA0-5B77-4840-B31E-222C6A73425D}" type="datetime1">
              <a:rPr lang="en-US" smtClean="0"/>
              <a:pPr/>
              <a:t>11/20/2013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0A6709-4203-45F1-BA1E-4697A6F6CA34}" type="slidenum">
              <a:rPr lang="en-US" smtClean="0"/>
              <a:pPr/>
              <a:t>‹#›</a:t>
            </a:fld>
            <a:endParaRPr lang="en-US"/>
          </a:p>
        </p:txBody>
      </p:sp>
    </p:spTree>
    <p:extLst>
      <p:ext uri="{BB962C8B-B14F-4D97-AF65-F5344CB8AC3E}">
        <p14:creationId xmlns:p14="http://schemas.microsoft.com/office/powerpoint/2010/main" xmlns="" val="4103691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ft.com/cms/s/0/a09f751e-6187-11dd-af94-000077b07658,dwp_uuid=698e638e-e39a-11dc-8799-0000779fd2ac.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629400" y="468868"/>
            <a:ext cx="1524000" cy="369332"/>
          </a:xfrm>
          <a:prstGeom prst="rect">
            <a:avLst/>
          </a:prstGeom>
          <a:noFill/>
        </p:spPr>
        <p:txBody>
          <a:bodyPr wrap="square" rtlCol="0">
            <a:spAutoFit/>
          </a:bodyPr>
          <a:lstStyle/>
          <a:p>
            <a:r>
              <a:rPr lang="en-US" dirty="0" smtClean="0"/>
              <a:t>Session: Four</a:t>
            </a:r>
            <a:endParaRPr lang="en-US" dirty="0"/>
          </a:p>
        </p:txBody>
      </p:sp>
    </p:spTree>
    <p:extLst>
      <p:ext uri="{BB962C8B-B14F-4D97-AF65-F5344CB8AC3E}">
        <p14:creationId xmlns:p14="http://schemas.microsoft.com/office/powerpoint/2010/main" xmlns="" val="1406337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t>
            </a:r>
            <a:r>
              <a:rPr lang="en-US" dirty="0" smtClean="0"/>
              <a:t>Previous </a:t>
            </a:r>
            <a:r>
              <a:rPr lang="en-US" dirty="0"/>
              <a:t>Session</a:t>
            </a:r>
          </a:p>
        </p:txBody>
      </p:sp>
      <p:sp>
        <p:nvSpPr>
          <p:cNvPr id="3" name="Content Placeholder 2"/>
          <p:cNvSpPr>
            <a:spLocks noGrp="1"/>
          </p:cNvSpPr>
          <p:nvPr>
            <p:ph idx="1"/>
          </p:nvPr>
        </p:nvSpPr>
        <p:spPr/>
        <p:txBody>
          <a:bodyPr>
            <a:normAutofit/>
          </a:bodyPr>
          <a:lstStyle/>
          <a:p>
            <a:pPr lvl="1"/>
            <a:r>
              <a:rPr lang="en-US" dirty="0"/>
              <a:t>Credit rating agencies</a:t>
            </a:r>
          </a:p>
          <a:p>
            <a:pPr lvl="1"/>
            <a:r>
              <a:rPr lang="en-US" dirty="0"/>
              <a:t>Mortgage Brokers</a:t>
            </a:r>
          </a:p>
          <a:p>
            <a:pPr lvl="1"/>
            <a:r>
              <a:rPr lang="en-US" dirty="0"/>
              <a:t>Secondary Mortgage </a:t>
            </a:r>
            <a:r>
              <a:rPr lang="en-US" dirty="0" smtClean="0"/>
              <a:t>Markets</a:t>
            </a:r>
          </a:p>
          <a:p>
            <a:r>
              <a:rPr lang="en-US" dirty="0" smtClean="0"/>
              <a:t>The Mess</a:t>
            </a:r>
          </a:p>
          <a:p>
            <a:pPr lvl="1"/>
            <a:r>
              <a:rPr lang="en-US" dirty="0" smtClean="0"/>
              <a:t>Evolution of Home Mortgage</a:t>
            </a:r>
          </a:p>
          <a:p>
            <a:pPr lvl="1"/>
            <a:r>
              <a:rPr lang="en-US" dirty="0" smtClean="0"/>
              <a:t>New model of Mortgage lending</a:t>
            </a:r>
          </a:p>
          <a:p>
            <a:pPr lvl="1"/>
            <a:r>
              <a:rPr lang="en-US" dirty="0" smtClean="0"/>
              <a:t>Private sub prime mortgage process</a:t>
            </a:r>
          </a:p>
          <a:p>
            <a:pPr lvl="1"/>
            <a:r>
              <a:rPr lang="en-US" dirty="0" smtClean="0"/>
              <a:t>Reasons for forming of subprime mess</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a:t>
            </a:fld>
            <a:endParaRPr lang="en-US"/>
          </a:p>
        </p:txBody>
      </p:sp>
    </p:spTree>
    <p:extLst>
      <p:ext uri="{BB962C8B-B14F-4D97-AF65-F5344CB8AC3E}">
        <p14:creationId xmlns:p14="http://schemas.microsoft.com/office/powerpoint/2010/main" xmlns="" val="3766447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Big Assumption</a:t>
            </a:r>
          </a:p>
          <a:p>
            <a:r>
              <a:rPr lang="en-US" dirty="0" smtClean="0"/>
              <a:t>Misaligned incentives &amp; pitfalls</a:t>
            </a:r>
          </a:p>
          <a:p>
            <a:r>
              <a:rPr lang="en-US" dirty="0" smtClean="0"/>
              <a:t>Good Days turn Bad</a:t>
            </a:r>
          </a:p>
          <a:p>
            <a:r>
              <a:rPr lang="en-US" dirty="0" smtClean="0"/>
              <a:t>Start of Failure</a:t>
            </a:r>
          </a:p>
          <a:p>
            <a:r>
              <a:rPr lang="en-US" dirty="0" smtClean="0"/>
              <a:t>Sub prime Global financial crisis</a:t>
            </a:r>
          </a:p>
          <a:p>
            <a:r>
              <a:rPr lang="en-US" dirty="0" smtClean="0"/>
              <a:t>Financial Crisis</a:t>
            </a:r>
          </a:p>
          <a:p>
            <a:pPr lvl="1"/>
            <a:r>
              <a:rPr lang="en-US" dirty="0" smtClean="0"/>
              <a:t>Poor investors</a:t>
            </a:r>
          </a:p>
          <a:p>
            <a:pPr lvl="1"/>
            <a:r>
              <a:rPr lang="en-US" dirty="0" smtClean="0"/>
              <a:t>Desperate Bank</a:t>
            </a:r>
          </a:p>
          <a:p>
            <a:r>
              <a:rPr lang="en-US" dirty="0" smtClean="0"/>
              <a:t>Lessons Learned and Action Plans</a:t>
            </a:r>
          </a:p>
          <a:p>
            <a:pPr lvl="1"/>
            <a:endParaRPr lang="en-US" dirty="0" smtClean="0"/>
          </a:p>
          <a:p>
            <a:pPr lvl="1"/>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3</a:t>
            </a:fld>
            <a:endParaRPr lang="en-US"/>
          </a:p>
        </p:txBody>
      </p:sp>
    </p:spTree>
    <p:extLst>
      <p:ext uri="{BB962C8B-B14F-4D97-AF65-F5344CB8AC3E}">
        <p14:creationId xmlns:p14="http://schemas.microsoft.com/office/powerpoint/2010/main" xmlns="" val="871348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Finance and Economy</a:t>
            </a:r>
          </a:p>
          <a:p>
            <a:r>
              <a:rPr lang="en-US" dirty="0" smtClean="0"/>
              <a:t>Investment devalued across the Globe</a:t>
            </a:r>
          </a:p>
          <a:p>
            <a:r>
              <a:rPr lang="en-US" dirty="0" smtClean="0"/>
              <a:t>Impact of Financial crisis across the Globe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a:t>
            </a:fld>
            <a:endParaRPr lang="en-US"/>
          </a:p>
        </p:txBody>
      </p:sp>
    </p:spTree>
    <p:extLst>
      <p:ext uri="{BB962C8B-B14F-4D97-AF65-F5344CB8AC3E}">
        <p14:creationId xmlns:p14="http://schemas.microsoft.com/office/powerpoint/2010/main" xmlns="" val="1687929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Big assumptions</a:t>
            </a:r>
          </a:p>
        </p:txBody>
      </p:sp>
      <p:sp>
        <p:nvSpPr>
          <p:cNvPr id="33795" name="Rectangle 3"/>
          <p:cNvSpPr>
            <a:spLocks noGrp="1" noChangeArrowheads="1"/>
          </p:cNvSpPr>
          <p:nvPr>
            <p:ph type="body" idx="1"/>
          </p:nvPr>
        </p:nvSpPr>
        <p:spPr>
          <a:xfrm>
            <a:off x="457200" y="1371600"/>
            <a:ext cx="8229600" cy="5105400"/>
          </a:xfrm>
        </p:spPr>
        <p:txBody>
          <a:bodyPr>
            <a:normAutofit/>
          </a:bodyPr>
          <a:lstStyle/>
          <a:p>
            <a:pPr>
              <a:lnSpc>
                <a:spcPct val="120000"/>
              </a:lnSpc>
            </a:pPr>
            <a:r>
              <a:rPr lang="en-US" sz="2800" dirty="0" smtClean="0">
                <a:solidFill>
                  <a:schemeClr val="tx1"/>
                </a:solidFill>
              </a:rPr>
              <a:t>Belief that modern </a:t>
            </a:r>
            <a:r>
              <a:rPr lang="en-US" sz="2800" b="1" dirty="0" smtClean="0">
                <a:solidFill>
                  <a:schemeClr val="tx1"/>
                </a:solidFill>
              </a:rPr>
              <a:t>capital markets</a:t>
            </a:r>
            <a:r>
              <a:rPr lang="en-US" sz="2800" dirty="0" smtClean="0">
                <a:solidFill>
                  <a:schemeClr val="tx1"/>
                </a:solidFill>
              </a:rPr>
              <a:t> had become so </a:t>
            </a:r>
            <a:r>
              <a:rPr lang="en-US" sz="2800" b="1" dirty="0" smtClean="0">
                <a:solidFill>
                  <a:schemeClr val="tx1"/>
                </a:solidFill>
              </a:rPr>
              <a:t>much more advanced </a:t>
            </a:r>
            <a:r>
              <a:rPr lang="en-US" sz="2800" dirty="0" smtClean="0">
                <a:solidFill>
                  <a:schemeClr val="tx1"/>
                </a:solidFill>
              </a:rPr>
              <a:t>than their predecessors that banks would always be able to trade debt securities. This encouraged banks to keep </a:t>
            </a:r>
            <a:r>
              <a:rPr lang="en-US" sz="2800" b="1" dirty="0" smtClean="0">
                <a:solidFill>
                  <a:schemeClr val="tx1"/>
                </a:solidFill>
              </a:rPr>
              <a:t>lowering lending standards</a:t>
            </a:r>
            <a:r>
              <a:rPr lang="en-US" sz="2800" dirty="0" smtClean="0">
                <a:solidFill>
                  <a:schemeClr val="tx1"/>
                </a:solidFill>
              </a:rPr>
              <a:t>, since they assumed they could sell the risk on. </a:t>
            </a:r>
          </a:p>
          <a:p>
            <a:pPr>
              <a:lnSpc>
                <a:spcPct val="120000"/>
              </a:lnSpc>
            </a:pPr>
            <a:endParaRPr lang="en-US" sz="2800" dirty="0" smtClean="0">
              <a:solidFill>
                <a:schemeClr val="tx1"/>
              </a:solidFill>
            </a:endParaRPr>
          </a:p>
          <a:p>
            <a:pPr>
              <a:lnSpc>
                <a:spcPct val="120000"/>
              </a:lnSpc>
            </a:pPr>
            <a:endParaRPr lang="en-US" sz="28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5</a:t>
            </a:fld>
            <a:endParaRPr lang="en-US"/>
          </a:p>
        </p:txBody>
      </p:sp>
    </p:spTree>
    <p:extLst>
      <p:ext uri="{BB962C8B-B14F-4D97-AF65-F5344CB8AC3E}">
        <p14:creationId xmlns:p14="http://schemas.microsoft.com/office/powerpoint/2010/main" xmlns="" val="26239460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Assumptions (Contd.)</a:t>
            </a:r>
            <a:endParaRPr lang="en-US" dirty="0"/>
          </a:p>
        </p:txBody>
      </p:sp>
      <p:sp>
        <p:nvSpPr>
          <p:cNvPr id="3" name="Content Placeholder 2"/>
          <p:cNvSpPr>
            <a:spLocks noGrp="1"/>
          </p:cNvSpPr>
          <p:nvPr>
            <p:ph idx="1"/>
          </p:nvPr>
        </p:nvSpPr>
        <p:spPr/>
        <p:txBody>
          <a:bodyPr>
            <a:normAutofit/>
          </a:bodyPr>
          <a:lstStyle/>
          <a:p>
            <a:pPr>
              <a:lnSpc>
                <a:spcPct val="120000"/>
              </a:lnSpc>
            </a:pPr>
            <a:r>
              <a:rPr lang="en-US" dirty="0" smtClean="0">
                <a:solidFill>
                  <a:schemeClr val="tx1"/>
                </a:solidFill>
              </a:rPr>
              <a:t>Many investors assumed that the </a:t>
            </a:r>
            <a:r>
              <a:rPr lang="en-US" b="1" dirty="0" smtClean="0">
                <a:solidFill>
                  <a:schemeClr val="tx1"/>
                </a:solidFill>
              </a:rPr>
              <a:t>credit rating agencies </a:t>
            </a:r>
            <a:r>
              <a:rPr lang="en-US" dirty="0" smtClean="0">
                <a:solidFill>
                  <a:schemeClr val="tx1"/>
                </a:solidFill>
              </a:rPr>
              <a:t>offered an </a:t>
            </a:r>
            <a:r>
              <a:rPr lang="en-US" b="1" dirty="0" smtClean="0">
                <a:solidFill>
                  <a:schemeClr val="tx1"/>
                </a:solidFill>
              </a:rPr>
              <a:t>easy and cost-effective compass </a:t>
            </a:r>
            <a:r>
              <a:rPr lang="en-US" dirty="0" smtClean="0">
                <a:solidFill>
                  <a:schemeClr val="tx1"/>
                </a:solidFill>
              </a:rPr>
              <a:t>with which to navigate this ever more complex world. Thus many continued to purchase complex securities throughout the first half of 2007 – even though most investors barely understood these products.</a:t>
            </a:r>
          </a:p>
          <a:p>
            <a:pPr>
              <a:lnSpc>
                <a:spcPct val="120000"/>
              </a:lnSpc>
            </a:pPr>
            <a:endParaRPr lang="en-US" dirty="0" smtClean="0">
              <a:solidFill>
                <a:schemeClr val="tx1"/>
              </a:solidFill>
            </a:endParaRP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6</a:t>
            </a:fld>
            <a:endParaRPr lang="en-US"/>
          </a:p>
        </p:txBody>
      </p:sp>
    </p:spTree>
    <p:extLst>
      <p:ext uri="{BB962C8B-B14F-4D97-AF65-F5344CB8AC3E}">
        <p14:creationId xmlns:p14="http://schemas.microsoft.com/office/powerpoint/2010/main" xmlns="" val="3220182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Assumptions (Contd.)</a:t>
            </a:r>
            <a:endParaRPr lang="en-US" dirty="0"/>
          </a:p>
        </p:txBody>
      </p:sp>
      <p:sp>
        <p:nvSpPr>
          <p:cNvPr id="3" name="Content Placeholder 2"/>
          <p:cNvSpPr>
            <a:spLocks noGrp="1"/>
          </p:cNvSpPr>
          <p:nvPr>
            <p:ph idx="1"/>
          </p:nvPr>
        </p:nvSpPr>
        <p:spPr/>
        <p:txBody>
          <a:bodyPr>
            <a:normAutofit fontScale="85000" lnSpcReduction="20000"/>
          </a:bodyPr>
          <a:lstStyle/>
          <a:p>
            <a:pPr>
              <a:lnSpc>
                <a:spcPct val="120000"/>
              </a:lnSpc>
            </a:pPr>
            <a:r>
              <a:rPr lang="en-US" dirty="0" smtClean="0">
                <a:solidFill>
                  <a:schemeClr val="tx1"/>
                </a:solidFill>
              </a:rPr>
              <a:t>Most crucially, there was a widespread assumption that the </a:t>
            </a:r>
            <a:r>
              <a:rPr lang="en-US" b="1" dirty="0" smtClean="0">
                <a:solidFill>
                  <a:schemeClr val="tx1"/>
                </a:solidFill>
              </a:rPr>
              <a:t>process of “slicing and dicing” debt had made the financial system more stable</a:t>
            </a:r>
            <a:r>
              <a:rPr lang="en-US" dirty="0" smtClean="0">
                <a:solidFill>
                  <a:schemeClr val="tx1"/>
                </a:solidFill>
              </a:rPr>
              <a:t>. Policymakers thought that because the pain of any potential credit defaults was spread among millions of investors, rather than concentrated in particular banks, it would be much easier for the system to absorb shocks than in the past.</a:t>
            </a:r>
          </a:p>
          <a:p>
            <a:pPr>
              <a:lnSpc>
                <a:spcPct val="120000"/>
              </a:lnSpc>
            </a:pPr>
            <a:endParaRPr lang="en-US" dirty="0" smtClean="0">
              <a:solidFill>
                <a:schemeClr val="tx1"/>
              </a:solidFill>
            </a:endParaRPr>
          </a:p>
          <a:p>
            <a:pPr>
              <a:lnSpc>
                <a:spcPct val="120000"/>
              </a:lnSpc>
            </a:pPr>
            <a:r>
              <a:rPr lang="en-US" b="1" dirty="0" smtClean="0">
                <a:solidFill>
                  <a:schemeClr val="tx1"/>
                </a:solidFill>
              </a:rPr>
              <a:t>Housing prices </a:t>
            </a:r>
            <a:r>
              <a:rPr lang="en-US" dirty="0" smtClean="0">
                <a:solidFill>
                  <a:schemeClr val="tx1"/>
                </a:solidFill>
              </a:rPr>
              <a:t>will keep going up all time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7</a:t>
            </a:fld>
            <a:endParaRPr lang="en-US"/>
          </a:p>
        </p:txBody>
      </p:sp>
    </p:spTree>
    <p:extLst>
      <p:ext uri="{BB962C8B-B14F-4D97-AF65-F5344CB8AC3E}">
        <p14:creationId xmlns:p14="http://schemas.microsoft.com/office/powerpoint/2010/main" xmlns="" val="3461847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Misaligned incentives &amp; pitfalls</a:t>
            </a:r>
          </a:p>
        </p:txBody>
      </p:sp>
      <p:sp>
        <p:nvSpPr>
          <p:cNvPr id="34819" name="Content Placeholder 2"/>
          <p:cNvSpPr>
            <a:spLocks noGrp="1"/>
          </p:cNvSpPr>
          <p:nvPr>
            <p:ph idx="1"/>
          </p:nvPr>
        </p:nvSpPr>
        <p:spPr>
          <a:xfrm>
            <a:off x="457200" y="1447800"/>
            <a:ext cx="8229600" cy="5181600"/>
          </a:xfrm>
        </p:spPr>
        <p:txBody>
          <a:bodyPr/>
          <a:lstStyle/>
          <a:p>
            <a:r>
              <a:rPr lang="en-US" sz="2800" dirty="0" smtClean="0">
                <a:solidFill>
                  <a:schemeClr val="tx1"/>
                </a:solidFill>
              </a:rPr>
              <a:t>“churning” of capital “allows even an institution without a great amount of fixed capital to make a huge amount of loans, lending in a year much more money than it has</a:t>
            </a:r>
          </a:p>
          <a:p>
            <a:endParaRPr lang="en-US" sz="2800" dirty="0" smtClean="0">
              <a:solidFill>
                <a:schemeClr val="tx1"/>
              </a:solidFill>
            </a:endParaRPr>
          </a:p>
          <a:p>
            <a:r>
              <a:rPr lang="en-US" sz="2800" dirty="0" smtClean="0">
                <a:solidFill>
                  <a:schemeClr val="tx1"/>
                </a:solidFill>
              </a:rPr>
              <a:t>If an individual or class of victims obtains a large judgment, the lender’s management can simply declare bankruptcy, liquidate whatever limited assets are left, and possibly reform a new company a short time later. </a:t>
            </a:r>
          </a:p>
          <a:p>
            <a:endParaRPr lang="en-US" sz="16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8</a:t>
            </a:fld>
            <a:endParaRPr lang="en-US"/>
          </a:p>
        </p:txBody>
      </p:sp>
    </p:spTree>
    <p:extLst>
      <p:ext uri="{BB962C8B-B14F-4D97-AF65-F5344CB8AC3E}">
        <p14:creationId xmlns:p14="http://schemas.microsoft.com/office/powerpoint/2010/main" xmlns="" val="33509631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Misaligned incentives &amp; pitfalls (Contd.)</a:t>
            </a:r>
            <a:endParaRPr lang="en-US" dirty="0"/>
          </a:p>
        </p:txBody>
      </p:sp>
      <p:sp>
        <p:nvSpPr>
          <p:cNvPr id="3" name="Content Placeholder 2"/>
          <p:cNvSpPr>
            <a:spLocks noGrp="1"/>
          </p:cNvSpPr>
          <p:nvPr>
            <p:ph idx="1"/>
          </p:nvPr>
        </p:nvSpPr>
        <p:spPr/>
        <p:txBody>
          <a:bodyPr/>
          <a:lstStyle/>
          <a:p>
            <a:r>
              <a:rPr lang="en-US" dirty="0" smtClean="0">
                <a:solidFill>
                  <a:schemeClr val="tx1"/>
                </a:solidFill>
              </a:rPr>
              <a:t>Securitization conduit divides various lending tasks into multiple corporate entities—a broker, an originator, a servicer, a document custodian, etc.—the conduit tends to prevent the accumulation of a large enough pool of at risk assets to attract the attention of class action attorneys, which tend to be the only actors capable of obtaining system-impacting judgments.</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9</a:t>
            </a:fld>
            <a:endParaRPr lang="en-US"/>
          </a:p>
        </p:txBody>
      </p:sp>
    </p:spTree>
    <p:extLst>
      <p:ext uri="{BB962C8B-B14F-4D97-AF65-F5344CB8AC3E}">
        <p14:creationId xmlns:p14="http://schemas.microsoft.com/office/powerpoint/2010/main" xmlns="" val="2137454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28600" y="304800"/>
            <a:ext cx="9601200" cy="838200"/>
          </a:xfrm>
        </p:spPr>
        <p:txBody>
          <a:bodyPr>
            <a:noAutofit/>
          </a:bodyPr>
          <a:lstStyle/>
          <a:p>
            <a:r>
              <a:rPr lang="en-US" sz="3200" dirty="0" smtClean="0"/>
              <a:t>Good days turn bad. Crisis at the door (mid 2006 onwards):</a:t>
            </a:r>
          </a:p>
        </p:txBody>
      </p:sp>
      <p:sp>
        <p:nvSpPr>
          <p:cNvPr id="35843" name="Content Placeholder 2"/>
          <p:cNvSpPr>
            <a:spLocks noGrp="1"/>
          </p:cNvSpPr>
          <p:nvPr>
            <p:ph idx="1"/>
          </p:nvPr>
        </p:nvSpPr>
        <p:spPr>
          <a:xfrm>
            <a:off x="457200" y="1600200"/>
            <a:ext cx="8534400" cy="4953000"/>
          </a:xfrm>
        </p:spPr>
        <p:txBody>
          <a:bodyPr>
            <a:normAutofit/>
          </a:bodyPr>
          <a:lstStyle/>
          <a:p>
            <a:r>
              <a:rPr lang="en-US" dirty="0" smtClean="0">
                <a:solidFill>
                  <a:schemeClr val="tx1"/>
                </a:solidFill>
              </a:rPr>
              <a:t>Through financial innovations loans issued to borrowers at minimal rate, adjusted rate. By mid 2006 time to pay bigger amounts comes</a:t>
            </a:r>
          </a:p>
          <a:p>
            <a:r>
              <a:rPr lang="en-US" dirty="0" smtClean="0">
                <a:solidFill>
                  <a:schemeClr val="tx1"/>
                </a:solidFill>
              </a:rPr>
              <a:t>Household income did not increase in </a:t>
            </a:r>
            <a:r>
              <a:rPr lang="en-US" dirty="0" smtClean="0">
                <a:solidFill>
                  <a:schemeClr val="tx1"/>
                </a:solidFill>
                <a:hlinkClick r:id="rId3" action="ppaction://hlinksldjump"/>
              </a:rPr>
              <a:t>same </a:t>
            </a:r>
            <a:r>
              <a:rPr lang="en-US" dirty="0" smtClean="0">
                <a:solidFill>
                  <a:schemeClr val="tx1"/>
                </a:solidFill>
              </a:rPr>
              <a:t>proportion as house prices</a:t>
            </a:r>
          </a:p>
          <a:p>
            <a:r>
              <a:rPr lang="en-US" dirty="0" smtClean="0">
                <a:solidFill>
                  <a:schemeClr val="tx1"/>
                </a:solidFill>
              </a:rPr>
              <a:t>Subprime mortgage owners start defaulting</a:t>
            </a:r>
          </a:p>
          <a:p>
            <a:endParaRPr lang="en-US" dirty="0" smtClean="0">
              <a:solidFill>
                <a:schemeClr val="tx1"/>
              </a:solidFill>
            </a:endParaRPr>
          </a:p>
          <a:p>
            <a:endParaRPr lang="en-US"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10</a:t>
            </a:fld>
            <a:endParaRPr lang="en-US"/>
          </a:p>
        </p:txBody>
      </p:sp>
    </p:spTree>
    <p:extLst>
      <p:ext uri="{BB962C8B-B14F-4D97-AF65-F5344CB8AC3E}">
        <p14:creationId xmlns:p14="http://schemas.microsoft.com/office/powerpoint/2010/main" xmlns="" val="16174143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days turn bad. Crisis at the door (mid 2006 onwards):</a:t>
            </a:r>
            <a:endParaRPr lang="en-US" dirty="0"/>
          </a:p>
        </p:txBody>
      </p:sp>
      <p:sp>
        <p:nvSpPr>
          <p:cNvPr id="3" name="Content Placeholder 2"/>
          <p:cNvSpPr>
            <a:spLocks noGrp="1"/>
          </p:cNvSpPr>
          <p:nvPr>
            <p:ph idx="1"/>
          </p:nvPr>
        </p:nvSpPr>
        <p:spPr>
          <a:xfrm>
            <a:off x="457200" y="1828800"/>
            <a:ext cx="8229600" cy="4297363"/>
          </a:xfrm>
        </p:spPr>
        <p:txBody>
          <a:bodyPr>
            <a:normAutofit fontScale="92500" lnSpcReduction="20000"/>
          </a:bodyPr>
          <a:lstStyle/>
          <a:p>
            <a:r>
              <a:rPr lang="en-US" dirty="0" smtClean="0">
                <a:solidFill>
                  <a:schemeClr val="tx1"/>
                </a:solidFill>
              </a:rPr>
              <a:t>Rating agencies revise ratings of MBS/CDO as expected number of defaults turn out higher. Many ratings are lowered</a:t>
            </a:r>
          </a:p>
          <a:p>
            <a:r>
              <a:rPr lang="en-US" dirty="0" smtClean="0">
                <a:solidFill>
                  <a:schemeClr val="tx1"/>
                </a:solidFill>
              </a:rPr>
              <a:t>Bewildered investors lost faith in ratings, many stop buying MBS/CDO altogether</a:t>
            </a:r>
          </a:p>
          <a:p>
            <a:r>
              <a:rPr lang="en-US" dirty="0" smtClean="0">
                <a:solidFill>
                  <a:schemeClr val="tx1"/>
                </a:solidFill>
              </a:rPr>
              <a:t>Alarm bell at SIV/SPVs</a:t>
            </a:r>
          </a:p>
          <a:p>
            <a:r>
              <a:rPr lang="en-US" dirty="0" smtClean="0">
                <a:solidFill>
                  <a:schemeClr val="tx1"/>
                </a:solidFill>
              </a:rPr>
              <a:t>Banks find themselves in non-comfortable position , stop making loans</a:t>
            </a:r>
          </a:p>
          <a:p>
            <a:r>
              <a:rPr lang="en-US" dirty="0" smtClean="0">
                <a:solidFill>
                  <a:schemeClr val="tx1"/>
                </a:solidFill>
                <a:hlinkClick r:id="" action="ppaction://noaction"/>
              </a:rPr>
              <a:t>Housing prices plummet </a:t>
            </a:r>
            <a:r>
              <a:rPr lang="en-US" dirty="0" smtClean="0">
                <a:solidFill>
                  <a:schemeClr val="tx1"/>
                </a:solidFill>
              </a:rPr>
              <a:t>owing to increase in </a:t>
            </a:r>
            <a:r>
              <a:rPr lang="en-US" dirty="0" smtClean="0">
                <a:solidFill>
                  <a:schemeClr val="tx1"/>
                </a:solidFill>
                <a:hlinkClick r:id="" action="ppaction://noaction"/>
              </a:rPr>
              <a:t>foreclosure</a:t>
            </a:r>
            <a:r>
              <a:rPr lang="en-US" dirty="0" smtClean="0">
                <a:solidFill>
                  <a:schemeClr val="tx1"/>
                </a:solidFill>
              </a:rPr>
              <a:t>, delinquency and stoppage of loans</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11</a:t>
            </a:fld>
            <a:endParaRPr lang="en-US"/>
          </a:p>
        </p:txBody>
      </p:sp>
    </p:spTree>
    <p:extLst>
      <p:ext uri="{BB962C8B-B14F-4D97-AF65-F5344CB8AC3E}">
        <p14:creationId xmlns:p14="http://schemas.microsoft.com/office/powerpoint/2010/main" xmlns="" val="2181176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what a mess….</a:t>
            </a:r>
          </a:p>
        </p:txBody>
      </p:sp>
      <p:sp>
        <p:nvSpPr>
          <p:cNvPr id="36867" name="Content Placeholder 2"/>
          <p:cNvSpPr>
            <a:spLocks noGrp="1"/>
          </p:cNvSpPr>
          <p:nvPr>
            <p:ph idx="1"/>
          </p:nvPr>
        </p:nvSpPr>
        <p:spPr>
          <a:xfrm>
            <a:off x="457200" y="1676400"/>
            <a:ext cx="8458200" cy="4343400"/>
          </a:xfrm>
        </p:spPr>
        <p:txBody>
          <a:bodyPr>
            <a:normAutofit/>
          </a:bodyPr>
          <a:lstStyle/>
          <a:p>
            <a:r>
              <a:rPr lang="en-US" sz="2800" dirty="0" smtClean="0">
                <a:solidFill>
                  <a:schemeClr val="tx1"/>
                </a:solidFill>
              </a:rPr>
              <a:t>More frenzy in market and more defaults, again revised ratings, again further stoppage of funding and further stoppage of loans, further fall in house prices as demand and supply mismatch....problem feeding itself in circular fashion.</a:t>
            </a:r>
          </a:p>
          <a:p>
            <a:r>
              <a:rPr lang="en-US" sz="2800" dirty="0" smtClean="0">
                <a:solidFill>
                  <a:schemeClr val="tx1"/>
                </a:solidFill>
              </a:rPr>
              <a:t>As MBS/CDO market is shaken….investors start debating other derivatives true worth…panic spreads across and people start getting out….further hurting the banks</a:t>
            </a:r>
          </a:p>
          <a:p>
            <a:pPr>
              <a:buFont typeface="Wingdings" pitchFamily="2" charset="2"/>
              <a:buNone/>
            </a:pPr>
            <a:endParaRPr lang="en-US" sz="2800" dirty="0" smtClean="0">
              <a:solidFill>
                <a:schemeClr val="tx1"/>
              </a:solidFill>
            </a:endParaRPr>
          </a:p>
          <a:p>
            <a:pPr>
              <a:buFont typeface="Wingdings" pitchFamily="2" charset="2"/>
              <a:buNone/>
            </a:pPr>
            <a:endParaRPr lang="en-US" sz="2800" dirty="0" smtClean="0">
              <a:solidFill>
                <a:schemeClr val="tx1"/>
              </a:solidFill>
            </a:endParaRPr>
          </a:p>
          <a:p>
            <a:pPr>
              <a:buFont typeface="Wingdings" pitchFamily="2" charset="2"/>
              <a:buNone/>
            </a:pPr>
            <a:endParaRPr lang="en-US" sz="2800" dirty="0" smtClean="0">
              <a:solidFill>
                <a:schemeClr val="tx1"/>
              </a:solidFill>
            </a:endParaRPr>
          </a:p>
          <a:p>
            <a:endParaRPr lang="en-US" sz="2800" dirty="0" smtClean="0">
              <a:solidFill>
                <a:schemeClr val="tx1"/>
              </a:solidFill>
            </a:endParaRPr>
          </a:p>
          <a:p>
            <a:endParaRPr lang="en-US" sz="28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12</a:t>
            </a:fld>
            <a:endParaRPr lang="en-US"/>
          </a:p>
        </p:txBody>
      </p:sp>
    </p:spTree>
    <p:extLst>
      <p:ext uri="{BB962C8B-B14F-4D97-AF65-F5344CB8AC3E}">
        <p14:creationId xmlns:p14="http://schemas.microsoft.com/office/powerpoint/2010/main" xmlns="" val="4605462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 mess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1"/>
                </a:solidFill>
              </a:rPr>
              <a:t>The crisis unfolded as silent Tsunami on Wall Street where by the time people realized the graveness of the mess they were in , it had gone beyond control.</a:t>
            </a:r>
          </a:p>
          <a:p>
            <a:r>
              <a:rPr lang="en-US" dirty="0" smtClean="0">
                <a:solidFill>
                  <a:schemeClr val="tx1"/>
                </a:solidFill>
              </a:rPr>
              <a:t>Since, most of the player in the market, mortgage brokers, investment banks were running in debts. They are suddenly caught unaware and are in insolvency and start tumbling down….many are saved by nationalization as their fall would spread the contagion way far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13</a:t>
            </a:fld>
            <a:endParaRPr lang="en-US"/>
          </a:p>
        </p:txBody>
      </p:sp>
    </p:spTree>
    <p:extLst>
      <p:ext uri="{BB962C8B-B14F-4D97-AF65-F5344CB8AC3E}">
        <p14:creationId xmlns:p14="http://schemas.microsoft.com/office/powerpoint/2010/main" xmlns="" val="136533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 mess</a:t>
            </a:r>
            <a:endParaRPr lang="en-US" dirty="0"/>
          </a:p>
        </p:txBody>
      </p:sp>
      <p:sp>
        <p:nvSpPr>
          <p:cNvPr id="3" name="Content Placeholder 2"/>
          <p:cNvSpPr>
            <a:spLocks noGrp="1"/>
          </p:cNvSpPr>
          <p:nvPr>
            <p:ph idx="1"/>
          </p:nvPr>
        </p:nvSpPr>
        <p:spPr/>
        <p:txBody>
          <a:bodyPr/>
          <a:lstStyle/>
          <a:p>
            <a:r>
              <a:rPr lang="en-US" dirty="0" smtClean="0">
                <a:solidFill>
                  <a:schemeClr val="tx1"/>
                </a:solidFill>
              </a:rPr>
              <a:t>Central government start pumping in money as last resort but one thing is surely not returning soon and which is very vital in financial industry -FAITH.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14</a:t>
            </a:fld>
            <a:endParaRPr lang="en-US"/>
          </a:p>
        </p:txBody>
      </p:sp>
    </p:spTree>
    <p:extLst>
      <p:ext uri="{BB962C8B-B14F-4D97-AF65-F5344CB8AC3E}">
        <p14:creationId xmlns:p14="http://schemas.microsoft.com/office/powerpoint/2010/main" xmlns="" val="2666127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In Short</a:t>
            </a:r>
          </a:p>
        </p:txBody>
      </p:sp>
      <p:sp>
        <p:nvSpPr>
          <p:cNvPr id="37891" name="Rectangle 3"/>
          <p:cNvSpPr>
            <a:spLocks noGrp="1" noChangeArrowheads="1"/>
          </p:cNvSpPr>
          <p:nvPr>
            <p:ph type="body" idx="1"/>
          </p:nvPr>
        </p:nvSpPr>
        <p:spPr>
          <a:xfrm>
            <a:off x="533400" y="1447800"/>
            <a:ext cx="8153400" cy="4953000"/>
          </a:xfrm>
        </p:spPr>
        <p:txBody>
          <a:bodyPr>
            <a:normAutofit/>
          </a:bodyPr>
          <a:lstStyle/>
          <a:p>
            <a:r>
              <a:rPr lang="en-US" sz="2800" dirty="0" smtClean="0">
                <a:solidFill>
                  <a:schemeClr val="tx1"/>
                </a:solidFill>
              </a:rPr>
              <a:t>When homeowners default, the amount of cash flowing into MBS declines and becomes uncertain.</a:t>
            </a:r>
          </a:p>
          <a:p>
            <a:r>
              <a:rPr lang="en-US" sz="2800" dirty="0" smtClean="0">
                <a:solidFill>
                  <a:schemeClr val="tx1"/>
                </a:solidFill>
              </a:rPr>
              <a:t>Investors and businesses holding MBS have been significantly affected.</a:t>
            </a:r>
          </a:p>
          <a:p>
            <a:r>
              <a:rPr lang="en-US" sz="2800" dirty="0" smtClean="0">
                <a:solidFill>
                  <a:schemeClr val="tx1"/>
                </a:solidFill>
              </a:rPr>
              <a:t>The effect is magnified by the high debt levels maintained by individuals and corporations, sometimes called financial leverage. </a:t>
            </a:r>
          </a:p>
        </p:txBody>
      </p:sp>
      <p:sp>
        <p:nvSpPr>
          <p:cNvPr id="2" name="Slide Number Placeholder 1"/>
          <p:cNvSpPr>
            <a:spLocks noGrp="1"/>
          </p:cNvSpPr>
          <p:nvPr>
            <p:ph type="sldNum" sz="quarter" idx="12"/>
          </p:nvPr>
        </p:nvSpPr>
        <p:spPr/>
        <p:txBody>
          <a:bodyPr/>
          <a:lstStyle/>
          <a:p>
            <a:fld id="{260A6709-4203-45F1-BA1E-4697A6F6CA34}" type="slidenum">
              <a:rPr lang="en-US" smtClean="0"/>
              <a:pPr/>
              <a:t>15</a:t>
            </a:fld>
            <a:endParaRPr lang="en-US"/>
          </a:p>
        </p:txBody>
      </p:sp>
    </p:spTree>
    <p:extLst>
      <p:ext uri="{BB962C8B-B14F-4D97-AF65-F5344CB8AC3E}">
        <p14:creationId xmlns:p14="http://schemas.microsoft.com/office/powerpoint/2010/main" xmlns="" val="5897507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r>
              <a:rPr lang="en-US" smtClean="0"/>
              <a:t>Those good old days were gone now!!</a:t>
            </a:r>
          </a:p>
        </p:txBody>
      </p:sp>
      <p:pic>
        <p:nvPicPr>
          <p:cNvPr id="38915" name="Picture 5" descr="biz03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447800"/>
            <a:ext cx="5410200" cy="494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260A6709-4203-45F1-BA1E-4697A6F6CA34}" type="slidenum">
              <a:rPr lang="en-US" smtClean="0"/>
              <a:pPr/>
              <a:t>16</a:t>
            </a:fld>
            <a:endParaRPr lang="en-US"/>
          </a:p>
        </p:txBody>
      </p:sp>
    </p:spTree>
    <p:extLst>
      <p:ext uri="{BB962C8B-B14F-4D97-AF65-F5344CB8AC3E}">
        <p14:creationId xmlns:p14="http://schemas.microsoft.com/office/powerpoint/2010/main" xmlns="" val="16446164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52400" y="533400"/>
            <a:ext cx="9525000" cy="838200"/>
          </a:xfrm>
        </p:spPr>
        <p:txBody>
          <a:bodyPr>
            <a:normAutofit fontScale="90000"/>
          </a:bodyPr>
          <a:lstStyle/>
          <a:p>
            <a:r>
              <a:rPr lang="en-US" dirty="0" smtClean="0"/>
              <a:t>How Subprime became Global Financial Crisis?</a:t>
            </a:r>
          </a:p>
        </p:txBody>
      </p:sp>
      <p:sp>
        <p:nvSpPr>
          <p:cNvPr id="39939" name="Content Placeholder 2"/>
          <p:cNvSpPr>
            <a:spLocks noGrp="1"/>
          </p:cNvSpPr>
          <p:nvPr>
            <p:ph idx="1"/>
          </p:nvPr>
        </p:nvSpPr>
        <p:spPr>
          <a:xfrm>
            <a:off x="228600" y="3733800"/>
            <a:ext cx="8534400" cy="3505200"/>
          </a:xfrm>
        </p:spPr>
        <p:txBody>
          <a:bodyPr>
            <a:normAutofit/>
          </a:bodyPr>
          <a:lstStyle/>
          <a:p>
            <a:r>
              <a:rPr lang="en-US" sz="2400" dirty="0" smtClean="0">
                <a:solidFill>
                  <a:schemeClr val="tx1"/>
                </a:solidFill>
              </a:rPr>
              <a:t>Lets look into it from start again:</a:t>
            </a:r>
          </a:p>
          <a:p>
            <a:r>
              <a:rPr lang="en-US" sz="2400" dirty="0" smtClean="0">
                <a:solidFill>
                  <a:schemeClr val="tx1"/>
                </a:solidFill>
              </a:rPr>
              <a:t> Industry data suggest that between 2000 and 2006, nominal global issuance of credit instruments(MBS/CDO) rose twelvefold, to $3,000bn a year from $250bn</a:t>
            </a:r>
          </a:p>
        </p:txBody>
      </p:sp>
      <p:sp>
        <p:nvSpPr>
          <p:cNvPr id="39943" name="Rectangle 6"/>
          <p:cNvSpPr>
            <a:spLocks noChangeArrowheads="1"/>
          </p:cNvSpPr>
          <p:nvPr/>
        </p:nvSpPr>
        <p:spPr bwMode="auto">
          <a:xfrm>
            <a:off x="381000" y="2026227"/>
            <a:ext cx="82296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400" b="1" dirty="0"/>
              <a:t>How could problems with subprime mortgages, being such a small sector of global financial markets, provoke such dislocation?</a:t>
            </a:r>
          </a:p>
        </p:txBody>
      </p:sp>
      <p:sp>
        <p:nvSpPr>
          <p:cNvPr id="2" name="Slide Number Placeholder 1"/>
          <p:cNvSpPr>
            <a:spLocks noGrp="1"/>
          </p:cNvSpPr>
          <p:nvPr>
            <p:ph type="sldNum" sz="quarter" idx="12"/>
          </p:nvPr>
        </p:nvSpPr>
        <p:spPr/>
        <p:txBody>
          <a:bodyPr/>
          <a:lstStyle/>
          <a:p>
            <a:fld id="{260A6709-4203-45F1-BA1E-4697A6F6CA34}" type="slidenum">
              <a:rPr lang="en-US" smtClean="0"/>
              <a:pPr/>
              <a:t>17</a:t>
            </a:fld>
            <a:endParaRPr lang="en-US"/>
          </a:p>
        </p:txBody>
      </p:sp>
    </p:spTree>
    <p:extLst>
      <p:ext uri="{BB962C8B-B14F-4D97-AF65-F5344CB8AC3E}">
        <p14:creationId xmlns:p14="http://schemas.microsoft.com/office/powerpoint/2010/main" xmlns="" val="19958951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Subprime became Global Financial Crisis? (Contd.)</a:t>
            </a:r>
            <a:endParaRPr lang="en-US" dirty="0"/>
          </a:p>
        </p:txBody>
      </p:sp>
      <p:sp>
        <p:nvSpPr>
          <p:cNvPr id="3" name="Content Placeholder 2"/>
          <p:cNvSpPr>
            <a:spLocks noGrp="1"/>
          </p:cNvSpPr>
          <p:nvPr>
            <p:ph idx="1"/>
          </p:nvPr>
        </p:nvSpPr>
        <p:spPr/>
        <p:txBody>
          <a:bodyPr/>
          <a:lstStyle/>
          <a:p>
            <a:r>
              <a:rPr lang="en-US" dirty="0" smtClean="0">
                <a:solidFill>
                  <a:schemeClr val="tx1"/>
                </a:solidFill>
              </a:rPr>
              <a:t>Became intense from 2004, partly because investors were searching for ways to boost returns after a long period in which central banks had kept interest rates low.</a:t>
            </a:r>
          </a:p>
          <a:p>
            <a:r>
              <a:rPr lang="en-US" dirty="0" smtClean="0">
                <a:solidFill>
                  <a:schemeClr val="tx1"/>
                </a:solidFill>
              </a:rPr>
              <a:t>“slicing and dicing” was fuelling a credit bubble, leading to artificially low borrowing costs, spiraling leverage and a collapse in lending standards</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18</a:t>
            </a:fld>
            <a:endParaRPr lang="en-US"/>
          </a:p>
        </p:txBody>
      </p:sp>
    </p:spTree>
    <p:extLst>
      <p:ext uri="{BB962C8B-B14F-4D97-AF65-F5344CB8AC3E}">
        <p14:creationId xmlns:p14="http://schemas.microsoft.com/office/powerpoint/2010/main" xmlns="" val="13117037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60A6709-4203-45F1-BA1E-4697A6F6CA34}" type="slidenum">
              <a:rPr lang="en-US" smtClean="0"/>
              <a:pPr/>
              <a:t>19</a:t>
            </a:fld>
            <a:endParaRPr lang="en-US"/>
          </a:p>
        </p:txBody>
      </p:sp>
      <p:graphicFrame>
        <p:nvGraphicFramePr>
          <p:cNvPr id="3" name="Chart 2"/>
          <p:cNvGraphicFramePr/>
          <p:nvPr>
            <p:extLst>
              <p:ext uri="{D42A27DB-BD31-4B8C-83A1-F6EECF244321}">
                <p14:modId xmlns:p14="http://schemas.microsoft.com/office/powerpoint/2010/main" xmlns="" val="3921094374"/>
              </p:ext>
            </p:extLst>
          </p:nvPr>
        </p:nvGraphicFramePr>
        <p:xfrm>
          <a:off x="1981200" y="1509712"/>
          <a:ext cx="548640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5"/>
          <p:cNvSpPr txBox="1">
            <a:spLocks noChangeArrowheads="1"/>
          </p:cNvSpPr>
          <p:nvPr/>
        </p:nvSpPr>
        <p:spPr bwMode="auto">
          <a:xfrm rot="-5400000">
            <a:off x="1166019" y="3329781"/>
            <a:ext cx="111442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r>
              <a:rPr lang="en-US" sz="1000" dirty="0"/>
              <a:t>In billion US $</a:t>
            </a:r>
          </a:p>
        </p:txBody>
      </p:sp>
      <p:sp>
        <p:nvSpPr>
          <p:cNvPr id="5" name="TextBox 4"/>
          <p:cNvSpPr txBox="1"/>
          <p:nvPr/>
        </p:nvSpPr>
        <p:spPr>
          <a:xfrm>
            <a:off x="457200" y="212329"/>
            <a:ext cx="7772400" cy="1200329"/>
          </a:xfrm>
          <a:prstGeom prst="rect">
            <a:avLst/>
          </a:prstGeom>
          <a:noFill/>
        </p:spPr>
        <p:txBody>
          <a:bodyPr wrap="square" rtlCol="0">
            <a:spAutoFit/>
          </a:bodyPr>
          <a:lstStyle/>
          <a:p>
            <a:pPr algn="ctr"/>
            <a:r>
              <a:rPr lang="en-US" sz="3600" dirty="0" smtClean="0"/>
              <a:t>How Subprime became Global Financial Crisis? (Contd.)</a:t>
            </a:r>
            <a:endParaRPr lang="en-US" sz="3600" dirty="0"/>
          </a:p>
        </p:txBody>
      </p:sp>
    </p:spTree>
    <p:extLst>
      <p:ext uri="{BB962C8B-B14F-4D97-AF65-F5344CB8AC3E}">
        <p14:creationId xmlns:p14="http://schemas.microsoft.com/office/powerpoint/2010/main" xmlns="" val="38674181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t>Build up into a financial crisis…</a:t>
            </a:r>
          </a:p>
        </p:txBody>
      </p:sp>
      <p:sp>
        <p:nvSpPr>
          <p:cNvPr id="40963" name="Content Placeholder 2"/>
          <p:cNvSpPr>
            <a:spLocks noGrp="1"/>
          </p:cNvSpPr>
          <p:nvPr>
            <p:ph idx="1"/>
          </p:nvPr>
        </p:nvSpPr>
        <p:spPr>
          <a:xfrm>
            <a:off x="457200" y="1752600"/>
            <a:ext cx="8229600" cy="4495800"/>
          </a:xfrm>
        </p:spPr>
        <p:txBody>
          <a:bodyPr>
            <a:noAutofit/>
          </a:bodyPr>
          <a:lstStyle/>
          <a:p>
            <a:r>
              <a:rPr lang="en-US" sz="2400" dirty="0" smtClean="0">
                <a:solidFill>
                  <a:schemeClr val="tx1"/>
                </a:solidFill>
              </a:rPr>
              <a:t>In 2003, Bank of International Settlements(BIS) repeatedly warned that risk dispersion might not always be benign. But US Federal Reserve was convinced that financial innovation had changed the system in a fundamentally beneficial way.</a:t>
            </a:r>
          </a:p>
          <a:p>
            <a:r>
              <a:rPr lang="en-US" sz="2400" dirty="0" smtClean="0">
                <a:solidFill>
                  <a:schemeClr val="tx1"/>
                </a:solidFill>
              </a:rPr>
              <a:t>No efforts made to correct debt to equity ratios of bank</a:t>
            </a:r>
          </a:p>
          <a:p>
            <a:r>
              <a:rPr lang="en-US" sz="2400" dirty="0" smtClean="0">
                <a:solidFill>
                  <a:schemeClr val="tx1"/>
                </a:solidFill>
              </a:rPr>
              <a:t>Huge trust in the intellectual capital of Wall Street –supported by the fact that banks were making big money. </a:t>
            </a:r>
          </a:p>
          <a:p>
            <a:r>
              <a:rPr lang="en-US" sz="2400" dirty="0" smtClean="0">
                <a:solidFill>
                  <a:schemeClr val="tx1"/>
                </a:solidFill>
              </a:rPr>
              <a:t>When high rates of subprime default emerged in late 2006, market players assumed that the system would absorb the pain. </a:t>
            </a:r>
          </a:p>
          <a:p>
            <a:endParaRPr lang="en-US" sz="24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20</a:t>
            </a:fld>
            <a:endParaRPr lang="en-US"/>
          </a:p>
        </p:txBody>
      </p:sp>
    </p:spTree>
    <p:extLst>
      <p:ext uri="{BB962C8B-B14F-4D97-AF65-F5344CB8AC3E}">
        <p14:creationId xmlns:p14="http://schemas.microsoft.com/office/powerpoint/2010/main" xmlns="" val="5892414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 up into a financial crisis (Contd.)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olidFill>
                  <a:schemeClr val="tx1"/>
                </a:solidFill>
              </a:rPr>
              <a:t>Initial estimate of subprime loss put to $50bn-$100bn by US FED </a:t>
            </a:r>
          </a:p>
          <a:p>
            <a:r>
              <a:rPr lang="en-US" dirty="0" smtClean="0">
                <a:solidFill>
                  <a:schemeClr val="tx1"/>
                </a:solidFill>
              </a:rPr>
              <a:t>Subprime losses started to hit the financial system in the early summer of 2007 in unexpected ways. As the surprise spread, the </a:t>
            </a:r>
            <a:r>
              <a:rPr lang="en-US" dirty="0" smtClean="0">
                <a:solidFill>
                  <a:schemeClr val="tx1"/>
                </a:solidFill>
                <a:hlinkClick r:id="rId2" action="ppaction://hlinksldjump"/>
              </a:rPr>
              <a:t>pillars of faith </a:t>
            </a:r>
            <a:r>
              <a:rPr lang="en-US" dirty="0" smtClean="0">
                <a:solidFill>
                  <a:schemeClr val="tx1"/>
                </a:solidFill>
              </a:rPr>
              <a:t>that had supported the credit boom started to crumble.</a:t>
            </a:r>
          </a:p>
          <a:p>
            <a:r>
              <a:rPr lang="en-US" dirty="0" smtClean="0">
                <a:solidFill>
                  <a:schemeClr val="tx1"/>
                </a:solidFill>
              </a:rPr>
              <a:t>Investors woke up to the fact that it was dangerous to use the ratings agencies as a guide for complex debt securities. </a:t>
            </a:r>
          </a:p>
          <a:p>
            <a:r>
              <a:rPr lang="en-US" dirty="0" smtClean="0">
                <a:solidFill>
                  <a:schemeClr val="tx1"/>
                </a:solidFill>
              </a:rPr>
              <a:t>In the summer of 2007, the </a:t>
            </a:r>
            <a:r>
              <a:rPr lang="en-US" dirty="0" smtClean="0">
                <a:solidFill>
                  <a:schemeClr val="tx1"/>
                </a:solidFill>
                <a:hlinkClick r:id="" action="ppaction://noaction"/>
              </a:rPr>
              <a:t>agencies started downgrading </a:t>
            </a:r>
            <a:r>
              <a:rPr lang="en-US" dirty="0" smtClean="0">
                <a:solidFill>
                  <a:schemeClr val="tx1"/>
                </a:solidFill>
              </a:rPr>
              <a:t>billions of dollars of supposedly “ultra-safe” debt – causing prices to crumble.</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21</a:t>
            </a:fld>
            <a:endParaRPr lang="en-US"/>
          </a:p>
        </p:txBody>
      </p:sp>
    </p:spTree>
    <p:extLst>
      <p:ext uri="{BB962C8B-B14F-4D97-AF65-F5344CB8AC3E}">
        <p14:creationId xmlns:p14="http://schemas.microsoft.com/office/powerpoint/2010/main" xmlns="" val="6826962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Poor Investors…. </a:t>
            </a:r>
          </a:p>
        </p:txBody>
      </p:sp>
      <p:sp>
        <p:nvSpPr>
          <p:cNvPr id="3" name="Content Placeholder 2"/>
          <p:cNvSpPr>
            <a:spLocks noGrp="1"/>
          </p:cNvSpPr>
          <p:nvPr>
            <p:ph idx="1"/>
          </p:nvPr>
        </p:nvSpPr>
        <p:spPr>
          <a:xfrm>
            <a:off x="342900" y="1600200"/>
            <a:ext cx="8458200" cy="4038600"/>
          </a:xfrm>
        </p:spPr>
        <p:txBody>
          <a:bodyPr>
            <a:noAutofit/>
          </a:bodyPr>
          <a:lstStyle/>
          <a:p>
            <a:pPr>
              <a:defRPr/>
            </a:pPr>
            <a:r>
              <a:rPr lang="en-US" sz="2400" dirty="0" smtClean="0">
                <a:solidFill>
                  <a:schemeClr val="tx1"/>
                </a:solidFill>
              </a:rPr>
              <a:t>Shocked investors (sitting in all parts of the world) lost faith in ratings, many stopped buying complex instruments altogether</a:t>
            </a:r>
          </a:p>
          <a:p>
            <a:pPr>
              <a:defRPr/>
            </a:pPr>
            <a:r>
              <a:rPr lang="en-US" sz="2400" dirty="0" smtClean="0">
                <a:solidFill>
                  <a:schemeClr val="tx1"/>
                </a:solidFill>
              </a:rPr>
              <a:t>That created an immediate funding crisis at many investment vehicles ( remember SIV), since most had funded themselves by issuing notes in the asset-backed commercial paper market. </a:t>
            </a:r>
          </a:p>
          <a:p>
            <a:pPr marL="342900" lvl="1" indent="-342900">
              <a:defRPr/>
            </a:pPr>
            <a:r>
              <a:rPr lang="en-US" sz="2400" dirty="0" smtClean="0">
                <a:solidFill>
                  <a:schemeClr val="tx1"/>
                </a:solidFill>
              </a:rPr>
              <a:t>Many banks had not yet passed on the risk to others. Many were holding asset-backed securities in “warehouses” and were working on splicing them up into CDOs, getting them rated by a credit agency such as Moody’s or Standard &amp; Poor’s. Several banks were caught out not only because it took time to structure the securities but because they deliberately held on to what they regarded as “safe” tranches of loans. Ex. UBS was badly damaged by retaining “super-senior” CDO debt.</a:t>
            </a:r>
          </a:p>
        </p:txBody>
      </p:sp>
      <p:sp>
        <p:nvSpPr>
          <p:cNvPr id="2" name="Slide Number Placeholder 1"/>
          <p:cNvSpPr>
            <a:spLocks noGrp="1"/>
          </p:cNvSpPr>
          <p:nvPr>
            <p:ph type="sldNum" sz="quarter" idx="12"/>
          </p:nvPr>
        </p:nvSpPr>
        <p:spPr/>
        <p:txBody>
          <a:bodyPr/>
          <a:lstStyle/>
          <a:p>
            <a:fld id="{260A6709-4203-45F1-BA1E-4697A6F6CA34}" type="slidenum">
              <a:rPr lang="en-US" smtClean="0"/>
              <a:pPr/>
              <a:t>22</a:t>
            </a:fld>
            <a:endParaRPr lang="en-US"/>
          </a:p>
        </p:txBody>
      </p:sp>
    </p:spTree>
    <p:extLst>
      <p:ext uri="{BB962C8B-B14F-4D97-AF65-F5344CB8AC3E}">
        <p14:creationId xmlns:p14="http://schemas.microsoft.com/office/powerpoint/2010/main" xmlns="" val="12711985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Poor Investors (Contd.)</a:t>
            </a:r>
            <a:endParaRPr lang="en-US" dirty="0"/>
          </a:p>
        </p:txBody>
      </p:sp>
      <p:sp>
        <p:nvSpPr>
          <p:cNvPr id="3" name="Content Placeholder 2"/>
          <p:cNvSpPr>
            <a:spLocks noGrp="1"/>
          </p:cNvSpPr>
          <p:nvPr>
            <p:ph idx="1"/>
          </p:nvPr>
        </p:nvSpPr>
        <p:spPr/>
        <p:txBody>
          <a:bodyPr>
            <a:normAutofit fontScale="85000" lnSpcReduction="20000"/>
          </a:bodyPr>
          <a:lstStyle/>
          <a:p>
            <a:pPr>
              <a:defRPr/>
            </a:pPr>
            <a:r>
              <a:rPr lang="en-US" dirty="0"/>
              <a:t>It also meant that banks were no longer able to turn assets such as mortgages into subprime bonds and sell these on.</a:t>
            </a:r>
          </a:p>
          <a:p>
            <a:pPr>
              <a:defRPr/>
            </a:pPr>
            <a:r>
              <a:rPr lang="en-US" dirty="0"/>
              <a:t>That in turn meant the key assumption that the capital markets would always stay liquid – was overturned. </a:t>
            </a:r>
          </a:p>
          <a:p>
            <a:pPr>
              <a:defRPr/>
            </a:pPr>
            <a:r>
              <a:rPr lang="en-US" dirty="0"/>
              <a:t>Assumption that banks would be better protected from a crisis because of risk dispersion – also cracked. </a:t>
            </a:r>
          </a:p>
          <a:p>
            <a:pPr>
              <a:defRPr/>
            </a:pPr>
            <a:r>
              <a:rPr lang="en-US" dirty="0"/>
              <a:t>As investment vehicles lost their ability to raise finance, they turned to their banks for help. That squeezed the banks’ balance sheets at the very moment that they were facing their own losses on debt securities and finding it impossible to sell on loans.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23</a:t>
            </a:fld>
            <a:endParaRPr lang="en-US"/>
          </a:p>
        </p:txBody>
      </p:sp>
    </p:spTree>
    <p:extLst>
      <p:ext uri="{BB962C8B-B14F-4D97-AF65-F5344CB8AC3E}">
        <p14:creationId xmlns:p14="http://schemas.microsoft.com/office/powerpoint/2010/main" xmlns="" val="28857880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t>Desperate banks….</a:t>
            </a:r>
          </a:p>
        </p:txBody>
      </p:sp>
      <p:sp>
        <p:nvSpPr>
          <p:cNvPr id="43011" name="Content Placeholder 2"/>
          <p:cNvSpPr>
            <a:spLocks noGrp="1"/>
          </p:cNvSpPr>
          <p:nvPr>
            <p:ph idx="1"/>
          </p:nvPr>
        </p:nvSpPr>
        <p:spPr>
          <a:xfrm>
            <a:off x="457200" y="1447800"/>
            <a:ext cx="8229600" cy="5410200"/>
          </a:xfrm>
        </p:spPr>
        <p:txBody>
          <a:bodyPr>
            <a:normAutofit/>
          </a:bodyPr>
          <a:lstStyle/>
          <a:p>
            <a:r>
              <a:rPr lang="en-US" sz="2800" dirty="0" smtClean="0">
                <a:solidFill>
                  <a:schemeClr val="tx1"/>
                </a:solidFill>
              </a:rPr>
              <a:t>As a result, western banks found themselves running out of capital</a:t>
            </a:r>
          </a:p>
          <a:p>
            <a:r>
              <a:rPr lang="en-US" sz="2800" dirty="0" smtClean="0">
                <a:solidFill>
                  <a:schemeClr val="tx1"/>
                </a:solidFill>
              </a:rPr>
              <a:t>Banks started hoarding cash and stopped lending to each other as financiers lost faith in their ability to judge the health of other institutions – or even their own.</a:t>
            </a:r>
          </a:p>
          <a:p>
            <a:r>
              <a:rPr lang="en-US" sz="2800" dirty="0" smtClean="0">
                <a:solidFill>
                  <a:schemeClr val="tx1"/>
                </a:solidFill>
              </a:rPr>
              <a:t>The </a:t>
            </a:r>
            <a:r>
              <a:rPr lang="en-US" sz="2800" dirty="0" smtClean="0">
                <a:solidFill>
                  <a:schemeClr val="tx1"/>
                </a:solidFill>
                <a:hlinkClick r:id="" action="ppaction://noaction"/>
              </a:rPr>
              <a:t>London interbank offered rate(LIBOR)</a:t>
            </a:r>
            <a:r>
              <a:rPr lang="en-US" sz="2800" dirty="0" smtClean="0">
                <a:solidFill>
                  <a:schemeClr val="tx1"/>
                </a:solidFill>
              </a:rPr>
              <a:t>, the main measure of interbank lending rates, rose sharply</a:t>
            </a:r>
          </a:p>
          <a:p>
            <a:pPr>
              <a:buFont typeface="Wingdings" pitchFamily="2" charset="2"/>
              <a:buNone/>
            </a:pPr>
            <a:endParaRPr lang="en-US" sz="2800" b="1"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24</a:t>
            </a:fld>
            <a:endParaRPr lang="en-US"/>
          </a:p>
        </p:txBody>
      </p:sp>
    </p:spTree>
    <p:extLst>
      <p:ext uri="{BB962C8B-B14F-4D97-AF65-F5344CB8AC3E}">
        <p14:creationId xmlns:p14="http://schemas.microsoft.com/office/powerpoint/2010/main" xmlns="" val="15637487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Desperate Bank (Contd.)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solidFill>
                  <a:schemeClr val="tx1"/>
                </a:solidFill>
              </a:rPr>
              <a:t>Firms became reluctant to participate in money markets ... as a result subprime credit problems turned into a systemic liquidity crunch.</a:t>
            </a:r>
          </a:p>
          <a:p>
            <a:r>
              <a:rPr lang="en-US" dirty="0" smtClean="0">
                <a:solidFill>
                  <a:schemeClr val="tx1"/>
                </a:solidFill>
              </a:rPr>
              <a:t>Vicious deleveraging spiral got under way. As banks scurried to improve their balance sheets, they began selling assets and cutting loans to hedge funds.</a:t>
            </a:r>
          </a:p>
          <a:p>
            <a:r>
              <a:rPr lang="en-US" dirty="0" smtClean="0">
                <a:solidFill>
                  <a:schemeClr val="tx1"/>
                </a:solidFill>
              </a:rPr>
              <a:t>But that hit asset prices, hurting those balance sheets once again. </a:t>
            </a:r>
          </a:p>
          <a:p>
            <a:r>
              <a:rPr lang="en-US" dirty="0" smtClean="0">
                <a:solidFill>
                  <a:schemeClr val="tx1"/>
                </a:solidFill>
              </a:rPr>
              <a:t>Mark-to-market accounting forced banks to readjust their books after every panicky price drop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25</a:t>
            </a:fld>
            <a:endParaRPr lang="en-US"/>
          </a:p>
        </p:txBody>
      </p:sp>
    </p:spTree>
    <p:extLst>
      <p:ext uri="{BB962C8B-B14F-4D97-AF65-F5344CB8AC3E}">
        <p14:creationId xmlns:p14="http://schemas.microsoft.com/office/powerpoint/2010/main" xmlns="" val="23014137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smtClean="0"/>
              <a:t>Lessons learned &amp; Action plans ….</a:t>
            </a:r>
          </a:p>
        </p:txBody>
      </p:sp>
      <p:sp>
        <p:nvSpPr>
          <p:cNvPr id="44035" name="Content Placeholder 2"/>
          <p:cNvSpPr>
            <a:spLocks noGrp="1"/>
          </p:cNvSpPr>
          <p:nvPr>
            <p:ph idx="1"/>
          </p:nvPr>
        </p:nvSpPr>
        <p:spPr>
          <a:xfrm>
            <a:off x="457200" y="1447800"/>
            <a:ext cx="8229600" cy="4678363"/>
          </a:xfrm>
        </p:spPr>
        <p:txBody>
          <a:bodyPr>
            <a:normAutofit/>
          </a:bodyPr>
          <a:lstStyle/>
          <a:p>
            <a:r>
              <a:rPr lang="en-US" dirty="0" smtClean="0">
                <a:solidFill>
                  <a:schemeClr val="tx1"/>
                </a:solidFill>
              </a:rPr>
              <a:t>lesson of the CDO (Collateralized debt obligation) collapse is that technology does not obviate the need to assess a borrower carefully. Neither banks nor credit agencies did this well enough on behalf of investors and it proved a painful experience for everyone</a:t>
            </a:r>
          </a:p>
          <a:p>
            <a:r>
              <a:rPr lang="en-US" dirty="0" smtClean="0">
                <a:solidFill>
                  <a:schemeClr val="tx1"/>
                </a:solidFill>
              </a:rPr>
              <a:t>In the medium term, regulators are preparing reforms that aim to make the system look credible</a:t>
            </a:r>
          </a:p>
          <a:p>
            <a:endParaRPr lang="en-US" dirty="0" smtClean="0">
              <a:solidFill>
                <a:schemeClr val="tx1"/>
              </a:solidFill>
            </a:endParaRPr>
          </a:p>
        </p:txBody>
      </p:sp>
      <p:sp>
        <p:nvSpPr>
          <p:cNvPr id="44036" name="TextBox 3"/>
          <p:cNvSpPr txBox="1">
            <a:spLocks noChangeArrowheads="1"/>
          </p:cNvSpPr>
          <p:nvPr/>
        </p:nvSpPr>
        <p:spPr bwMode="auto">
          <a:xfrm>
            <a:off x="0" y="6611938"/>
            <a:ext cx="91440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r>
              <a:rPr lang="en-US" sz="1000"/>
              <a:t>Source: Financial Times , </a:t>
            </a:r>
            <a:r>
              <a:rPr lang="en-US" sz="1000">
                <a:hlinkClick r:id="rId3"/>
              </a:rPr>
              <a:t>http://www.ft.com/cms/s/0/a09f751e-6187-11dd-af94-000077b07658,dwp_uuid=698e638e-e39a-11dc-8799-0000779fd2ac.html</a:t>
            </a:r>
            <a:r>
              <a:rPr lang="en-US" sz="1000"/>
              <a:t> </a:t>
            </a:r>
          </a:p>
        </p:txBody>
      </p:sp>
      <p:sp>
        <p:nvSpPr>
          <p:cNvPr id="2" name="Slide Number Placeholder 1"/>
          <p:cNvSpPr>
            <a:spLocks noGrp="1"/>
          </p:cNvSpPr>
          <p:nvPr>
            <p:ph type="sldNum" sz="quarter" idx="12"/>
          </p:nvPr>
        </p:nvSpPr>
        <p:spPr/>
        <p:txBody>
          <a:bodyPr/>
          <a:lstStyle/>
          <a:p>
            <a:fld id="{260A6709-4203-45F1-BA1E-4697A6F6CA34}" type="slidenum">
              <a:rPr lang="en-US" smtClean="0"/>
              <a:pPr/>
              <a:t>26</a:t>
            </a:fld>
            <a:endParaRPr lang="en-US"/>
          </a:p>
        </p:txBody>
      </p:sp>
    </p:spTree>
    <p:extLst>
      <p:ext uri="{BB962C8B-B14F-4D97-AF65-F5344CB8AC3E}">
        <p14:creationId xmlns:p14="http://schemas.microsoft.com/office/powerpoint/2010/main" xmlns="" val="35611475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Lessons learned &amp; Action plans (Contd.)</a:t>
            </a:r>
            <a:endParaRPr lang="en-US" dirty="0"/>
          </a:p>
        </p:txBody>
      </p:sp>
      <p:sp>
        <p:nvSpPr>
          <p:cNvPr id="3" name="Content Placeholder 2"/>
          <p:cNvSpPr>
            <a:spLocks noGrp="1"/>
          </p:cNvSpPr>
          <p:nvPr>
            <p:ph idx="1"/>
          </p:nvPr>
        </p:nvSpPr>
        <p:spPr/>
        <p:txBody>
          <a:bodyPr>
            <a:normAutofit/>
          </a:bodyPr>
          <a:lstStyle/>
          <a:p>
            <a:r>
              <a:rPr lang="en-US" dirty="0" smtClean="0">
                <a:solidFill>
                  <a:schemeClr val="tx1"/>
                </a:solidFill>
              </a:rPr>
              <a:t>These would force banks to hold more capital and ensure that the securitization process is more transparent</a:t>
            </a:r>
          </a:p>
          <a:p>
            <a:r>
              <a:rPr lang="en-US" dirty="0" smtClean="0">
                <a:solidFill>
                  <a:schemeClr val="tx1"/>
                </a:solidFill>
              </a:rPr>
              <a:t>More </a:t>
            </a:r>
            <a:r>
              <a:rPr lang="en-US" dirty="0" smtClean="0">
                <a:solidFill>
                  <a:schemeClr val="tx1"/>
                </a:solidFill>
              </a:rPr>
              <a:t>immediately, the banks are trying to rekindle investor trust by replenishing their capital bases</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27</a:t>
            </a:fld>
            <a:endParaRPr lang="en-US"/>
          </a:p>
        </p:txBody>
      </p:sp>
    </p:spTree>
    <p:extLst>
      <p:ext uri="{BB962C8B-B14F-4D97-AF65-F5344CB8AC3E}">
        <p14:creationId xmlns:p14="http://schemas.microsoft.com/office/powerpoint/2010/main" xmlns="" val="2763899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Subprime losses by Big Banks</a:t>
            </a:r>
          </a:p>
        </p:txBody>
      </p:sp>
      <p:sp>
        <p:nvSpPr>
          <p:cNvPr id="45059"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endParaRPr lang="en-US"/>
          </a:p>
        </p:txBody>
      </p:sp>
      <p:graphicFrame>
        <p:nvGraphicFramePr>
          <p:cNvPr id="6" name="Chart 5"/>
          <p:cNvGraphicFramePr/>
          <p:nvPr/>
        </p:nvGraphicFramePr>
        <p:xfrm>
          <a:off x="457200" y="1143000"/>
          <a:ext cx="8077200"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45061" name="TextBox 6"/>
          <p:cNvSpPr txBox="1">
            <a:spLocks noChangeArrowheads="1"/>
          </p:cNvSpPr>
          <p:nvPr/>
        </p:nvSpPr>
        <p:spPr bwMode="auto">
          <a:xfrm>
            <a:off x="762000" y="5715000"/>
            <a:ext cx="55626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r>
              <a:rPr lang="en-US" sz="2000" dirty="0"/>
              <a:t>Worldwide :US$ 586.2 billion and still counting</a:t>
            </a:r>
          </a:p>
        </p:txBody>
      </p:sp>
      <p:sp>
        <p:nvSpPr>
          <p:cNvPr id="2" name="Slide Number Placeholder 1"/>
          <p:cNvSpPr>
            <a:spLocks noGrp="1"/>
          </p:cNvSpPr>
          <p:nvPr>
            <p:ph type="sldNum" sz="quarter" idx="12"/>
          </p:nvPr>
        </p:nvSpPr>
        <p:spPr/>
        <p:txBody>
          <a:bodyPr/>
          <a:lstStyle/>
          <a:p>
            <a:fld id="{260A6709-4203-45F1-BA1E-4697A6F6CA34}" type="slidenum">
              <a:rPr lang="en-US" smtClean="0"/>
              <a:pPr/>
              <a:t>28</a:t>
            </a:fld>
            <a:endParaRPr lang="en-US"/>
          </a:p>
        </p:txBody>
      </p:sp>
    </p:spTree>
    <p:extLst>
      <p:ext uri="{BB962C8B-B14F-4D97-AF65-F5344CB8AC3E}">
        <p14:creationId xmlns:p14="http://schemas.microsoft.com/office/powerpoint/2010/main" xmlns="" val="23384667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smtClean="0"/>
              <a:t>Finance &amp; Economy</a:t>
            </a:r>
          </a:p>
        </p:txBody>
      </p:sp>
      <p:sp>
        <p:nvSpPr>
          <p:cNvPr id="46083" name="Content Placeholder 2"/>
          <p:cNvSpPr>
            <a:spLocks noGrp="1"/>
          </p:cNvSpPr>
          <p:nvPr>
            <p:ph idx="1"/>
          </p:nvPr>
        </p:nvSpPr>
        <p:spPr/>
        <p:txBody>
          <a:bodyPr>
            <a:normAutofit/>
          </a:bodyPr>
          <a:lstStyle/>
          <a:p>
            <a:r>
              <a:rPr lang="en-US" dirty="0" smtClean="0">
                <a:solidFill>
                  <a:schemeClr val="tx1"/>
                </a:solidFill>
              </a:rPr>
              <a:t>The collapse of an enormous financial institution stirs uncertainty, and uncertainty rattles Wall Street. Lenders are happiest when they are confident they will be repaid. If they think there's a chance that borrowers will default, they simply don't make loans. Their refusal, in turn, can shut down the economy and the financial system.</a:t>
            </a:r>
          </a:p>
        </p:txBody>
      </p:sp>
      <p:sp>
        <p:nvSpPr>
          <p:cNvPr id="2" name="Slide Number Placeholder 1"/>
          <p:cNvSpPr>
            <a:spLocks noGrp="1"/>
          </p:cNvSpPr>
          <p:nvPr>
            <p:ph type="sldNum" sz="quarter" idx="12"/>
          </p:nvPr>
        </p:nvSpPr>
        <p:spPr/>
        <p:txBody>
          <a:bodyPr/>
          <a:lstStyle/>
          <a:p>
            <a:fld id="{260A6709-4203-45F1-BA1E-4697A6F6CA34}" type="slidenum">
              <a:rPr lang="en-US" smtClean="0"/>
              <a:pPr/>
              <a:t>29</a:t>
            </a:fld>
            <a:endParaRPr lang="en-US"/>
          </a:p>
        </p:txBody>
      </p:sp>
    </p:spTree>
    <p:extLst>
      <p:ext uri="{BB962C8B-B14F-4D97-AF65-F5344CB8AC3E}">
        <p14:creationId xmlns:p14="http://schemas.microsoft.com/office/powerpoint/2010/main" xmlns="" val="24754071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 &amp; Economy (Contd.)</a:t>
            </a:r>
            <a:endParaRPr lang="en-US" dirty="0"/>
          </a:p>
        </p:txBody>
      </p:sp>
      <p:sp>
        <p:nvSpPr>
          <p:cNvPr id="3" name="Content Placeholder 2"/>
          <p:cNvSpPr>
            <a:spLocks noGrp="1"/>
          </p:cNvSpPr>
          <p:nvPr>
            <p:ph idx="1"/>
          </p:nvPr>
        </p:nvSpPr>
        <p:spPr/>
        <p:txBody>
          <a:bodyPr/>
          <a:lstStyle/>
          <a:p>
            <a:r>
              <a:rPr lang="en-US" dirty="0" smtClean="0">
                <a:solidFill>
                  <a:schemeClr val="tx1"/>
                </a:solidFill>
              </a:rPr>
              <a:t>Financial system is what provides the funding for all the other sectors of the economy, and if you have a broken financial system, you have a broken economy</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30</a:t>
            </a:fld>
            <a:endParaRPr lang="en-US"/>
          </a:p>
        </p:txBody>
      </p:sp>
    </p:spTree>
    <p:extLst>
      <p:ext uri="{BB962C8B-B14F-4D97-AF65-F5344CB8AC3E}">
        <p14:creationId xmlns:p14="http://schemas.microsoft.com/office/powerpoint/2010/main" xmlns="" val="41205807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fontScale="90000"/>
          </a:bodyPr>
          <a:lstStyle/>
          <a:p>
            <a:r>
              <a:rPr lang="en-US" smtClean="0"/>
              <a:t>Investments devalued across the Globe</a:t>
            </a:r>
          </a:p>
        </p:txBody>
      </p:sp>
      <p:sp>
        <p:nvSpPr>
          <p:cNvPr id="47107" name="Content Placeholder 2"/>
          <p:cNvSpPr>
            <a:spLocks noGrp="1"/>
          </p:cNvSpPr>
          <p:nvPr>
            <p:ph idx="1"/>
          </p:nvPr>
        </p:nvSpPr>
        <p:spPr/>
        <p:txBody>
          <a:bodyPr/>
          <a:lstStyle/>
          <a:p>
            <a:endParaRPr lang="en-US" smtClean="0"/>
          </a:p>
        </p:txBody>
      </p:sp>
      <p:pic>
        <p:nvPicPr>
          <p:cNvPr id="4710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447800"/>
            <a:ext cx="8599488"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260A6709-4203-45F1-BA1E-4697A6F6CA34}" type="slidenum">
              <a:rPr lang="en-US" smtClean="0"/>
              <a:pPr/>
              <a:t>31</a:t>
            </a:fld>
            <a:endParaRPr lang="en-US"/>
          </a:p>
        </p:txBody>
      </p:sp>
    </p:spTree>
    <p:extLst>
      <p:ext uri="{BB962C8B-B14F-4D97-AF65-F5344CB8AC3E}">
        <p14:creationId xmlns:p14="http://schemas.microsoft.com/office/powerpoint/2010/main" xmlns="" val="23654762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457200"/>
            <a:ext cx="9144000" cy="838200"/>
          </a:xfrm>
        </p:spPr>
        <p:txBody>
          <a:bodyPr>
            <a:normAutofit fontScale="90000"/>
          </a:bodyPr>
          <a:lstStyle/>
          <a:p>
            <a:r>
              <a:rPr lang="en-US" dirty="0" smtClean="0"/>
              <a:t>Impact of Financial crisis-felt across the globe</a:t>
            </a:r>
          </a:p>
        </p:txBody>
      </p:sp>
      <p:sp>
        <p:nvSpPr>
          <p:cNvPr id="49155" name="Content Placeholder 2"/>
          <p:cNvSpPr>
            <a:spLocks noGrp="1"/>
          </p:cNvSpPr>
          <p:nvPr>
            <p:ph idx="1"/>
          </p:nvPr>
        </p:nvSpPr>
        <p:spPr/>
        <p:txBody>
          <a:bodyPr/>
          <a:lstStyle/>
          <a:p>
            <a:endParaRPr lang="en-US" smtClean="0"/>
          </a:p>
        </p:txBody>
      </p:sp>
      <p:pic>
        <p:nvPicPr>
          <p:cNvPr id="4915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8763" y="1447800"/>
            <a:ext cx="8709025"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2057400" y="1447800"/>
            <a:ext cx="6934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fld id="{260A6709-4203-45F1-BA1E-4697A6F6CA34}" type="slidenum">
              <a:rPr lang="en-US" smtClean="0"/>
              <a:pPr/>
              <a:t>32</a:t>
            </a:fld>
            <a:endParaRPr lang="en-US"/>
          </a:p>
        </p:txBody>
      </p:sp>
    </p:spTree>
    <p:extLst>
      <p:ext uri="{BB962C8B-B14F-4D97-AF65-F5344CB8AC3E}">
        <p14:creationId xmlns:p14="http://schemas.microsoft.com/office/powerpoint/2010/main" xmlns="" val="27280498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Big Assumption</a:t>
            </a:r>
          </a:p>
          <a:p>
            <a:r>
              <a:rPr lang="en-US" dirty="0" smtClean="0"/>
              <a:t>Misaligned incentives &amp; pitfalls</a:t>
            </a:r>
          </a:p>
          <a:p>
            <a:r>
              <a:rPr lang="en-US" dirty="0" smtClean="0"/>
              <a:t>Good Days turn Bad</a:t>
            </a:r>
          </a:p>
          <a:p>
            <a:r>
              <a:rPr lang="en-US" dirty="0" smtClean="0"/>
              <a:t>Start of Failure</a:t>
            </a:r>
          </a:p>
          <a:p>
            <a:r>
              <a:rPr lang="en-US" dirty="0" smtClean="0"/>
              <a:t>Sub prime Global financial crisis</a:t>
            </a:r>
          </a:p>
          <a:p>
            <a:r>
              <a:rPr lang="en-US" dirty="0" smtClean="0"/>
              <a:t>Financial Crisis</a:t>
            </a:r>
          </a:p>
          <a:p>
            <a:pPr lvl="1"/>
            <a:r>
              <a:rPr lang="en-US" dirty="0" smtClean="0"/>
              <a:t>Poor investors</a:t>
            </a:r>
          </a:p>
          <a:p>
            <a:pPr lvl="1"/>
            <a:r>
              <a:rPr lang="en-US" dirty="0" smtClean="0"/>
              <a:t>Desperate Bank</a:t>
            </a:r>
          </a:p>
          <a:p>
            <a:r>
              <a:rPr lang="en-US" dirty="0" smtClean="0"/>
              <a:t>Lessons Learned and Action Plans</a:t>
            </a:r>
          </a:p>
          <a:p>
            <a:pPr lvl="1"/>
            <a:endParaRPr lang="en-US" dirty="0" smtClean="0"/>
          </a:p>
          <a:p>
            <a:pPr lvl="1"/>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33</a:t>
            </a:fld>
            <a:endParaRPr lang="en-US"/>
          </a:p>
        </p:txBody>
      </p:sp>
    </p:spTree>
    <p:extLst>
      <p:ext uri="{BB962C8B-B14F-4D97-AF65-F5344CB8AC3E}">
        <p14:creationId xmlns:p14="http://schemas.microsoft.com/office/powerpoint/2010/main" xmlns="" val="19665528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Finance and Economy</a:t>
            </a:r>
          </a:p>
          <a:p>
            <a:r>
              <a:rPr lang="en-US" dirty="0" smtClean="0"/>
              <a:t>Investment devalued across the Globe</a:t>
            </a:r>
          </a:p>
          <a:p>
            <a:r>
              <a:rPr lang="en-US" dirty="0" smtClean="0"/>
              <a:t>Impact of Financial crisis across the Globe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34</a:t>
            </a:fld>
            <a:endParaRPr lang="en-US"/>
          </a:p>
        </p:txBody>
      </p:sp>
    </p:spTree>
    <p:extLst>
      <p:ext uri="{BB962C8B-B14F-4D97-AF65-F5344CB8AC3E}">
        <p14:creationId xmlns:p14="http://schemas.microsoft.com/office/powerpoint/2010/main" xmlns="" val="39662368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ED4950C-42E4-4B39-92E1-04E68B76FDB1}" type="slidenum">
              <a:rPr lang="en-US" smtClean="0"/>
              <a:pPr/>
              <a:t>35</a:t>
            </a:fld>
            <a:endParaRPr lang="en-US"/>
          </a:p>
        </p:txBody>
      </p:sp>
    </p:spTree>
    <p:extLst>
      <p:ext uri="{BB962C8B-B14F-4D97-AF65-F5344CB8AC3E}">
        <p14:creationId xmlns:p14="http://schemas.microsoft.com/office/powerpoint/2010/main" xmlns="" val="16665005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CL Presentatio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CL Presentatio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HCL Presentatio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CL Presentatio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321</TotalTime>
  <Words>1619</Words>
  <Application>Microsoft Office PowerPoint</Application>
  <PresentationFormat>On-screen Show (4:3)</PresentationFormat>
  <Paragraphs>191</Paragraphs>
  <Slides>35</Slides>
  <Notes>15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MBF-705 LEGAL AND REGULATORY ASPECTS OF BANKING SUPERVISION</vt:lpstr>
      <vt:lpstr>Summary of Previous Session</vt:lpstr>
      <vt:lpstr>Agenda of this session</vt:lpstr>
      <vt:lpstr>Agenda of this Session</vt:lpstr>
      <vt:lpstr>Big assumptions</vt:lpstr>
      <vt:lpstr>Big Assumptions (Contd.)</vt:lpstr>
      <vt:lpstr>Big Assumptions (Contd.)</vt:lpstr>
      <vt:lpstr>Misaligned incentives &amp; pitfalls</vt:lpstr>
      <vt:lpstr>Misaligned incentives &amp; pitfalls (Contd.)</vt:lpstr>
      <vt:lpstr>Good days turn bad. Crisis at the door (mid 2006 onwards):</vt:lpstr>
      <vt:lpstr>Good days turn bad. Crisis at the door (mid 2006 onwards):</vt:lpstr>
      <vt:lpstr>what a mess….</vt:lpstr>
      <vt:lpstr>What a mess</vt:lpstr>
      <vt:lpstr>What a mess</vt:lpstr>
      <vt:lpstr>In Short</vt:lpstr>
      <vt:lpstr>Those good old days were gone now!!</vt:lpstr>
      <vt:lpstr>How Subprime became Global Financial Crisis?</vt:lpstr>
      <vt:lpstr>How Subprime became Global Financial Crisis? (Contd.)</vt:lpstr>
      <vt:lpstr>Slide 19</vt:lpstr>
      <vt:lpstr>Build up into a financial crisis…</vt:lpstr>
      <vt:lpstr>Build up into a financial crisis (Contd.)</vt:lpstr>
      <vt:lpstr>Poor Investors…. </vt:lpstr>
      <vt:lpstr>Poor Investors (Contd.)</vt:lpstr>
      <vt:lpstr>Desperate banks….</vt:lpstr>
      <vt:lpstr>Desperate Bank (Contd.)</vt:lpstr>
      <vt:lpstr>Lessons learned &amp; Action plans ….</vt:lpstr>
      <vt:lpstr>Lessons learned &amp; Action plans (Contd.)</vt:lpstr>
      <vt:lpstr>Subprime losses by Big Banks</vt:lpstr>
      <vt:lpstr>Finance &amp; Economy</vt:lpstr>
      <vt:lpstr>Finance &amp; Economy (Contd.)</vt:lpstr>
      <vt:lpstr>Investments devalued across the Globe</vt:lpstr>
      <vt:lpstr>Impact of Financial crisis-felt across the globe</vt:lpstr>
      <vt:lpstr>Summary of this session</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MBF-705 LEGAL AND REGULATORY ASPECTS OF BANKING SUPERVISION</dc:title>
  <dc:creator>Usman</dc:creator>
  <cp:lastModifiedBy>NTS</cp:lastModifiedBy>
  <cp:revision>11</cp:revision>
  <dcterms:created xsi:type="dcterms:W3CDTF">2013-11-20T02:29:42Z</dcterms:created>
  <dcterms:modified xsi:type="dcterms:W3CDTF">2013-11-20T07:56:10Z</dcterms:modified>
</cp:coreProperties>
</file>