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2"/>
  </p:notesMasterIdLst>
  <p:sldIdLst>
    <p:sldId id="303" r:id="rId2"/>
    <p:sldId id="361" r:id="rId3"/>
    <p:sldId id="362" r:id="rId4"/>
    <p:sldId id="363" r:id="rId5"/>
    <p:sldId id="364" r:id="rId6"/>
    <p:sldId id="365" r:id="rId7"/>
    <p:sldId id="366" r:id="rId8"/>
    <p:sldId id="367" r:id="rId9"/>
    <p:sldId id="369" r:id="rId10"/>
    <p:sldId id="370" r:id="rId11"/>
    <p:sldId id="372" r:id="rId12"/>
    <p:sldId id="373" r:id="rId13"/>
    <p:sldId id="382" r:id="rId14"/>
    <p:sldId id="383" r:id="rId15"/>
    <p:sldId id="384" r:id="rId16"/>
    <p:sldId id="385" r:id="rId17"/>
    <p:sldId id="386" r:id="rId18"/>
    <p:sldId id="387" r:id="rId19"/>
    <p:sldId id="388" r:id="rId20"/>
    <p:sldId id="389" r:id="rId21"/>
    <p:sldId id="390" r:id="rId22"/>
    <p:sldId id="391" r:id="rId23"/>
    <p:sldId id="395" r:id="rId24"/>
    <p:sldId id="396" r:id="rId25"/>
    <p:sldId id="397" r:id="rId26"/>
    <p:sldId id="398" r:id="rId27"/>
    <p:sldId id="399" r:id="rId28"/>
    <p:sldId id="400" r:id="rId29"/>
    <p:sldId id="401" r:id="rId30"/>
    <p:sldId id="402" r:id="rId31"/>
    <p:sldId id="403" r:id="rId32"/>
    <p:sldId id="404" r:id="rId33"/>
    <p:sldId id="405" r:id="rId34"/>
    <p:sldId id="406" r:id="rId35"/>
    <p:sldId id="410" r:id="rId36"/>
    <p:sldId id="416" r:id="rId37"/>
    <p:sldId id="421" r:id="rId38"/>
    <p:sldId id="426" r:id="rId39"/>
    <p:sldId id="435" r:id="rId40"/>
    <p:sldId id="437" r:id="rId41"/>
    <p:sldId id="439" r:id="rId42"/>
    <p:sldId id="440" r:id="rId43"/>
    <p:sldId id="441" r:id="rId44"/>
    <p:sldId id="443" r:id="rId45"/>
    <p:sldId id="445" r:id="rId46"/>
    <p:sldId id="447" r:id="rId47"/>
    <p:sldId id="449" r:id="rId48"/>
    <p:sldId id="452" r:id="rId49"/>
    <p:sldId id="453" r:id="rId50"/>
    <p:sldId id="457" r:id="rId51"/>
    <p:sldId id="463" r:id="rId52"/>
    <p:sldId id="467" r:id="rId53"/>
    <p:sldId id="470" r:id="rId54"/>
    <p:sldId id="471" r:id="rId55"/>
    <p:sldId id="476" r:id="rId56"/>
    <p:sldId id="477" r:id="rId57"/>
    <p:sldId id="478" r:id="rId58"/>
    <p:sldId id="479" r:id="rId59"/>
    <p:sldId id="480" r:id="rId60"/>
    <p:sldId id="359"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DB62BD-19B6-4FD0-ACFF-E069220CD0F4}" type="datetimeFigureOut">
              <a:rPr lang="en-US" smtClean="0"/>
              <a:pPr/>
              <a:t>12/24/2013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CB569D-BF08-40C2-80EA-2A03C8668023}" type="slidenum">
              <a:rPr lang="en-US" smtClean="0"/>
              <a:pPr/>
              <a:t>‹#›</a:t>
            </a:fld>
            <a:endParaRPr lang="en-US"/>
          </a:p>
        </p:txBody>
      </p:sp>
    </p:spTree>
    <p:extLst>
      <p:ext uri="{BB962C8B-B14F-4D97-AF65-F5344CB8AC3E}">
        <p14:creationId xmlns:p14="http://schemas.microsoft.com/office/powerpoint/2010/main" xmlns="" val="3545822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975024-EF6A-4C3F-8C95-9188C0BDD498}" type="datetime1">
              <a:rPr lang="en-US" smtClean="0"/>
              <a:t>12/24/2013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39492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67069-51FB-445F-941B-EBB17A79CFF0}" type="datetime1">
              <a:rPr lang="en-US" smtClean="0"/>
              <a:t>12/24/2013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4125142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51B269-13F8-40C0-90CB-00A63D544159}" type="datetime1">
              <a:rPr lang="en-US" smtClean="0"/>
              <a:t>12/24/2013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226235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8A8458-580B-4DFB-9EC1-C5BA0EF34F71}" type="datetime1">
              <a:rPr lang="en-US" smtClean="0"/>
              <a:t>12/24/2013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1842632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96EE4C-0EB5-42B5-9706-BC7A16B89FB0}" type="datetime1">
              <a:rPr lang="en-US" smtClean="0"/>
              <a:t>12/24/2013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676043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B313B8-1528-422B-8841-D93FAB8A3BDD}" type="datetime1">
              <a:rPr lang="en-US" smtClean="0"/>
              <a:t>12/24/2013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2433723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7F48E7-E96A-4973-B1CE-14B419BC05D9}" type="datetime1">
              <a:rPr lang="en-US" smtClean="0"/>
              <a:t>12/24/2013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241490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0F1CD6-F8EF-4CE4-AB68-341C74D45BC2}" type="datetime1">
              <a:rPr lang="en-US" smtClean="0"/>
              <a:t>12/24/2013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2033618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14ADDE-4B92-4243-8AA9-8A8A1B153157}" type="datetime1">
              <a:rPr lang="en-US" smtClean="0"/>
              <a:t>12/24/2013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1625977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4D158-8AA2-4771-BB12-D598E7CC18C1}" type="datetime1">
              <a:rPr lang="en-US" smtClean="0"/>
              <a:t>12/24/2013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994100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4CB52C-AB9B-425B-8D48-373464F7F57A}" type="datetime1">
              <a:rPr lang="en-US" smtClean="0"/>
              <a:t>12/24/2013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652523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9E170D-7E82-420A-A90C-AE642AF0ABE6}" type="datetime1">
              <a:rPr lang="en-US" smtClean="0"/>
              <a:t>12/24/2013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E436D-0A4A-42FF-AE61-4AC5AD9AE814}" type="slidenum">
              <a:rPr lang="en-US" smtClean="0"/>
              <a:pPr/>
              <a:t>‹#›</a:t>
            </a:fld>
            <a:endParaRPr lang="en-US" dirty="0"/>
          </a:p>
        </p:txBody>
      </p:sp>
    </p:spTree>
    <p:extLst>
      <p:ext uri="{BB962C8B-B14F-4D97-AF65-F5344CB8AC3E}">
        <p14:creationId xmlns:p14="http://schemas.microsoft.com/office/powerpoint/2010/main" xmlns="" val="1670882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562600" y="468868"/>
            <a:ext cx="2590800" cy="369332"/>
          </a:xfrm>
          <a:prstGeom prst="rect">
            <a:avLst/>
          </a:prstGeom>
          <a:noFill/>
        </p:spPr>
        <p:txBody>
          <a:bodyPr wrap="square" rtlCol="0">
            <a:spAutoFit/>
          </a:bodyPr>
          <a:lstStyle/>
          <a:p>
            <a:pPr algn="r"/>
            <a:r>
              <a:rPr lang="en-US" dirty="0" smtClean="0"/>
              <a:t>Session: THIRTY TWO</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15361613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Banking Supervision</a:t>
            </a:r>
            <a:endParaRPr lang="en-US" dirty="0"/>
          </a:p>
        </p:txBody>
      </p:sp>
      <p:sp>
        <p:nvSpPr>
          <p:cNvPr id="3" name="Content Placeholder 2"/>
          <p:cNvSpPr>
            <a:spLocks noGrp="1"/>
          </p:cNvSpPr>
          <p:nvPr>
            <p:ph idx="1"/>
          </p:nvPr>
        </p:nvSpPr>
        <p:spPr/>
        <p:txBody>
          <a:bodyPr/>
          <a:lstStyle/>
          <a:p>
            <a:r>
              <a:rPr lang="en-US" dirty="0"/>
              <a:t>An ineffective legal framework may result in banking system distress but, more often than not, lack of enforcement and supervision are equally at fault. </a:t>
            </a:r>
          </a:p>
        </p:txBody>
      </p:sp>
      <p:sp>
        <p:nvSpPr>
          <p:cNvPr id="4" name="Slide Number Placeholder 3"/>
          <p:cNvSpPr>
            <a:spLocks noGrp="1"/>
          </p:cNvSpPr>
          <p:nvPr>
            <p:ph type="sldNum" sz="quarter" idx="12"/>
          </p:nvPr>
        </p:nvSpPr>
        <p:spPr/>
        <p:txBody>
          <a:bodyPr/>
          <a:lstStyle/>
          <a:p>
            <a:fld id="{703E436D-0A4A-42FF-AE61-4AC5AD9AE814}" type="slidenum">
              <a:rPr lang="en-US" smtClean="0"/>
              <a:pPr/>
              <a:t>2</a:t>
            </a:fld>
            <a:endParaRPr lang="en-US" dirty="0"/>
          </a:p>
        </p:txBody>
      </p:sp>
    </p:spTree>
    <p:extLst>
      <p:ext uri="{BB962C8B-B14F-4D97-AF65-F5344CB8AC3E}">
        <p14:creationId xmlns:p14="http://schemas.microsoft.com/office/powerpoint/2010/main" xmlns="" val="3636171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Banking Supervision (Contd.)</a:t>
            </a:r>
            <a:endParaRPr lang="en-US" dirty="0"/>
          </a:p>
        </p:txBody>
      </p:sp>
      <p:sp>
        <p:nvSpPr>
          <p:cNvPr id="3" name="Content Placeholder 2"/>
          <p:cNvSpPr>
            <a:spLocks noGrp="1"/>
          </p:cNvSpPr>
          <p:nvPr>
            <p:ph idx="1"/>
          </p:nvPr>
        </p:nvSpPr>
        <p:spPr/>
        <p:txBody>
          <a:bodyPr>
            <a:normAutofit fontScale="92500"/>
          </a:bodyPr>
          <a:lstStyle/>
          <a:p>
            <a:r>
              <a:rPr lang="en-US" dirty="0" smtClean="0"/>
              <a:t>Supervisory </a:t>
            </a:r>
            <a:r>
              <a:rPr lang="en-US" dirty="0"/>
              <a:t>problems may be rooted </a:t>
            </a:r>
            <a:r>
              <a:rPr lang="en-US" dirty="0" smtClean="0"/>
              <a:t>in:</a:t>
            </a:r>
          </a:p>
          <a:p>
            <a:pPr lvl="1"/>
            <a:r>
              <a:rPr lang="en-US" dirty="0" smtClean="0"/>
              <a:t>conflicting </a:t>
            </a:r>
            <a:r>
              <a:rPr lang="en-US" dirty="0"/>
              <a:t>public policy goals for supervision; </a:t>
            </a:r>
            <a:endParaRPr lang="en-US" dirty="0" smtClean="0"/>
          </a:p>
          <a:p>
            <a:pPr lvl="1"/>
            <a:r>
              <a:rPr lang="en-US" dirty="0" smtClean="0"/>
              <a:t>political </a:t>
            </a:r>
            <a:r>
              <a:rPr lang="en-US" dirty="0"/>
              <a:t>interference</a:t>
            </a:r>
            <a:r>
              <a:rPr lang="en-US" dirty="0" smtClean="0"/>
              <a:t>;</a:t>
            </a:r>
          </a:p>
          <a:p>
            <a:pPr lvl="1"/>
            <a:r>
              <a:rPr lang="en-US" dirty="0" smtClean="0"/>
              <a:t>a </a:t>
            </a:r>
            <a:r>
              <a:rPr lang="en-US" dirty="0"/>
              <a:t>lack of political will to deal with problems; </a:t>
            </a:r>
            <a:endParaRPr lang="en-US" dirty="0" smtClean="0"/>
          </a:p>
          <a:p>
            <a:pPr lvl="1"/>
            <a:r>
              <a:rPr lang="en-US" dirty="0" smtClean="0"/>
              <a:t>organizational </a:t>
            </a:r>
            <a:r>
              <a:rPr lang="en-US" dirty="0"/>
              <a:t>weaknesses such </a:t>
            </a:r>
            <a:r>
              <a:rPr lang="en-US" dirty="0" smtClean="0"/>
              <a:t>as:</a:t>
            </a:r>
          </a:p>
          <a:p>
            <a:pPr lvl="2"/>
            <a:r>
              <a:rPr lang="en-US" dirty="0" smtClean="0"/>
              <a:t> </a:t>
            </a:r>
            <a:r>
              <a:rPr lang="en-US" dirty="0"/>
              <a:t>understaffing</a:t>
            </a:r>
            <a:r>
              <a:rPr lang="en-US" dirty="0" smtClean="0"/>
              <a:t>,</a:t>
            </a:r>
          </a:p>
          <a:p>
            <a:pPr lvl="2"/>
            <a:r>
              <a:rPr lang="en-US" dirty="0" smtClean="0"/>
              <a:t> </a:t>
            </a:r>
            <a:r>
              <a:rPr lang="en-US" dirty="0"/>
              <a:t>inadequate compensation, </a:t>
            </a:r>
            <a:endParaRPr lang="en-US" dirty="0" smtClean="0"/>
          </a:p>
          <a:p>
            <a:pPr lvl="2"/>
            <a:r>
              <a:rPr lang="en-US" dirty="0" smtClean="0"/>
              <a:t>poor </a:t>
            </a:r>
            <a:r>
              <a:rPr lang="en-US" dirty="0"/>
              <a:t>leadership, </a:t>
            </a:r>
            <a:r>
              <a:rPr lang="en-US" dirty="0" smtClean="0"/>
              <a:t>and </a:t>
            </a:r>
          </a:p>
          <a:p>
            <a:pPr lvl="2"/>
            <a:r>
              <a:rPr lang="en-US" dirty="0" smtClean="0"/>
              <a:t>divided </a:t>
            </a:r>
            <a:r>
              <a:rPr lang="en-US" dirty="0"/>
              <a:t>supervisory responsibilities; and </a:t>
            </a:r>
            <a:endParaRPr lang="en-US" dirty="0" smtClean="0"/>
          </a:p>
          <a:p>
            <a:pPr lvl="2"/>
            <a:r>
              <a:rPr lang="en-US" dirty="0" smtClean="0"/>
              <a:t>the </a:t>
            </a:r>
            <a:r>
              <a:rPr lang="en-US" dirty="0"/>
              <a:t>lack of a clear understanding on the role of supervision. </a:t>
            </a:r>
          </a:p>
        </p:txBody>
      </p:sp>
      <p:sp>
        <p:nvSpPr>
          <p:cNvPr id="4" name="Slide Number Placeholder 3"/>
          <p:cNvSpPr>
            <a:spLocks noGrp="1"/>
          </p:cNvSpPr>
          <p:nvPr>
            <p:ph type="sldNum" sz="quarter" idx="12"/>
          </p:nvPr>
        </p:nvSpPr>
        <p:spPr/>
        <p:txBody>
          <a:bodyPr/>
          <a:lstStyle/>
          <a:p>
            <a:fld id="{703E436D-0A4A-42FF-AE61-4AC5AD9AE814}" type="slidenum">
              <a:rPr lang="en-US" smtClean="0"/>
              <a:pPr/>
              <a:t>3</a:t>
            </a:fld>
            <a:endParaRPr lang="en-US" dirty="0"/>
          </a:p>
        </p:txBody>
      </p:sp>
    </p:spTree>
    <p:extLst>
      <p:ext uri="{BB962C8B-B14F-4D97-AF65-F5344CB8AC3E}">
        <p14:creationId xmlns:p14="http://schemas.microsoft.com/office/powerpoint/2010/main" xmlns="" val="7979694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Banking Supervision (Contd.)</a:t>
            </a:r>
            <a:endParaRPr lang="en-US" dirty="0"/>
          </a:p>
        </p:txBody>
      </p:sp>
      <p:sp>
        <p:nvSpPr>
          <p:cNvPr id="3" name="Content Placeholder 2"/>
          <p:cNvSpPr>
            <a:spLocks noGrp="1"/>
          </p:cNvSpPr>
          <p:nvPr>
            <p:ph idx="1"/>
          </p:nvPr>
        </p:nvSpPr>
        <p:spPr/>
        <p:txBody>
          <a:bodyPr>
            <a:normAutofit lnSpcReduction="10000"/>
          </a:bodyPr>
          <a:lstStyle/>
          <a:p>
            <a:r>
              <a:rPr lang="en-US" dirty="0"/>
              <a:t>Problems may also result from examination methodologies that focus on technical compliance with </a:t>
            </a:r>
            <a:r>
              <a:rPr lang="en-US" dirty="0" smtClean="0"/>
              <a:t>laws.</a:t>
            </a:r>
          </a:p>
          <a:p>
            <a:r>
              <a:rPr lang="en-US" dirty="0" smtClean="0"/>
              <a:t>In </a:t>
            </a:r>
            <a:r>
              <a:rPr lang="en-US" dirty="0"/>
              <a:t>some cases, problems also occur because of the lack of an early warning system and off-site surveillance capabilities</a:t>
            </a:r>
            <a:r>
              <a:rPr lang="en-US" dirty="0" smtClean="0"/>
              <a:t>.</a:t>
            </a:r>
          </a:p>
          <a:p>
            <a:r>
              <a:rPr lang="en-US" dirty="0" smtClean="0"/>
              <a:t>More often than not, though, supervisory problems result from a combination of these factors.</a:t>
            </a:r>
          </a:p>
        </p:txBody>
      </p:sp>
      <p:sp>
        <p:nvSpPr>
          <p:cNvPr id="4" name="Slide Number Placeholder 3"/>
          <p:cNvSpPr>
            <a:spLocks noGrp="1"/>
          </p:cNvSpPr>
          <p:nvPr>
            <p:ph type="sldNum" sz="quarter" idx="12"/>
          </p:nvPr>
        </p:nvSpPr>
        <p:spPr/>
        <p:txBody>
          <a:bodyPr/>
          <a:lstStyle/>
          <a:p>
            <a:fld id="{703E436D-0A4A-42FF-AE61-4AC5AD9AE814}" type="slidenum">
              <a:rPr lang="en-US" smtClean="0"/>
              <a:pPr/>
              <a:t>4</a:t>
            </a:fld>
            <a:endParaRPr lang="en-US" dirty="0"/>
          </a:p>
        </p:txBody>
      </p:sp>
    </p:spTree>
    <p:extLst>
      <p:ext uri="{BB962C8B-B14F-4D97-AF65-F5344CB8AC3E}">
        <p14:creationId xmlns:p14="http://schemas.microsoft.com/office/powerpoint/2010/main" xmlns="" val="24454724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Bank Supervision Models in the Industrialized Countries</a:t>
            </a:r>
          </a:p>
        </p:txBody>
      </p:sp>
      <p:sp>
        <p:nvSpPr>
          <p:cNvPr id="3" name="Content Placeholder 2"/>
          <p:cNvSpPr>
            <a:spLocks noGrp="1"/>
          </p:cNvSpPr>
          <p:nvPr>
            <p:ph idx="1"/>
          </p:nvPr>
        </p:nvSpPr>
        <p:spPr/>
        <p:txBody>
          <a:bodyPr>
            <a:normAutofit/>
          </a:bodyPr>
          <a:lstStyle/>
          <a:p>
            <a:r>
              <a:rPr lang="en-US" dirty="0"/>
              <a:t>Bank supervision in the industrialized countries developed in response to financial crises, economic events, and political </a:t>
            </a:r>
            <a:r>
              <a:rPr lang="en-US" dirty="0" smtClean="0"/>
              <a:t>phenomena.</a:t>
            </a:r>
          </a:p>
        </p:txBody>
      </p:sp>
      <p:sp>
        <p:nvSpPr>
          <p:cNvPr id="4" name="Slide Number Placeholder 3"/>
          <p:cNvSpPr>
            <a:spLocks noGrp="1"/>
          </p:cNvSpPr>
          <p:nvPr>
            <p:ph type="sldNum" sz="quarter" idx="12"/>
          </p:nvPr>
        </p:nvSpPr>
        <p:spPr/>
        <p:txBody>
          <a:bodyPr/>
          <a:lstStyle/>
          <a:p>
            <a:fld id="{703E436D-0A4A-42FF-AE61-4AC5AD9AE814}" type="slidenum">
              <a:rPr lang="en-US" smtClean="0"/>
              <a:pPr/>
              <a:t>5</a:t>
            </a:fld>
            <a:endParaRPr lang="en-US" dirty="0"/>
          </a:p>
        </p:txBody>
      </p:sp>
    </p:spTree>
    <p:extLst>
      <p:ext uri="{BB962C8B-B14F-4D97-AF65-F5344CB8AC3E}">
        <p14:creationId xmlns:p14="http://schemas.microsoft.com/office/powerpoint/2010/main" xmlns="" val="1822337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 Guidelines on Supervision</a:t>
            </a:r>
            <a:endParaRPr lang="en-US" dirty="0"/>
          </a:p>
        </p:txBody>
      </p:sp>
      <p:sp>
        <p:nvSpPr>
          <p:cNvPr id="3" name="Content Placeholder 2"/>
          <p:cNvSpPr>
            <a:spLocks noGrp="1"/>
          </p:cNvSpPr>
          <p:nvPr>
            <p:ph idx="1"/>
          </p:nvPr>
        </p:nvSpPr>
        <p:spPr/>
        <p:txBody>
          <a:bodyPr/>
          <a:lstStyle/>
          <a:p>
            <a:r>
              <a:rPr lang="en-US" dirty="0"/>
              <a:t>These guidelines are contained in the Basle Concordat," which embodied the following key principles: </a:t>
            </a:r>
            <a:endParaRPr lang="en-US" dirty="0" smtClean="0"/>
          </a:p>
          <a:p>
            <a:r>
              <a:rPr lang="en-US" dirty="0" smtClean="0"/>
              <a:t>(</a:t>
            </a:r>
            <a:r>
              <a:rPr lang="en-US" dirty="0"/>
              <a:t>1) supervision of foreign banking establishments is the joint responsibility of parent and host </a:t>
            </a:r>
            <a:r>
              <a:rPr lang="en-US" dirty="0" smtClean="0"/>
              <a:t>authorities, </a:t>
            </a:r>
          </a:p>
          <a:p>
            <a:r>
              <a:rPr lang="en-US" dirty="0" smtClean="0"/>
              <a:t>(</a:t>
            </a:r>
            <a:r>
              <a:rPr lang="en-US" dirty="0"/>
              <a:t>2) no foreign banking establishment should escape supervision, </a:t>
            </a:r>
          </a:p>
        </p:txBody>
      </p:sp>
      <p:sp>
        <p:nvSpPr>
          <p:cNvPr id="4" name="Slide Number Placeholder 3"/>
          <p:cNvSpPr>
            <a:spLocks noGrp="1"/>
          </p:cNvSpPr>
          <p:nvPr>
            <p:ph type="sldNum" sz="quarter" idx="12"/>
          </p:nvPr>
        </p:nvSpPr>
        <p:spPr/>
        <p:txBody>
          <a:bodyPr/>
          <a:lstStyle/>
          <a:p>
            <a:fld id="{703E436D-0A4A-42FF-AE61-4AC5AD9AE814}" type="slidenum">
              <a:rPr lang="en-US" smtClean="0"/>
              <a:pPr/>
              <a:t>6</a:t>
            </a:fld>
            <a:endParaRPr lang="en-US" dirty="0"/>
          </a:p>
        </p:txBody>
      </p:sp>
    </p:spTree>
    <p:extLst>
      <p:ext uri="{BB962C8B-B14F-4D97-AF65-F5344CB8AC3E}">
        <p14:creationId xmlns:p14="http://schemas.microsoft.com/office/powerpoint/2010/main" xmlns="" val="937209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Basel Guidelines on Supervision (Contd.)</a:t>
            </a:r>
            <a:endParaRPr lang="en-US" dirty="0"/>
          </a:p>
        </p:txBody>
      </p:sp>
      <p:sp>
        <p:nvSpPr>
          <p:cNvPr id="3" name="Content Placeholder 2"/>
          <p:cNvSpPr>
            <a:spLocks noGrp="1"/>
          </p:cNvSpPr>
          <p:nvPr>
            <p:ph idx="1"/>
          </p:nvPr>
        </p:nvSpPr>
        <p:spPr/>
        <p:txBody>
          <a:bodyPr/>
          <a:lstStyle/>
          <a:p>
            <a:r>
              <a:rPr lang="en-US" dirty="0"/>
              <a:t>(3) supervision of liquidity should be the primary responsibility of the host authorities, </a:t>
            </a:r>
            <a:endParaRPr lang="en-US" dirty="0" smtClean="0"/>
          </a:p>
          <a:p>
            <a:pPr marL="0" indent="0">
              <a:buNone/>
            </a:pPr>
            <a:endParaRPr lang="en-US" dirty="0" smtClean="0"/>
          </a:p>
          <a:p>
            <a:r>
              <a:rPr lang="en-US" dirty="0" smtClean="0"/>
              <a:t>(</a:t>
            </a:r>
            <a:r>
              <a:rPr lang="en-US" dirty="0"/>
              <a:t>4) supervision of solvency is essentially a matter for the parent authority in the case of foreign branches and primarily the responsibility of the host authority in the case of foreign subsidiaries, and </a:t>
            </a:r>
          </a:p>
        </p:txBody>
      </p:sp>
      <p:sp>
        <p:nvSpPr>
          <p:cNvPr id="4" name="Slide Number Placeholder 3"/>
          <p:cNvSpPr>
            <a:spLocks noGrp="1"/>
          </p:cNvSpPr>
          <p:nvPr>
            <p:ph type="sldNum" sz="quarter" idx="12"/>
          </p:nvPr>
        </p:nvSpPr>
        <p:spPr/>
        <p:txBody>
          <a:bodyPr/>
          <a:lstStyle/>
          <a:p>
            <a:fld id="{703E436D-0A4A-42FF-AE61-4AC5AD9AE814}" type="slidenum">
              <a:rPr lang="en-US" smtClean="0"/>
              <a:pPr/>
              <a:t>7</a:t>
            </a:fld>
            <a:endParaRPr lang="en-US" dirty="0"/>
          </a:p>
        </p:txBody>
      </p:sp>
    </p:spTree>
    <p:extLst>
      <p:ext uri="{BB962C8B-B14F-4D97-AF65-F5344CB8AC3E}">
        <p14:creationId xmlns:p14="http://schemas.microsoft.com/office/powerpoint/2010/main" xmlns="" val="1670318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Basel Guidelines on Supervision (Contd.)</a:t>
            </a:r>
            <a:endParaRPr lang="en-US" dirty="0"/>
          </a:p>
        </p:txBody>
      </p:sp>
      <p:sp>
        <p:nvSpPr>
          <p:cNvPr id="3" name="Content Placeholder 2"/>
          <p:cNvSpPr>
            <a:spLocks noGrp="1"/>
          </p:cNvSpPr>
          <p:nvPr>
            <p:ph idx="1"/>
          </p:nvPr>
        </p:nvSpPr>
        <p:spPr/>
        <p:txBody>
          <a:bodyPr/>
          <a:lstStyle/>
          <a:p>
            <a:r>
              <a:rPr lang="en-US" dirty="0" smtClean="0"/>
              <a:t>(</a:t>
            </a:r>
            <a:r>
              <a:rPr lang="en-US" dirty="0"/>
              <a:t>5) practical cooperation should be promoted by the exchange of information between host and parent authorities and by the authorization of bank inspections by or on behalf of parent authorities on the territory of the host authority.</a:t>
            </a:r>
          </a:p>
        </p:txBody>
      </p:sp>
      <p:sp>
        <p:nvSpPr>
          <p:cNvPr id="4" name="Slide Number Placeholder 3"/>
          <p:cNvSpPr>
            <a:spLocks noGrp="1"/>
          </p:cNvSpPr>
          <p:nvPr>
            <p:ph type="sldNum" sz="quarter" idx="12"/>
          </p:nvPr>
        </p:nvSpPr>
        <p:spPr/>
        <p:txBody>
          <a:bodyPr/>
          <a:lstStyle/>
          <a:p>
            <a:fld id="{703E436D-0A4A-42FF-AE61-4AC5AD9AE814}" type="slidenum">
              <a:rPr lang="en-US" smtClean="0"/>
              <a:pPr/>
              <a:t>8</a:t>
            </a:fld>
            <a:endParaRPr lang="en-US" dirty="0"/>
          </a:p>
        </p:txBody>
      </p:sp>
    </p:spTree>
    <p:extLst>
      <p:ext uri="{BB962C8B-B14F-4D97-AF65-F5344CB8AC3E}">
        <p14:creationId xmlns:p14="http://schemas.microsoft.com/office/powerpoint/2010/main" xmlns="" val="14777278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Supervisory Methodologies</a:t>
            </a:r>
          </a:p>
        </p:txBody>
      </p:sp>
      <p:sp>
        <p:nvSpPr>
          <p:cNvPr id="3" name="Content Placeholder 2"/>
          <p:cNvSpPr>
            <a:spLocks noGrp="1"/>
          </p:cNvSpPr>
          <p:nvPr>
            <p:ph idx="1"/>
          </p:nvPr>
        </p:nvSpPr>
        <p:spPr/>
        <p:txBody>
          <a:bodyPr>
            <a:normAutofit fontScale="85000" lnSpcReduction="10000"/>
          </a:bodyPr>
          <a:lstStyle/>
          <a:p>
            <a:r>
              <a:rPr lang="en-US" dirty="0"/>
              <a:t>The growing integration of financial markets, especially among member states of the European Community, has led to a convergence of systems of bank supervision. </a:t>
            </a:r>
            <a:endParaRPr lang="en-US" dirty="0" smtClean="0"/>
          </a:p>
          <a:p>
            <a:endParaRPr lang="en-US" dirty="0" smtClean="0"/>
          </a:p>
          <a:p>
            <a:r>
              <a:rPr lang="en-US" dirty="0" smtClean="0"/>
              <a:t>It </a:t>
            </a:r>
            <a:r>
              <a:rPr lang="en-US" dirty="0"/>
              <a:t>is now widely accepted that an adequate system of bank supervision should allow for both on-site examination and off-site surveillance and that </a:t>
            </a:r>
            <a:r>
              <a:rPr lang="en-US" dirty="0" smtClean="0"/>
              <a:t>non-prudential </a:t>
            </a:r>
            <a:r>
              <a:rPr lang="en-US" dirty="0"/>
              <a:t>concerns, such as tax collection and compliance with currency controls and credit constraints, should be held to a minimum.</a:t>
            </a:r>
          </a:p>
        </p:txBody>
      </p:sp>
      <p:sp>
        <p:nvSpPr>
          <p:cNvPr id="4" name="Slide Number Placeholder 3"/>
          <p:cNvSpPr>
            <a:spLocks noGrp="1"/>
          </p:cNvSpPr>
          <p:nvPr>
            <p:ph type="sldNum" sz="quarter" idx="12"/>
          </p:nvPr>
        </p:nvSpPr>
        <p:spPr/>
        <p:txBody>
          <a:bodyPr/>
          <a:lstStyle/>
          <a:p>
            <a:fld id="{703E436D-0A4A-42FF-AE61-4AC5AD9AE814}" type="slidenum">
              <a:rPr lang="en-US" smtClean="0"/>
              <a:pPr/>
              <a:t>9</a:t>
            </a:fld>
            <a:endParaRPr lang="en-US" dirty="0"/>
          </a:p>
        </p:txBody>
      </p:sp>
    </p:spTree>
    <p:extLst>
      <p:ext uri="{BB962C8B-B14F-4D97-AF65-F5344CB8AC3E}">
        <p14:creationId xmlns:p14="http://schemas.microsoft.com/office/powerpoint/2010/main" xmlns="" val="3832354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ON-SITE </a:t>
            </a:r>
            <a:r>
              <a:rPr lang="en-US" dirty="0" smtClean="0"/>
              <a:t>EXAMINATIONS</a:t>
            </a:r>
            <a:endParaRPr lang="en-US" dirty="0"/>
          </a:p>
        </p:txBody>
      </p:sp>
      <p:sp>
        <p:nvSpPr>
          <p:cNvPr id="3" name="Content Placeholder 2"/>
          <p:cNvSpPr>
            <a:spLocks noGrp="1"/>
          </p:cNvSpPr>
          <p:nvPr>
            <p:ph idx="1"/>
          </p:nvPr>
        </p:nvSpPr>
        <p:spPr/>
        <p:txBody>
          <a:bodyPr/>
          <a:lstStyle/>
          <a:p>
            <a:r>
              <a:rPr lang="en-US" dirty="0"/>
              <a:t>Traditional on-site examination methodologies in many countries frequently focus on compliance with banking regulations and directives. </a:t>
            </a:r>
            <a:endParaRPr lang="en-US" dirty="0" smtClean="0"/>
          </a:p>
          <a:p>
            <a:r>
              <a:rPr lang="en-US" dirty="0" smtClean="0"/>
              <a:t>As </a:t>
            </a:r>
            <a:r>
              <a:rPr lang="en-US" dirty="0"/>
              <a:t>a result, prudential concerns for safety and soundness are often overlooked. </a:t>
            </a:r>
          </a:p>
        </p:txBody>
      </p:sp>
      <p:sp>
        <p:nvSpPr>
          <p:cNvPr id="4" name="Slide Number Placeholder 3"/>
          <p:cNvSpPr>
            <a:spLocks noGrp="1"/>
          </p:cNvSpPr>
          <p:nvPr>
            <p:ph type="sldNum" sz="quarter" idx="12"/>
          </p:nvPr>
        </p:nvSpPr>
        <p:spPr/>
        <p:txBody>
          <a:bodyPr/>
          <a:lstStyle/>
          <a:p>
            <a:fld id="{703E436D-0A4A-42FF-AE61-4AC5AD9AE814}" type="slidenum">
              <a:rPr lang="en-US" smtClean="0"/>
              <a:pPr/>
              <a:t>10</a:t>
            </a:fld>
            <a:endParaRPr lang="en-US" dirty="0"/>
          </a:p>
        </p:txBody>
      </p:sp>
    </p:spTree>
    <p:extLst>
      <p:ext uri="{BB962C8B-B14F-4D97-AF65-F5344CB8AC3E}">
        <p14:creationId xmlns:p14="http://schemas.microsoft.com/office/powerpoint/2010/main" xmlns="" val="2303227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EXAMINATIONS (Contd.)</a:t>
            </a:r>
            <a:endParaRPr lang="en-US" dirty="0"/>
          </a:p>
        </p:txBody>
      </p:sp>
      <p:sp>
        <p:nvSpPr>
          <p:cNvPr id="3" name="Content Placeholder 2"/>
          <p:cNvSpPr>
            <a:spLocks noGrp="1"/>
          </p:cNvSpPr>
          <p:nvPr>
            <p:ph idx="1"/>
          </p:nvPr>
        </p:nvSpPr>
        <p:spPr/>
        <p:txBody>
          <a:bodyPr/>
          <a:lstStyle/>
          <a:p>
            <a:r>
              <a:rPr lang="en-US" dirty="0"/>
              <a:t>As part of the examination process, on-site examiners should verify the accuracy of prudential reports submitted to the supervisory agency and analyze those aspects of a bank that cannot be adequately monitored by off-site surveillance. Examiners should focus on the banks' main activities and on the potential problems identified by offsite surveillance. </a:t>
            </a:r>
          </a:p>
        </p:txBody>
      </p:sp>
      <p:sp>
        <p:nvSpPr>
          <p:cNvPr id="4" name="Slide Number Placeholder 3"/>
          <p:cNvSpPr>
            <a:spLocks noGrp="1"/>
          </p:cNvSpPr>
          <p:nvPr>
            <p:ph type="sldNum" sz="quarter" idx="12"/>
          </p:nvPr>
        </p:nvSpPr>
        <p:spPr/>
        <p:txBody>
          <a:bodyPr/>
          <a:lstStyle/>
          <a:p>
            <a:fld id="{703E436D-0A4A-42FF-AE61-4AC5AD9AE814}" type="slidenum">
              <a:rPr lang="en-US" smtClean="0"/>
              <a:pPr/>
              <a:t>11</a:t>
            </a:fld>
            <a:endParaRPr lang="en-US" dirty="0"/>
          </a:p>
        </p:txBody>
      </p:sp>
    </p:spTree>
    <p:extLst>
      <p:ext uri="{BB962C8B-B14F-4D97-AF65-F5344CB8AC3E}">
        <p14:creationId xmlns:p14="http://schemas.microsoft.com/office/powerpoint/2010/main" xmlns="" val="20193083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OFF-SITE </a:t>
            </a:r>
            <a:r>
              <a:rPr lang="en-US" dirty="0" smtClean="0"/>
              <a:t>SURVEILLANCE</a:t>
            </a:r>
            <a:endParaRPr lang="en-US" dirty="0"/>
          </a:p>
        </p:txBody>
      </p:sp>
      <p:sp>
        <p:nvSpPr>
          <p:cNvPr id="3" name="Content Placeholder 2"/>
          <p:cNvSpPr>
            <a:spLocks noGrp="1"/>
          </p:cNvSpPr>
          <p:nvPr>
            <p:ph idx="1"/>
          </p:nvPr>
        </p:nvSpPr>
        <p:spPr/>
        <p:txBody>
          <a:bodyPr/>
          <a:lstStyle/>
          <a:p>
            <a:r>
              <a:rPr lang="en-US" dirty="0"/>
              <a:t>An off-site surveillance capability provides an important complement to on-site examinations by providing early warning of actual or potential problems and a means for monitoring and comparing financial performance.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12</a:t>
            </a:fld>
            <a:endParaRPr lang="en-US"/>
          </a:p>
        </p:txBody>
      </p:sp>
    </p:spTree>
    <p:extLst>
      <p:ext uri="{BB962C8B-B14F-4D97-AF65-F5344CB8AC3E}">
        <p14:creationId xmlns:p14="http://schemas.microsoft.com/office/powerpoint/2010/main" xmlns="" val="8631031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International Experience of Bank Supervision</a:t>
            </a:r>
            <a:endParaRPr lang="en-US" dirty="0"/>
          </a:p>
        </p:txBody>
      </p:sp>
      <p:sp>
        <p:nvSpPr>
          <p:cNvPr id="3" name="Content Placeholder 2"/>
          <p:cNvSpPr>
            <a:spLocks noGrp="1"/>
          </p:cNvSpPr>
          <p:nvPr>
            <p:ph idx="1"/>
          </p:nvPr>
        </p:nvSpPr>
        <p:spPr/>
        <p:txBody>
          <a:bodyPr/>
          <a:lstStyle/>
          <a:p>
            <a:r>
              <a:rPr lang="en-US" dirty="0" smtClean="0"/>
              <a:t>Examples of Bank Supervision Approaches</a:t>
            </a:r>
          </a:p>
          <a:p>
            <a:pPr lvl="1"/>
            <a:r>
              <a:rPr lang="en-US" dirty="0" smtClean="0"/>
              <a:t>Bank Supervision in Britain</a:t>
            </a:r>
          </a:p>
          <a:p>
            <a:pPr lvl="1"/>
            <a:r>
              <a:rPr lang="en-US" dirty="0" smtClean="0"/>
              <a:t>Bank Supervision in Continental Europe</a:t>
            </a:r>
          </a:p>
          <a:p>
            <a:pPr lvl="1"/>
            <a:r>
              <a:rPr lang="en-US" dirty="0" smtClean="0"/>
              <a:t>Bank Supervision in United States</a:t>
            </a:r>
          </a:p>
          <a:p>
            <a:pPr lvl="1"/>
            <a:r>
              <a:rPr lang="en-US" dirty="0" smtClean="0"/>
              <a:t>Bank Supervision in Pakistan</a:t>
            </a:r>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13</a:t>
            </a:fld>
            <a:endParaRPr lang="en-US"/>
          </a:p>
        </p:txBody>
      </p:sp>
    </p:spTree>
    <p:extLst>
      <p:ext uri="{BB962C8B-B14F-4D97-AF65-F5344CB8AC3E}">
        <p14:creationId xmlns:p14="http://schemas.microsoft.com/office/powerpoint/2010/main" xmlns="" val="10368385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Financial Sector of Pakistan</a:t>
            </a:r>
            <a:endParaRPr lang="en-US" dirty="0"/>
          </a:p>
        </p:txBody>
      </p:sp>
      <p:sp>
        <p:nvSpPr>
          <p:cNvPr id="3" name="Content Placeholder 2"/>
          <p:cNvSpPr>
            <a:spLocks noGrp="1"/>
          </p:cNvSpPr>
          <p:nvPr>
            <p:ph idx="1"/>
          </p:nvPr>
        </p:nvSpPr>
        <p:spPr/>
        <p:txBody>
          <a:bodyPr>
            <a:normAutofit/>
          </a:bodyPr>
          <a:lstStyle/>
          <a:p>
            <a:r>
              <a:rPr lang="en-US" dirty="0"/>
              <a:t>The financial sector in Pakistan comprises </a:t>
            </a:r>
            <a:r>
              <a:rPr lang="en-US" dirty="0" smtClean="0"/>
              <a:t>of:</a:t>
            </a:r>
          </a:p>
          <a:p>
            <a:pPr lvl="1"/>
            <a:r>
              <a:rPr lang="en-US" dirty="0" smtClean="0"/>
              <a:t>Commercial </a:t>
            </a:r>
            <a:r>
              <a:rPr lang="en-US" dirty="0"/>
              <a:t>Banks, </a:t>
            </a:r>
            <a:endParaRPr lang="en-US" dirty="0" smtClean="0"/>
          </a:p>
          <a:p>
            <a:pPr lvl="1"/>
            <a:r>
              <a:rPr lang="en-US" dirty="0" smtClean="0"/>
              <a:t>Development </a:t>
            </a:r>
            <a:r>
              <a:rPr lang="en-US" dirty="0"/>
              <a:t>Finance Institutions (DFIs), </a:t>
            </a:r>
            <a:endParaRPr lang="en-US" dirty="0" smtClean="0"/>
          </a:p>
          <a:p>
            <a:pPr lvl="1"/>
            <a:r>
              <a:rPr lang="en-US" dirty="0" smtClean="0"/>
              <a:t>Microfinance </a:t>
            </a:r>
            <a:r>
              <a:rPr lang="en-US" dirty="0"/>
              <a:t>Banks (MFBs), </a:t>
            </a:r>
            <a:endParaRPr lang="en-US" dirty="0" smtClean="0"/>
          </a:p>
          <a:p>
            <a:pPr lvl="1"/>
            <a:r>
              <a:rPr lang="en-US" dirty="0"/>
              <a:t>Non-banking Finance Companies (NBFCs)</a:t>
            </a:r>
            <a:endParaRPr lang="en-US" dirty="0" smtClean="0"/>
          </a:p>
          <a:p>
            <a:pPr lvl="1"/>
            <a:r>
              <a:rPr lang="en-US" dirty="0"/>
              <a:t> </a:t>
            </a:r>
            <a:r>
              <a:rPr lang="en-US" dirty="0" err="1" smtClean="0"/>
              <a:t>Modarabas</a:t>
            </a:r>
            <a:r>
              <a:rPr lang="en-US" dirty="0" smtClean="0"/>
              <a:t>,</a:t>
            </a:r>
          </a:p>
          <a:p>
            <a:pPr lvl="1"/>
            <a:r>
              <a:rPr lang="en-US" dirty="0" smtClean="0"/>
              <a:t>Stock </a:t>
            </a:r>
            <a:r>
              <a:rPr lang="en-US" dirty="0"/>
              <a:t>Exchange and </a:t>
            </a:r>
            <a:endParaRPr lang="en-US" dirty="0" smtClean="0"/>
          </a:p>
          <a:p>
            <a:pPr lvl="1"/>
            <a:r>
              <a:rPr lang="en-US" dirty="0" smtClean="0"/>
              <a:t>Insurance </a:t>
            </a:r>
            <a:r>
              <a:rPr lang="en-US" dirty="0"/>
              <a:t>Companies</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14</a:t>
            </a:fld>
            <a:endParaRPr lang="en-US"/>
          </a:p>
        </p:txBody>
      </p:sp>
    </p:spTree>
    <p:extLst>
      <p:ext uri="{BB962C8B-B14F-4D97-AF65-F5344CB8AC3E}">
        <p14:creationId xmlns:p14="http://schemas.microsoft.com/office/powerpoint/2010/main" xmlns="" val="28988561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Financial Sector of </a:t>
            </a:r>
            <a:r>
              <a:rPr lang="en-US" dirty="0" smtClean="0"/>
              <a:t>Pakistan (Contd.)</a:t>
            </a:r>
            <a:endParaRPr lang="en-US" dirty="0"/>
          </a:p>
        </p:txBody>
      </p:sp>
      <p:sp>
        <p:nvSpPr>
          <p:cNvPr id="3" name="Content Placeholder 2"/>
          <p:cNvSpPr>
            <a:spLocks noGrp="1"/>
          </p:cNvSpPr>
          <p:nvPr>
            <p:ph idx="1"/>
          </p:nvPr>
        </p:nvSpPr>
        <p:spPr/>
        <p:txBody>
          <a:bodyPr>
            <a:normAutofit lnSpcReduction="10000"/>
          </a:bodyPr>
          <a:lstStyle/>
          <a:p>
            <a:r>
              <a:rPr lang="en-US" dirty="0"/>
              <a:t>Non-banking Finance Companies (NBFCs) </a:t>
            </a:r>
            <a:r>
              <a:rPr lang="en-US" dirty="0" smtClean="0"/>
              <a:t>include;</a:t>
            </a:r>
          </a:p>
          <a:p>
            <a:r>
              <a:rPr lang="en-US" dirty="0" smtClean="0"/>
              <a:t>leasing </a:t>
            </a:r>
            <a:r>
              <a:rPr lang="en-US" dirty="0"/>
              <a:t>companies</a:t>
            </a:r>
            <a:r>
              <a:rPr lang="en-US" dirty="0" smtClean="0"/>
              <a:t>,</a:t>
            </a:r>
          </a:p>
          <a:p>
            <a:r>
              <a:rPr lang="en-US" dirty="0" smtClean="0"/>
              <a:t>Investment </a:t>
            </a:r>
            <a:r>
              <a:rPr lang="en-US" dirty="0"/>
              <a:t>Banks, </a:t>
            </a:r>
            <a:endParaRPr lang="en-US" dirty="0" smtClean="0"/>
          </a:p>
          <a:p>
            <a:r>
              <a:rPr lang="en-US" dirty="0" smtClean="0"/>
              <a:t>Discount </a:t>
            </a:r>
            <a:r>
              <a:rPr lang="en-US" dirty="0"/>
              <a:t>Houses, </a:t>
            </a:r>
            <a:endParaRPr lang="en-US" dirty="0" smtClean="0"/>
          </a:p>
          <a:p>
            <a:r>
              <a:rPr lang="en-US" dirty="0" smtClean="0"/>
              <a:t>Housing </a:t>
            </a:r>
            <a:r>
              <a:rPr lang="en-US" dirty="0"/>
              <a:t>Finance Companies, </a:t>
            </a:r>
            <a:endParaRPr lang="en-US" dirty="0" smtClean="0"/>
          </a:p>
          <a:p>
            <a:r>
              <a:rPr lang="en-US" dirty="0" smtClean="0"/>
              <a:t>Venture </a:t>
            </a:r>
            <a:r>
              <a:rPr lang="en-US" dirty="0"/>
              <a:t>Capital Companies, </a:t>
            </a:r>
            <a:endParaRPr lang="en-US" dirty="0" smtClean="0"/>
          </a:p>
          <a:p>
            <a:r>
              <a:rPr lang="en-US" dirty="0" smtClean="0"/>
              <a:t>Mutual Funds</a:t>
            </a:r>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15</a:t>
            </a:fld>
            <a:endParaRPr lang="en-US"/>
          </a:p>
        </p:txBody>
      </p:sp>
    </p:spTree>
    <p:extLst>
      <p:ext uri="{BB962C8B-B14F-4D97-AF65-F5344CB8AC3E}">
        <p14:creationId xmlns:p14="http://schemas.microsoft.com/office/powerpoint/2010/main" xmlns="" val="40660338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Financial Sector of Pakistan (Contd.)</a:t>
            </a:r>
            <a:endParaRPr lang="en-US" dirty="0"/>
          </a:p>
        </p:txBody>
      </p:sp>
      <p:sp>
        <p:nvSpPr>
          <p:cNvPr id="3" name="Content Placeholder 2"/>
          <p:cNvSpPr>
            <a:spLocks noGrp="1"/>
          </p:cNvSpPr>
          <p:nvPr>
            <p:ph idx="1"/>
          </p:nvPr>
        </p:nvSpPr>
        <p:spPr/>
        <p:txBody>
          <a:bodyPr>
            <a:normAutofit/>
          </a:bodyPr>
          <a:lstStyle/>
          <a:p>
            <a:r>
              <a:rPr lang="en-US" dirty="0"/>
              <a:t>At present there </a:t>
            </a:r>
            <a:r>
              <a:rPr lang="en-US" dirty="0" smtClean="0"/>
              <a:t>are;</a:t>
            </a:r>
          </a:p>
          <a:p>
            <a:pPr lvl="1"/>
            <a:r>
              <a:rPr lang="en-US" dirty="0" smtClean="0"/>
              <a:t>41 </a:t>
            </a:r>
            <a:r>
              <a:rPr lang="en-US" dirty="0"/>
              <a:t>scheduled banks, </a:t>
            </a:r>
            <a:endParaRPr lang="en-US" dirty="0" smtClean="0"/>
          </a:p>
          <a:p>
            <a:pPr lvl="1"/>
            <a:r>
              <a:rPr lang="en-US" dirty="0" smtClean="0"/>
              <a:t>6 </a:t>
            </a:r>
            <a:r>
              <a:rPr lang="en-US" dirty="0"/>
              <a:t>DFIs, and </a:t>
            </a:r>
            <a:endParaRPr lang="en-US" dirty="0" smtClean="0"/>
          </a:p>
          <a:p>
            <a:pPr lvl="1"/>
            <a:r>
              <a:rPr lang="en-US" dirty="0" smtClean="0"/>
              <a:t>2 </a:t>
            </a:r>
            <a:r>
              <a:rPr lang="en-US" dirty="0"/>
              <a:t>MFBs operating in </a:t>
            </a:r>
            <a:r>
              <a:rPr lang="en-US" dirty="0" smtClean="0"/>
              <a:t>Pakistan.</a:t>
            </a:r>
          </a:p>
          <a:p>
            <a:r>
              <a:rPr lang="en-US" dirty="0" smtClean="0"/>
              <a:t>Whose </a:t>
            </a:r>
            <a:r>
              <a:rPr lang="en-US" dirty="0"/>
              <a:t>activities are regulated and supervised by State Bank of Pakistan. </a:t>
            </a:r>
            <a:endParaRPr lang="en-US" dirty="0" smtClean="0"/>
          </a:p>
        </p:txBody>
      </p:sp>
      <p:sp>
        <p:nvSpPr>
          <p:cNvPr id="4" name="Slide Number Placeholder 3"/>
          <p:cNvSpPr>
            <a:spLocks noGrp="1"/>
          </p:cNvSpPr>
          <p:nvPr>
            <p:ph type="sldNum" sz="quarter" idx="12"/>
          </p:nvPr>
        </p:nvSpPr>
        <p:spPr/>
        <p:txBody>
          <a:bodyPr/>
          <a:lstStyle/>
          <a:p>
            <a:fld id="{9F33355B-5AA6-4DF9-BF65-5EFE2788C632}" type="slidenum">
              <a:rPr lang="en-US" smtClean="0"/>
              <a:pPr/>
              <a:t>16</a:t>
            </a:fld>
            <a:endParaRPr lang="en-US"/>
          </a:p>
        </p:txBody>
      </p:sp>
    </p:spTree>
    <p:extLst>
      <p:ext uri="{BB962C8B-B14F-4D97-AF65-F5344CB8AC3E}">
        <p14:creationId xmlns:p14="http://schemas.microsoft.com/office/powerpoint/2010/main" xmlns="" val="30885151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Financial Sector of Pakistan (Contd.)</a:t>
            </a:r>
            <a:endParaRPr lang="en-US" dirty="0"/>
          </a:p>
        </p:txBody>
      </p:sp>
      <p:sp>
        <p:nvSpPr>
          <p:cNvPr id="3" name="Content Placeholder 2"/>
          <p:cNvSpPr>
            <a:spLocks noGrp="1"/>
          </p:cNvSpPr>
          <p:nvPr>
            <p:ph idx="1"/>
          </p:nvPr>
        </p:nvSpPr>
        <p:spPr/>
        <p:txBody>
          <a:bodyPr>
            <a:normAutofit lnSpcReduction="10000"/>
          </a:bodyPr>
          <a:lstStyle/>
          <a:p>
            <a:r>
              <a:rPr lang="en-US" dirty="0"/>
              <a:t>The commercial banks comprise </a:t>
            </a:r>
            <a:r>
              <a:rPr lang="en-US" dirty="0" smtClean="0"/>
              <a:t>of;</a:t>
            </a:r>
          </a:p>
          <a:p>
            <a:pPr lvl="1"/>
            <a:r>
              <a:rPr lang="en-US" dirty="0" smtClean="0"/>
              <a:t>3 </a:t>
            </a:r>
            <a:r>
              <a:rPr lang="en-US" dirty="0"/>
              <a:t>nationalized banks, </a:t>
            </a:r>
            <a:endParaRPr lang="en-US" dirty="0" smtClean="0"/>
          </a:p>
          <a:p>
            <a:pPr lvl="1"/>
            <a:r>
              <a:rPr lang="en-US" dirty="0" smtClean="0"/>
              <a:t>3 </a:t>
            </a:r>
            <a:r>
              <a:rPr lang="en-US" dirty="0"/>
              <a:t>privatized banks, </a:t>
            </a:r>
            <a:endParaRPr lang="en-US" dirty="0" smtClean="0"/>
          </a:p>
          <a:p>
            <a:pPr lvl="1"/>
            <a:r>
              <a:rPr lang="en-US" dirty="0" smtClean="0"/>
              <a:t>15 </a:t>
            </a:r>
            <a:r>
              <a:rPr lang="en-US" dirty="0"/>
              <a:t>private sector banks, </a:t>
            </a:r>
            <a:endParaRPr lang="en-US" dirty="0" smtClean="0"/>
          </a:p>
          <a:p>
            <a:pPr lvl="1"/>
            <a:r>
              <a:rPr lang="en-US" dirty="0" smtClean="0"/>
              <a:t>14 </a:t>
            </a:r>
            <a:r>
              <a:rPr lang="en-US" dirty="0"/>
              <a:t>foreign banks, </a:t>
            </a:r>
            <a:endParaRPr lang="en-US" dirty="0" smtClean="0"/>
          </a:p>
          <a:p>
            <a:pPr lvl="1"/>
            <a:r>
              <a:rPr lang="en-US" dirty="0" smtClean="0"/>
              <a:t>2 </a:t>
            </a:r>
            <a:r>
              <a:rPr lang="en-US" dirty="0"/>
              <a:t>provincial scheduled banks, and </a:t>
            </a:r>
            <a:endParaRPr lang="en-US" dirty="0" smtClean="0"/>
          </a:p>
          <a:p>
            <a:pPr lvl="1"/>
            <a:r>
              <a:rPr lang="en-US" dirty="0" smtClean="0"/>
              <a:t>4 </a:t>
            </a:r>
            <a:r>
              <a:rPr lang="en-US" dirty="0"/>
              <a:t>specialized banks.</a:t>
            </a:r>
          </a:p>
          <a:p>
            <a:pPr marL="0" indent="0">
              <a:buNone/>
            </a:pPr>
            <a:r>
              <a:rPr lang="en-US" dirty="0"/>
              <a:t/>
            </a:r>
            <a:br>
              <a:rPr lang="en-US" dirty="0"/>
            </a:br>
            <a:endParaRPr lang="en-US" dirty="0"/>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17</a:t>
            </a:fld>
            <a:endParaRPr lang="en-US"/>
          </a:p>
        </p:txBody>
      </p:sp>
    </p:spTree>
    <p:extLst>
      <p:ext uri="{BB962C8B-B14F-4D97-AF65-F5344CB8AC3E}">
        <p14:creationId xmlns:p14="http://schemas.microsoft.com/office/powerpoint/2010/main" xmlns="" val="27405439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Powers of State Bank of Pakistan</a:t>
            </a:r>
            <a:endParaRPr lang="en-US" dirty="0"/>
          </a:p>
        </p:txBody>
      </p:sp>
      <p:sp>
        <p:nvSpPr>
          <p:cNvPr id="3" name="Content Placeholder 2"/>
          <p:cNvSpPr>
            <a:spLocks noGrp="1"/>
          </p:cNvSpPr>
          <p:nvPr>
            <p:ph idx="1"/>
          </p:nvPr>
        </p:nvSpPr>
        <p:spPr/>
        <p:txBody>
          <a:bodyPr/>
          <a:lstStyle/>
          <a:p>
            <a:r>
              <a:rPr lang="en-US" dirty="0" smtClean="0"/>
              <a:t>The State Bank of Pakistan can, inter-alia, exercise the following powers vested upon it under the Banking Companies Ordinance:-</a:t>
            </a:r>
          </a:p>
          <a:p>
            <a:pPr lvl="1"/>
            <a:r>
              <a:rPr lang="en-US" dirty="0"/>
              <a:t>Prohibiting the bank from giving loans, advances &amp; credits. </a:t>
            </a:r>
          </a:p>
          <a:p>
            <a:pPr lvl="1"/>
            <a:r>
              <a:rPr lang="en-US" dirty="0"/>
              <a:t>Prohibiting the bank from accepting deposits. </a:t>
            </a:r>
          </a:p>
          <a:p>
            <a:pPr lvl="1"/>
            <a:r>
              <a:rPr lang="en-US" dirty="0"/>
              <a:t>Cancel license of a bank. </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18</a:t>
            </a:fld>
            <a:endParaRPr lang="en-US"/>
          </a:p>
        </p:txBody>
      </p:sp>
    </p:spTree>
    <p:extLst>
      <p:ext uri="{BB962C8B-B14F-4D97-AF65-F5344CB8AC3E}">
        <p14:creationId xmlns:p14="http://schemas.microsoft.com/office/powerpoint/2010/main" xmlns="" val="4299823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Powers of State Bank of Pakistan (Contd.)</a:t>
            </a:r>
            <a:endParaRPr lang="en-US" dirty="0"/>
          </a:p>
        </p:txBody>
      </p:sp>
      <p:sp>
        <p:nvSpPr>
          <p:cNvPr id="3" name="Content Placeholder 2"/>
          <p:cNvSpPr>
            <a:spLocks noGrp="1"/>
          </p:cNvSpPr>
          <p:nvPr>
            <p:ph idx="1"/>
          </p:nvPr>
        </p:nvSpPr>
        <p:spPr/>
        <p:txBody>
          <a:bodyPr>
            <a:normAutofit/>
          </a:bodyPr>
          <a:lstStyle/>
          <a:p>
            <a:pPr lvl="1"/>
            <a:r>
              <a:rPr lang="en-US" dirty="0" smtClean="0"/>
              <a:t>Give </a:t>
            </a:r>
            <a:r>
              <a:rPr lang="en-US" dirty="0"/>
              <a:t>directions to the bank as it deem fit. </a:t>
            </a:r>
            <a:endParaRPr lang="en-US" dirty="0" smtClean="0"/>
          </a:p>
          <a:p>
            <a:pPr lvl="1"/>
            <a:r>
              <a:rPr lang="en-US" dirty="0" smtClean="0"/>
              <a:t>Remove </a:t>
            </a:r>
            <a:r>
              <a:rPr lang="en-US" dirty="0"/>
              <a:t>chairman, directors, chief executive or other managerial persons from the office and </a:t>
            </a:r>
            <a:endParaRPr lang="en-US" dirty="0" smtClean="0"/>
          </a:p>
          <a:p>
            <a:pPr lvl="1"/>
            <a:r>
              <a:rPr lang="en-US" dirty="0" smtClean="0"/>
              <a:t>appoint </a:t>
            </a:r>
            <a:r>
              <a:rPr lang="en-US" dirty="0"/>
              <a:t>a person as chairman, director or chief executive</a:t>
            </a:r>
            <a:r>
              <a:rPr lang="en-US" dirty="0" smtClean="0"/>
              <a:t>.</a:t>
            </a:r>
          </a:p>
          <a:p>
            <a:pPr lvl="1"/>
            <a:r>
              <a:rPr lang="en-US" dirty="0"/>
              <a:t>Supersede the Board of Directors. </a:t>
            </a:r>
            <a:endParaRPr lang="en-US" dirty="0" smtClean="0"/>
          </a:p>
          <a:p>
            <a:pPr lvl="1"/>
            <a:r>
              <a:rPr lang="en-US" dirty="0" smtClean="0"/>
              <a:t>Direct </a:t>
            </a:r>
            <a:r>
              <a:rPr lang="en-US" dirty="0"/>
              <a:t>prosecution of directors, chief executive or other officer.</a:t>
            </a:r>
          </a:p>
        </p:txBody>
      </p:sp>
      <p:sp>
        <p:nvSpPr>
          <p:cNvPr id="4" name="Slide Number Placeholder 3"/>
          <p:cNvSpPr>
            <a:spLocks noGrp="1"/>
          </p:cNvSpPr>
          <p:nvPr>
            <p:ph type="sldNum" sz="quarter" idx="12"/>
          </p:nvPr>
        </p:nvSpPr>
        <p:spPr/>
        <p:txBody>
          <a:bodyPr/>
          <a:lstStyle/>
          <a:p>
            <a:fld id="{9F33355B-5AA6-4DF9-BF65-5EFE2788C632}" type="slidenum">
              <a:rPr lang="en-US" smtClean="0"/>
              <a:pPr/>
              <a:t>19</a:t>
            </a:fld>
            <a:endParaRPr lang="en-US"/>
          </a:p>
        </p:txBody>
      </p:sp>
    </p:spTree>
    <p:extLst>
      <p:ext uri="{BB962C8B-B14F-4D97-AF65-F5344CB8AC3E}">
        <p14:creationId xmlns:p14="http://schemas.microsoft.com/office/powerpoint/2010/main" xmlns="" val="10533564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Powers of State Bank of Pakistan (Contd.)</a:t>
            </a:r>
            <a:endParaRPr lang="en-US" dirty="0"/>
          </a:p>
        </p:txBody>
      </p:sp>
      <p:sp>
        <p:nvSpPr>
          <p:cNvPr id="3" name="Content Placeholder 2"/>
          <p:cNvSpPr>
            <a:spLocks noGrp="1"/>
          </p:cNvSpPr>
          <p:nvPr>
            <p:ph idx="1"/>
          </p:nvPr>
        </p:nvSpPr>
        <p:spPr/>
        <p:txBody>
          <a:bodyPr>
            <a:normAutofit/>
          </a:bodyPr>
          <a:lstStyle/>
          <a:p>
            <a:pPr lvl="1"/>
            <a:r>
              <a:rPr lang="en-US" dirty="0" smtClean="0"/>
              <a:t>Caution </a:t>
            </a:r>
            <a:r>
              <a:rPr lang="en-US" dirty="0"/>
              <a:t>or prohibit bank against entering into any particular transaction(s). </a:t>
            </a:r>
            <a:endParaRPr lang="en-US" dirty="0" smtClean="0"/>
          </a:p>
          <a:p>
            <a:pPr lvl="1"/>
            <a:r>
              <a:rPr lang="en-US" dirty="0" smtClean="0"/>
              <a:t>Require </a:t>
            </a:r>
            <a:r>
              <a:rPr lang="en-US" dirty="0"/>
              <a:t>bank to make changes in management. </a:t>
            </a:r>
            <a:endParaRPr lang="en-US" dirty="0" smtClean="0"/>
          </a:p>
          <a:p>
            <a:pPr lvl="1"/>
            <a:r>
              <a:rPr lang="en-US" dirty="0" smtClean="0"/>
              <a:t>Appoint </a:t>
            </a:r>
            <a:r>
              <a:rPr lang="en-US" dirty="0"/>
              <a:t>its officers to observe the manner in which affairs of bank/its branches/office are conducted. </a:t>
            </a:r>
            <a:endParaRPr lang="en-US" dirty="0" smtClean="0"/>
          </a:p>
        </p:txBody>
      </p:sp>
      <p:sp>
        <p:nvSpPr>
          <p:cNvPr id="4" name="Slide Number Placeholder 3"/>
          <p:cNvSpPr>
            <a:spLocks noGrp="1"/>
          </p:cNvSpPr>
          <p:nvPr>
            <p:ph type="sldNum" sz="quarter" idx="12"/>
          </p:nvPr>
        </p:nvSpPr>
        <p:spPr/>
        <p:txBody>
          <a:bodyPr/>
          <a:lstStyle/>
          <a:p>
            <a:fld id="{9F33355B-5AA6-4DF9-BF65-5EFE2788C632}" type="slidenum">
              <a:rPr lang="en-US" smtClean="0"/>
              <a:pPr/>
              <a:t>20</a:t>
            </a:fld>
            <a:endParaRPr lang="en-US"/>
          </a:p>
        </p:txBody>
      </p:sp>
    </p:spTree>
    <p:extLst>
      <p:ext uri="{BB962C8B-B14F-4D97-AF65-F5344CB8AC3E}">
        <p14:creationId xmlns:p14="http://schemas.microsoft.com/office/powerpoint/2010/main" xmlns="" val="41531265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Powers of State Bank of Pakistan (Contd.)</a:t>
            </a:r>
            <a:endParaRPr lang="en-US" dirty="0"/>
          </a:p>
        </p:txBody>
      </p:sp>
      <p:sp>
        <p:nvSpPr>
          <p:cNvPr id="3" name="Content Placeholder 2"/>
          <p:cNvSpPr>
            <a:spLocks noGrp="1"/>
          </p:cNvSpPr>
          <p:nvPr>
            <p:ph idx="1"/>
          </p:nvPr>
        </p:nvSpPr>
        <p:spPr/>
        <p:txBody>
          <a:bodyPr/>
          <a:lstStyle/>
          <a:p>
            <a:pPr marL="342900" lvl="1" indent="-342900"/>
            <a:r>
              <a:rPr lang="en-US" dirty="0"/>
              <a:t>Winding up the bank through high court. </a:t>
            </a:r>
            <a:endParaRPr lang="en-US" dirty="0" smtClean="0"/>
          </a:p>
          <a:p>
            <a:pPr marL="342900" lvl="1" indent="-342900"/>
            <a:r>
              <a:rPr lang="en-US" dirty="0" smtClean="0"/>
              <a:t>Impose </a:t>
            </a:r>
            <a:r>
              <a:rPr lang="en-US" dirty="0"/>
              <a:t>penalties including civil money penalties.</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21</a:t>
            </a:fld>
            <a:endParaRPr lang="en-US"/>
          </a:p>
        </p:txBody>
      </p:sp>
    </p:spTree>
    <p:extLst>
      <p:ext uri="{BB962C8B-B14F-4D97-AF65-F5344CB8AC3E}">
        <p14:creationId xmlns:p14="http://schemas.microsoft.com/office/powerpoint/2010/main" xmlns="" val="241236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Symptoms and causes of bank </a:t>
            </a:r>
            <a:r>
              <a:rPr lang="en-US" dirty="0" smtClean="0"/>
              <a:t>problems</a:t>
            </a:r>
            <a:endParaRPr lang="en-US" dirty="0"/>
          </a:p>
        </p:txBody>
      </p:sp>
      <p:sp>
        <p:nvSpPr>
          <p:cNvPr id="3" name="Content Placeholder 2"/>
          <p:cNvSpPr>
            <a:spLocks noGrp="1"/>
          </p:cNvSpPr>
          <p:nvPr>
            <p:ph idx="1"/>
          </p:nvPr>
        </p:nvSpPr>
        <p:spPr/>
        <p:txBody>
          <a:bodyPr/>
          <a:lstStyle/>
          <a:p>
            <a:r>
              <a:rPr lang="en-US" dirty="0"/>
              <a:t>It is important to distinguish between the symptoms and causes of bank problems</a:t>
            </a:r>
            <a:r>
              <a:rPr lang="en-US" dirty="0" smtClean="0"/>
              <a:t>.</a:t>
            </a:r>
          </a:p>
          <a:p>
            <a:endParaRPr lang="en-US" dirty="0"/>
          </a:p>
          <a:p>
            <a:r>
              <a:rPr lang="en-US" dirty="0"/>
              <a:t>The symptoms of weak banks are usually </a:t>
            </a:r>
            <a:r>
              <a:rPr lang="en-US" i="1" dirty="0"/>
              <a:t>poor asset quality</a:t>
            </a:r>
            <a:r>
              <a:rPr lang="en-US" dirty="0"/>
              <a:t>, </a:t>
            </a:r>
            <a:r>
              <a:rPr lang="en-US" i="1" dirty="0"/>
              <a:t>lack of profitability</a:t>
            </a:r>
            <a:r>
              <a:rPr lang="en-US" dirty="0"/>
              <a:t>, </a:t>
            </a:r>
            <a:r>
              <a:rPr lang="en-US" i="1" dirty="0"/>
              <a:t>losses </a:t>
            </a:r>
            <a:r>
              <a:rPr lang="en-US" i="1" dirty="0" smtClean="0"/>
              <a:t>of capital</a:t>
            </a:r>
            <a:r>
              <a:rPr lang="en-US" i="1" dirty="0"/>
              <a:t>, reputation </a:t>
            </a:r>
            <a:r>
              <a:rPr lang="en-US" dirty="0"/>
              <a:t>problems, and/or </a:t>
            </a:r>
            <a:r>
              <a:rPr lang="en-US" i="1" dirty="0"/>
              <a:t>liquidity </a:t>
            </a:r>
            <a:r>
              <a:rPr lang="en-US" dirty="0"/>
              <a:t>problems.</a:t>
            </a:r>
          </a:p>
          <a:p>
            <a:endParaRPr lang="en-US" dirty="0"/>
          </a:p>
        </p:txBody>
      </p:sp>
      <p:sp>
        <p:nvSpPr>
          <p:cNvPr id="4" name="Slide Number Placeholder 3"/>
          <p:cNvSpPr>
            <a:spLocks noGrp="1"/>
          </p:cNvSpPr>
          <p:nvPr>
            <p:ph type="sldNum" sz="quarter" idx="12"/>
          </p:nvPr>
        </p:nvSpPr>
        <p:spPr/>
        <p:txBody>
          <a:bodyPr/>
          <a:lstStyle/>
          <a:p>
            <a:fld id="{72040FFF-E3F3-49E5-A3AB-8ED6AA695D8F}" type="slidenum">
              <a:rPr lang="en-US" smtClean="0"/>
              <a:pPr/>
              <a:t>22</a:t>
            </a:fld>
            <a:endParaRPr lang="en-US"/>
          </a:p>
        </p:txBody>
      </p:sp>
    </p:spTree>
    <p:extLst>
      <p:ext uri="{BB962C8B-B14F-4D97-AF65-F5344CB8AC3E}">
        <p14:creationId xmlns:p14="http://schemas.microsoft.com/office/powerpoint/2010/main" xmlns="" val="38294466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Loose Supervision results in</a:t>
            </a:r>
            <a:endParaRPr lang="en-US" dirty="0"/>
          </a:p>
        </p:txBody>
      </p:sp>
      <p:sp>
        <p:nvSpPr>
          <p:cNvPr id="3" name="Content Placeholder 2"/>
          <p:cNvSpPr>
            <a:spLocks noGrp="1"/>
          </p:cNvSpPr>
          <p:nvPr>
            <p:ph idx="1"/>
          </p:nvPr>
        </p:nvSpPr>
        <p:spPr/>
        <p:txBody>
          <a:bodyPr/>
          <a:lstStyle/>
          <a:p>
            <a:r>
              <a:rPr lang="en-US" b="1" i="1" dirty="0"/>
              <a:t>Poor lending practices</a:t>
            </a:r>
            <a:r>
              <a:rPr lang="en-US" i="1" dirty="0"/>
              <a:t>, </a:t>
            </a:r>
            <a:r>
              <a:rPr lang="en-US" dirty="0"/>
              <a:t>such as poor underwriting skills or an overly aggressive </a:t>
            </a:r>
            <a:r>
              <a:rPr lang="en-US" dirty="0" smtClean="0"/>
              <a:t>loan expansion </a:t>
            </a:r>
            <a:r>
              <a:rPr lang="en-US" dirty="0" err="1"/>
              <a:t>programme</a:t>
            </a:r>
            <a:r>
              <a:rPr lang="en-US" dirty="0"/>
              <a:t>, coupled with an absence of incentives to identify </a:t>
            </a:r>
            <a:r>
              <a:rPr lang="en-US" dirty="0" smtClean="0"/>
              <a:t>problem loans </a:t>
            </a:r>
            <a:r>
              <a:rPr lang="en-US" dirty="0"/>
              <a:t>at an early stage and to take corrective actions.</a:t>
            </a:r>
          </a:p>
          <a:p>
            <a:endParaRPr lang="en-US" dirty="0"/>
          </a:p>
        </p:txBody>
      </p:sp>
      <p:sp>
        <p:nvSpPr>
          <p:cNvPr id="4" name="Slide Number Placeholder 3"/>
          <p:cNvSpPr>
            <a:spLocks noGrp="1"/>
          </p:cNvSpPr>
          <p:nvPr>
            <p:ph type="sldNum" sz="quarter" idx="12"/>
          </p:nvPr>
        </p:nvSpPr>
        <p:spPr/>
        <p:txBody>
          <a:bodyPr/>
          <a:lstStyle/>
          <a:p>
            <a:fld id="{72040FFF-E3F3-49E5-A3AB-8ED6AA695D8F}" type="slidenum">
              <a:rPr lang="en-US" smtClean="0"/>
              <a:pPr/>
              <a:t>23</a:t>
            </a:fld>
            <a:endParaRPr lang="en-US"/>
          </a:p>
        </p:txBody>
      </p:sp>
    </p:spTree>
    <p:extLst>
      <p:ext uri="{BB962C8B-B14F-4D97-AF65-F5344CB8AC3E}">
        <p14:creationId xmlns:p14="http://schemas.microsoft.com/office/powerpoint/2010/main" xmlns="" val="39639073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Loose Supervision results in (Contd.)</a:t>
            </a:r>
            <a:endParaRPr lang="en-US" dirty="0"/>
          </a:p>
        </p:txBody>
      </p:sp>
      <p:sp>
        <p:nvSpPr>
          <p:cNvPr id="3" name="Content Placeholder 2"/>
          <p:cNvSpPr>
            <a:spLocks noGrp="1"/>
          </p:cNvSpPr>
          <p:nvPr>
            <p:ph idx="1"/>
          </p:nvPr>
        </p:nvSpPr>
        <p:spPr/>
        <p:txBody>
          <a:bodyPr>
            <a:normAutofit lnSpcReduction="10000"/>
          </a:bodyPr>
          <a:lstStyle/>
          <a:p>
            <a:r>
              <a:rPr lang="en-US" b="1" i="1" dirty="0"/>
              <a:t>Excessive loan concentrations</a:t>
            </a:r>
            <a:r>
              <a:rPr lang="en-US" i="1" dirty="0"/>
              <a:t>. </a:t>
            </a:r>
            <a:r>
              <a:rPr lang="en-US" dirty="0"/>
              <a:t>Concentration of lending to one geographic area </a:t>
            </a:r>
            <a:r>
              <a:rPr lang="en-US" dirty="0" smtClean="0"/>
              <a:t>or industrial </a:t>
            </a:r>
            <a:r>
              <a:rPr lang="en-US" dirty="0"/>
              <a:t>sector has been the cause of problems for many banks</a:t>
            </a:r>
            <a:r>
              <a:rPr lang="en-US" dirty="0" smtClean="0"/>
              <a:t>.</a:t>
            </a:r>
          </a:p>
          <a:p>
            <a:r>
              <a:rPr lang="en-US" dirty="0" smtClean="0"/>
              <a:t>Unless </a:t>
            </a:r>
            <a:r>
              <a:rPr lang="en-US" dirty="0"/>
              <a:t>a </a:t>
            </a:r>
            <a:r>
              <a:rPr lang="en-US" dirty="0" smtClean="0"/>
              <a:t>bank maintains </a:t>
            </a:r>
            <a:r>
              <a:rPr lang="en-US" dirty="0"/>
              <a:t>a diversified loan portfolio, it is exposed to the risk that loans to </a:t>
            </a:r>
            <a:r>
              <a:rPr lang="en-US" dirty="0" smtClean="0"/>
              <a:t>any particular </a:t>
            </a:r>
            <a:r>
              <a:rPr lang="en-US" dirty="0"/>
              <a:t>area, or related group of companies, could become impaired at the </a:t>
            </a:r>
            <a:r>
              <a:rPr lang="en-US" dirty="0" smtClean="0"/>
              <a:t>same time</a:t>
            </a:r>
            <a:r>
              <a:rPr lang="en-US" dirty="0"/>
              <a:t>.</a:t>
            </a:r>
          </a:p>
          <a:p>
            <a:endParaRPr lang="en-US" dirty="0"/>
          </a:p>
        </p:txBody>
      </p:sp>
      <p:sp>
        <p:nvSpPr>
          <p:cNvPr id="4" name="Slide Number Placeholder 3"/>
          <p:cNvSpPr>
            <a:spLocks noGrp="1"/>
          </p:cNvSpPr>
          <p:nvPr>
            <p:ph type="sldNum" sz="quarter" idx="12"/>
          </p:nvPr>
        </p:nvSpPr>
        <p:spPr/>
        <p:txBody>
          <a:bodyPr/>
          <a:lstStyle/>
          <a:p>
            <a:fld id="{72040FFF-E3F3-49E5-A3AB-8ED6AA695D8F}" type="slidenum">
              <a:rPr lang="en-US" smtClean="0"/>
              <a:pPr/>
              <a:t>24</a:t>
            </a:fld>
            <a:endParaRPr lang="en-US"/>
          </a:p>
        </p:txBody>
      </p:sp>
    </p:spTree>
    <p:extLst>
      <p:ext uri="{BB962C8B-B14F-4D97-AF65-F5344CB8AC3E}">
        <p14:creationId xmlns:p14="http://schemas.microsoft.com/office/powerpoint/2010/main" xmlns="" val="2968824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Loose Supervision results in (Contd.)</a:t>
            </a:r>
            <a:endParaRPr lang="en-US" dirty="0"/>
          </a:p>
        </p:txBody>
      </p:sp>
      <p:sp>
        <p:nvSpPr>
          <p:cNvPr id="3" name="Content Placeholder 2"/>
          <p:cNvSpPr>
            <a:spLocks noGrp="1"/>
          </p:cNvSpPr>
          <p:nvPr>
            <p:ph idx="1"/>
          </p:nvPr>
        </p:nvSpPr>
        <p:spPr/>
        <p:txBody>
          <a:bodyPr/>
          <a:lstStyle/>
          <a:p>
            <a:r>
              <a:rPr lang="en-US" i="1" dirty="0"/>
              <a:t>Excessive risk taking. </a:t>
            </a:r>
            <a:r>
              <a:rPr lang="en-US" dirty="0"/>
              <a:t>One reason for this is that bank management may </a:t>
            </a:r>
            <a:r>
              <a:rPr lang="en-US" dirty="0" smtClean="0"/>
              <a:t>have incentives </a:t>
            </a:r>
            <a:r>
              <a:rPr lang="en-US" dirty="0"/>
              <a:t>to assume a higher risk profile in lending activities so as to benefit </a:t>
            </a:r>
            <a:r>
              <a:rPr lang="en-US" dirty="0" smtClean="0"/>
              <a:t>from short </a:t>
            </a:r>
            <a:r>
              <a:rPr lang="en-US" dirty="0"/>
              <a:t>term increases in either the bank’s profits or share price.</a:t>
            </a:r>
          </a:p>
          <a:p>
            <a:endParaRPr lang="en-US" dirty="0"/>
          </a:p>
        </p:txBody>
      </p:sp>
      <p:sp>
        <p:nvSpPr>
          <p:cNvPr id="4" name="Slide Number Placeholder 3"/>
          <p:cNvSpPr>
            <a:spLocks noGrp="1"/>
          </p:cNvSpPr>
          <p:nvPr>
            <p:ph type="sldNum" sz="quarter" idx="12"/>
          </p:nvPr>
        </p:nvSpPr>
        <p:spPr/>
        <p:txBody>
          <a:bodyPr/>
          <a:lstStyle/>
          <a:p>
            <a:fld id="{72040FFF-E3F3-49E5-A3AB-8ED6AA695D8F}" type="slidenum">
              <a:rPr lang="en-US" smtClean="0"/>
              <a:pPr/>
              <a:t>25</a:t>
            </a:fld>
            <a:endParaRPr lang="en-US"/>
          </a:p>
        </p:txBody>
      </p:sp>
    </p:spTree>
    <p:extLst>
      <p:ext uri="{BB962C8B-B14F-4D97-AF65-F5344CB8AC3E}">
        <p14:creationId xmlns:p14="http://schemas.microsoft.com/office/powerpoint/2010/main" xmlns="" val="41896488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Loose Supervision results in (Contd.)</a:t>
            </a:r>
            <a:endParaRPr lang="en-US" dirty="0"/>
          </a:p>
        </p:txBody>
      </p:sp>
      <p:sp>
        <p:nvSpPr>
          <p:cNvPr id="3" name="Content Placeholder 2"/>
          <p:cNvSpPr>
            <a:spLocks noGrp="1"/>
          </p:cNvSpPr>
          <p:nvPr>
            <p:ph idx="1"/>
          </p:nvPr>
        </p:nvSpPr>
        <p:spPr/>
        <p:txBody>
          <a:bodyPr/>
          <a:lstStyle/>
          <a:p>
            <a:r>
              <a:rPr lang="en-US" i="1" dirty="0"/>
              <a:t>Overrides of existing policies and procedures, </a:t>
            </a:r>
            <a:r>
              <a:rPr lang="en-US" dirty="0"/>
              <a:t>such as limits on concentration </a:t>
            </a:r>
            <a:r>
              <a:rPr lang="en-US" dirty="0" smtClean="0"/>
              <a:t>or connected </a:t>
            </a:r>
            <a:r>
              <a:rPr lang="en-US" dirty="0"/>
              <a:t>lending. </a:t>
            </a:r>
            <a:endParaRPr lang="en-US" dirty="0" smtClean="0"/>
          </a:p>
          <a:p>
            <a:r>
              <a:rPr lang="en-US" dirty="0" smtClean="0"/>
              <a:t>Strong </a:t>
            </a:r>
            <a:r>
              <a:rPr lang="en-US" dirty="0"/>
              <a:t>individuals within the bank, by force of </a:t>
            </a:r>
            <a:r>
              <a:rPr lang="en-US" dirty="0" smtClean="0"/>
              <a:t>personality, dominant </a:t>
            </a:r>
            <a:r>
              <a:rPr lang="en-US" dirty="0"/>
              <a:t>ownership or executive position, may override policies and procedures. </a:t>
            </a:r>
            <a:r>
              <a:rPr lang="en-US" dirty="0" smtClean="0"/>
              <a:t>In state-owned </a:t>
            </a:r>
            <a:r>
              <a:rPr lang="en-US" dirty="0"/>
              <a:t>banks, this can come through political interference.</a:t>
            </a:r>
          </a:p>
          <a:p>
            <a:endParaRPr lang="en-US" dirty="0"/>
          </a:p>
        </p:txBody>
      </p:sp>
      <p:sp>
        <p:nvSpPr>
          <p:cNvPr id="4" name="Slide Number Placeholder 3"/>
          <p:cNvSpPr>
            <a:spLocks noGrp="1"/>
          </p:cNvSpPr>
          <p:nvPr>
            <p:ph type="sldNum" sz="quarter" idx="12"/>
          </p:nvPr>
        </p:nvSpPr>
        <p:spPr/>
        <p:txBody>
          <a:bodyPr/>
          <a:lstStyle/>
          <a:p>
            <a:fld id="{72040FFF-E3F3-49E5-A3AB-8ED6AA695D8F}" type="slidenum">
              <a:rPr lang="en-US" smtClean="0"/>
              <a:pPr/>
              <a:t>26</a:t>
            </a:fld>
            <a:endParaRPr lang="en-US"/>
          </a:p>
        </p:txBody>
      </p:sp>
    </p:spTree>
    <p:extLst>
      <p:ext uri="{BB962C8B-B14F-4D97-AF65-F5344CB8AC3E}">
        <p14:creationId xmlns:p14="http://schemas.microsoft.com/office/powerpoint/2010/main" xmlns="" val="2577352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Loose Supervision results in (Contd.)</a:t>
            </a:r>
            <a:endParaRPr lang="en-US" dirty="0"/>
          </a:p>
        </p:txBody>
      </p:sp>
      <p:sp>
        <p:nvSpPr>
          <p:cNvPr id="3" name="Content Placeholder 2"/>
          <p:cNvSpPr>
            <a:spLocks noGrp="1"/>
          </p:cNvSpPr>
          <p:nvPr>
            <p:ph idx="1"/>
          </p:nvPr>
        </p:nvSpPr>
        <p:spPr/>
        <p:txBody>
          <a:bodyPr/>
          <a:lstStyle/>
          <a:p>
            <a:r>
              <a:rPr lang="en-US" i="1" dirty="0"/>
              <a:t>Fraud or criminal activities and self-dealing </a:t>
            </a:r>
            <a:r>
              <a:rPr lang="en-US" dirty="0"/>
              <a:t>by one or more individuals</a:t>
            </a:r>
            <a:r>
              <a:rPr lang="en-US" dirty="0" smtClean="0"/>
              <a:t>.</a:t>
            </a:r>
          </a:p>
          <a:p>
            <a:r>
              <a:rPr lang="en-US" dirty="0" smtClean="0"/>
              <a:t>Apart from credit risk, a bank’s weakness may also stem from other risks, including interest rate risk, market risk, operational risk and strategic risk. </a:t>
            </a:r>
          </a:p>
          <a:p>
            <a:endParaRPr lang="en-US" dirty="0"/>
          </a:p>
        </p:txBody>
      </p:sp>
      <p:sp>
        <p:nvSpPr>
          <p:cNvPr id="4" name="Slide Number Placeholder 3"/>
          <p:cNvSpPr>
            <a:spLocks noGrp="1"/>
          </p:cNvSpPr>
          <p:nvPr>
            <p:ph type="sldNum" sz="quarter" idx="12"/>
          </p:nvPr>
        </p:nvSpPr>
        <p:spPr/>
        <p:txBody>
          <a:bodyPr/>
          <a:lstStyle/>
          <a:p>
            <a:fld id="{72040FFF-E3F3-49E5-A3AB-8ED6AA695D8F}" type="slidenum">
              <a:rPr lang="en-US" smtClean="0"/>
              <a:pPr/>
              <a:t>27</a:t>
            </a:fld>
            <a:endParaRPr lang="en-US"/>
          </a:p>
        </p:txBody>
      </p:sp>
    </p:spTree>
    <p:extLst>
      <p:ext uri="{BB962C8B-B14F-4D97-AF65-F5344CB8AC3E}">
        <p14:creationId xmlns:p14="http://schemas.microsoft.com/office/powerpoint/2010/main" xmlns="" val="27494817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Loose Supervision results in (Contd.)</a:t>
            </a:r>
            <a:endParaRPr lang="en-US" dirty="0"/>
          </a:p>
        </p:txBody>
      </p:sp>
      <p:sp>
        <p:nvSpPr>
          <p:cNvPr id="3" name="Content Placeholder 2"/>
          <p:cNvSpPr>
            <a:spLocks noGrp="1"/>
          </p:cNvSpPr>
          <p:nvPr>
            <p:ph idx="1"/>
          </p:nvPr>
        </p:nvSpPr>
        <p:spPr/>
        <p:txBody>
          <a:bodyPr>
            <a:normAutofit/>
          </a:bodyPr>
          <a:lstStyle/>
          <a:p>
            <a:r>
              <a:rPr lang="en-US" dirty="0" smtClean="0"/>
              <a:t>These </a:t>
            </a:r>
            <a:r>
              <a:rPr lang="en-US" dirty="0"/>
              <a:t>risks are not </a:t>
            </a:r>
            <a:r>
              <a:rPr lang="en-US" dirty="0" smtClean="0"/>
              <a:t>new, although </a:t>
            </a:r>
            <a:r>
              <a:rPr lang="en-US" dirty="0"/>
              <a:t>historically they have been less important in accounting for bank failures than </a:t>
            </a:r>
            <a:r>
              <a:rPr lang="en-US" dirty="0" smtClean="0"/>
              <a:t>credit risk</a:t>
            </a:r>
            <a:r>
              <a:rPr lang="en-US" dirty="0"/>
              <a:t>. Some of these risks may become more important for banks.</a:t>
            </a:r>
          </a:p>
        </p:txBody>
      </p:sp>
      <p:sp>
        <p:nvSpPr>
          <p:cNvPr id="4" name="Slide Number Placeholder 3"/>
          <p:cNvSpPr>
            <a:spLocks noGrp="1"/>
          </p:cNvSpPr>
          <p:nvPr>
            <p:ph type="sldNum" sz="quarter" idx="12"/>
          </p:nvPr>
        </p:nvSpPr>
        <p:spPr/>
        <p:txBody>
          <a:bodyPr/>
          <a:lstStyle/>
          <a:p>
            <a:fld id="{72040FFF-E3F3-49E5-A3AB-8ED6AA695D8F}" type="slidenum">
              <a:rPr lang="en-US" smtClean="0"/>
              <a:pPr/>
              <a:t>28</a:t>
            </a:fld>
            <a:endParaRPr lang="en-US"/>
          </a:p>
        </p:txBody>
      </p:sp>
    </p:spTree>
    <p:extLst>
      <p:ext uri="{BB962C8B-B14F-4D97-AF65-F5344CB8AC3E}">
        <p14:creationId xmlns:p14="http://schemas.microsoft.com/office/powerpoint/2010/main" xmlns="" val="32044490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Loose Supervision results in (Contd.)</a:t>
            </a:r>
            <a:endParaRPr lang="en-US" dirty="0"/>
          </a:p>
        </p:txBody>
      </p:sp>
      <p:sp>
        <p:nvSpPr>
          <p:cNvPr id="3" name="Content Placeholder 2"/>
          <p:cNvSpPr>
            <a:spLocks noGrp="1"/>
          </p:cNvSpPr>
          <p:nvPr>
            <p:ph idx="1"/>
          </p:nvPr>
        </p:nvSpPr>
        <p:spPr/>
        <p:txBody>
          <a:bodyPr>
            <a:normAutofit/>
          </a:bodyPr>
          <a:lstStyle/>
          <a:p>
            <a:r>
              <a:rPr lang="en-US" dirty="0"/>
              <a:t>For example, </a:t>
            </a:r>
            <a:r>
              <a:rPr lang="en-US" dirty="0" smtClean="0"/>
              <a:t>operational risk </a:t>
            </a:r>
            <a:r>
              <a:rPr lang="en-US" dirty="0"/>
              <a:t>will come into greater focus as banks make use of more sophisticated systems, </a:t>
            </a:r>
            <a:r>
              <a:rPr lang="en-US" dirty="0" smtClean="0"/>
              <a:t>new delivery </a:t>
            </a:r>
            <a:r>
              <a:rPr lang="en-US" dirty="0"/>
              <a:t>channels and outsourcing arrangements that increase the bank’s reliance </a:t>
            </a:r>
            <a:r>
              <a:rPr lang="en-US" dirty="0" smtClean="0"/>
              <a:t>and exposure </a:t>
            </a:r>
            <a:r>
              <a:rPr lang="en-US" dirty="0"/>
              <a:t>to third parties. </a:t>
            </a:r>
            <a:endParaRPr lang="en-US" dirty="0" smtClean="0"/>
          </a:p>
          <a:p>
            <a:endParaRPr lang="en-US" dirty="0"/>
          </a:p>
        </p:txBody>
      </p:sp>
      <p:sp>
        <p:nvSpPr>
          <p:cNvPr id="4" name="Slide Number Placeholder 3"/>
          <p:cNvSpPr>
            <a:spLocks noGrp="1"/>
          </p:cNvSpPr>
          <p:nvPr>
            <p:ph type="sldNum" sz="quarter" idx="12"/>
          </p:nvPr>
        </p:nvSpPr>
        <p:spPr/>
        <p:txBody>
          <a:bodyPr/>
          <a:lstStyle/>
          <a:p>
            <a:fld id="{72040FFF-E3F3-49E5-A3AB-8ED6AA695D8F}" type="slidenum">
              <a:rPr lang="en-US" smtClean="0"/>
              <a:pPr/>
              <a:t>29</a:t>
            </a:fld>
            <a:endParaRPr lang="en-US"/>
          </a:p>
        </p:txBody>
      </p:sp>
    </p:spTree>
    <p:extLst>
      <p:ext uri="{BB962C8B-B14F-4D97-AF65-F5344CB8AC3E}">
        <p14:creationId xmlns:p14="http://schemas.microsoft.com/office/powerpoint/2010/main" xmlns="" val="13537240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Loose Supervision results in (Contd.)</a:t>
            </a:r>
            <a:endParaRPr lang="en-US" dirty="0"/>
          </a:p>
        </p:txBody>
      </p:sp>
      <p:sp>
        <p:nvSpPr>
          <p:cNvPr id="3" name="Content Placeholder 2"/>
          <p:cNvSpPr>
            <a:spLocks noGrp="1"/>
          </p:cNvSpPr>
          <p:nvPr>
            <p:ph idx="1"/>
          </p:nvPr>
        </p:nvSpPr>
        <p:spPr/>
        <p:txBody>
          <a:bodyPr/>
          <a:lstStyle/>
          <a:p>
            <a:r>
              <a:rPr lang="en-US" dirty="0" smtClean="0"/>
              <a:t>At the same time, the increase in one type of risk is often compensated by a reduction in another type of risk - </a:t>
            </a:r>
            <a:r>
              <a:rPr lang="en-US" dirty="0" err="1" smtClean="0"/>
              <a:t>securitisation</a:t>
            </a:r>
            <a:r>
              <a:rPr lang="en-US" dirty="0" smtClean="0"/>
              <a:t> of assets, for example, increases operational and legal risks but reduces credit risk.</a:t>
            </a:r>
          </a:p>
          <a:p>
            <a:endParaRPr lang="en-US" dirty="0"/>
          </a:p>
        </p:txBody>
      </p:sp>
      <p:sp>
        <p:nvSpPr>
          <p:cNvPr id="4" name="Slide Number Placeholder 3"/>
          <p:cNvSpPr>
            <a:spLocks noGrp="1"/>
          </p:cNvSpPr>
          <p:nvPr>
            <p:ph type="sldNum" sz="quarter" idx="12"/>
          </p:nvPr>
        </p:nvSpPr>
        <p:spPr/>
        <p:txBody>
          <a:bodyPr/>
          <a:lstStyle/>
          <a:p>
            <a:fld id="{72040FFF-E3F3-49E5-A3AB-8ED6AA695D8F}" type="slidenum">
              <a:rPr lang="en-US" smtClean="0"/>
              <a:pPr/>
              <a:t>30</a:t>
            </a:fld>
            <a:endParaRPr lang="en-US"/>
          </a:p>
        </p:txBody>
      </p:sp>
    </p:spTree>
    <p:extLst>
      <p:ext uri="{BB962C8B-B14F-4D97-AF65-F5344CB8AC3E}">
        <p14:creationId xmlns:p14="http://schemas.microsoft.com/office/powerpoint/2010/main" xmlns="" val="16329647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Loose Supervision results in (Contd.)</a:t>
            </a:r>
            <a:endParaRPr lang="en-US" dirty="0"/>
          </a:p>
        </p:txBody>
      </p:sp>
      <p:sp>
        <p:nvSpPr>
          <p:cNvPr id="3" name="Content Placeholder 2"/>
          <p:cNvSpPr>
            <a:spLocks noGrp="1"/>
          </p:cNvSpPr>
          <p:nvPr>
            <p:ph idx="1"/>
          </p:nvPr>
        </p:nvSpPr>
        <p:spPr/>
        <p:txBody>
          <a:bodyPr/>
          <a:lstStyle/>
          <a:p>
            <a:r>
              <a:rPr lang="en-US" dirty="0" smtClean="0"/>
              <a:t>Banks should also benefit from improved techniques and instruments for risk reduction. The balance has to be carefully managed in all banks.</a:t>
            </a:r>
          </a:p>
          <a:p>
            <a:endParaRPr lang="en-US" dirty="0"/>
          </a:p>
        </p:txBody>
      </p:sp>
      <p:sp>
        <p:nvSpPr>
          <p:cNvPr id="4" name="Slide Number Placeholder 3"/>
          <p:cNvSpPr>
            <a:spLocks noGrp="1"/>
          </p:cNvSpPr>
          <p:nvPr>
            <p:ph type="sldNum" sz="quarter" idx="12"/>
          </p:nvPr>
        </p:nvSpPr>
        <p:spPr/>
        <p:txBody>
          <a:bodyPr/>
          <a:lstStyle/>
          <a:p>
            <a:fld id="{72040FFF-E3F3-49E5-A3AB-8ED6AA695D8F}" type="slidenum">
              <a:rPr lang="en-US" smtClean="0"/>
              <a:pPr/>
              <a:t>31</a:t>
            </a:fld>
            <a:endParaRPr lang="en-US"/>
          </a:p>
        </p:txBody>
      </p:sp>
    </p:spTree>
    <p:extLst>
      <p:ext uri="{BB962C8B-B14F-4D97-AF65-F5344CB8AC3E}">
        <p14:creationId xmlns:p14="http://schemas.microsoft.com/office/powerpoint/2010/main" xmlns="" val="14172289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Identification of weak </a:t>
            </a:r>
            <a:r>
              <a:rPr lang="en-US" dirty="0" smtClean="0"/>
              <a:t>banks</a:t>
            </a:r>
            <a:endParaRPr lang="en-US" dirty="0"/>
          </a:p>
        </p:txBody>
      </p:sp>
      <p:sp>
        <p:nvSpPr>
          <p:cNvPr id="3" name="Content Placeholder 2"/>
          <p:cNvSpPr>
            <a:spLocks noGrp="1"/>
          </p:cNvSpPr>
          <p:nvPr>
            <p:ph idx="1"/>
          </p:nvPr>
        </p:nvSpPr>
        <p:spPr/>
        <p:txBody>
          <a:bodyPr>
            <a:normAutofit/>
          </a:bodyPr>
          <a:lstStyle/>
          <a:p>
            <a:r>
              <a:rPr lang="en-US" dirty="0"/>
              <a:t>If undetected, weaknesses in banks tend to grow over time. The </a:t>
            </a:r>
            <a:r>
              <a:rPr lang="en-US" dirty="0" smtClean="0"/>
              <a:t>supervisor’s challenge </a:t>
            </a:r>
            <a:r>
              <a:rPr lang="en-US" dirty="0"/>
              <a:t>is to identify weaknesses before they become irreparable.</a:t>
            </a:r>
          </a:p>
          <a:p>
            <a:r>
              <a:rPr lang="en-US" dirty="0" smtClean="0"/>
              <a:t>Successful </a:t>
            </a:r>
            <a:r>
              <a:rPr lang="en-US" dirty="0"/>
              <a:t>identification of weak banks depends on the information collected by </a:t>
            </a:r>
            <a:r>
              <a:rPr lang="en-US" dirty="0" smtClean="0"/>
              <a:t>the supervisor </a:t>
            </a:r>
            <a:r>
              <a:rPr lang="en-US" dirty="0"/>
              <a:t>from a wide variety of sources.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32</a:t>
            </a:fld>
            <a:endParaRPr lang="en-US"/>
          </a:p>
        </p:txBody>
      </p:sp>
    </p:spTree>
    <p:extLst>
      <p:ext uri="{BB962C8B-B14F-4D97-AF65-F5344CB8AC3E}">
        <p14:creationId xmlns:p14="http://schemas.microsoft.com/office/powerpoint/2010/main" xmlns="" val="13658501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Identification of weak banks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A range of channels and methods is typically used. </a:t>
            </a:r>
          </a:p>
          <a:p>
            <a:r>
              <a:rPr lang="en-US" dirty="0" smtClean="0"/>
              <a:t>It is important that the information is timely, relevant and of good quality. Having good sources of information, though, will rarely be sufficient on its own; supervisory judgment will almost always be called for in interpreting information and assessing the financial health of a bank.</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33</a:t>
            </a:fld>
            <a:endParaRPr lang="en-US"/>
          </a:p>
        </p:txBody>
      </p:sp>
    </p:spTree>
    <p:extLst>
      <p:ext uri="{BB962C8B-B14F-4D97-AF65-F5344CB8AC3E}">
        <p14:creationId xmlns:p14="http://schemas.microsoft.com/office/powerpoint/2010/main" xmlns="" val="41147794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a:t>
            </a:r>
            <a:endParaRPr lang="en-US" dirty="0"/>
          </a:p>
        </p:txBody>
      </p:sp>
      <p:sp>
        <p:nvSpPr>
          <p:cNvPr id="3" name="Content Placeholder 2"/>
          <p:cNvSpPr>
            <a:spLocks noGrp="1"/>
          </p:cNvSpPr>
          <p:nvPr>
            <p:ph idx="1"/>
          </p:nvPr>
        </p:nvSpPr>
        <p:spPr/>
        <p:txBody>
          <a:bodyPr>
            <a:normAutofit/>
          </a:bodyPr>
          <a:lstStyle/>
          <a:p>
            <a:r>
              <a:rPr lang="en-US" b="1" i="1" dirty="0"/>
              <a:t>Financial statements analyses</a:t>
            </a:r>
          </a:p>
          <a:p>
            <a:pPr marL="0" indent="0">
              <a:buNone/>
            </a:pPr>
            <a:r>
              <a:rPr lang="en-US" dirty="0" smtClean="0"/>
              <a:t>The </a:t>
            </a:r>
            <a:r>
              <a:rPr lang="en-US" dirty="0"/>
              <a:t>supervisor can use a bank’s financial information to produce a wide array </a:t>
            </a:r>
            <a:r>
              <a:rPr lang="en-US" dirty="0" smtClean="0"/>
              <a:t>of financial </a:t>
            </a:r>
            <a:r>
              <a:rPr lang="en-US" dirty="0"/>
              <a:t>ratios to assess the performance and financial condition of the bank. </a:t>
            </a:r>
            <a:endParaRPr lang="en-US" dirty="0" smtClean="0"/>
          </a:p>
        </p:txBody>
      </p:sp>
      <p:sp>
        <p:nvSpPr>
          <p:cNvPr id="4" name="Slide Number Placeholder 3"/>
          <p:cNvSpPr>
            <a:spLocks noGrp="1"/>
          </p:cNvSpPr>
          <p:nvPr>
            <p:ph type="sldNum" sz="quarter" idx="12"/>
          </p:nvPr>
        </p:nvSpPr>
        <p:spPr/>
        <p:txBody>
          <a:bodyPr/>
          <a:lstStyle/>
          <a:p>
            <a:fld id="{BF39AC1F-C05D-41F2-A6FD-E170478A299B}" type="slidenum">
              <a:rPr lang="en-US" smtClean="0"/>
              <a:pPr/>
              <a:t>34</a:t>
            </a:fld>
            <a:endParaRPr lang="en-US"/>
          </a:p>
        </p:txBody>
      </p:sp>
    </p:spTree>
    <p:extLst>
      <p:ext uri="{BB962C8B-B14F-4D97-AF65-F5344CB8AC3E}">
        <p14:creationId xmlns:p14="http://schemas.microsoft.com/office/powerpoint/2010/main" xmlns="" val="8334735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Early warning systems</a:t>
            </a:r>
          </a:p>
          <a:p>
            <a:r>
              <a:rPr lang="en-US" dirty="0" smtClean="0"/>
              <a:t>Based </a:t>
            </a:r>
            <a:r>
              <a:rPr lang="en-US" dirty="0"/>
              <a:t>in large part upon the regulatory reports submitted by banks, </a:t>
            </a:r>
            <a:r>
              <a:rPr lang="en-US" dirty="0" smtClean="0"/>
              <a:t>some supervisors </a:t>
            </a:r>
            <a:r>
              <a:rPr lang="en-US" dirty="0"/>
              <a:t>have developed or are developing statistically based early warning </a:t>
            </a:r>
            <a:r>
              <a:rPr lang="en-US" dirty="0" smtClean="0"/>
              <a:t>systems (EWS</a:t>
            </a:r>
            <a:r>
              <a:rPr lang="en-US" dirty="0"/>
              <a:t>). </a:t>
            </a:r>
            <a:endParaRPr lang="en-US" dirty="0" smtClean="0"/>
          </a:p>
        </p:txBody>
      </p:sp>
      <p:sp>
        <p:nvSpPr>
          <p:cNvPr id="4" name="Slide Number Placeholder 3"/>
          <p:cNvSpPr>
            <a:spLocks noGrp="1"/>
          </p:cNvSpPr>
          <p:nvPr>
            <p:ph type="sldNum" sz="quarter" idx="12"/>
          </p:nvPr>
        </p:nvSpPr>
        <p:spPr/>
        <p:txBody>
          <a:bodyPr/>
          <a:lstStyle/>
          <a:p>
            <a:fld id="{BF39AC1F-C05D-41F2-A6FD-E170478A299B}" type="slidenum">
              <a:rPr lang="en-US" smtClean="0"/>
              <a:pPr/>
              <a:t>35</a:t>
            </a:fld>
            <a:endParaRPr lang="en-US"/>
          </a:p>
        </p:txBody>
      </p:sp>
    </p:spTree>
    <p:extLst>
      <p:ext uri="{BB962C8B-B14F-4D97-AF65-F5344CB8AC3E}">
        <p14:creationId xmlns:p14="http://schemas.microsoft.com/office/powerpoint/2010/main" xmlns="" val="24751901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Supervisory rating systems</a:t>
            </a:r>
          </a:p>
          <a:p>
            <a:r>
              <a:rPr lang="en-US" dirty="0" smtClean="0"/>
              <a:t>Many </a:t>
            </a:r>
            <a:r>
              <a:rPr lang="en-US" dirty="0"/>
              <a:t>supervisors use a rating system to draw together assessments of the </a:t>
            </a:r>
            <a:r>
              <a:rPr lang="en-US" dirty="0" smtClean="0"/>
              <a:t>various components </a:t>
            </a:r>
            <a:r>
              <a:rPr lang="en-US" dirty="0"/>
              <a:t>of a bank’s condition. Although supervisors may take into account </a:t>
            </a:r>
            <a:r>
              <a:rPr lang="en-US" dirty="0" smtClean="0"/>
              <a:t>different components </a:t>
            </a:r>
            <a:r>
              <a:rPr lang="en-US" dirty="0"/>
              <a:t>and name their systems differently, there are many common factors in the </a:t>
            </a:r>
            <a:r>
              <a:rPr lang="en-US" dirty="0" smtClean="0"/>
              <a:t>rating process</a:t>
            </a:r>
            <a:r>
              <a:rPr lang="en-US" dirty="0"/>
              <a:t>.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36</a:t>
            </a:fld>
            <a:endParaRPr lang="en-US"/>
          </a:p>
        </p:txBody>
      </p:sp>
    </p:spTree>
    <p:extLst>
      <p:ext uri="{BB962C8B-B14F-4D97-AF65-F5344CB8AC3E}">
        <p14:creationId xmlns:p14="http://schemas.microsoft.com/office/powerpoint/2010/main" xmlns="" val="34317705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Risk-based supervision</a:t>
            </a:r>
          </a:p>
          <a:p>
            <a:r>
              <a:rPr lang="en-US" dirty="0" smtClean="0"/>
              <a:t>An </a:t>
            </a:r>
            <a:r>
              <a:rPr lang="en-US" dirty="0"/>
              <a:t>increasing number of supervisors are moving to risk-based supervision. This is </a:t>
            </a:r>
            <a:r>
              <a:rPr lang="en-US" dirty="0" smtClean="0"/>
              <a:t>a forward </a:t>
            </a:r>
            <a:r>
              <a:rPr lang="en-US" dirty="0"/>
              <a:t>looking approach where the supervisor assesses the various business areas of </a:t>
            </a:r>
            <a:r>
              <a:rPr lang="en-US" dirty="0" smtClean="0"/>
              <a:t>the bank </a:t>
            </a:r>
            <a:r>
              <a:rPr lang="en-US" dirty="0"/>
              <a:t>and the associated quality of management and internal controls to identify the areas </a:t>
            </a:r>
            <a:r>
              <a:rPr lang="en-US" dirty="0" smtClean="0"/>
              <a:t>of greatest </a:t>
            </a:r>
            <a:r>
              <a:rPr lang="en-US" dirty="0"/>
              <a:t>risk and concern. </a:t>
            </a:r>
            <a:endParaRPr lang="en-US" dirty="0" smtClean="0"/>
          </a:p>
        </p:txBody>
      </p:sp>
      <p:sp>
        <p:nvSpPr>
          <p:cNvPr id="4" name="Slide Number Placeholder 3"/>
          <p:cNvSpPr>
            <a:spLocks noGrp="1"/>
          </p:cNvSpPr>
          <p:nvPr>
            <p:ph type="sldNum" sz="quarter" idx="12"/>
          </p:nvPr>
        </p:nvSpPr>
        <p:spPr/>
        <p:txBody>
          <a:bodyPr/>
          <a:lstStyle/>
          <a:p>
            <a:fld id="{BF39AC1F-C05D-41F2-A6FD-E170478A299B}" type="slidenum">
              <a:rPr lang="en-US" smtClean="0"/>
              <a:pPr/>
              <a:t>37</a:t>
            </a:fld>
            <a:endParaRPr lang="en-US"/>
          </a:p>
        </p:txBody>
      </p:sp>
    </p:spTree>
    <p:extLst>
      <p:ext uri="{BB962C8B-B14F-4D97-AF65-F5344CB8AC3E}">
        <p14:creationId xmlns:p14="http://schemas.microsoft.com/office/powerpoint/2010/main" xmlns="" val="37294514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Surveillance of the banking system</a:t>
            </a:r>
          </a:p>
          <a:p>
            <a:r>
              <a:rPr lang="en-US" dirty="0" smtClean="0"/>
              <a:t>The </a:t>
            </a:r>
            <a:r>
              <a:rPr lang="en-US" dirty="0"/>
              <a:t>surveillance of banks for supervisory purposes focuses mainly on the risks </a:t>
            </a:r>
            <a:r>
              <a:rPr lang="en-US" dirty="0" smtClean="0"/>
              <a:t>of failure </a:t>
            </a:r>
            <a:r>
              <a:rPr lang="en-US" dirty="0"/>
              <a:t>of an </a:t>
            </a:r>
            <a:r>
              <a:rPr lang="en-US" i="1" dirty="0"/>
              <a:t>individual </a:t>
            </a:r>
            <a:r>
              <a:rPr lang="en-US" dirty="0"/>
              <a:t>bank. Surveillance of the banking system (and the financial system) </a:t>
            </a:r>
            <a:r>
              <a:rPr lang="en-US" dirty="0" smtClean="0"/>
              <a:t>as a </a:t>
            </a:r>
            <a:r>
              <a:rPr lang="en-US" dirty="0"/>
              <a:t>whole can also provide early warning indicators of financial system problems which, in </a:t>
            </a:r>
            <a:r>
              <a:rPr lang="en-US" dirty="0" smtClean="0"/>
              <a:t>turn, may </a:t>
            </a:r>
            <a:r>
              <a:rPr lang="en-US" dirty="0"/>
              <a:t>affect individual banks.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38</a:t>
            </a:fld>
            <a:endParaRPr lang="en-US"/>
          </a:p>
        </p:txBody>
      </p:sp>
    </p:spTree>
    <p:extLst>
      <p:ext uri="{BB962C8B-B14F-4D97-AF65-F5344CB8AC3E}">
        <p14:creationId xmlns:p14="http://schemas.microsoft.com/office/powerpoint/2010/main" xmlns="" val="21605046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lnSpcReduction="10000"/>
          </a:bodyPr>
          <a:lstStyle/>
          <a:p>
            <a:r>
              <a:rPr lang="en-US" b="1" i="1" dirty="0"/>
              <a:t>Regulatory reporting and offsite </a:t>
            </a:r>
            <a:r>
              <a:rPr lang="en-US" b="1" i="1" dirty="0" smtClean="0"/>
              <a:t>review</a:t>
            </a:r>
            <a:endParaRPr lang="en-US" b="1" dirty="0"/>
          </a:p>
          <a:p>
            <a:r>
              <a:rPr lang="en-US" dirty="0" smtClean="0"/>
              <a:t>Banks </a:t>
            </a:r>
            <a:r>
              <a:rPr lang="en-US" dirty="0"/>
              <a:t>are typically required to submit timely financial statements to the supervisor </a:t>
            </a:r>
            <a:r>
              <a:rPr lang="en-US" dirty="0" smtClean="0"/>
              <a:t>in the </a:t>
            </a:r>
            <a:r>
              <a:rPr lang="en-US" dirty="0"/>
              <a:t>form of regulatory returns and other ad hoc financial reports. The frequency of </a:t>
            </a:r>
            <a:r>
              <a:rPr lang="en-US" dirty="0" smtClean="0"/>
              <a:t>reporting depends </a:t>
            </a:r>
            <a:r>
              <a:rPr lang="en-US" dirty="0"/>
              <a:t>on the nature of the data. </a:t>
            </a:r>
            <a:endParaRPr lang="en-US" dirty="0" smtClean="0"/>
          </a:p>
          <a:p>
            <a:r>
              <a:rPr lang="en-US" dirty="0" smtClean="0"/>
              <a:t>The </a:t>
            </a:r>
            <a:r>
              <a:rPr lang="en-US" dirty="0"/>
              <a:t>quicker data become obsolete, such as </a:t>
            </a:r>
            <a:r>
              <a:rPr lang="en-US" dirty="0" smtClean="0"/>
              <a:t>market based data</a:t>
            </a:r>
            <a:r>
              <a:rPr lang="en-US" dirty="0"/>
              <a:t>, the more frequent the reporting.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39</a:t>
            </a:fld>
            <a:endParaRPr lang="en-US"/>
          </a:p>
        </p:txBody>
      </p:sp>
    </p:spTree>
    <p:extLst>
      <p:ext uri="{BB962C8B-B14F-4D97-AF65-F5344CB8AC3E}">
        <p14:creationId xmlns:p14="http://schemas.microsoft.com/office/powerpoint/2010/main" xmlns="" val="12771319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Onsite examinations</a:t>
            </a:r>
          </a:p>
          <a:p>
            <a:r>
              <a:rPr lang="en-US" dirty="0" smtClean="0"/>
              <a:t>Effective </a:t>
            </a:r>
            <a:r>
              <a:rPr lang="en-US" dirty="0"/>
              <a:t>banking supervision should consist of some form of both onsite and </a:t>
            </a:r>
            <a:r>
              <a:rPr lang="en-US" dirty="0" smtClean="0"/>
              <a:t>offsite supervision</a:t>
            </a:r>
            <a:r>
              <a:rPr lang="en-US" dirty="0"/>
              <a:t>. If deterioration in the bank’s condition is detected in the offsite review, </a:t>
            </a:r>
            <a:r>
              <a:rPr lang="en-US" dirty="0" smtClean="0"/>
              <a:t>onsite examination </a:t>
            </a:r>
            <a:r>
              <a:rPr lang="en-US" dirty="0"/>
              <a:t>can be used to assess more precisely the nature, the breadth and depth of </a:t>
            </a:r>
            <a:r>
              <a:rPr lang="en-US" dirty="0" smtClean="0"/>
              <a:t>the problem</a:t>
            </a:r>
            <a:r>
              <a:rPr lang="en-US" dirty="0"/>
              <a:t>.</a:t>
            </a:r>
          </a:p>
          <a:p>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40</a:t>
            </a:fld>
            <a:endParaRPr lang="en-US"/>
          </a:p>
        </p:txBody>
      </p:sp>
    </p:spTree>
    <p:extLst>
      <p:ext uri="{BB962C8B-B14F-4D97-AF65-F5344CB8AC3E}">
        <p14:creationId xmlns:p14="http://schemas.microsoft.com/office/powerpoint/2010/main" xmlns="" val="29684219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Supervision Methods for identification of weak Banks (Contd.)</a:t>
            </a:r>
            <a:endParaRPr lang="en-US" dirty="0"/>
          </a:p>
        </p:txBody>
      </p:sp>
      <p:sp>
        <p:nvSpPr>
          <p:cNvPr id="3" name="Content Placeholder 2"/>
          <p:cNvSpPr>
            <a:spLocks noGrp="1"/>
          </p:cNvSpPr>
          <p:nvPr>
            <p:ph idx="1"/>
          </p:nvPr>
        </p:nvSpPr>
        <p:spPr/>
        <p:txBody>
          <a:bodyPr>
            <a:normAutofit/>
          </a:bodyPr>
          <a:lstStyle/>
          <a:p>
            <a:r>
              <a:rPr lang="en-US" b="1" i="1" dirty="0"/>
              <a:t>External auditors</a:t>
            </a:r>
          </a:p>
          <a:p>
            <a:r>
              <a:rPr lang="en-US" dirty="0" smtClean="0"/>
              <a:t>Cooperation </a:t>
            </a:r>
            <a:r>
              <a:rPr lang="en-US" dirty="0"/>
              <a:t>between external auditors and supervisors is useful in identifying </a:t>
            </a:r>
            <a:r>
              <a:rPr lang="en-US" dirty="0" smtClean="0"/>
              <a:t>weak banks.  External </a:t>
            </a:r>
            <a:r>
              <a:rPr lang="en-US" dirty="0"/>
              <a:t>auditors may identify weaknesses before a supervisor. </a:t>
            </a:r>
            <a:endParaRPr lang="en-US" dirty="0" smtClean="0"/>
          </a:p>
          <a:p>
            <a:r>
              <a:rPr lang="en-US" dirty="0" smtClean="0"/>
              <a:t>This </a:t>
            </a:r>
            <a:r>
              <a:rPr lang="en-US" dirty="0"/>
              <a:t>can </a:t>
            </a:r>
            <a:r>
              <a:rPr lang="en-US" dirty="0" smtClean="0"/>
              <a:t>happen during </a:t>
            </a:r>
            <a:r>
              <a:rPr lang="en-US" dirty="0"/>
              <a:t>the statutory financial audit or in the course of executing an onsite examination </a:t>
            </a:r>
            <a:r>
              <a:rPr lang="en-US" dirty="0" smtClean="0"/>
              <a:t>on behalf </a:t>
            </a:r>
            <a:r>
              <a:rPr lang="en-US" dirty="0"/>
              <a:t>of the supervisors. </a:t>
            </a:r>
          </a:p>
        </p:txBody>
      </p:sp>
      <p:sp>
        <p:nvSpPr>
          <p:cNvPr id="4" name="Slide Number Placeholder 3"/>
          <p:cNvSpPr>
            <a:spLocks noGrp="1"/>
          </p:cNvSpPr>
          <p:nvPr>
            <p:ph type="sldNum" sz="quarter" idx="12"/>
          </p:nvPr>
        </p:nvSpPr>
        <p:spPr/>
        <p:txBody>
          <a:bodyPr/>
          <a:lstStyle/>
          <a:p>
            <a:fld id="{BF39AC1F-C05D-41F2-A6FD-E170478A299B}" type="slidenum">
              <a:rPr lang="en-US" smtClean="0"/>
              <a:pPr/>
              <a:t>41</a:t>
            </a:fld>
            <a:endParaRPr lang="en-US"/>
          </a:p>
        </p:txBody>
      </p:sp>
    </p:spTree>
    <p:extLst>
      <p:ext uri="{BB962C8B-B14F-4D97-AF65-F5344CB8AC3E}">
        <p14:creationId xmlns:p14="http://schemas.microsoft.com/office/powerpoint/2010/main" xmlns="" val="11101965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Guiding principles for banks resolution policy</a:t>
            </a:r>
          </a:p>
        </p:txBody>
      </p:sp>
      <p:sp>
        <p:nvSpPr>
          <p:cNvPr id="3" name="Content Placeholder 2"/>
          <p:cNvSpPr>
            <a:spLocks noGrp="1"/>
          </p:cNvSpPr>
          <p:nvPr>
            <p:ph idx="1"/>
          </p:nvPr>
        </p:nvSpPr>
        <p:spPr/>
        <p:txBody>
          <a:bodyPr>
            <a:normAutofit/>
          </a:bodyPr>
          <a:lstStyle/>
          <a:p>
            <a:r>
              <a:rPr lang="en-US" dirty="0"/>
              <a:t>The principles for dealing with weak </a:t>
            </a:r>
            <a:r>
              <a:rPr lang="en-US" dirty="0" smtClean="0"/>
              <a:t>banks are elaborated </a:t>
            </a:r>
            <a:r>
              <a:rPr lang="en-US" dirty="0"/>
              <a:t>below to guide supervisors in bank resolution policy and the choice of the </a:t>
            </a:r>
            <a:r>
              <a:rPr lang="en-US" dirty="0" smtClean="0"/>
              <a:t>appropriate technique</a:t>
            </a:r>
            <a:r>
              <a:rPr lang="en-US" dirty="0"/>
              <a:t>. </a:t>
            </a:r>
            <a:endParaRPr lang="en-US" dirty="0" smtClean="0"/>
          </a:p>
          <a:p>
            <a:r>
              <a:rPr lang="en-US" dirty="0" smtClean="0"/>
              <a:t>It </a:t>
            </a:r>
            <a:r>
              <a:rPr lang="en-US" dirty="0"/>
              <a:t>is </a:t>
            </a:r>
            <a:r>
              <a:rPr lang="en-US" dirty="0" err="1"/>
              <a:t>recognised</a:t>
            </a:r>
            <a:r>
              <a:rPr lang="en-US" dirty="0"/>
              <a:t> that, in some circumstances, not all of these principles can </a:t>
            </a:r>
            <a:r>
              <a:rPr lang="en-US" dirty="0" smtClean="0"/>
              <a:t>be achieved </a:t>
            </a:r>
            <a:r>
              <a:rPr lang="en-US" dirty="0"/>
              <a:t>simultaneously:</a:t>
            </a:r>
          </a:p>
        </p:txBody>
      </p:sp>
      <p:sp>
        <p:nvSpPr>
          <p:cNvPr id="4" name="Slide Number Placeholder 3"/>
          <p:cNvSpPr>
            <a:spLocks noGrp="1"/>
          </p:cNvSpPr>
          <p:nvPr>
            <p:ph type="sldNum" sz="quarter" idx="12"/>
          </p:nvPr>
        </p:nvSpPr>
        <p:spPr/>
        <p:txBody>
          <a:bodyPr/>
          <a:lstStyle/>
          <a:p>
            <a:fld id="{13FC7AF5-6A0E-47F8-90A1-F4730573BFB0}" type="slidenum">
              <a:rPr lang="en-US" smtClean="0"/>
              <a:pPr/>
              <a:t>42</a:t>
            </a:fld>
            <a:endParaRPr lang="en-US"/>
          </a:p>
        </p:txBody>
      </p:sp>
    </p:spTree>
    <p:extLst>
      <p:ext uri="{BB962C8B-B14F-4D97-AF65-F5344CB8AC3E}">
        <p14:creationId xmlns:p14="http://schemas.microsoft.com/office/powerpoint/2010/main" xmlns="" val="403351868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Guiding principles for banks resolution policy (Contd.)</a:t>
            </a:r>
            <a:endParaRPr lang="en-US" dirty="0"/>
          </a:p>
        </p:txBody>
      </p:sp>
      <p:sp>
        <p:nvSpPr>
          <p:cNvPr id="3" name="Content Placeholder 2"/>
          <p:cNvSpPr>
            <a:spLocks noGrp="1"/>
          </p:cNvSpPr>
          <p:nvPr>
            <p:ph idx="1"/>
          </p:nvPr>
        </p:nvSpPr>
        <p:spPr/>
        <p:txBody>
          <a:bodyPr>
            <a:normAutofit/>
          </a:bodyPr>
          <a:lstStyle/>
          <a:p>
            <a:r>
              <a:rPr lang="en-US" b="1" i="1" dirty="0"/>
              <a:t>Bank failures </a:t>
            </a:r>
            <a:r>
              <a:rPr lang="en-US" i="1" dirty="0"/>
              <a:t>are a part of risk-taking in a competitive environment. </a:t>
            </a:r>
            <a:r>
              <a:rPr lang="en-US" dirty="0" smtClean="0"/>
              <a:t>Supervision cannot</a:t>
            </a:r>
            <a:r>
              <a:rPr lang="en-US" dirty="0"/>
              <a:t>, and should not, provide an absolute assurance that banks will not fail. </a:t>
            </a:r>
            <a:endParaRPr lang="en-US" dirty="0" smtClean="0"/>
          </a:p>
          <a:p>
            <a:r>
              <a:rPr lang="en-US" dirty="0" smtClean="0"/>
              <a:t>The objectives </a:t>
            </a:r>
            <a:r>
              <a:rPr lang="en-US" dirty="0"/>
              <a:t>of protecting the financial system and the interests of depositors are </a:t>
            </a:r>
            <a:r>
              <a:rPr lang="en-US" dirty="0" smtClean="0"/>
              <a:t>not incompatible </a:t>
            </a:r>
            <a:r>
              <a:rPr lang="en-US" dirty="0"/>
              <a:t>with individual bank failures.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43</a:t>
            </a:fld>
            <a:endParaRPr lang="en-US"/>
          </a:p>
        </p:txBody>
      </p:sp>
    </p:spTree>
    <p:extLst>
      <p:ext uri="{BB962C8B-B14F-4D97-AF65-F5344CB8AC3E}">
        <p14:creationId xmlns:p14="http://schemas.microsoft.com/office/powerpoint/2010/main" xmlns="" val="1129865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Guiding principles for banks resolution policy (Contd.)</a:t>
            </a:r>
            <a:endParaRPr lang="en-US" dirty="0"/>
          </a:p>
        </p:txBody>
      </p:sp>
      <p:sp>
        <p:nvSpPr>
          <p:cNvPr id="3" name="Content Placeholder 2"/>
          <p:cNvSpPr>
            <a:spLocks noGrp="1"/>
          </p:cNvSpPr>
          <p:nvPr>
            <p:ph idx="1"/>
          </p:nvPr>
        </p:nvSpPr>
        <p:spPr/>
        <p:txBody>
          <a:bodyPr>
            <a:normAutofit/>
          </a:bodyPr>
          <a:lstStyle/>
          <a:p>
            <a:r>
              <a:rPr lang="en-US" b="1" i="1" dirty="0"/>
              <a:t>Private sector solutions </a:t>
            </a:r>
            <a:r>
              <a:rPr lang="en-US" i="1" dirty="0"/>
              <a:t>are best</a:t>
            </a:r>
            <a:r>
              <a:rPr lang="en-US" dirty="0"/>
              <a:t>. A private sector solution – one that does </a:t>
            </a:r>
            <a:r>
              <a:rPr lang="en-US" dirty="0" smtClean="0"/>
              <a:t>not impose </a:t>
            </a:r>
            <a:r>
              <a:rPr lang="en-US" dirty="0"/>
              <a:t>a cost on taxpayers and introduces the least distortions in the </a:t>
            </a:r>
            <a:r>
              <a:rPr lang="en-US" dirty="0" smtClean="0"/>
              <a:t>banking sector </a:t>
            </a:r>
            <a:r>
              <a:rPr lang="en-US" dirty="0"/>
              <a:t>– is in line with the least cost criterion.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44</a:t>
            </a:fld>
            <a:endParaRPr lang="en-US"/>
          </a:p>
        </p:txBody>
      </p:sp>
    </p:spTree>
    <p:extLst>
      <p:ext uri="{BB962C8B-B14F-4D97-AF65-F5344CB8AC3E}">
        <p14:creationId xmlns:p14="http://schemas.microsoft.com/office/powerpoint/2010/main" xmlns="" val="21625869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Guiding principles for banks resolution policy (Contd.)</a:t>
            </a:r>
            <a:endParaRPr lang="en-US" dirty="0"/>
          </a:p>
        </p:txBody>
      </p:sp>
      <p:sp>
        <p:nvSpPr>
          <p:cNvPr id="3" name="Content Placeholder 2"/>
          <p:cNvSpPr>
            <a:spLocks noGrp="1"/>
          </p:cNvSpPr>
          <p:nvPr>
            <p:ph idx="1"/>
          </p:nvPr>
        </p:nvSpPr>
        <p:spPr/>
        <p:txBody>
          <a:bodyPr>
            <a:normAutofit/>
          </a:bodyPr>
          <a:lstStyle/>
          <a:p>
            <a:r>
              <a:rPr lang="en-US" b="1" i="1" dirty="0"/>
              <a:t>Expedient resolution process</a:t>
            </a:r>
            <a:r>
              <a:rPr lang="en-US" i="1" dirty="0"/>
              <a:t>. </a:t>
            </a:r>
            <a:r>
              <a:rPr lang="en-US" dirty="0"/>
              <a:t>Weak banks should be rehabilitated or </a:t>
            </a:r>
            <a:r>
              <a:rPr lang="en-US" dirty="0" smtClean="0"/>
              <a:t>resolved quickly </a:t>
            </a:r>
            <a:r>
              <a:rPr lang="en-US" dirty="0"/>
              <a:t>and banking assets from failed institutions should be returned to the </a:t>
            </a:r>
            <a:r>
              <a:rPr lang="en-US" dirty="0" smtClean="0"/>
              <a:t>market promptly</a:t>
            </a:r>
            <a:r>
              <a:rPr lang="en-US" dirty="0"/>
              <a:t>, in order to </a:t>
            </a:r>
            <a:r>
              <a:rPr lang="en-US" dirty="0" err="1"/>
              <a:t>minimise</a:t>
            </a:r>
            <a:r>
              <a:rPr lang="en-US" dirty="0"/>
              <a:t> the eventual costs to depositors, creditors </a:t>
            </a:r>
            <a:r>
              <a:rPr lang="en-US" dirty="0" smtClean="0"/>
              <a:t>and taxpayers</a:t>
            </a:r>
            <a:r>
              <a:rPr lang="en-US" dirty="0"/>
              <a:t>.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45</a:t>
            </a:fld>
            <a:endParaRPr lang="en-US"/>
          </a:p>
        </p:txBody>
      </p:sp>
    </p:spTree>
    <p:extLst>
      <p:ext uri="{BB962C8B-B14F-4D97-AF65-F5344CB8AC3E}">
        <p14:creationId xmlns:p14="http://schemas.microsoft.com/office/powerpoint/2010/main" xmlns="" val="40875415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Guiding principles for banks resolution policy (Contd.)</a:t>
            </a:r>
            <a:endParaRPr lang="en-US" dirty="0"/>
          </a:p>
        </p:txBody>
      </p:sp>
      <p:sp>
        <p:nvSpPr>
          <p:cNvPr id="3" name="Content Placeholder 2"/>
          <p:cNvSpPr>
            <a:spLocks noGrp="1"/>
          </p:cNvSpPr>
          <p:nvPr>
            <p:ph idx="1"/>
          </p:nvPr>
        </p:nvSpPr>
        <p:spPr/>
        <p:txBody>
          <a:bodyPr>
            <a:normAutofit/>
          </a:bodyPr>
          <a:lstStyle/>
          <a:p>
            <a:r>
              <a:rPr lang="en-US" b="1" i="1" dirty="0"/>
              <a:t>Preserving competitiveness</a:t>
            </a:r>
            <a:r>
              <a:rPr lang="en-US" dirty="0"/>
              <a:t>. In case of resolution by merger, acquisition, </a:t>
            </a:r>
            <a:r>
              <a:rPr lang="en-US" dirty="0" smtClean="0"/>
              <a:t>or purchase-and-assumption </a:t>
            </a:r>
            <a:r>
              <a:rPr lang="en-US" dirty="0"/>
              <a:t>transaction, the selection of an acquiring bank should </a:t>
            </a:r>
            <a:r>
              <a:rPr lang="en-US" dirty="0" smtClean="0"/>
              <a:t>be done </a:t>
            </a:r>
            <a:r>
              <a:rPr lang="en-US" dirty="0"/>
              <a:t>on a competitive basis.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46</a:t>
            </a:fld>
            <a:endParaRPr lang="en-US"/>
          </a:p>
        </p:txBody>
      </p:sp>
    </p:spTree>
    <p:extLst>
      <p:ext uri="{BB962C8B-B14F-4D97-AF65-F5344CB8AC3E}">
        <p14:creationId xmlns:p14="http://schemas.microsoft.com/office/powerpoint/2010/main" xmlns="" val="33659561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Guiding principles for banks resolution policy (Contd.)</a:t>
            </a:r>
            <a:endParaRPr lang="en-US" dirty="0"/>
          </a:p>
        </p:txBody>
      </p:sp>
      <p:sp>
        <p:nvSpPr>
          <p:cNvPr id="3" name="Content Placeholder 2"/>
          <p:cNvSpPr>
            <a:spLocks noGrp="1"/>
          </p:cNvSpPr>
          <p:nvPr>
            <p:ph idx="1"/>
          </p:nvPr>
        </p:nvSpPr>
        <p:spPr/>
        <p:txBody>
          <a:bodyPr>
            <a:normAutofit/>
          </a:bodyPr>
          <a:lstStyle/>
          <a:p>
            <a:r>
              <a:rPr lang="en-US" b="1" i="1" dirty="0" err="1"/>
              <a:t>Minimise</a:t>
            </a:r>
            <a:r>
              <a:rPr lang="en-US" b="1" i="1" dirty="0"/>
              <a:t> disruption to market participants</a:t>
            </a:r>
            <a:r>
              <a:rPr lang="en-US" dirty="0"/>
              <a:t>. A bank closure may disrupt </a:t>
            </a:r>
            <a:r>
              <a:rPr lang="en-US" dirty="0" smtClean="0"/>
              <a:t>the intermediation </a:t>
            </a:r>
            <a:r>
              <a:rPr lang="en-US" dirty="0"/>
              <a:t>of funds between lenders and borrowers, with potential </a:t>
            </a:r>
            <a:r>
              <a:rPr lang="en-US" dirty="0" smtClean="0"/>
              <a:t>negative effects </a:t>
            </a:r>
            <a:r>
              <a:rPr lang="en-US" dirty="0"/>
              <a:t>on the economy. Borrowers may find it difficult to establish a relationship </a:t>
            </a:r>
            <a:r>
              <a:rPr lang="en-US" dirty="0" smtClean="0"/>
              <a:t>with a </a:t>
            </a:r>
            <a:r>
              <a:rPr lang="en-US" dirty="0"/>
              <a:t>new bank and may find existing projects threatened if expected bank credits </a:t>
            </a:r>
            <a:r>
              <a:rPr lang="en-US" dirty="0" smtClean="0"/>
              <a:t>are not </a:t>
            </a:r>
            <a:r>
              <a:rPr lang="en-US" dirty="0"/>
              <a:t>forthcoming.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47</a:t>
            </a:fld>
            <a:endParaRPr lang="en-US"/>
          </a:p>
        </p:txBody>
      </p:sp>
    </p:spTree>
    <p:extLst>
      <p:ext uri="{BB962C8B-B14F-4D97-AF65-F5344CB8AC3E}">
        <p14:creationId xmlns:p14="http://schemas.microsoft.com/office/powerpoint/2010/main" xmlns="" val="18608180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Resolution techniques (Contd.)</a:t>
            </a:r>
            <a:endParaRPr lang="en-US" dirty="0"/>
          </a:p>
        </p:txBody>
      </p:sp>
      <p:sp>
        <p:nvSpPr>
          <p:cNvPr id="3" name="Content Placeholder 2"/>
          <p:cNvSpPr>
            <a:spLocks noGrp="1"/>
          </p:cNvSpPr>
          <p:nvPr>
            <p:ph idx="1"/>
          </p:nvPr>
        </p:nvSpPr>
        <p:spPr/>
        <p:txBody>
          <a:bodyPr/>
          <a:lstStyle/>
          <a:p>
            <a:r>
              <a:rPr lang="en-US" dirty="0" smtClean="0"/>
              <a:t>The art of resolving bank problems often entails achieving a “legal closure” while avoiding an “economic closure”.</a:t>
            </a:r>
          </a:p>
          <a:p>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48</a:t>
            </a:fld>
            <a:endParaRPr lang="en-US"/>
          </a:p>
        </p:txBody>
      </p:sp>
    </p:spTree>
    <p:extLst>
      <p:ext uri="{BB962C8B-B14F-4D97-AF65-F5344CB8AC3E}">
        <p14:creationId xmlns:p14="http://schemas.microsoft.com/office/powerpoint/2010/main" xmlns="" val="29635931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Restructuring plans</a:t>
            </a:r>
            <a:endParaRPr lang="en-US" dirty="0"/>
          </a:p>
        </p:txBody>
      </p:sp>
      <p:sp>
        <p:nvSpPr>
          <p:cNvPr id="3" name="Content Placeholder 2"/>
          <p:cNvSpPr>
            <a:spLocks noGrp="1"/>
          </p:cNvSpPr>
          <p:nvPr>
            <p:ph idx="1"/>
          </p:nvPr>
        </p:nvSpPr>
        <p:spPr/>
        <p:txBody>
          <a:bodyPr>
            <a:normAutofit/>
          </a:bodyPr>
          <a:lstStyle/>
          <a:p>
            <a:r>
              <a:rPr lang="en-US" dirty="0"/>
              <a:t>While a weak bank may be required to </a:t>
            </a:r>
            <a:r>
              <a:rPr lang="en-US" dirty="0" err="1"/>
              <a:t>reorganise</a:t>
            </a:r>
            <a:r>
              <a:rPr lang="en-US" dirty="0"/>
              <a:t> its operations as a </a:t>
            </a:r>
            <a:r>
              <a:rPr lang="en-US" dirty="0" smtClean="0"/>
              <a:t>corrective action</a:t>
            </a:r>
            <a:r>
              <a:rPr lang="en-US" dirty="0"/>
              <a:t>, if insolvency is imminent, the bank may be required to carry out a </a:t>
            </a:r>
            <a:r>
              <a:rPr lang="en-US" dirty="0" smtClean="0"/>
              <a:t>radical restructuring</a:t>
            </a:r>
            <a:r>
              <a:rPr lang="en-US" dirty="0"/>
              <a:t>. Such a strategy is only worth adopting if there is a real chance of getting </a:t>
            </a:r>
            <a:r>
              <a:rPr lang="en-US" dirty="0" smtClean="0"/>
              <a:t>the business </a:t>
            </a:r>
            <a:r>
              <a:rPr lang="en-US" dirty="0"/>
              <a:t>back on a sound footing in the short term.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49</a:t>
            </a:fld>
            <a:endParaRPr lang="en-US"/>
          </a:p>
        </p:txBody>
      </p:sp>
    </p:spTree>
    <p:extLst>
      <p:ext uri="{BB962C8B-B14F-4D97-AF65-F5344CB8AC3E}">
        <p14:creationId xmlns:p14="http://schemas.microsoft.com/office/powerpoint/2010/main" xmlns="" val="26204101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t>Mergers and </a:t>
            </a:r>
            <a:r>
              <a:rPr lang="en-US" i="1" dirty="0" smtClean="0"/>
              <a:t>acquisitions</a:t>
            </a:r>
            <a:endParaRPr lang="en-US" dirty="0"/>
          </a:p>
        </p:txBody>
      </p:sp>
      <p:sp>
        <p:nvSpPr>
          <p:cNvPr id="3" name="Content Placeholder 2"/>
          <p:cNvSpPr>
            <a:spLocks noGrp="1"/>
          </p:cNvSpPr>
          <p:nvPr>
            <p:ph idx="1"/>
          </p:nvPr>
        </p:nvSpPr>
        <p:spPr/>
        <p:txBody>
          <a:bodyPr/>
          <a:lstStyle/>
          <a:p>
            <a:r>
              <a:rPr lang="en-US" dirty="0"/>
              <a:t>When a bank cannot on its own resolve its weaknesses, it should consider a </a:t>
            </a:r>
            <a:r>
              <a:rPr lang="en-US" dirty="0" smtClean="0"/>
              <a:t>merger with</a:t>
            </a:r>
            <a:r>
              <a:rPr lang="en-US" dirty="0"/>
              <a:t>, or acquisition by, a healthy bank. This is a private sector resolution technique.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50</a:t>
            </a:fld>
            <a:endParaRPr lang="en-US"/>
          </a:p>
        </p:txBody>
      </p:sp>
    </p:spTree>
    <p:extLst>
      <p:ext uri="{BB962C8B-B14F-4D97-AF65-F5344CB8AC3E}">
        <p14:creationId xmlns:p14="http://schemas.microsoft.com/office/powerpoint/2010/main" xmlns="" val="39986335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a:t>Purchase-and-assumption </a:t>
            </a:r>
            <a:r>
              <a:rPr lang="en-US" i="1" dirty="0" smtClean="0"/>
              <a:t>transactions</a:t>
            </a:r>
            <a:endParaRPr lang="en-US" dirty="0"/>
          </a:p>
        </p:txBody>
      </p:sp>
      <p:sp>
        <p:nvSpPr>
          <p:cNvPr id="3" name="Content Placeholder 2"/>
          <p:cNvSpPr>
            <a:spLocks noGrp="1"/>
          </p:cNvSpPr>
          <p:nvPr>
            <p:ph idx="1"/>
          </p:nvPr>
        </p:nvSpPr>
        <p:spPr/>
        <p:txBody>
          <a:bodyPr>
            <a:normAutofit/>
          </a:bodyPr>
          <a:lstStyle/>
          <a:p>
            <a:r>
              <a:rPr lang="en-US" dirty="0"/>
              <a:t>If a private sector M&amp;A is not forthcoming or cannot be arranged, a purchase </a:t>
            </a:r>
            <a:r>
              <a:rPr lang="en-US" dirty="0" smtClean="0"/>
              <a:t>and assumption </a:t>
            </a:r>
            <a:r>
              <a:rPr lang="en-US" dirty="0"/>
              <a:t>(P&amp;A) transaction may be considered. A P&amp;A transaction is one where a </a:t>
            </a:r>
            <a:r>
              <a:rPr lang="en-US" dirty="0" smtClean="0"/>
              <a:t>healthy institution </a:t>
            </a:r>
            <a:r>
              <a:rPr lang="en-US" dirty="0"/>
              <a:t>or private investor(s) purchases some or all of the </a:t>
            </a:r>
            <a:r>
              <a:rPr lang="en-US" dirty="0" smtClean="0"/>
              <a:t> assets </a:t>
            </a:r>
            <a:r>
              <a:rPr lang="en-US" dirty="0"/>
              <a:t>and assumes some or </a:t>
            </a:r>
            <a:r>
              <a:rPr lang="en-US" dirty="0" smtClean="0"/>
              <a:t>all of </a:t>
            </a:r>
            <a:r>
              <a:rPr lang="en-US" dirty="0"/>
              <a:t>the liabilities of a failed bank.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51</a:t>
            </a:fld>
            <a:endParaRPr lang="en-US"/>
          </a:p>
        </p:txBody>
      </p:sp>
    </p:spTree>
    <p:extLst>
      <p:ext uri="{BB962C8B-B14F-4D97-AF65-F5344CB8AC3E}">
        <p14:creationId xmlns:p14="http://schemas.microsoft.com/office/powerpoint/2010/main" xmlns="" val="378841785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t>Bridge </a:t>
            </a:r>
            <a:r>
              <a:rPr lang="en-US" i="1" dirty="0" smtClean="0"/>
              <a:t>bank</a:t>
            </a:r>
            <a:endParaRPr lang="en-US" dirty="0"/>
          </a:p>
        </p:txBody>
      </p:sp>
      <p:sp>
        <p:nvSpPr>
          <p:cNvPr id="3" name="Content Placeholder 2"/>
          <p:cNvSpPr>
            <a:spLocks noGrp="1"/>
          </p:cNvSpPr>
          <p:nvPr>
            <p:ph idx="1"/>
          </p:nvPr>
        </p:nvSpPr>
        <p:spPr/>
        <p:txBody>
          <a:bodyPr/>
          <a:lstStyle/>
          <a:p>
            <a:r>
              <a:rPr lang="en-US" dirty="0"/>
              <a:t>A bridge bank is a resolution technique that allows a bank to continue its </a:t>
            </a:r>
            <a:r>
              <a:rPr lang="en-US" dirty="0" smtClean="0"/>
              <a:t>operations until </a:t>
            </a:r>
            <a:r>
              <a:rPr lang="en-US" dirty="0"/>
              <a:t>a permanent solution can be found. The weak bank is closed by the licensing authority</a:t>
            </a:r>
          </a:p>
        </p:txBody>
      </p:sp>
      <p:sp>
        <p:nvSpPr>
          <p:cNvPr id="4" name="Slide Number Placeholder 3"/>
          <p:cNvSpPr>
            <a:spLocks noGrp="1"/>
          </p:cNvSpPr>
          <p:nvPr>
            <p:ph type="sldNum" sz="quarter" idx="12"/>
          </p:nvPr>
        </p:nvSpPr>
        <p:spPr/>
        <p:txBody>
          <a:bodyPr/>
          <a:lstStyle/>
          <a:p>
            <a:fld id="{13FC7AF5-6A0E-47F8-90A1-F4730573BFB0}" type="slidenum">
              <a:rPr lang="en-US" smtClean="0"/>
              <a:pPr/>
              <a:t>52</a:t>
            </a:fld>
            <a:endParaRPr lang="en-US"/>
          </a:p>
        </p:txBody>
      </p:sp>
    </p:spTree>
    <p:extLst>
      <p:ext uri="{BB962C8B-B14F-4D97-AF65-F5344CB8AC3E}">
        <p14:creationId xmlns:p14="http://schemas.microsoft.com/office/powerpoint/2010/main" xmlns="" val="29002532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 of public sector monies in a </a:t>
            </a:r>
            <a:r>
              <a:rPr lang="en-US" dirty="0" smtClean="0"/>
              <a:t>resolution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a:t>Public funds are only for exceptional circumstances. Public funds for the </a:t>
            </a:r>
            <a:r>
              <a:rPr lang="en-US" dirty="0" smtClean="0"/>
              <a:t>resolution of </a:t>
            </a:r>
            <a:r>
              <a:rPr lang="en-US" dirty="0"/>
              <a:t>weak banks may be considered in potentially systemic situations, including the risk of </a:t>
            </a:r>
            <a:r>
              <a:rPr lang="en-US" dirty="0" smtClean="0"/>
              <a:t>loss or </a:t>
            </a:r>
            <a:r>
              <a:rPr lang="en-US" dirty="0"/>
              <a:t>disruption of credit and payment services to a large number of customers. An </a:t>
            </a:r>
            <a:r>
              <a:rPr lang="en-US" dirty="0" smtClean="0"/>
              <a:t>intervention of </a:t>
            </a:r>
            <a:r>
              <a:rPr lang="en-US" dirty="0"/>
              <a:t>this nature should be preceded by a cost assessment of the alternatives, including </a:t>
            </a:r>
            <a:r>
              <a:rPr lang="en-US" dirty="0" smtClean="0"/>
              <a:t>the indirect </a:t>
            </a:r>
            <a:r>
              <a:rPr lang="en-US" dirty="0"/>
              <a:t>cost to the </a:t>
            </a:r>
            <a:r>
              <a:rPr lang="en-US" dirty="0" smtClean="0"/>
              <a:t>economy.  </a:t>
            </a:r>
            <a:r>
              <a:rPr lang="en-US" dirty="0"/>
              <a:t>Government support may take </a:t>
            </a:r>
            <a:r>
              <a:rPr lang="en-US" dirty="0" smtClean="0"/>
              <a:t>the </a:t>
            </a:r>
            <a:r>
              <a:rPr lang="en-US" dirty="0"/>
              <a:t>form of financial inducements to facilitate </a:t>
            </a:r>
            <a:r>
              <a:rPr lang="en-US" dirty="0" smtClean="0"/>
              <a:t>a resolution measure.</a:t>
            </a:r>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53</a:t>
            </a:fld>
            <a:endParaRPr lang="en-US"/>
          </a:p>
        </p:txBody>
      </p:sp>
    </p:spTree>
    <p:extLst>
      <p:ext uri="{BB962C8B-B14F-4D97-AF65-F5344CB8AC3E}">
        <p14:creationId xmlns:p14="http://schemas.microsoft.com/office/powerpoint/2010/main" xmlns="" val="199569661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Closure of the bank: Depositors pay-off</a:t>
            </a:r>
          </a:p>
        </p:txBody>
      </p:sp>
      <p:sp>
        <p:nvSpPr>
          <p:cNvPr id="3" name="Content Placeholder 2"/>
          <p:cNvSpPr>
            <a:spLocks noGrp="1"/>
          </p:cNvSpPr>
          <p:nvPr>
            <p:ph idx="1"/>
          </p:nvPr>
        </p:nvSpPr>
        <p:spPr/>
        <p:txBody>
          <a:bodyPr>
            <a:normAutofit fontScale="85000" lnSpcReduction="10000"/>
          </a:bodyPr>
          <a:lstStyle/>
          <a:p>
            <a:r>
              <a:rPr lang="en-US" dirty="0"/>
              <a:t>If no investor is willing to step in to rescue the bank, the repayment of </a:t>
            </a:r>
            <a:r>
              <a:rPr lang="en-US" dirty="0" smtClean="0"/>
              <a:t>depositors and </a:t>
            </a:r>
            <a:r>
              <a:rPr lang="en-US" dirty="0"/>
              <a:t>the liquidation of the bank’s assets are unavoidable. In countries with a </a:t>
            </a:r>
            <a:r>
              <a:rPr lang="en-US" dirty="0" smtClean="0"/>
              <a:t>deposit insurance </a:t>
            </a:r>
            <a:r>
              <a:rPr lang="en-US" dirty="0"/>
              <a:t>scheme, closure of the bank and depositor pay-off is also the right decision </a:t>
            </a:r>
            <a:r>
              <a:rPr lang="en-US" dirty="0" smtClean="0"/>
              <a:t>where a </a:t>
            </a:r>
            <a:r>
              <a:rPr lang="en-US" dirty="0"/>
              <a:t>depositor pay-off is less costly than other resolution measures. </a:t>
            </a:r>
            <a:endParaRPr lang="en-US" dirty="0" smtClean="0"/>
          </a:p>
          <a:p>
            <a:endParaRPr lang="en-US" dirty="0"/>
          </a:p>
          <a:p>
            <a:r>
              <a:rPr lang="en-US" dirty="0" smtClean="0"/>
              <a:t>The </a:t>
            </a:r>
            <a:r>
              <a:rPr lang="en-US" dirty="0"/>
              <a:t>costs of a </a:t>
            </a:r>
            <a:r>
              <a:rPr lang="en-US" dirty="0" smtClean="0"/>
              <a:t>depositor pay-off </a:t>
            </a:r>
            <a:r>
              <a:rPr lang="en-US" dirty="0"/>
              <a:t>will fall in the first instance on the other banks if the insurance scheme is </a:t>
            </a:r>
            <a:r>
              <a:rPr lang="en-US" dirty="0" smtClean="0"/>
              <a:t>privately funded </a:t>
            </a:r>
            <a:r>
              <a:rPr lang="en-US" dirty="0"/>
              <a:t>or on the government </a:t>
            </a:r>
            <a:r>
              <a:rPr lang="en-US" dirty="0" smtClean="0"/>
              <a:t>otherwise. </a:t>
            </a:r>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54</a:t>
            </a:fld>
            <a:endParaRPr lang="en-US"/>
          </a:p>
        </p:txBody>
      </p:sp>
    </p:spTree>
    <p:extLst>
      <p:ext uri="{BB962C8B-B14F-4D97-AF65-F5344CB8AC3E}">
        <p14:creationId xmlns:p14="http://schemas.microsoft.com/office/powerpoint/2010/main" xmlns="" val="310932514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Public disclosure of </a:t>
            </a:r>
            <a:r>
              <a:rPr lang="en-US" dirty="0" smtClean="0"/>
              <a:t>problems</a:t>
            </a:r>
            <a:endParaRPr lang="en-US" dirty="0"/>
          </a:p>
        </p:txBody>
      </p:sp>
      <p:sp>
        <p:nvSpPr>
          <p:cNvPr id="3" name="Content Placeholder 2"/>
          <p:cNvSpPr>
            <a:spLocks noGrp="1"/>
          </p:cNvSpPr>
          <p:nvPr>
            <p:ph idx="1"/>
          </p:nvPr>
        </p:nvSpPr>
        <p:spPr/>
        <p:txBody>
          <a:bodyPr>
            <a:normAutofit/>
          </a:bodyPr>
          <a:lstStyle/>
          <a:p>
            <a:r>
              <a:rPr lang="en-US" dirty="0"/>
              <a:t>An important issue is whether, and at what point, the bank, the supervisor, </a:t>
            </a:r>
            <a:r>
              <a:rPr lang="en-US" dirty="0" smtClean="0"/>
              <a:t>central bank </a:t>
            </a:r>
            <a:r>
              <a:rPr lang="en-US" dirty="0"/>
              <a:t>or perhaps the government, should comment publicly on problems faced by a </a:t>
            </a:r>
            <a:r>
              <a:rPr lang="en-US" dirty="0" smtClean="0"/>
              <a:t>weak bank. </a:t>
            </a:r>
            <a:r>
              <a:rPr lang="en-US" dirty="0"/>
              <a:t>As a general rule, disclosure should be </a:t>
            </a:r>
            <a:r>
              <a:rPr lang="en-US" dirty="0" err="1"/>
              <a:t>favoured</a:t>
            </a:r>
            <a:r>
              <a:rPr lang="en-US" dirty="0"/>
              <a:t> to the extent legally permissible </a:t>
            </a:r>
            <a:r>
              <a:rPr lang="en-US" dirty="0" smtClean="0"/>
              <a:t>and required</a:t>
            </a:r>
            <a:r>
              <a:rPr lang="en-US" dirty="0"/>
              <a:t>.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55</a:t>
            </a:fld>
            <a:endParaRPr lang="en-US"/>
          </a:p>
        </p:txBody>
      </p:sp>
    </p:spTree>
    <p:extLst>
      <p:ext uri="{BB962C8B-B14F-4D97-AF65-F5344CB8AC3E}">
        <p14:creationId xmlns:p14="http://schemas.microsoft.com/office/powerpoint/2010/main" xmlns="" val="4599589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Lender of Last Resort</a:t>
            </a:r>
            <a:endParaRPr lang="en-US" dirty="0"/>
          </a:p>
        </p:txBody>
      </p:sp>
      <p:sp>
        <p:nvSpPr>
          <p:cNvPr id="3" name="Content Placeholder 2"/>
          <p:cNvSpPr>
            <a:spLocks noGrp="1"/>
          </p:cNvSpPr>
          <p:nvPr>
            <p:ph idx="1"/>
          </p:nvPr>
        </p:nvSpPr>
        <p:spPr/>
        <p:txBody>
          <a:bodyPr>
            <a:normAutofit/>
          </a:bodyPr>
          <a:lstStyle/>
          <a:p>
            <a:r>
              <a:rPr lang="en-US" dirty="0" smtClean="0"/>
              <a:t>The discretionary provision of liquidity to a financial institution (or the market as a whole) by the central bank in reaction to an adverse shock which causes an abnormal increase in demand for liquidity which cannot be met from an alternative source.</a:t>
            </a:r>
          </a:p>
        </p:txBody>
      </p:sp>
      <p:sp>
        <p:nvSpPr>
          <p:cNvPr id="4" name="Slide Number Placeholder 3"/>
          <p:cNvSpPr>
            <a:spLocks noGrp="1"/>
          </p:cNvSpPr>
          <p:nvPr>
            <p:ph type="sldNum" sz="quarter" idx="12"/>
          </p:nvPr>
        </p:nvSpPr>
        <p:spPr/>
        <p:txBody>
          <a:bodyPr/>
          <a:lstStyle/>
          <a:p>
            <a:fld id="{94FD13E0-F000-4EB5-B87B-1F51A7604B64}" type="slidenum">
              <a:rPr lang="en-US" smtClean="0"/>
              <a:pPr/>
              <a:t>56</a:t>
            </a:fld>
            <a:endParaRPr lang="en-US"/>
          </a:p>
        </p:txBody>
      </p:sp>
    </p:spTree>
    <p:extLst>
      <p:ext uri="{BB962C8B-B14F-4D97-AF65-F5344CB8AC3E}">
        <p14:creationId xmlns:p14="http://schemas.microsoft.com/office/powerpoint/2010/main" xmlns="" val="28797155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of Banking Crisis</a:t>
            </a:r>
            <a:endParaRPr lang="en-US" dirty="0"/>
          </a:p>
        </p:txBody>
      </p:sp>
      <p:sp>
        <p:nvSpPr>
          <p:cNvPr id="3" name="Content Placeholder 2"/>
          <p:cNvSpPr>
            <a:spLocks noGrp="1"/>
          </p:cNvSpPr>
          <p:nvPr>
            <p:ph idx="1"/>
          </p:nvPr>
        </p:nvSpPr>
        <p:spPr/>
        <p:txBody>
          <a:bodyPr>
            <a:normAutofit lnSpcReduction="10000"/>
          </a:bodyPr>
          <a:lstStyle/>
          <a:p>
            <a:r>
              <a:rPr lang="en-US" dirty="0" smtClean="0"/>
              <a:t>These indicators predict banking crises relatively well. </a:t>
            </a:r>
          </a:p>
          <a:p>
            <a:pPr lvl="1"/>
            <a:r>
              <a:rPr lang="en-US" dirty="0" smtClean="0"/>
              <a:t>Slower output growth, </a:t>
            </a:r>
          </a:p>
          <a:p>
            <a:pPr lvl="1"/>
            <a:r>
              <a:rPr lang="en-US" dirty="0" smtClean="0"/>
              <a:t>increases in real interest rates, </a:t>
            </a:r>
          </a:p>
          <a:p>
            <a:pPr lvl="1"/>
            <a:r>
              <a:rPr lang="en-US" dirty="0" smtClean="0"/>
              <a:t>declining liquidity, </a:t>
            </a:r>
          </a:p>
          <a:p>
            <a:pPr lvl="1"/>
            <a:r>
              <a:rPr lang="en-US" dirty="0" smtClean="0"/>
              <a:t>faster credit growth, </a:t>
            </a:r>
          </a:p>
          <a:p>
            <a:pPr lvl="1"/>
            <a:r>
              <a:rPr lang="en-US" dirty="0" smtClean="0"/>
              <a:t>explicit deposit insurance, </a:t>
            </a:r>
          </a:p>
          <a:p>
            <a:pPr lvl="1"/>
            <a:r>
              <a:rPr lang="en-US" dirty="0" smtClean="0"/>
              <a:t>poor legal systems, and </a:t>
            </a:r>
          </a:p>
          <a:p>
            <a:pPr lvl="1"/>
            <a:r>
              <a:rPr lang="en-US" dirty="0" smtClean="0"/>
              <a:t>a generally less-developed institutional framework</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57</a:t>
            </a:fld>
            <a:endParaRPr lang="en-US"/>
          </a:p>
        </p:txBody>
      </p:sp>
    </p:spTree>
    <p:extLst>
      <p:ext uri="{BB962C8B-B14F-4D97-AF65-F5344CB8AC3E}">
        <p14:creationId xmlns:p14="http://schemas.microsoft.com/office/powerpoint/2010/main" xmlns="" val="6350482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
            </a:r>
            <a:r>
              <a:rPr lang="en-US" dirty="0" smtClean="0"/>
              <a:t>eposit insurance</a:t>
            </a:r>
            <a:endParaRPr lang="en-US" dirty="0"/>
          </a:p>
        </p:txBody>
      </p:sp>
      <p:sp>
        <p:nvSpPr>
          <p:cNvPr id="3" name="Content Placeholder 2"/>
          <p:cNvSpPr>
            <a:spLocks noGrp="1"/>
          </p:cNvSpPr>
          <p:nvPr>
            <p:ph idx="1"/>
          </p:nvPr>
        </p:nvSpPr>
        <p:spPr/>
        <p:txBody>
          <a:bodyPr/>
          <a:lstStyle/>
          <a:p>
            <a:r>
              <a:rPr lang="en-US" dirty="0" smtClean="0"/>
              <a:t>Deposit </a:t>
            </a:r>
            <a:r>
              <a:rPr lang="en-US" dirty="0"/>
              <a:t>insurance is a measure implemented in many countries to protect bank depositors, in full or in part, from losses caused by a bank's inability to pay its debts when due. </a:t>
            </a:r>
            <a:endParaRPr lang="en-US" dirty="0" smtClean="0"/>
          </a:p>
          <a:p>
            <a:endParaRPr lang="en-US" dirty="0"/>
          </a:p>
          <a:p>
            <a:r>
              <a:rPr lang="en-US" dirty="0" smtClean="0"/>
              <a:t>Deposit </a:t>
            </a:r>
            <a:r>
              <a:rPr lang="en-US" dirty="0"/>
              <a:t>insurance systems are one component of a financial system safety net that promotes financial stability.</a:t>
            </a:r>
          </a:p>
        </p:txBody>
      </p:sp>
      <p:sp>
        <p:nvSpPr>
          <p:cNvPr id="4" name="Slide Number Placeholder 3"/>
          <p:cNvSpPr>
            <a:spLocks noGrp="1"/>
          </p:cNvSpPr>
          <p:nvPr>
            <p:ph type="sldNum" sz="quarter" idx="12"/>
          </p:nvPr>
        </p:nvSpPr>
        <p:spPr/>
        <p:txBody>
          <a:bodyPr/>
          <a:lstStyle/>
          <a:p>
            <a:fld id="{2DDF93FA-7F6F-4FB8-A869-92F785360332}" type="slidenum">
              <a:rPr lang="en-US" smtClean="0"/>
              <a:pPr/>
              <a:t>58</a:t>
            </a:fld>
            <a:endParaRPr lang="en-US"/>
          </a:p>
        </p:txBody>
      </p:sp>
    </p:spTree>
    <p:extLst>
      <p:ext uri="{BB962C8B-B14F-4D97-AF65-F5344CB8AC3E}">
        <p14:creationId xmlns:p14="http://schemas.microsoft.com/office/powerpoint/2010/main" xmlns="" val="163373778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Legislations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Banking Companies Ordinance</a:t>
            </a:r>
          </a:p>
          <a:p>
            <a:r>
              <a:rPr lang="en-US" dirty="0" smtClean="0"/>
              <a:t>State Bank of Pakistan ACT</a:t>
            </a:r>
          </a:p>
          <a:p>
            <a:r>
              <a:rPr lang="en-US" dirty="0" smtClean="0"/>
              <a:t>Foreign Exchange Regulation ACT</a:t>
            </a:r>
          </a:p>
          <a:p>
            <a:r>
              <a:rPr lang="en-US" dirty="0" smtClean="0"/>
              <a:t>The negotiable Instruments ACT,</a:t>
            </a:r>
          </a:p>
          <a:p>
            <a:r>
              <a:rPr lang="en-US" dirty="0" smtClean="0"/>
              <a:t>Financial Institutions Ordinance 2001</a:t>
            </a:r>
          </a:p>
          <a:p>
            <a:r>
              <a:rPr lang="en-US" dirty="0" smtClean="0"/>
              <a:t>Prudential regulations  </a:t>
            </a:r>
          </a:p>
          <a:p>
            <a:pPr lvl="1"/>
            <a:r>
              <a:rPr lang="en-US" dirty="0" smtClean="0"/>
              <a:t>For agriculture financing</a:t>
            </a:r>
          </a:p>
          <a:p>
            <a:pPr lvl="1"/>
            <a:r>
              <a:rPr lang="en-US" dirty="0" smtClean="0"/>
              <a:t>For corporate / commercial banking</a:t>
            </a:r>
          </a:p>
          <a:p>
            <a:pPr lvl="1"/>
            <a:r>
              <a:rPr lang="en-US" dirty="0" smtClean="0"/>
              <a:t>For Small &amp; Medium Enterprise Financing</a:t>
            </a:r>
          </a:p>
          <a:p>
            <a:pPr lvl="1"/>
            <a:r>
              <a:rPr lang="en-US" dirty="0" smtClean="0"/>
              <a:t>For consumer financing</a:t>
            </a:r>
          </a:p>
          <a:p>
            <a:pPr lvl="1"/>
            <a:r>
              <a:rPr lang="en-US" dirty="0" smtClean="0"/>
              <a:t>For Microfinance Banks</a:t>
            </a:r>
          </a:p>
        </p:txBody>
      </p:sp>
      <p:sp>
        <p:nvSpPr>
          <p:cNvPr id="4" name="Slide Number Placeholder 3"/>
          <p:cNvSpPr>
            <a:spLocks noGrp="1"/>
          </p:cNvSpPr>
          <p:nvPr>
            <p:ph type="sldNum" sz="quarter" idx="12"/>
          </p:nvPr>
        </p:nvSpPr>
        <p:spPr/>
        <p:txBody>
          <a:bodyPr/>
          <a:lstStyle/>
          <a:p>
            <a:fld id="{703E436D-0A4A-42FF-AE61-4AC5AD9AE814}" type="slidenum">
              <a:rPr lang="en-US" smtClean="0"/>
              <a:pPr/>
              <a:t>59</a:t>
            </a:fld>
            <a:endParaRPr lang="en-US" dirty="0"/>
          </a:p>
        </p:txBody>
      </p:sp>
    </p:spTree>
    <p:extLst>
      <p:ext uri="{BB962C8B-B14F-4D97-AF65-F5344CB8AC3E}">
        <p14:creationId xmlns:p14="http://schemas.microsoft.com/office/powerpoint/2010/main" xmlns="" val="352674614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703E436D-0A4A-42FF-AE61-4AC5AD9AE814}" type="slidenum">
              <a:rPr lang="en-US" smtClean="0"/>
              <a:pPr/>
              <a:t>60</a:t>
            </a:fld>
            <a:endParaRPr lang="en-US" dirty="0"/>
          </a:p>
        </p:txBody>
      </p:sp>
    </p:spTree>
    <p:extLst>
      <p:ext uri="{BB962C8B-B14F-4D97-AF65-F5344CB8AC3E}">
        <p14:creationId xmlns:p14="http://schemas.microsoft.com/office/powerpoint/2010/main" xmlns="" val="3242984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1186</TotalTime>
  <Words>2906</Words>
  <Application>Microsoft Office PowerPoint</Application>
  <PresentationFormat>On-screen Show (4:3)</PresentationFormat>
  <Paragraphs>275</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MBF-705 LEGAL AND REGULATORY ASPECTS OF BANKING SUPERVISION</vt:lpstr>
      <vt:lpstr>Banking Supervision</vt:lpstr>
      <vt:lpstr>Banking Supervision (Contd.)</vt:lpstr>
      <vt:lpstr>Banking Supervision (Contd.)</vt:lpstr>
      <vt:lpstr>Bank Supervision Models in the Industrialized Countries</vt:lpstr>
      <vt:lpstr>Basel Guidelines on Supervision</vt:lpstr>
      <vt:lpstr>Basel Guidelines on Supervision (Contd.)</vt:lpstr>
      <vt:lpstr>Basel Guidelines on Supervision (Contd.)</vt:lpstr>
      <vt:lpstr>Supervisory Methodologies</vt:lpstr>
      <vt:lpstr>ON-SITE EXAMINATIONS</vt:lpstr>
      <vt:lpstr>ON-SITE EXAMINATIONS (Contd.)</vt:lpstr>
      <vt:lpstr>OFF-SITE SURVEILLANCE</vt:lpstr>
      <vt:lpstr>International Experience of Bank Supervision</vt:lpstr>
      <vt:lpstr>Financial Sector of Pakistan</vt:lpstr>
      <vt:lpstr>Financial Sector of Pakistan (Contd.)</vt:lpstr>
      <vt:lpstr>Financial Sector of Pakistan (Contd.)</vt:lpstr>
      <vt:lpstr>Financial Sector of Pakistan (Contd.)</vt:lpstr>
      <vt:lpstr>Powers of State Bank of Pakistan</vt:lpstr>
      <vt:lpstr>Powers of State Bank of Pakistan (Contd.)</vt:lpstr>
      <vt:lpstr>Powers of State Bank of Pakistan (Contd.)</vt:lpstr>
      <vt:lpstr>Powers of State Bank of Pakistan (Contd.)</vt:lpstr>
      <vt:lpstr>Symptoms and causes of bank problems</vt:lpstr>
      <vt:lpstr>Loose Supervision results in</vt:lpstr>
      <vt:lpstr>Loose Supervision results in (Contd.)</vt:lpstr>
      <vt:lpstr>Loose Supervision results in (Contd.)</vt:lpstr>
      <vt:lpstr>Loose Supervision results in (Contd.)</vt:lpstr>
      <vt:lpstr>Loose Supervision results in (Contd.)</vt:lpstr>
      <vt:lpstr>Loose Supervision results in (Contd.)</vt:lpstr>
      <vt:lpstr>Loose Supervision results in (Contd.)</vt:lpstr>
      <vt:lpstr>Loose Supervision results in (Contd.)</vt:lpstr>
      <vt:lpstr>Loose Supervision results in (Contd.)</vt:lpstr>
      <vt:lpstr>Identification of weak banks</vt:lpstr>
      <vt:lpstr>Identification of weak banks (Contd.)</vt:lpstr>
      <vt:lpstr>Supervision Methods for identification of weak Banks</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Supervision Methods for identification of weak Banks (Contd.)</vt:lpstr>
      <vt:lpstr>Guiding principles for banks resolution policy</vt:lpstr>
      <vt:lpstr>Guiding principles for banks resolution policy (Contd.)</vt:lpstr>
      <vt:lpstr>Guiding principles for banks resolution policy (Contd.)</vt:lpstr>
      <vt:lpstr>Guiding principles for banks resolution policy (Contd.)</vt:lpstr>
      <vt:lpstr>Guiding principles for banks resolution policy (Contd.)</vt:lpstr>
      <vt:lpstr>Guiding principles for banks resolution policy (Contd.)</vt:lpstr>
      <vt:lpstr>Resolution techniques (Contd.)</vt:lpstr>
      <vt:lpstr>Restructuring plans</vt:lpstr>
      <vt:lpstr>Mergers and acquisitions</vt:lpstr>
      <vt:lpstr>Purchase-and-assumption transactions</vt:lpstr>
      <vt:lpstr>Bridge bank</vt:lpstr>
      <vt:lpstr>Use of public sector monies in a resolution</vt:lpstr>
      <vt:lpstr>Closure of the bank: Depositors pay-off</vt:lpstr>
      <vt:lpstr>Public disclosure of problems</vt:lpstr>
      <vt:lpstr>Lender of Last Resort</vt:lpstr>
      <vt:lpstr>Indicators of Banking Crisis</vt:lpstr>
      <vt:lpstr>Deposit insurance</vt:lpstr>
      <vt:lpstr>Legislations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stdc_lp</cp:lastModifiedBy>
  <cp:revision>19</cp:revision>
  <dcterms:created xsi:type="dcterms:W3CDTF">2013-12-23T18:26:52Z</dcterms:created>
  <dcterms:modified xsi:type="dcterms:W3CDTF">2013-12-25T06:33:25Z</dcterms:modified>
</cp:coreProperties>
</file>