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sldIdLst>
    <p:sldId id="303" r:id="rId2"/>
    <p:sldId id="304" r:id="rId3"/>
    <p:sldId id="306" r:id="rId4"/>
    <p:sldId id="307" r:id="rId5"/>
    <p:sldId id="257" r:id="rId6"/>
    <p:sldId id="258" r:id="rId7"/>
    <p:sldId id="308" r:id="rId8"/>
    <p:sldId id="259" r:id="rId9"/>
    <p:sldId id="309" r:id="rId10"/>
    <p:sldId id="261" r:id="rId11"/>
    <p:sldId id="263" r:id="rId12"/>
    <p:sldId id="310" r:id="rId13"/>
    <p:sldId id="262" r:id="rId14"/>
    <p:sldId id="265" r:id="rId15"/>
    <p:sldId id="313" r:id="rId16"/>
    <p:sldId id="266" r:id="rId17"/>
    <p:sldId id="267" r:id="rId18"/>
    <p:sldId id="268" r:id="rId19"/>
    <p:sldId id="269" r:id="rId20"/>
    <p:sldId id="270" r:id="rId21"/>
    <p:sldId id="314" r:id="rId22"/>
    <p:sldId id="271" r:id="rId23"/>
    <p:sldId id="315" r:id="rId24"/>
    <p:sldId id="272" r:id="rId25"/>
    <p:sldId id="273" r:id="rId26"/>
    <p:sldId id="274" r:id="rId27"/>
    <p:sldId id="276" r:id="rId28"/>
    <p:sldId id="316" r:id="rId29"/>
    <p:sldId id="277" r:id="rId30"/>
    <p:sldId id="278" r:id="rId31"/>
    <p:sldId id="279" r:id="rId32"/>
    <p:sldId id="280" r:id="rId33"/>
    <p:sldId id="281" r:id="rId34"/>
    <p:sldId id="284" r:id="rId35"/>
    <p:sldId id="285" r:id="rId36"/>
    <p:sldId id="287" r:id="rId37"/>
    <p:sldId id="289" r:id="rId38"/>
    <p:sldId id="290" r:id="rId39"/>
    <p:sldId id="291" r:id="rId40"/>
    <p:sldId id="292" r:id="rId41"/>
    <p:sldId id="293" r:id="rId42"/>
    <p:sldId id="294" r:id="rId43"/>
    <p:sldId id="295" r:id="rId44"/>
    <p:sldId id="296" r:id="rId45"/>
    <p:sldId id="297" r:id="rId46"/>
    <p:sldId id="299" r:id="rId47"/>
    <p:sldId id="300" r:id="rId48"/>
    <p:sldId id="301" r:id="rId49"/>
    <p:sldId id="302" r:id="rId50"/>
    <p:sldId id="319" r:id="rId51"/>
    <p:sldId id="30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06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DB62BD-19B6-4FD0-ACFF-E069220CD0F4}" type="datetimeFigureOut">
              <a:rPr lang="en-US" smtClean="0"/>
              <a:pPr/>
              <a:t>12/24/2013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CB569D-BF08-40C2-80EA-2A03C8668023}" type="slidenum">
              <a:rPr lang="en-US" smtClean="0"/>
              <a:pPr/>
              <a:t>‹#›</a:t>
            </a:fld>
            <a:endParaRPr lang="en-US"/>
          </a:p>
        </p:txBody>
      </p:sp>
    </p:spTree>
    <p:extLst>
      <p:ext uri="{BB962C8B-B14F-4D97-AF65-F5344CB8AC3E}">
        <p14:creationId xmlns:p14="http://schemas.microsoft.com/office/powerpoint/2010/main" xmlns="" val="354582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32A647-B2F2-4AC8-9A98-C180A1F4199D}" type="datetime1">
              <a:rPr lang="en-US" smtClean="0"/>
              <a:pPr/>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39492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208D10-177D-4BBE-9349-6ED969ED94B5}" type="datetime1">
              <a:rPr lang="en-US" smtClean="0"/>
              <a:pPr/>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412514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BBD150-10DD-4FB3-9AD4-9083C4BE2221}" type="datetime1">
              <a:rPr lang="en-US" smtClean="0"/>
              <a:pPr/>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26235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1BC560-E907-41F3-A97B-8B07DAD495CA}" type="datetime1">
              <a:rPr lang="en-US" smtClean="0"/>
              <a:pPr/>
              <a:t>12/24/2013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184263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C9E509-38D5-45C0-9E8A-43D17E96BC18}" type="datetime1">
              <a:rPr lang="en-US" smtClean="0"/>
              <a:pPr/>
              <a:t>12/24/2013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676043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0E19F5-960C-45F2-9B18-3D4CF666B6B6}" type="datetime1">
              <a:rPr lang="en-US" smtClean="0"/>
              <a:pPr/>
              <a:t>12/24/2013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433723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5D22ED-05AB-4FAE-845C-4FFB6AD4B954}" type="datetime1">
              <a:rPr lang="en-US" smtClean="0"/>
              <a:pPr/>
              <a:t>12/24/2013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41490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57B8BF-22E3-4F2E-A4A9-794394849F10}" type="datetime1">
              <a:rPr lang="en-US" smtClean="0"/>
              <a:pPr/>
              <a:t>12/24/2013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033618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CB56FA-1CAF-4727-92F1-F6651A0EFC41}" type="datetime1">
              <a:rPr lang="en-US" smtClean="0"/>
              <a:pPr/>
              <a:t>12/24/2013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1625977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C55888-5415-412C-8E78-BC7DF0B8D94E}" type="datetime1">
              <a:rPr lang="en-US" smtClean="0"/>
              <a:pPr/>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994100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212E98-5969-4BB8-AA1C-232F7DD1BBC3}" type="datetime1">
              <a:rPr lang="en-US" smtClean="0"/>
              <a:pPr/>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652523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316988-47E9-476B-A140-969CC69D02FA}" type="datetime1">
              <a:rPr lang="en-US" smtClean="0"/>
              <a:pPr/>
              <a:t>12/24/2013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1670882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THIRTY</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1536161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The negotiable Instruments ACT,</a:t>
            </a:r>
          </a:p>
          <a:p>
            <a:r>
              <a:rPr lang="en-US" dirty="0" smtClean="0"/>
              <a:t>Financial Institutions Ordinance 2001.</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a:t>
            </a:fld>
            <a:endParaRPr lang="en-US" dirty="0"/>
          </a:p>
        </p:txBody>
      </p:sp>
    </p:spTree>
    <p:extLst>
      <p:ext uri="{BB962C8B-B14F-4D97-AF65-F5344CB8AC3E}">
        <p14:creationId xmlns:p14="http://schemas.microsoft.com/office/powerpoint/2010/main" xmlns="" val="38632212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What are prudential Regulations?</a:t>
            </a:r>
          </a:p>
          <a:p>
            <a:r>
              <a:rPr lang="en-US" dirty="0" smtClean="0"/>
              <a:t>Prudential regulations  </a:t>
            </a:r>
          </a:p>
          <a:p>
            <a:pPr lvl="1"/>
            <a:r>
              <a:rPr lang="en-US" dirty="0" smtClean="0"/>
              <a:t>For agriculture financing</a:t>
            </a:r>
          </a:p>
          <a:p>
            <a:pPr lvl="1"/>
            <a:r>
              <a:rPr lang="en-US" dirty="0" smtClean="0"/>
              <a:t>For corporate / commercial banking</a:t>
            </a:r>
          </a:p>
          <a:p>
            <a:pPr lvl="1"/>
            <a:r>
              <a:rPr lang="en-US" dirty="0" smtClean="0"/>
              <a:t>For Small &amp; Medium Enterprise Financing</a:t>
            </a:r>
          </a:p>
          <a:p>
            <a:pPr lvl="1"/>
            <a:r>
              <a:rPr lang="en-US" dirty="0" smtClean="0"/>
              <a:t>For consumer financing</a:t>
            </a:r>
          </a:p>
          <a:p>
            <a:pPr lvl="1"/>
            <a:r>
              <a:rPr lang="en-US" dirty="0" smtClean="0"/>
              <a:t>For Microfinance Banks</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3</a:t>
            </a:fld>
            <a:endParaRPr lang="en-US" dirty="0"/>
          </a:p>
        </p:txBody>
      </p:sp>
    </p:spTree>
    <p:extLst>
      <p:ext uri="{BB962C8B-B14F-4D97-AF65-F5344CB8AC3E}">
        <p14:creationId xmlns:p14="http://schemas.microsoft.com/office/powerpoint/2010/main" xmlns="" val="3590924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Prudential Regulations?</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sz="2200" b="1" dirty="0"/>
              <a:t>Prudential</a:t>
            </a:r>
            <a:r>
              <a:rPr lang="en-US" sz="2200" dirty="0"/>
              <a:t>—to reduce the level of risk bank creditors are exposed to (that is, to protect depositors); </a:t>
            </a:r>
            <a:endParaRPr lang="en-US" sz="2200" dirty="0" smtClean="0"/>
          </a:p>
          <a:p>
            <a:pPr marL="342900" lvl="1" indent="-342900">
              <a:buFont typeface="Arial" pitchFamily="34" charset="0"/>
              <a:buChar char="•"/>
            </a:pPr>
            <a:endParaRPr lang="en-US" sz="2200" dirty="0"/>
          </a:p>
          <a:p>
            <a:pPr marL="342900" lvl="1" indent="-342900">
              <a:buFont typeface="Arial" pitchFamily="34" charset="0"/>
              <a:buChar char="•"/>
            </a:pPr>
            <a:r>
              <a:rPr lang="en-US" sz="2200" dirty="0" smtClean="0"/>
              <a:t>Regulations which </a:t>
            </a:r>
            <a:r>
              <a:rPr lang="en-US" sz="2200" smtClean="0"/>
              <a:t>are governed by laws.</a:t>
            </a:r>
            <a:endParaRPr lang="en-US" sz="2200"/>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4</a:t>
            </a:fld>
            <a:endParaRPr lang="en-US" dirty="0"/>
          </a:p>
        </p:txBody>
      </p:sp>
    </p:spTree>
    <p:extLst>
      <p:ext uri="{BB962C8B-B14F-4D97-AF65-F5344CB8AC3E}">
        <p14:creationId xmlns:p14="http://schemas.microsoft.com/office/powerpoint/2010/main" xmlns="" val="695814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PR’s by State Bank of Pakistan</a:t>
            </a:r>
            <a:endParaRPr lang="en-US" dirty="0"/>
          </a:p>
        </p:txBody>
      </p:sp>
      <p:sp>
        <p:nvSpPr>
          <p:cNvPr id="3" name="Content Placeholder 2"/>
          <p:cNvSpPr>
            <a:spLocks noGrp="1"/>
          </p:cNvSpPr>
          <p:nvPr>
            <p:ph idx="1"/>
          </p:nvPr>
        </p:nvSpPr>
        <p:spPr/>
        <p:txBody>
          <a:bodyPr/>
          <a:lstStyle/>
          <a:p>
            <a:r>
              <a:rPr lang="en-US" dirty="0" smtClean="0"/>
              <a:t>Prudential regulations  </a:t>
            </a:r>
          </a:p>
          <a:p>
            <a:pPr lvl="1"/>
            <a:r>
              <a:rPr lang="en-US" dirty="0" smtClean="0"/>
              <a:t>For agriculture financing</a:t>
            </a:r>
          </a:p>
          <a:p>
            <a:pPr lvl="1"/>
            <a:r>
              <a:rPr lang="en-US" dirty="0" smtClean="0"/>
              <a:t>For corporate / commercial banking</a:t>
            </a:r>
          </a:p>
          <a:p>
            <a:pPr lvl="1"/>
            <a:r>
              <a:rPr lang="en-US" dirty="0" smtClean="0"/>
              <a:t>For Small &amp; Medium Enterprise Financing</a:t>
            </a:r>
          </a:p>
          <a:p>
            <a:pPr lvl="1"/>
            <a:r>
              <a:rPr lang="en-US" dirty="0" smtClean="0"/>
              <a:t>For consumer financing</a:t>
            </a:r>
          </a:p>
          <a:p>
            <a:pPr lvl="1"/>
            <a:r>
              <a:rPr lang="en-US" dirty="0" smtClean="0"/>
              <a:t>For Microfinance Banks</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5</a:t>
            </a:fld>
            <a:endParaRPr lang="en-US" dirty="0"/>
          </a:p>
        </p:txBody>
      </p:sp>
    </p:spTree>
    <p:extLst>
      <p:ext uri="{BB962C8B-B14F-4D97-AF65-F5344CB8AC3E}">
        <p14:creationId xmlns:p14="http://schemas.microsoft.com/office/powerpoint/2010/main" xmlns="" val="2943087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 for Agricultural Financing</a:t>
            </a:r>
            <a:endParaRPr lang="en-US" dirty="0"/>
          </a:p>
        </p:txBody>
      </p:sp>
      <p:sp>
        <p:nvSpPr>
          <p:cNvPr id="3" name="Content Placeholder 2"/>
          <p:cNvSpPr>
            <a:spLocks noGrp="1"/>
          </p:cNvSpPr>
          <p:nvPr>
            <p:ph idx="1"/>
          </p:nvPr>
        </p:nvSpPr>
        <p:spPr/>
        <p:txBody>
          <a:bodyPr>
            <a:normAutofit lnSpcReduction="10000"/>
          </a:bodyPr>
          <a:lstStyle/>
          <a:p>
            <a:r>
              <a:rPr lang="en-US" dirty="0" smtClean="0"/>
              <a:t> The importance of agriculture cannot be overemphasized for the economy of  Pakistan. </a:t>
            </a:r>
          </a:p>
          <a:p>
            <a:r>
              <a:rPr lang="en-US" dirty="0" smtClean="0"/>
              <a:t>Agriculture constitutes about 23% of the GDP of Pakistan and accounts for 42.1% of the total employed </a:t>
            </a:r>
            <a:r>
              <a:rPr lang="en-US" dirty="0" err="1" smtClean="0"/>
              <a:t>labour</a:t>
            </a:r>
            <a:r>
              <a:rPr lang="en-US" dirty="0" smtClean="0"/>
              <a:t> force in Pakistan. </a:t>
            </a:r>
          </a:p>
          <a:p>
            <a:r>
              <a:rPr lang="en-US" dirty="0" smtClean="0"/>
              <a:t>By serving as the base sector for major industries like textile and sugar etc., the agriculture sector stands out as the largest source of foreign exchange earnings.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6</a:t>
            </a:fld>
            <a:endParaRPr lang="en-US" dirty="0"/>
          </a:p>
        </p:txBody>
      </p:sp>
    </p:spTree>
    <p:extLst>
      <p:ext uri="{BB962C8B-B14F-4D97-AF65-F5344CB8AC3E}">
        <p14:creationId xmlns:p14="http://schemas.microsoft.com/office/powerpoint/2010/main" xmlns="" val="1463726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lstStyle/>
          <a:p>
            <a:r>
              <a:rPr lang="en-US" dirty="0" smtClean="0"/>
              <a:t>In view of its wide-ranging backward and forward linkages, agriculture in Pakistan assumes a vital role in overall growth of the economy. </a:t>
            </a:r>
          </a:p>
          <a:p>
            <a:r>
              <a:rPr lang="en-US" dirty="0" smtClean="0"/>
              <a:t>Thus, a progressive and well developed agriculture sector can play a pivotal role in accelerating the overall pace of development of the country and alleviating poverty. </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7</a:t>
            </a:fld>
            <a:endParaRPr lang="en-US" dirty="0"/>
          </a:p>
        </p:txBody>
      </p:sp>
    </p:spTree>
    <p:extLst>
      <p:ext uri="{BB962C8B-B14F-4D97-AF65-F5344CB8AC3E}">
        <p14:creationId xmlns:p14="http://schemas.microsoft.com/office/powerpoint/2010/main" xmlns="" val="33495811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lstStyle/>
          <a:p>
            <a:r>
              <a:rPr lang="en-US" dirty="0" smtClean="0"/>
              <a:t>State Bank of Pakistan, in consultation with commercial banks/DFIs has been endeavoring for the past many decades to ensure the flow of sufficient funds to the agriculture sector. While substantial progress has been made in this respect, there is still a lot of room for further improvement.</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8</a:t>
            </a:fld>
            <a:endParaRPr lang="en-US" dirty="0"/>
          </a:p>
        </p:txBody>
      </p:sp>
    </p:spTree>
    <p:extLst>
      <p:ext uri="{BB962C8B-B14F-4D97-AF65-F5344CB8AC3E}">
        <p14:creationId xmlns:p14="http://schemas.microsoft.com/office/powerpoint/2010/main" xmlns="" val="180353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lstStyle/>
          <a:p>
            <a:r>
              <a:rPr lang="en-US" dirty="0" smtClean="0"/>
              <a:t>The new and innovative financial products for financing the agriculture  sector can create a win-win situation, whereby, on one hand, the financing needs of agriculture sector can be met and, on the other hand, banks/DFIs can earn a reasonable rate of return on their funds</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9</a:t>
            </a:fld>
            <a:endParaRPr lang="en-US" dirty="0"/>
          </a:p>
        </p:txBody>
      </p:sp>
    </p:spTree>
    <p:extLst>
      <p:ext uri="{BB962C8B-B14F-4D97-AF65-F5344CB8AC3E}">
        <p14:creationId xmlns:p14="http://schemas.microsoft.com/office/powerpoint/2010/main" xmlns="" val="1536589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normAutofit/>
          </a:bodyPr>
          <a:lstStyle/>
          <a:p>
            <a:r>
              <a:rPr lang="en-US" dirty="0" smtClean="0"/>
              <a:t>State Bank of Pakistan is continuously working to ensure that its regulatory framework for banks/DFIs matches the changes taking place in the market and is conducive for the development of new financial products and helps banks/DFIs to optimally utilize their resources for maximizing the benefits to the banking sector and different segments of the society and economy.</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10</a:t>
            </a:fld>
            <a:endParaRPr lang="en-US" dirty="0"/>
          </a:p>
        </p:txBody>
      </p:sp>
    </p:spTree>
    <p:extLst>
      <p:ext uri="{BB962C8B-B14F-4D97-AF65-F5344CB8AC3E}">
        <p14:creationId xmlns:p14="http://schemas.microsoft.com/office/powerpoint/2010/main" xmlns="" val="20769759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normAutofit/>
          </a:bodyPr>
          <a:lstStyle/>
          <a:p>
            <a:r>
              <a:rPr lang="en-US" dirty="0" smtClean="0"/>
              <a:t>While SBP supervised Agriculture  Loans Schemes have been very useful in channelizing the bank financing to  agriculture sector, it was felt that a separate set of Prudential Regulations for  Agriculture Financing is needed to provide a broader regulatory framework to the  banks/DFIs.</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11</a:t>
            </a:fld>
            <a:endParaRPr lang="en-US" dirty="0"/>
          </a:p>
        </p:txBody>
      </p:sp>
    </p:spTree>
    <p:extLst>
      <p:ext uri="{BB962C8B-B14F-4D97-AF65-F5344CB8AC3E}">
        <p14:creationId xmlns:p14="http://schemas.microsoft.com/office/powerpoint/2010/main" xmlns="" val="18964782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lstStyle/>
          <a:p>
            <a:r>
              <a:rPr lang="en-US" dirty="0" smtClean="0"/>
              <a:t>So that banks/DFIs could be able to develop their own financing  schemes/products for financing the agriculture sector. </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12</a:t>
            </a:fld>
            <a:endParaRPr lang="en-US" dirty="0"/>
          </a:p>
        </p:txBody>
      </p:sp>
    </p:spTree>
    <p:extLst>
      <p:ext uri="{BB962C8B-B14F-4D97-AF65-F5344CB8AC3E}">
        <p14:creationId xmlns:p14="http://schemas.microsoft.com/office/powerpoint/2010/main" xmlns="" val="3101378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normAutofit/>
          </a:bodyPr>
          <a:lstStyle/>
          <a:p>
            <a:r>
              <a:rPr lang="en-US" dirty="0" smtClean="0"/>
              <a:t>The Prudential Regulations for Agriculture Financing may be considered only as the minimum standards and the banks/DFIs should take adequate measures to ensure that agricultural financing is undertaken in a prudent manner.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13</a:t>
            </a:fld>
            <a:endParaRPr lang="en-US" dirty="0"/>
          </a:p>
        </p:txBody>
      </p:sp>
    </p:spTree>
    <p:extLst>
      <p:ext uri="{BB962C8B-B14F-4D97-AF65-F5344CB8AC3E}">
        <p14:creationId xmlns:p14="http://schemas.microsoft.com/office/powerpoint/2010/main" xmlns="" val="234340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normAutofit fontScale="92500"/>
          </a:bodyPr>
          <a:lstStyle/>
          <a:p>
            <a:r>
              <a:rPr lang="en-US" dirty="0" smtClean="0"/>
              <a:t>Banks/DFIs are encouraged to extend agricultural financing on the basis of future  cash flows instead of relying solely on the collateral. </a:t>
            </a:r>
          </a:p>
          <a:p>
            <a:r>
              <a:rPr lang="en-US" dirty="0" smtClean="0"/>
              <a:t>Standard cash flows can be  estimated for different crops in different geographical areas and these cash flows can  then be adjusted for specific borrowers by trained credit officers of the banks/DFIs,  keeping in view the quality of land, efficiency of the individual farmers, etc.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14</a:t>
            </a:fld>
            <a:endParaRPr lang="en-US" dirty="0"/>
          </a:p>
        </p:txBody>
      </p:sp>
    </p:spTree>
    <p:extLst>
      <p:ext uri="{BB962C8B-B14F-4D97-AF65-F5344CB8AC3E}">
        <p14:creationId xmlns:p14="http://schemas.microsoft.com/office/powerpoint/2010/main" xmlns="" val="7413145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lstStyle/>
          <a:p>
            <a:r>
              <a:rPr lang="en-US" dirty="0" smtClean="0"/>
              <a:t>This will not only facilitate expeditious decision making, but will also reduce subjectivity in the  process of decision making.</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15</a:t>
            </a:fld>
            <a:endParaRPr lang="en-US" dirty="0"/>
          </a:p>
        </p:txBody>
      </p:sp>
    </p:spTree>
    <p:extLst>
      <p:ext uri="{BB962C8B-B14F-4D97-AF65-F5344CB8AC3E}">
        <p14:creationId xmlns:p14="http://schemas.microsoft.com/office/powerpoint/2010/main" xmlns="" val="210882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sp>
        <p:nvSpPr>
          <p:cNvPr id="3" name="Content Placeholder 2"/>
          <p:cNvSpPr>
            <a:spLocks noGrp="1"/>
          </p:cNvSpPr>
          <p:nvPr>
            <p:ph idx="1"/>
          </p:nvPr>
        </p:nvSpPr>
        <p:spPr/>
        <p:txBody>
          <a:bodyPr>
            <a:normAutofit lnSpcReduction="10000"/>
          </a:bodyPr>
          <a:lstStyle/>
          <a:p>
            <a:r>
              <a:rPr lang="en-US" dirty="0" smtClean="0"/>
              <a:t>Keeping in view the national importance of agriculture sector, State Bank expects  banks/DFIs to take extra care in facilitating their borrowers. </a:t>
            </a:r>
          </a:p>
          <a:p>
            <a:r>
              <a:rPr lang="en-US" dirty="0" smtClean="0"/>
              <a:t>For better  understanding of their customers, banks/DFIs are encouraged to translate their  application forms, check lists of all required documents and brochures in Urdu and  other regional languages.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16</a:t>
            </a:fld>
            <a:endParaRPr lang="en-US" dirty="0"/>
          </a:p>
        </p:txBody>
      </p:sp>
    </p:spTree>
    <p:extLst>
      <p:ext uri="{BB962C8B-B14F-4D97-AF65-F5344CB8AC3E}">
        <p14:creationId xmlns:p14="http://schemas.microsoft.com/office/powerpoint/2010/main" xmlns="" val="2219348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pic>
        <p:nvPicPr>
          <p:cNvPr id="1026" name="Picture 2" descr="C:\Users\Usman\Desktop\vIRTUAL UNI COMSATS\Legal and Regulatory aspects of banking supervision\RAW\snip cuts\Positive Attitude_100109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524000"/>
            <a:ext cx="8610600" cy="51053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17</a:t>
            </a:fld>
            <a:endParaRPr lang="en-US" dirty="0"/>
          </a:p>
        </p:txBody>
      </p:sp>
    </p:spTree>
    <p:extLst>
      <p:ext uri="{BB962C8B-B14F-4D97-AF65-F5344CB8AC3E}">
        <p14:creationId xmlns:p14="http://schemas.microsoft.com/office/powerpoint/2010/main" xmlns="" val="1124921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pic>
        <p:nvPicPr>
          <p:cNvPr id="2050" name="Picture 2" descr="C:\Users\Usman\Desktop\vIRTUAL UNI COMSATS\Legal and Regulatory aspects of banking supervision\RAW\snip cuts\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728788"/>
            <a:ext cx="8763000" cy="497681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18</a:t>
            </a:fld>
            <a:endParaRPr lang="en-US" dirty="0"/>
          </a:p>
        </p:txBody>
      </p:sp>
    </p:spTree>
    <p:extLst>
      <p:ext uri="{BB962C8B-B14F-4D97-AF65-F5344CB8AC3E}">
        <p14:creationId xmlns:p14="http://schemas.microsoft.com/office/powerpoint/2010/main" xmlns="" val="1225656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 for Agricultural Financing (Contd.)</a:t>
            </a:r>
            <a:endParaRPr lang="en-US" dirty="0"/>
          </a:p>
        </p:txBody>
      </p:sp>
      <p:pic>
        <p:nvPicPr>
          <p:cNvPr id="3074" name="Picture 2" descr="C:\Users\Usman\Desktop\vIRTUAL UNI COMSATS\Legal and Regulatory aspects of banking supervision\RAW\snip cuts\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1476374"/>
            <a:ext cx="8839200" cy="52292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19</a:t>
            </a:fld>
            <a:endParaRPr lang="en-US" dirty="0"/>
          </a:p>
        </p:txBody>
      </p:sp>
    </p:spTree>
    <p:extLst>
      <p:ext uri="{BB962C8B-B14F-4D97-AF65-F5344CB8AC3E}">
        <p14:creationId xmlns:p14="http://schemas.microsoft.com/office/powerpoint/2010/main" xmlns="" val="20448551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Corporate/Commercial </a:t>
            </a:r>
            <a:r>
              <a:rPr lang="en-US" dirty="0" smtClean="0">
                <a:solidFill>
                  <a:prstClr val="black"/>
                </a:solidFill>
              </a:rPr>
              <a:t>Banking</a:t>
            </a:r>
            <a:endParaRPr lang="en-US" dirty="0"/>
          </a:p>
        </p:txBody>
      </p:sp>
      <p:sp>
        <p:nvSpPr>
          <p:cNvPr id="3" name="Content Placeholder 2"/>
          <p:cNvSpPr>
            <a:spLocks noGrp="1"/>
          </p:cNvSpPr>
          <p:nvPr>
            <p:ph idx="1"/>
          </p:nvPr>
        </p:nvSpPr>
        <p:spPr/>
        <p:txBody>
          <a:bodyPr>
            <a:normAutofit/>
          </a:bodyPr>
          <a:lstStyle/>
          <a:p>
            <a:r>
              <a:rPr lang="en-US" dirty="0" smtClean="0"/>
              <a:t>The Prudential Regulations for Corporate/Commercial Banking cover four  categories viz. </a:t>
            </a:r>
          </a:p>
          <a:p>
            <a:pPr lvl="1"/>
            <a:r>
              <a:rPr lang="en-US" dirty="0" smtClean="0"/>
              <a:t>Risk Management (R), </a:t>
            </a:r>
          </a:p>
          <a:p>
            <a:pPr lvl="1"/>
            <a:r>
              <a:rPr lang="en-US" dirty="0" smtClean="0"/>
              <a:t>Corporate Governance (G), Customer Due Diligence and </a:t>
            </a:r>
          </a:p>
          <a:p>
            <a:pPr lvl="1"/>
            <a:r>
              <a:rPr lang="en-US" dirty="0" smtClean="0"/>
              <a:t>Anti Money Laundering (M), and </a:t>
            </a:r>
          </a:p>
          <a:p>
            <a:pPr lvl="1"/>
            <a:r>
              <a:rPr lang="en-US" dirty="0" smtClean="0"/>
              <a:t>Operations (O).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20</a:t>
            </a:fld>
            <a:endParaRPr lang="en-US" dirty="0"/>
          </a:p>
        </p:txBody>
      </p:sp>
    </p:spTree>
    <p:extLst>
      <p:ext uri="{BB962C8B-B14F-4D97-AF65-F5344CB8AC3E}">
        <p14:creationId xmlns:p14="http://schemas.microsoft.com/office/powerpoint/2010/main" xmlns="" val="15417446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prstClr val="black"/>
                </a:solidFill>
              </a:rPr>
              <a:t>PR for Corporate/Commercial Banking (Contd.)</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It may further be  noted that any financing facility, other than the one defined under the SMEs,  Consumer, Agriculture and Micro Financing, shall be governed by the Prudential  Regulations for Corporate/Commercial Banking. </a:t>
            </a:r>
          </a:p>
          <a:p>
            <a:r>
              <a:rPr lang="en-US" dirty="0" smtClean="0"/>
              <a:t>However, in case of international  operations, the Prudential Regulations of host country shall prevail.</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21</a:t>
            </a:fld>
            <a:endParaRPr lang="en-US" dirty="0"/>
          </a:p>
        </p:txBody>
      </p:sp>
    </p:spTree>
    <p:extLst>
      <p:ext uri="{BB962C8B-B14F-4D97-AF65-F5344CB8AC3E}">
        <p14:creationId xmlns:p14="http://schemas.microsoft.com/office/powerpoint/2010/main" xmlns="" val="6139046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prstClr val="black"/>
                </a:solidFill>
              </a:rPr>
              <a:t>PR for Corporate/Commercial Banking (Contd.)</a:t>
            </a:r>
            <a:endParaRPr lang="en-US" dirty="0"/>
          </a:p>
        </p:txBody>
      </p:sp>
      <p:sp>
        <p:nvSpPr>
          <p:cNvPr id="3" name="Content Placeholder 2"/>
          <p:cNvSpPr>
            <a:spLocks noGrp="1"/>
          </p:cNvSpPr>
          <p:nvPr>
            <p:ph idx="1"/>
          </p:nvPr>
        </p:nvSpPr>
        <p:spPr/>
        <p:txBody>
          <a:bodyPr>
            <a:normAutofit/>
          </a:bodyPr>
          <a:lstStyle/>
          <a:p>
            <a:r>
              <a:rPr lang="en-US" dirty="0" smtClean="0"/>
              <a:t>The Prudential Regulations for Corporate/Commercial Banking do not supersede  other directives issued by State Bank of Pakistan in respect of areas not covered here.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22</a:t>
            </a:fld>
            <a:endParaRPr lang="en-US" dirty="0"/>
          </a:p>
        </p:txBody>
      </p:sp>
    </p:spTree>
    <p:extLst>
      <p:ext uri="{BB962C8B-B14F-4D97-AF65-F5344CB8AC3E}">
        <p14:creationId xmlns:p14="http://schemas.microsoft.com/office/powerpoint/2010/main" xmlns="" val="2693894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black"/>
                </a:solidFill>
              </a:rPr>
              <a:t>PR for Corporate/Commercial Banking (Contd.)</a:t>
            </a:r>
            <a:endParaRPr lang="en-US" dirty="0"/>
          </a:p>
        </p:txBody>
      </p:sp>
      <p:sp>
        <p:nvSpPr>
          <p:cNvPr id="3" name="Content Placeholder 2"/>
          <p:cNvSpPr>
            <a:spLocks noGrp="1"/>
          </p:cNvSpPr>
          <p:nvPr>
            <p:ph idx="1"/>
          </p:nvPr>
        </p:nvSpPr>
        <p:spPr/>
        <p:txBody>
          <a:bodyPr/>
          <a:lstStyle/>
          <a:p>
            <a:r>
              <a:rPr lang="en-US" dirty="0" smtClean="0"/>
              <a:t>Any violation or circumvention of these regulations shall render the  bank/DFI/officer(s) concerned liable for penalties under the Banking Companies  Ordinance, 1962.</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23</a:t>
            </a:fld>
            <a:endParaRPr lang="en-US" dirty="0"/>
          </a:p>
        </p:txBody>
      </p:sp>
    </p:spTree>
    <p:extLst>
      <p:ext uri="{BB962C8B-B14F-4D97-AF65-F5344CB8AC3E}">
        <p14:creationId xmlns:p14="http://schemas.microsoft.com/office/powerpoint/2010/main" xmlns="" val="26323473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black"/>
                </a:solidFill>
              </a:rPr>
              <a:t>PR for Corporate/Commercial Banking (Contd.)</a:t>
            </a:r>
            <a:endParaRPr lang="en-US" dirty="0"/>
          </a:p>
        </p:txBody>
      </p:sp>
      <p:pic>
        <p:nvPicPr>
          <p:cNvPr id="4098" name="Picture 2" descr="C:\Users\Usman\Desktop\vIRTUAL UNI COMSATS\Legal and Regulatory aspects of banking supervision\RAW\snip cuts\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1600200"/>
            <a:ext cx="6553200" cy="5181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24</a:t>
            </a:fld>
            <a:endParaRPr lang="en-US" dirty="0"/>
          </a:p>
        </p:txBody>
      </p:sp>
    </p:spTree>
    <p:extLst>
      <p:ext uri="{BB962C8B-B14F-4D97-AF65-F5344CB8AC3E}">
        <p14:creationId xmlns:p14="http://schemas.microsoft.com/office/powerpoint/2010/main" xmlns="" val="2212514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black"/>
                </a:solidFill>
              </a:rPr>
              <a:t>PR for Corporate/Commercial Banking (Contd.)</a:t>
            </a:r>
            <a:endParaRPr lang="en-US" dirty="0"/>
          </a:p>
        </p:txBody>
      </p:sp>
      <p:pic>
        <p:nvPicPr>
          <p:cNvPr id="5122" name="Picture 2" descr="C:\Users\Usman\Desktop\vIRTUAL UNI COMSATS\Legal and Regulatory aspects of banking supervision\RAW\snip cuts\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766888"/>
            <a:ext cx="7391400" cy="486251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25</a:t>
            </a:fld>
            <a:endParaRPr lang="en-US" dirty="0"/>
          </a:p>
        </p:txBody>
      </p:sp>
    </p:spTree>
    <p:extLst>
      <p:ext uri="{BB962C8B-B14F-4D97-AF65-F5344CB8AC3E}">
        <p14:creationId xmlns:p14="http://schemas.microsoft.com/office/powerpoint/2010/main" xmlns="" val="30763242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prstClr val="black"/>
                </a:solidFill>
              </a:rPr>
              <a:t>PR for </a:t>
            </a:r>
            <a:r>
              <a:rPr lang="en-US" sz="3200" dirty="0" smtClean="0">
                <a:solidFill>
                  <a:prstClr val="black"/>
                </a:solidFill>
              </a:rPr>
              <a:t>Corporate/Commercial </a:t>
            </a:r>
            <a:r>
              <a:rPr lang="en-US" sz="3200" dirty="0">
                <a:solidFill>
                  <a:prstClr val="black"/>
                </a:solidFill>
              </a:rPr>
              <a:t>Banking (Contd.)</a:t>
            </a:r>
            <a:endParaRPr lang="en-US" dirty="0"/>
          </a:p>
        </p:txBody>
      </p:sp>
      <p:pic>
        <p:nvPicPr>
          <p:cNvPr id="6146" name="Picture 2" descr="C:\Users\Usman\Desktop\vIRTUAL UNI COMSATS\Legal and Regulatory aspects of banking supervision\RAW\snip cuts\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600200"/>
            <a:ext cx="8305800" cy="51815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26</a:t>
            </a:fld>
            <a:endParaRPr lang="en-US" dirty="0"/>
          </a:p>
        </p:txBody>
      </p:sp>
    </p:spTree>
    <p:extLst>
      <p:ext uri="{BB962C8B-B14F-4D97-AF65-F5344CB8AC3E}">
        <p14:creationId xmlns:p14="http://schemas.microsoft.com/office/powerpoint/2010/main" xmlns="" val="5044154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prstClr val="black"/>
                </a:solidFill>
              </a:rPr>
              <a:t>PR for </a:t>
            </a:r>
            <a:r>
              <a:rPr lang="en-US" dirty="0" smtClean="0">
                <a:solidFill>
                  <a:prstClr val="black"/>
                </a:solidFill>
              </a:rPr>
              <a:t>SME’s</a:t>
            </a:r>
            <a:endParaRPr lang="en-US" dirty="0"/>
          </a:p>
        </p:txBody>
      </p:sp>
      <p:sp>
        <p:nvSpPr>
          <p:cNvPr id="3" name="Content Placeholder 2"/>
          <p:cNvSpPr>
            <a:spLocks noGrp="1"/>
          </p:cNvSpPr>
          <p:nvPr>
            <p:ph idx="1"/>
          </p:nvPr>
        </p:nvSpPr>
        <p:spPr/>
        <p:txBody>
          <a:bodyPr>
            <a:normAutofit/>
          </a:bodyPr>
          <a:lstStyle/>
          <a:p>
            <a:r>
              <a:rPr lang="en-US" dirty="0" smtClean="0"/>
              <a:t>SMEs represent 30 percent of national GDP, 25 percent of exports of manufactured goods, and 35 percent of  manufacturing value added. </a:t>
            </a:r>
          </a:p>
          <a:p>
            <a:r>
              <a:rPr lang="en-US" dirty="0" smtClean="0"/>
              <a:t>Thus, the impact of financial exclusion on this sector has important implications for  economic growth, competitiveness, and job creation.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27</a:t>
            </a:fld>
            <a:endParaRPr lang="en-US" dirty="0"/>
          </a:p>
        </p:txBody>
      </p:sp>
    </p:spTree>
    <p:extLst>
      <p:ext uri="{BB962C8B-B14F-4D97-AF65-F5344CB8AC3E}">
        <p14:creationId xmlns:p14="http://schemas.microsoft.com/office/powerpoint/2010/main" xmlns="" val="3828324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potential for this sector to contribute to the </a:t>
            </a:r>
          </a:p>
          <a:p>
            <a:pPr lvl="1"/>
            <a:r>
              <a:rPr lang="en-US" dirty="0" smtClean="0"/>
              <a:t>economic  development objectives of Pakistan, including generating employment, </a:t>
            </a:r>
          </a:p>
          <a:p>
            <a:pPr lvl="1"/>
            <a:r>
              <a:rPr lang="en-US" dirty="0" smtClean="0"/>
              <a:t>increasing incomes, and </a:t>
            </a:r>
          </a:p>
          <a:p>
            <a:pPr lvl="1"/>
            <a:r>
              <a:rPr lang="en-US" dirty="0" smtClean="0"/>
              <a:t>reducing poverty is  the justification for a strategy of support to unleash the sector’s potential.</a:t>
            </a:r>
          </a:p>
          <a:p>
            <a:r>
              <a:rPr lang="en-US" dirty="0" smtClean="0"/>
              <a:t>Keeping this in view, SBP issued separate Prudential Regulations for SMEs in 2003. </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28</a:t>
            </a:fld>
            <a:endParaRPr lang="en-US" dirty="0"/>
          </a:p>
        </p:txBody>
      </p:sp>
    </p:spTree>
    <p:extLst>
      <p:ext uri="{BB962C8B-B14F-4D97-AF65-F5344CB8AC3E}">
        <p14:creationId xmlns:p14="http://schemas.microsoft.com/office/powerpoint/2010/main" xmlns="" val="5085167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sp>
        <p:nvSpPr>
          <p:cNvPr id="3" name="Content Placeholder 2"/>
          <p:cNvSpPr>
            <a:spLocks noGrp="1"/>
          </p:cNvSpPr>
          <p:nvPr>
            <p:ph idx="1"/>
          </p:nvPr>
        </p:nvSpPr>
        <p:spPr/>
        <p:txBody>
          <a:bodyPr>
            <a:normAutofit/>
          </a:bodyPr>
          <a:lstStyle/>
          <a:p>
            <a:r>
              <a:rPr lang="en-US" dirty="0" smtClean="0"/>
              <a:t>Since Medium Enterprises relatively are less credit constrained in accessing loans on account of their size and  sophistication level, the Regulations governing them have not been changed, with the exception of separate  definition for Medium Enterprises, and revising their individual &amp; aggregate exposure limits upward. </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29</a:t>
            </a:fld>
            <a:endParaRPr lang="en-US" dirty="0"/>
          </a:p>
        </p:txBody>
      </p:sp>
    </p:spTree>
    <p:extLst>
      <p:ext uri="{BB962C8B-B14F-4D97-AF65-F5344CB8AC3E}">
        <p14:creationId xmlns:p14="http://schemas.microsoft.com/office/powerpoint/2010/main" xmlns="" val="29309566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Regulatory Framework will bear its intended results, only if the banks/DFIs take the necessary steps including the following: </a:t>
            </a:r>
          </a:p>
          <a:p>
            <a:pPr marL="914400" lvl="1" indent="-514350">
              <a:buFont typeface="+mj-lt"/>
              <a:buAutoNum type="arabicPeriod"/>
            </a:pPr>
            <a:r>
              <a:rPr lang="en-US" dirty="0" smtClean="0"/>
              <a:t>Bring Strategic change at higher level to expand share in SME portfolio. </a:t>
            </a:r>
          </a:p>
          <a:p>
            <a:pPr marL="914400" lvl="1" indent="-514350">
              <a:buFont typeface="+mj-lt"/>
              <a:buAutoNum type="arabicPeriod"/>
            </a:pPr>
            <a:r>
              <a:rPr lang="en-US" dirty="0" smtClean="0"/>
              <a:t>Use relevant/practical cash flow estimation techniques and other proxies to assess repayment capacity of SME borrowers. </a:t>
            </a:r>
          </a:p>
          <a:p>
            <a:pPr marL="914400" lvl="1" indent="-514350">
              <a:buFont typeface="+mj-lt"/>
              <a:buAutoNum type="arabicPeriod"/>
            </a:pPr>
            <a:r>
              <a:rPr lang="en-US" dirty="0" smtClean="0"/>
              <a:t>Adopt Program-based lending &amp; down scaling strategies. Allocate adequate resources for Research &amp; development.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30</a:t>
            </a:fld>
            <a:endParaRPr lang="en-US" dirty="0"/>
          </a:p>
        </p:txBody>
      </p:sp>
    </p:spTree>
    <p:extLst>
      <p:ext uri="{BB962C8B-B14F-4D97-AF65-F5344CB8AC3E}">
        <p14:creationId xmlns:p14="http://schemas.microsoft.com/office/powerpoint/2010/main" xmlns="" val="30646237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sp>
        <p:nvSpPr>
          <p:cNvPr id="3" name="Content Placeholder 2"/>
          <p:cNvSpPr>
            <a:spLocks noGrp="1"/>
          </p:cNvSpPr>
          <p:nvPr>
            <p:ph idx="1"/>
          </p:nvPr>
        </p:nvSpPr>
        <p:spPr/>
        <p:txBody>
          <a:bodyPr>
            <a:normAutofit fontScale="92500" lnSpcReduction="10000"/>
          </a:bodyPr>
          <a:lstStyle/>
          <a:p>
            <a:pPr marL="914400" lvl="1" indent="-514350">
              <a:buFont typeface="+mj-lt"/>
              <a:buAutoNum type="arabicPeriod" startAt="4"/>
            </a:pPr>
            <a:r>
              <a:rPr lang="en-US" dirty="0" smtClean="0"/>
              <a:t>Make appropriate alignment in their Risk Management processes. </a:t>
            </a:r>
          </a:p>
          <a:p>
            <a:pPr marL="914400" lvl="1" indent="-514350">
              <a:buFont typeface="+mj-lt"/>
              <a:buAutoNum type="arabicPeriod" startAt="4"/>
            </a:pPr>
            <a:r>
              <a:rPr lang="en-US" dirty="0" smtClean="0"/>
              <a:t>Take effective measures to capture market niche by conducting market segmentation </a:t>
            </a:r>
          </a:p>
          <a:p>
            <a:pPr marL="914400" lvl="1" indent="-514350">
              <a:buFont typeface="+mj-lt"/>
              <a:buAutoNum type="arabicPeriod" startAt="4"/>
            </a:pPr>
            <a:r>
              <a:rPr lang="en-US" dirty="0" smtClean="0"/>
              <a:t>Strengthen credit appraisal and monitoring mechanism by greater use of Technology and Documentation to undertake effective review of SME Portfolio. </a:t>
            </a:r>
          </a:p>
          <a:p>
            <a:pPr marL="914400" lvl="1" indent="-514350">
              <a:buFont typeface="+mj-lt"/>
              <a:buAutoNum type="arabicPeriod" startAt="4"/>
            </a:pPr>
            <a:r>
              <a:rPr lang="en-US" dirty="0" smtClean="0"/>
              <a:t>Effective use of internal audit and control functions. </a:t>
            </a:r>
          </a:p>
          <a:p>
            <a:pPr marL="914400" lvl="1" indent="-514350">
              <a:buFont typeface="+mj-lt"/>
              <a:buAutoNum type="arabicPeriod" startAt="4"/>
            </a:pPr>
            <a:r>
              <a:rPr lang="en-US" dirty="0" smtClean="0"/>
              <a:t>Adopt measures for greater ‘financial awareness’ of SMEs specially “SEs” </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31</a:t>
            </a:fld>
            <a:endParaRPr lang="en-US" dirty="0"/>
          </a:p>
        </p:txBody>
      </p:sp>
    </p:spTree>
    <p:extLst>
      <p:ext uri="{BB962C8B-B14F-4D97-AF65-F5344CB8AC3E}">
        <p14:creationId xmlns:p14="http://schemas.microsoft.com/office/powerpoint/2010/main" xmlns="" val="30962704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sp>
        <p:nvSpPr>
          <p:cNvPr id="3" name="Content Placeholder 2"/>
          <p:cNvSpPr>
            <a:spLocks noGrp="1"/>
          </p:cNvSpPr>
          <p:nvPr>
            <p:ph idx="1"/>
          </p:nvPr>
        </p:nvSpPr>
        <p:spPr/>
        <p:txBody>
          <a:bodyPr>
            <a:normAutofit fontScale="92500"/>
          </a:bodyPr>
          <a:lstStyle/>
          <a:p>
            <a:r>
              <a:rPr lang="en-US" dirty="0" smtClean="0"/>
              <a:t>It may be noted that revised PRs are applicable with immediate effect for the fresh financing facilities. </a:t>
            </a:r>
          </a:p>
          <a:p>
            <a:r>
              <a:rPr lang="en-US" dirty="0" smtClean="0"/>
              <a:t>However, since the banks/DFIs need to segregate their existing SME portfolio according to the new definitions and revised classification criteria, Banks/DFIs are allowed a maximum implementation period up to September 30, 2013 for the purpose for existing portfolio. </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32</a:t>
            </a:fld>
            <a:endParaRPr lang="en-US" dirty="0"/>
          </a:p>
        </p:txBody>
      </p:sp>
    </p:spTree>
    <p:extLst>
      <p:ext uri="{BB962C8B-B14F-4D97-AF65-F5344CB8AC3E}">
        <p14:creationId xmlns:p14="http://schemas.microsoft.com/office/powerpoint/2010/main" xmlns="" val="4066615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State Bank of Pakistan will be monitoring the situation closely, and will work with banks / DFIs to make SME Banking a viable success on sustainable basis. </a:t>
            </a:r>
          </a:p>
          <a:p>
            <a:r>
              <a:rPr lang="en-US" dirty="0" smtClean="0"/>
              <a:t>For this purpose, SBP will be open to review any regulatory provision, if necessary, while ensuring at the same time that banks/DFIs observe due prudence and necessary oversight.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33</a:t>
            </a:fld>
            <a:endParaRPr lang="en-US" dirty="0"/>
          </a:p>
        </p:txBody>
      </p:sp>
    </p:spTree>
    <p:extLst>
      <p:ext uri="{BB962C8B-B14F-4D97-AF65-F5344CB8AC3E}">
        <p14:creationId xmlns:p14="http://schemas.microsoft.com/office/powerpoint/2010/main" xmlns="" val="28258222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SME’s (Contd.)</a:t>
            </a:r>
            <a:endParaRPr lang="en-US" dirty="0"/>
          </a:p>
        </p:txBody>
      </p:sp>
      <p:pic>
        <p:nvPicPr>
          <p:cNvPr id="7170" name="Picture 2" descr="C:\Users\Usman\Desktop\vIRTUAL UNI COMSATS\Legal and Regulatory aspects of banking supervision\RAW\snip cuts\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1676400"/>
            <a:ext cx="8382000" cy="5029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34</a:t>
            </a:fld>
            <a:endParaRPr lang="en-US" dirty="0"/>
          </a:p>
        </p:txBody>
      </p:sp>
    </p:spTree>
    <p:extLst>
      <p:ext uri="{BB962C8B-B14F-4D97-AF65-F5344CB8AC3E}">
        <p14:creationId xmlns:p14="http://schemas.microsoft.com/office/powerpoint/2010/main" xmlns="" val="32256326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a:t>
            </a:r>
            <a:r>
              <a:rPr lang="en-US" dirty="0" smtClean="0">
                <a:solidFill>
                  <a:prstClr val="black"/>
                </a:solidFill>
              </a:rPr>
              <a:t>SME’s </a:t>
            </a:r>
            <a:r>
              <a:rPr lang="en-US" dirty="0">
                <a:solidFill>
                  <a:prstClr val="black"/>
                </a:solidFill>
              </a:rPr>
              <a:t>(Contd.)</a:t>
            </a:r>
            <a:endParaRPr lang="en-US" dirty="0"/>
          </a:p>
        </p:txBody>
      </p:sp>
      <p:pic>
        <p:nvPicPr>
          <p:cNvPr id="8194" name="Picture 2" descr="C:\Users\Usman\Desktop\vIRTUAL UNI COMSATS\Legal and Regulatory aspects of banking supervision\RAW\snip cuts\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76400"/>
            <a:ext cx="8077200" cy="4495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35</a:t>
            </a:fld>
            <a:endParaRPr lang="en-US" dirty="0"/>
          </a:p>
        </p:txBody>
      </p:sp>
    </p:spTree>
    <p:extLst>
      <p:ext uri="{BB962C8B-B14F-4D97-AF65-F5344CB8AC3E}">
        <p14:creationId xmlns:p14="http://schemas.microsoft.com/office/powerpoint/2010/main" xmlns="" val="2323401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prstClr val="black"/>
                </a:solidFill>
              </a:rPr>
              <a:t>PR for </a:t>
            </a:r>
            <a:r>
              <a:rPr lang="en-US" dirty="0" smtClean="0"/>
              <a:t>Consumer Financing</a:t>
            </a:r>
            <a:endParaRPr lang="en-US" dirty="0"/>
          </a:p>
        </p:txBody>
      </p:sp>
      <p:sp>
        <p:nvSpPr>
          <p:cNvPr id="3" name="Content Placeholder 2"/>
          <p:cNvSpPr>
            <a:spLocks noGrp="1"/>
          </p:cNvSpPr>
          <p:nvPr>
            <p:ph idx="1"/>
          </p:nvPr>
        </p:nvSpPr>
        <p:spPr/>
        <p:txBody>
          <a:bodyPr/>
          <a:lstStyle/>
          <a:p>
            <a:r>
              <a:rPr lang="en-US" dirty="0" smtClean="0"/>
              <a:t>The amendments made in the Prudential Regulations for Consumer Financing during January 31, 2009 to January 31, 2011 have been incorporated in this updated version for ease of reference of the users</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36</a:t>
            </a:fld>
            <a:endParaRPr lang="en-US" dirty="0"/>
          </a:p>
        </p:txBody>
      </p:sp>
    </p:spTree>
    <p:extLst>
      <p:ext uri="{BB962C8B-B14F-4D97-AF65-F5344CB8AC3E}">
        <p14:creationId xmlns:p14="http://schemas.microsoft.com/office/powerpoint/2010/main" xmlns="" val="27593788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Prudential Regulations for Consumer Financing do not supersede other directives issued by State Bank of Pakistan in respect of areas not covered here. </a:t>
            </a:r>
          </a:p>
          <a:p>
            <a:r>
              <a:rPr lang="en-US" dirty="0" smtClean="0"/>
              <a:t>Any violation or circumvention of these regulations shall render the bank/DFI/officer(s) concerned liable for penalties under the Banking Companies Ordinance, 1962.</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37</a:t>
            </a:fld>
            <a:endParaRPr lang="en-US" dirty="0"/>
          </a:p>
        </p:txBody>
      </p:sp>
    </p:spTree>
    <p:extLst>
      <p:ext uri="{BB962C8B-B14F-4D97-AF65-F5344CB8AC3E}">
        <p14:creationId xmlns:p14="http://schemas.microsoft.com/office/powerpoint/2010/main" xmlns="" val="2414225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pic>
        <p:nvPicPr>
          <p:cNvPr id="10242" name="Picture 2" descr="C:\Users\Usman\Desktop\vIRTUAL UNI COMSATS\Legal and Regulatory aspects of banking supervision\RAW\snip cuts\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552574"/>
            <a:ext cx="8229600" cy="50768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38</a:t>
            </a:fld>
            <a:endParaRPr lang="en-US" dirty="0"/>
          </a:p>
        </p:txBody>
      </p:sp>
    </p:spTree>
    <p:extLst>
      <p:ext uri="{BB962C8B-B14F-4D97-AF65-F5344CB8AC3E}">
        <p14:creationId xmlns:p14="http://schemas.microsoft.com/office/powerpoint/2010/main" xmlns="" val="8768696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pic>
        <p:nvPicPr>
          <p:cNvPr id="11266" name="Picture 2" descr="C:\Users\Usman\Desktop\vIRTUAL UNI COMSATS\Legal and Regulatory aspects of banking supervision\RAW\snip cuts\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752600"/>
            <a:ext cx="8305800" cy="4267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39</a:t>
            </a:fld>
            <a:endParaRPr lang="en-US" dirty="0"/>
          </a:p>
        </p:txBody>
      </p:sp>
    </p:spTree>
    <p:extLst>
      <p:ext uri="{BB962C8B-B14F-4D97-AF65-F5344CB8AC3E}">
        <p14:creationId xmlns:p14="http://schemas.microsoft.com/office/powerpoint/2010/main" xmlns="" val="37185842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pic>
        <p:nvPicPr>
          <p:cNvPr id="12290" name="Picture 2" descr="C:\Users\Usman\Desktop\vIRTUAL UNI COMSATS\Legal and Regulatory aspects of banking supervision\RAW\snip cuts\1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1981200"/>
            <a:ext cx="7848600" cy="297656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40</a:t>
            </a:fld>
            <a:endParaRPr lang="en-US" dirty="0"/>
          </a:p>
        </p:txBody>
      </p:sp>
    </p:spTree>
    <p:extLst>
      <p:ext uri="{BB962C8B-B14F-4D97-AF65-F5344CB8AC3E}">
        <p14:creationId xmlns:p14="http://schemas.microsoft.com/office/powerpoint/2010/main" xmlns="" val="6045990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pic>
        <p:nvPicPr>
          <p:cNvPr id="13314" name="Picture 2" descr="C:\Users\Usman\Desktop\vIRTUAL UNI COMSATS\Legal and Regulatory aspects of banking supervision\RAW\snip cuts\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676400"/>
            <a:ext cx="8229600" cy="4191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41</a:t>
            </a:fld>
            <a:endParaRPr lang="en-US" dirty="0"/>
          </a:p>
        </p:txBody>
      </p:sp>
    </p:spTree>
    <p:extLst>
      <p:ext uri="{BB962C8B-B14F-4D97-AF65-F5344CB8AC3E}">
        <p14:creationId xmlns:p14="http://schemas.microsoft.com/office/powerpoint/2010/main" xmlns="" val="18318516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pic>
        <p:nvPicPr>
          <p:cNvPr id="14338" name="Picture 2" descr="C:\Users\Usman\Desktop\vIRTUAL UNI COMSATS\Legal and Regulatory aspects of banking supervision\RAW\snip cuts\1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781174"/>
            <a:ext cx="8229599" cy="47720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42</a:t>
            </a:fld>
            <a:endParaRPr lang="en-US" dirty="0"/>
          </a:p>
        </p:txBody>
      </p:sp>
    </p:spTree>
    <p:extLst>
      <p:ext uri="{BB962C8B-B14F-4D97-AF65-F5344CB8AC3E}">
        <p14:creationId xmlns:p14="http://schemas.microsoft.com/office/powerpoint/2010/main" xmlns="" val="12138907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rPr>
              <a:t>PR for </a:t>
            </a:r>
            <a:r>
              <a:rPr lang="en-US" dirty="0" smtClean="0"/>
              <a:t>Consumer Financing  (Contd.)</a:t>
            </a:r>
            <a:endParaRPr lang="en-US" dirty="0"/>
          </a:p>
        </p:txBody>
      </p:sp>
      <p:pic>
        <p:nvPicPr>
          <p:cNvPr id="15363" name="Picture 3" descr="C:\Users\Usman\Desktop\vIRTUAL UNI COMSATS\Legal and Regulatory aspects of banking supervision\RAW\snip cuts\1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 y="1752600"/>
            <a:ext cx="8153400" cy="4495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43</a:t>
            </a:fld>
            <a:endParaRPr lang="en-US" dirty="0"/>
          </a:p>
        </p:txBody>
      </p:sp>
    </p:spTree>
    <p:extLst>
      <p:ext uri="{BB962C8B-B14F-4D97-AF65-F5344CB8AC3E}">
        <p14:creationId xmlns:p14="http://schemas.microsoft.com/office/powerpoint/2010/main" xmlns="" val="8839404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prstClr val="black"/>
                </a:solidFill>
              </a:rPr>
              <a:t>PR for </a:t>
            </a:r>
            <a:r>
              <a:rPr lang="en-US" dirty="0" smtClean="0"/>
              <a:t>Microfinance Banks </a:t>
            </a:r>
            <a:endParaRPr lang="en-US" dirty="0"/>
          </a:p>
        </p:txBody>
      </p:sp>
      <p:sp>
        <p:nvSpPr>
          <p:cNvPr id="3" name="Content Placeholder 2"/>
          <p:cNvSpPr>
            <a:spLocks noGrp="1"/>
          </p:cNvSpPr>
          <p:nvPr>
            <p:ph idx="1"/>
          </p:nvPr>
        </p:nvSpPr>
        <p:spPr/>
        <p:txBody>
          <a:bodyPr/>
          <a:lstStyle/>
          <a:p>
            <a:r>
              <a:rPr lang="en-US" dirty="0" smtClean="0"/>
              <a:t>These Prudential Regulations for Microfinance Banks provide minimum regulatory requirements that Microfinance banks should follow in their normal businesses.</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44</a:t>
            </a:fld>
            <a:endParaRPr lang="en-US" dirty="0"/>
          </a:p>
        </p:txBody>
      </p:sp>
    </p:spTree>
    <p:extLst>
      <p:ext uri="{BB962C8B-B14F-4D97-AF65-F5344CB8AC3E}">
        <p14:creationId xmlns:p14="http://schemas.microsoft.com/office/powerpoint/2010/main" xmlns="" val="3002652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a:t>
            </a:r>
            <a:r>
              <a:rPr lang="en-US" dirty="0" smtClean="0"/>
              <a:t>Microfinance Banks (Contd.)</a:t>
            </a:r>
            <a:endParaRPr lang="en-US" dirty="0"/>
          </a:p>
        </p:txBody>
      </p:sp>
      <p:sp>
        <p:nvSpPr>
          <p:cNvPr id="3" name="Content Placeholder 2"/>
          <p:cNvSpPr>
            <a:spLocks noGrp="1"/>
          </p:cNvSpPr>
          <p:nvPr>
            <p:ph idx="1"/>
          </p:nvPr>
        </p:nvSpPr>
        <p:spPr/>
        <p:txBody>
          <a:bodyPr/>
          <a:lstStyle/>
          <a:p>
            <a:r>
              <a:rPr lang="en-US" dirty="0" smtClean="0"/>
              <a:t>In Pakistan, microenterprises operate in numerous forms including carpenters, electricians, food stalls, farmers, live-stocks, lathe machines, mechanics etc. and these have traditionally lacked access to formal financial services. </a:t>
            </a:r>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45</a:t>
            </a:fld>
            <a:endParaRPr lang="en-US" dirty="0"/>
          </a:p>
        </p:txBody>
      </p:sp>
    </p:spTree>
    <p:extLst>
      <p:ext uri="{BB962C8B-B14F-4D97-AF65-F5344CB8AC3E}">
        <p14:creationId xmlns:p14="http://schemas.microsoft.com/office/powerpoint/2010/main" xmlns="" val="36324795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a:t>
            </a:r>
            <a:r>
              <a:rPr lang="en-US" dirty="0" smtClean="0"/>
              <a:t>Microfinance Banks (Contd.)</a:t>
            </a:r>
            <a:endParaRPr lang="en-US" dirty="0"/>
          </a:p>
        </p:txBody>
      </p:sp>
      <p:pic>
        <p:nvPicPr>
          <p:cNvPr id="16386" name="Picture 2" descr="C:\Users\Usman\Desktop\vIRTUAL UNI COMSATS\Legal and Regulatory aspects of banking supervision\RAW\snip cuts\1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1676400"/>
            <a:ext cx="8305799" cy="4953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46</a:t>
            </a:fld>
            <a:endParaRPr lang="en-US" dirty="0"/>
          </a:p>
        </p:txBody>
      </p:sp>
    </p:spTree>
    <p:extLst>
      <p:ext uri="{BB962C8B-B14F-4D97-AF65-F5344CB8AC3E}">
        <p14:creationId xmlns:p14="http://schemas.microsoft.com/office/powerpoint/2010/main" xmlns="" val="14128469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a:t>
            </a:r>
            <a:r>
              <a:rPr lang="en-US" dirty="0" smtClean="0"/>
              <a:t>Microfinance Banks (Contd.)</a:t>
            </a:r>
            <a:endParaRPr lang="en-US" dirty="0"/>
          </a:p>
        </p:txBody>
      </p:sp>
      <p:pic>
        <p:nvPicPr>
          <p:cNvPr id="17410" name="Picture 2" descr="C:\Users\Usman\Desktop\vIRTUAL UNI COMSATS\Legal and Regulatory aspects of banking supervision\RAW\snip cuts\1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600200"/>
            <a:ext cx="8305799" cy="5029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47</a:t>
            </a:fld>
            <a:endParaRPr lang="en-US" dirty="0"/>
          </a:p>
        </p:txBody>
      </p:sp>
    </p:spTree>
    <p:extLst>
      <p:ext uri="{BB962C8B-B14F-4D97-AF65-F5344CB8AC3E}">
        <p14:creationId xmlns:p14="http://schemas.microsoft.com/office/powerpoint/2010/main" xmlns="" val="4260746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a:t>
            </a:r>
            <a:r>
              <a:rPr lang="en-US" dirty="0" smtClean="0"/>
              <a:t>Microfinance Banks (Contd.)</a:t>
            </a:r>
            <a:endParaRPr lang="en-US" dirty="0"/>
          </a:p>
        </p:txBody>
      </p:sp>
      <p:pic>
        <p:nvPicPr>
          <p:cNvPr id="18434" name="Picture 2" descr="C:\Users\Usman\Desktop\vIRTUAL UNI COMSATS\Legal and Regulatory aspects of banking supervision\RAW\snip cuts\1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1676400"/>
            <a:ext cx="8153399"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48</a:t>
            </a:fld>
            <a:endParaRPr lang="en-US" dirty="0"/>
          </a:p>
        </p:txBody>
      </p:sp>
    </p:spTree>
    <p:extLst>
      <p:ext uri="{BB962C8B-B14F-4D97-AF65-F5344CB8AC3E}">
        <p14:creationId xmlns:p14="http://schemas.microsoft.com/office/powerpoint/2010/main" xmlns="" val="688302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PR for </a:t>
            </a:r>
            <a:r>
              <a:rPr lang="en-US" dirty="0" smtClean="0"/>
              <a:t>Microfinance Banks (Contd.)</a:t>
            </a:r>
            <a:endParaRPr lang="en-US" dirty="0"/>
          </a:p>
        </p:txBody>
      </p:sp>
      <p:pic>
        <p:nvPicPr>
          <p:cNvPr id="19458" name="Picture 2" descr="C:\Users\Usman\Desktop\vIRTUAL UNI COMSATS\Legal and Regulatory aspects of banking supervision\RAW\snip cuts\1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1676400"/>
            <a:ext cx="8458199" cy="5105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03E436D-0A4A-42FF-AE61-4AC5AD9AE814}" type="slidenum">
              <a:rPr lang="en-US" smtClean="0"/>
              <a:pPr/>
              <a:t>49</a:t>
            </a:fld>
            <a:endParaRPr lang="en-US" dirty="0"/>
          </a:p>
        </p:txBody>
      </p:sp>
    </p:spTree>
    <p:extLst>
      <p:ext uri="{BB962C8B-B14F-4D97-AF65-F5344CB8AC3E}">
        <p14:creationId xmlns:p14="http://schemas.microsoft.com/office/powerpoint/2010/main" xmlns="" val="38584697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What are prudential Regulations?</a:t>
            </a:r>
          </a:p>
          <a:p>
            <a:r>
              <a:rPr lang="en-US" dirty="0" smtClean="0"/>
              <a:t>Prudential regulations  </a:t>
            </a:r>
          </a:p>
          <a:p>
            <a:pPr lvl="1"/>
            <a:r>
              <a:rPr lang="en-US" dirty="0" smtClean="0"/>
              <a:t>For agriculture financing</a:t>
            </a:r>
          </a:p>
          <a:p>
            <a:pPr lvl="1"/>
            <a:r>
              <a:rPr lang="en-US" dirty="0" smtClean="0"/>
              <a:t>For corporate / commercial banking</a:t>
            </a:r>
          </a:p>
          <a:p>
            <a:pPr lvl="1"/>
            <a:r>
              <a:rPr lang="en-US" dirty="0" smtClean="0"/>
              <a:t>For Small &amp; Medium Enterprise Financing</a:t>
            </a:r>
          </a:p>
          <a:p>
            <a:pPr lvl="1"/>
            <a:r>
              <a:rPr lang="en-US" dirty="0" smtClean="0"/>
              <a:t>For consumer financing</a:t>
            </a:r>
          </a:p>
          <a:p>
            <a:pPr lvl="1"/>
            <a:r>
              <a:rPr lang="en-US" dirty="0" smtClean="0"/>
              <a:t>For Microfinance Banks</a:t>
            </a:r>
          </a:p>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50</a:t>
            </a:fld>
            <a:endParaRPr lang="en-US" dirty="0"/>
          </a:p>
        </p:txBody>
      </p:sp>
    </p:spTree>
    <p:extLst>
      <p:ext uri="{BB962C8B-B14F-4D97-AF65-F5344CB8AC3E}">
        <p14:creationId xmlns:p14="http://schemas.microsoft.com/office/powerpoint/2010/main" xmlns="" val="4336387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703E436D-0A4A-42FF-AE61-4AC5AD9AE814}" type="slidenum">
              <a:rPr lang="en-US" smtClean="0"/>
              <a:pPr/>
              <a:t>51</a:t>
            </a:fld>
            <a:endParaRPr lang="en-US" dirty="0"/>
          </a:p>
        </p:txBody>
      </p:sp>
    </p:spTree>
    <p:extLst>
      <p:ext uri="{BB962C8B-B14F-4D97-AF65-F5344CB8AC3E}">
        <p14:creationId xmlns:p14="http://schemas.microsoft.com/office/powerpoint/2010/main" xmlns="" val="1561908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1139</TotalTime>
  <Words>1677</Words>
  <Application>Microsoft Office PowerPoint</Application>
  <PresentationFormat>On-screen Show (4:3)</PresentationFormat>
  <Paragraphs>179</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MBF-705 LEGAL AND REGULATORY ASPECTS OF BANKING SUPERVISION</vt:lpstr>
      <vt:lpstr>Summary of last Session</vt:lpstr>
      <vt:lpstr>Agenda of this Session</vt:lpstr>
      <vt:lpstr>What are Prudential Regulations?</vt:lpstr>
      <vt:lpstr>PR’s by State Bank of Pakistan</vt:lpstr>
      <vt:lpstr>PR for Agricultural Financing</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Agricultural Financing (Contd.)</vt:lpstr>
      <vt:lpstr>PR for Corporate/Commercial Banking</vt:lpstr>
      <vt:lpstr>PR for Corporate/Commercial Banking (Contd.)</vt:lpstr>
      <vt:lpstr>PR for Corporate/Commercial Banking (Contd.)</vt:lpstr>
      <vt:lpstr>PR for Corporate/Commercial Banking (Contd.)</vt:lpstr>
      <vt:lpstr>PR for Corporate/Commercial Banking (Contd.)</vt:lpstr>
      <vt:lpstr>PR for Corporate/Commercial Banking (Contd.)</vt:lpstr>
      <vt:lpstr>PR for Corporate/Commercial Banking (Contd.)</vt:lpstr>
      <vt:lpstr>PR for SME’s</vt:lpstr>
      <vt:lpstr>PR for SME’s (Contd.)</vt:lpstr>
      <vt:lpstr>PR for SME’s (Contd.)</vt:lpstr>
      <vt:lpstr>PR for SME’s (Contd.)</vt:lpstr>
      <vt:lpstr>PR for SME’s (Contd.)</vt:lpstr>
      <vt:lpstr>PR for SME’s (Contd.)</vt:lpstr>
      <vt:lpstr>PR for SME’s (Contd.)</vt:lpstr>
      <vt:lpstr>PR for SME’s (Contd.)</vt:lpstr>
      <vt:lpstr>PR for SME’s (Contd.)</vt:lpstr>
      <vt:lpstr>PR for Consumer Financing</vt:lpstr>
      <vt:lpstr>PR for Consumer Financing  (Contd.)</vt:lpstr>
      <vt:lpstr>PR for Consumer Financing  (Contd.)</vt:lpstr>
      <vt:lpstr>PR for Consumer Financing  (Contd.)</vt:lpstr>
      <vt:lpstr>PR for Consumer Financing  (Contd.)</vt:lpstr>
      <vt:lpstr>PR for Consumer Financing  (Contd.)</vt:lpstr>
      <vt:lpstr>PR for Consumer Financing  (Contd.)</vt:lpstr>
      <vt:lpstr>PR for Consumer Financing  (Contd.)</vt:lpstr>
      <vt:lpstr>PR for Microfinance Banks </vt:lpstr>
      <vt:lpstr>PR for Microfinance Banks (Contd.)</vt:lpstr>
      <vt:lpstr>PR for Microfinance Banks (Contd.)</vt:lpstr>
      <vt:lpstr>PR for Microfinance Banks (Contd.)</vt:lpstr>
      <vt:lpstr>PR for Microfinance Banks (Contd.)</vt:lpstr>
      <vt:lpstr>PR for Microfinance Banks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15</cp:revision>
  <dcterms:created xsi:type="dcterms:W3CDTF">2013-12-23T18:26:52Z</dcterms:created>
  <dcterms:modified xsi:type="dcterms:W3CDTF">2013-12-24T14:03:23Z</dcterms:modified>
</cp:coreProperties>
</file>