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ink/ink1.xml" ContentType="application/inkml+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2"/>
  </p:notesMasterIdLst>
  <p:sldIdLst>
    <p:sldId id="289" r:id="rId2"/>
    <p:sldId id="290" r:id="rId3"/>
    <p:sldId id="291" r:id="rId4"/>
    <p:sldId id="257" r:id="rId5"/>
    <p:sldId id="258" r:id="rId6"/>
    <p:sldId id="259" r:id="rId7"/>
    <p:sldId id="275" r:id="rId8"/>
    <p:sldId id="260" r:id="rId9"/>
    <p:sldId id="261" r:id="rId10"/>
    <p:sldId id="262" r:id="rId11"/>
    <p:sldId id="263" r:id="rId12"/>
    <p:sldId id="264" r:id="rId13"/>
    <p:sldId id="265" r:id="rId14"/>
    <p:sldId id="266" r:id="rId15"/>
    <p:sldId id="267" r:id="rId16"/>
    <p:sldId id="268" r:id="rId17"/>
    <p:sldId id="269" r:id="rId18"/>
    <p:sldId id="271" r:id="rId19"/>
    <p:sldId id="272" r:id="rId20"/>
    <p:sldId id="273" r:id="rId21"/>
    <p:sldId id="274" r:id="rId22"/>
    <p:sldId id="270" r:id="rId23"/>
    <p:sldId id="293" r:id="rId24"/>
    <p:sldId id="278" r:id="rId25"/>
    <p:sldId id="279" r:id="rId26"/>
    <p:sldId id="280" r:id="rId27"/>
    <p:sldId id="288" r:id="rId28"/>
    <p:sldId id="281" r:id="rId29"/>
    <p:sldId id="282" r:id="rId30"/>
    <p:sldId id="294" r:id="rId31"/>
    <p:sldId id="283" r:id="rId32"/>
    <p:sldId id="284" r:id="rId33"/>
    <p:sldId id="285" r:id="rId34"/>
    <p:sldId id="295" r:id="rId35"/>
    <p:sldId id="286" r:id="rId36"/>
    <p:sldId id="296" r:id="rId37"/>
    <p:sldId id="287" r:id="rId38"/>
    <p:sldId id="298" r:id="rId39"/>
    <p:sldId id="299" r:id="rId40"/>
    <p:sldId id="300"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9" d="100"/>
          <a:sy n="59" d="100"/>
        </p:scale>
        <p:origin x="-1554"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25T07:49:45.85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E843EE8-8432-454F-B9F3-BDAA90FBC902}" type="datetimeFigureOut">
              <a:rPr lang="en-US" smtClean="0"/>
              <a:t>12/22/2013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F219C6-B003-4BE3-BEF2-BAD60CF68FAF}"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FF219C6-B003-4BE3-BEF2-BAD60CF68FAF}" type="slidenum">
              <a:rPr lang="en-US" smtClean="0"/>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1142E3F-76DB-4BB9-9720-62FC3764862E}" type="datetime1">
              <a:rPr lang="en-US" smtClean="0"/>
              <a:t>12/22/2013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BFFFC-F8A0-4F3A-83C2-8B8972898857}" type="slidenum">
              <a:rPr lang="en-US" smtClean="0"/>
              <a:pPr/>
              <a:t>‹#›</a:t>
            </a:fld>
            <a:endParaRPr lang="en-US"/>
          </a:p>
        </p:txBody>
      </p:sp>
    </p:spTree>
    <p:extLst>
      <p:ext uri="{BB962C8B-B14F-4D97-AF65-F5344CB8AC3E}">
        <p14:creationId xmlns:p14="http://schemas.microsoft.com/office/powerpoint/2010/main" xmlns="" val="1404625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829FFC-DAD9-45D3-824B-18BFD434CDEE}" type="datetime1">
              <a:rPr lang="en-US" smtClean="0"/>
              <a:t>12/22/2013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BFFFC-F8A0-4F3A-83C2-8B8972898857}" type="slidenum">
              <a:rPr lang="en-US" smtClean="0"/>
              <a:pPr/>
              <a:t>‹#›</a:t>
            </a:fld>
            <a:endParaRPr lang="en-US"/>
          </a:p>
        </p:txBody>
      </p:sp>
    </p:spTree>
    <p:extLst>
      <p:ext uri="{BB962C8B-B14F-4D97-AF65-F5344CB8AC3E}">
        <p14:creationId xmlns:p14="http://schemas.microsoft.com/office/powerpoint/2010/main" xmlns="" val="471226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CF5199-5F98-41AD-867D-57423B7508BD}" type="datetime1">
              <a:rPr lang="en-US" smtClean="0"/>
              <a:t>12/22/2013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BFFFC-F8A0-4F3A-83C2-8B8972898857}" type="slidenum">
              <a:rPr lang="en-US" smtClean="0"/>
              <a:pPr/>
              <a:t>‹#›</a:t>
            </a:fld>
            <a:endParaRPr lang="en-US"/>
          </a:p>
        </p:txBody>
      </p:sp>
    </p:spTree>
    <p:extLst>
      <p:ext uri="{BB962C8B-B14F-4D97-AF65-F5344CB8AC3E}">
        <p14:creationId xmlns:p14="http://schemas.microsoft.com/office/powerpoint/2010/main" xmlns="" val="755187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916A73F-7E7B-4BAF-9AC2-9C360E38E836}" type="datetime1">
              <a:rPr lang="en-US" smtClean="0"/>
              <a:t>12/22/2013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CBFFFC-F8A0-4F3A-83C2-8B8972898857}" type="slidenum">
              <a:rPr lang="en-US" smtClean="0"/>
              <a:pPr/>
              <a:t>‹#›</a:t>
            </a:fld>
            <a:endParaRPr lang="en-US"/>
          </a:p>
        </p:txBody>
      </p:sp>
    </p:spTree>
    <p:extLst>
      <p:ext uri="{BB962C8B-B14F-4D97-AF65-F5344CB8AC3E}">
        <p14:creationId xmlns:p14="http://schemas.microsoft.com/office/powerpoint/2010/main" xmlns="" val="157061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600193-6E58-450E-A5B9-697ED760D933}" type="datetime1">
              <a:rPr lang="en-US" smtClean="0"/>
              <a:t>12/22/2013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CBFFFC-F8A0-4F3A-83C2-8B8972898857}" type="slidenum">
              <a:rPr lang="en-US" smtClean="0"/>
              <a:pPr/>
              <a:t>‹#›</a:t>
            </a:fld>
            <a:endParaRPr lang="en-US"/>
          </a:p>
        </p:txBody>
      </p:sp>
    </p:spTree>
    <p:extLst>
      <p:ext uri="{BB962C8B-B14F-4D97-AF65-F5344CB8AC3E}">
        <p14:creationId xmlns:p14="http://schemas.microsoft.com/office/powerpoint/2010/main" xmlns="" val="45684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7BAF29-507F-449C-826B-2623A29DEB7C}" type="datetime1">
              <a:rPr lang="en-US" smtClean="0"/>
              <a:t>12/22/2013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CBFFFC-F8A0-4F3A-83C2-8B8972898857}" type="slidenum">
              <a:rPr lang="en-US" smtClean="0"/>
              <a:pPr/>
              <a:t>‹#›</a:t>
            </a:fld>
            <a:endParaRPr lang="en-US"/>
          </a:p>
        </p:txBody>
      </p:sp>
    </p:spTree>
    <p:extLst>
      <p:ext uri="{BB962C8B-B14F-4D97-AF65-F5344CB8AC3E}">
        <p14:creationId xmlns:p14="http://schemas.microsoft.com/office/powerpoint/2010/main" xmlns="" val="1714572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E75EFD-1EB1-4547-9B3A-08B72CEB9AE4}" type="datetime1">
              <a:rPr lang="en-US" smtClean="0"/>
              <a:t>12/22/2013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CBFFFC-F8A0-4F3A-83C2-8B8972898857}" type="slidenum">
              <a:rPr lang="en-US" smtClean="0"/>
              <a:pPr/>
              <a:t>‹#›</a:t>
            </a:fld>
            <a:endParaRPr lang="en-US"/>
          </a:p>
        </p:txBody>
      </p:sp>
    </p:spTree>
    <p:extLst>
      <p:ext uri="{BB962C8B-B14F-4D97-AF65-F5344CB8AC3E}">
        <p14:creationId xmlns:p14="http://schemas.microsoft.com/office/powerpoint/2010/main" xmlns="" val="2535761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2954B9-E875-4C2A-8575-8CE8546438CD}" type="datetime1">
              <a:rPr lang="en-US" smtClean="0"/>
              <a:t>12/22/2013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CBFFFC-F8A0-4F3A-83C2-8B8972898857}" type="slidenum">
              <a:rPr lang="en-US" smtClean="0"/>
              <a:pPr/>
              <a:t>‹#›</a:t>
            </a:fld>
            <a:endParaRPr lang="en-US"/>
          </a:p>
        </p:txBody>
      </p:sp>
    </p:spTree>
    <p:extLst>
      <p:ext uri="{BB962C8B-B14F-4D97-AF65-F5344CB8AC3E}">
        <p14:creationId xmlns:p14="http://schemas.microsoft.com/office/powerpoint/2010/main" xmlns="" val="18116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E67837-B135-4295-9C29-F4D974E51CFD}" type="datetime1">
              <a:rPr lang="en-US" smtClean="0"/>
              <a:t>12/22/2013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CBFFFC-F8A0-4F3A-83C2-8B8972898857}" type="slidenum">
              <a:rPr lang="en-US" smtClean="0"/>
              <a:pPr/>
              <a:t>‹#›</a:t>
            </a:fld>
            <a:endParaRPr lang="en-US"/>
          </a:p>
        </p:txBody>
      </p:sp>
    </p:spTree>
    <p:extLst>
      <p:ext uri="{BB962C8B-B14F-4D97-AF65-F5344CB8AC3E}">
        <p14:creationId xmlns:p14="http://schemas.microsoft.com/office/powerpoint/2010/main" xmlns="" val="1245509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EA958A-FEA3-459F-81FF-50ECCB00E3C5}" type="datetime1">
              <a:rPr lang="en-US" smtClean="0"/>
              <a:t>12/22/2013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BFFFC-F8A0-4F3A-83C2-8B8972898857}" type="slidenum">
              <a:rPr lang="en-US" smtClean="0"/>
              <a:pPr/>
              <a:t>‹#›</a:t>
            </a:fld>
            <a:endParaRPr lang="en-US"/>
          </a:p>
        </p:txBody>
      </p:sp>
    </p:spTree>
    <p:extLst>
      <p:ext uri="{BB962C8B-B14F-4D97-AF65-F5344CB8AC3E}">
        <p14:creationId xmlns:p14="http://schemas.microsoft.com/office/powerpoint/2010/main" xmlns="" val="3607896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B4B0DC-390B-48A8-97B2-39691A7E6950}" type="datetime1">
              <a:rPr lang="en-US" smtClean="0"/>
              <a:t>12/22/2013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BFFFC-F8A0-4F3A-83C2-8B8972898857}" type="slidenum">
              <a:rPr lang="en-US" smtClean="0"/>
              <a:pPr/>
              <a:t>‹#›</a:t>
            </a:fld>
            <a:endParaRPr lang="en-US"/>
          </a:p>
        </p:txBody>
      </p:sp>
    </p:spTree>
    <p:extLst>
      <p:ext uri="{BB962C8B-B14F-4D97-AF65-F5344CB8AC3E}">
        <p14:creationId xmlns:p14="http://schemas.microsoft.com/office/powerpoint/2010/main" xmlns="" val="4159788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500E9F-5BC4-4076-87D9-04D3FBC8D20B}" type="datetime1">
              <a:rPr lang="en-US" smtClean="0"/>
              <a:t>12/22/2013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CBFFFC-F8A0-4F3A-83C2-8B8972898857}" type="slidenum">
              <a:rPr lang="en-US" smtClean="0"/>
              <a:pPr/>
              <a:t>‹#›</a:t>
            </a:fld>
            <a:endParaRPr lang="en-US"/>
          </a:p>
        </p:txBody>
      </p:sp>
    </p:spTree>
    <p:extLst>
      <p:ext uri="{BB962C8B-B14F-4D97-AF65-F5344CB8AC3E}">
        <p14:creationId xmlns:p14="http://schemas.microsoft.com/office/powerpoint/2010/main" xmlns="" val="20082152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customXml" Target="../ink/ink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fontScale="90000"/>
          </a:bodyPr>
          <a:lstStyle/>
          <a:p>
            <a:r>
              <a:rPr lang="en-US" dirty="0" smtClean="0"/>
              <a:t>MBF-705</a:t>
            </a:r>
            <a:br>
              <a:rPr lang="en-US" dirty="0" smtClean="0"/>
            </a:br>
            <a:r>
              <a:rPr lang="en-US" dirty="0" smtClean="0"/>
              <a:t>LEGAL AND REGULATORY ASPECTS OF BANKING SUPERVISION</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5562600" y="468868"/>
            <a:ext cx="2590800" cy="369332"/>
          </a:xfrm>
          <a:prstGeom prst="rect">
            <a:avLst/>
          </a:prstGeom>
          <a:noFill/>
        </p:spPr>
        <p:txBody>
          <a:bodyPr wrap="square" rtlCol="0">
            <a:spAutoFit/>
          </a:bodyPr>
          <a:lstStyle/>
          <a:p>
            <a:pPr algn="r"/>
            <a:r>
              <a:rPr lang="en-US" dirty="0" smtClean="0"/>
              <a:t>Session: TWENTY </a:t>
            </a:r>
            <a:r>
              <a:rPr lang="en-US" dirty="0"/>
              <a:t> </a:t>
            </a:r>
            <a:r>
              <a:rPr lang="en-US" dirty="0" smtClean="0"/>
              <a:t>NINE</a:t>
            </a:r>
            <a:endParaRPr lang="en-US" dirty="0"/>
          </a:p>
        </p:txBody>
      </p:sp>
      <mc:AlternateContent xmlns:mc="http://schemas.openxmlformats.org/markup-compatibility/2006">
        <mc:Choice xmlns:p14="http://schemas.microsoft.com/office/powerpoint/2010/main" xmlns="" Requires="p14">
          <p:contentPart p14:bwMode="auto" r:id="rId2">
            <p14:nvContentPartPr>
              <p14:cNvPr id="1026" name="Ink 2"/>
              <p14:cNvContentPartPr>
                <a14:cpLocks xmlns:a14="http://schemas.microsoft.com/office/drawing/2010/main" noRot="1" noChangeAspect="1" noEditPoints="1" noChangeArrowheads="1" noChangeShapeType="1"/>
              </p14:cNvContentPartPr>
              <p14:nvPr/>
            </p14:nvContentPartPr>
            <p14:xfrm>
              <a:off x="38695313" y="3478213"/>
              <a:ext cx="0" cy="0"/>
            </p14:xfrm>
          </p:contentPart>
        </mc:Choice>
        <mc:Fallback>
          <p:pic>
            <p:nvPicPr>
              <p:cNvPr id="1026" name="Ink 2"/>
              <p:cNvPicPr>
                <a:picLocks noRot="1" noChangeAspect="1" noEditPoints="1" noChangeArrowheads="1" noChangeShapeType="1"/>
              </p:cNvPicPr>
              <p:nvPr/>
            </p:nvPicPr>
            <p:blipFill>
              <a:blip r:embed="rId3"/>
              <a:stretch>
                <a:fillRect/>
              </a:stretch>
            </p:blipFill>
            <p:spPr>
              <a:xfrm>
                <a:off x="38695313" y="3478213"/>
                <a:ext cx="0" cy="0"/>
              </a:xfrm>
              <a:prstGeom prst="rect">
                <a:avLst/>
              </a:prstGeom>
            </p:spPr>
          </p:pic>
        </mc:Fallback>
      </mc:AlternateContent>
    </p:spTree>
    <p:extLst>
      <p:ext uri="{BB962C8B-B14F-4D97-AF65-F5344CB8AC3E}">
        <p14:creationId xmlns:p14="http://schemas.microsoft.com/office/powerpoint/2010/main" xmlns="" val="25785493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Session</a:t>
            </a:r>
            <a:endParaRPr lang="en-US" dirty="0"/>
          </a:p>
        </p:txBody>
      </p:sp>
      <p:sp>
        <p:nvSpPr>
          <p:cNvPr id="3" name="Content Placeholder 2"/>
          <p:cNvSpPr>
            <a:spLocks noGrp="1"/>
          </p:cNvSpPr>
          <p:nvPr>
            <p:ph idx="1"/>
          </p:nvPr>
        </p:nvSpPr>
        <p:spPr/>
        <p:txBody>
          <a:bodyPr/>
          <a:lstStyle/>
          <a:p>
            <a:r>
              <a:rPr lang="en-US" dirty="0" smtClean="0"/>
              <a:t>Foreign Exchange Regulation Act</a:t>
            </a:r>
            <a:endParaRPr lang="en-US" dirty="0"/>
          </a:p>
        </p:txBody>
      </p:sp>
      <p:sp>
        <p:nvSpPr>
          <p:cNvPr id="6" name="Slide Number Placeholder 5"/>
          <p:cNvSpPr>
            <a:spLocks noGrp="1"/>
          </p:cNvSpPr>
          <p:nvPr>
            <p:ph type="sldNum" sz="quarter" idx="12"/>
          </p:nvPr>
        </p:nvSpPr>
        <p:spPr/>
        <p:txBody>
          <a:bodyPr/>
          <a:lstStyle/>
          <a:p>
            <a:fld id="{E7CBFFFC-F8A0-4F3A-83C2-8B8972898857}" type="slidenum">
              <a:rPr lang="en-US" smtClean="0"/>
              <a:pPr/>
              <a:t>2</a:t>
            </a:fld>
            <a:endParaRPr lang="en-US"/>
          </a:p>
        </p:txBody>
      </p:sp>
    </p:spTree>
    <p:extLst>
      <p:ext uri="{BB962C8B-B14F-4D97-AF65-F5344CB8AC3E}">
        <p14:creationId xmlns:p14="http://schemas.microsoft.com/office/powerpoint/2010/main" xmlns="" val="18024990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this Session</a:t>
            </a:r>
            <a:endParaRPr lang="en-US" dirty="0"/>
          </a:p>
        </p:txBody>
      </p:sp>
      <p:sp>
        <p:nvSpPr>
          <p:cNvPr id="3" name="Content Placeholder 2"/>
          <p:cNvSpPr>
            <a:spLocks noGrp="1"/>
          </p:cNvSpPr>
          <p:nvPr>
            <p:ph idx="1"/>
          </p:nvPr>
        </p:nvSpPr>
        <p:spPr/>
        <p:txBody>
          <a:bodyPr/>
          <a:lstStyle/>
          <a:p>
            <a:r>
              <a:rPr lang="en-US" dirty="0" smtClean="0"/>
              <a:t>The negotiable Instruments ACT,</a:t>
            </a:r>
          </a:p>
          <a:p>
            <a:r>
              <a:rPr lang="en-US" dirty="0" smtClean="0"/>
              <a:t>Financial Institutions Ordinance 2001.</a:t>
            </a:r>
            <a:endParaRPr lang="en-US" dirty="0"/>
          </a:p>
        </p:txBody>
      </p:sp>
      <p:sp>
        <p:nvSpPr>
          <p:cNvPr id="5" name="Slide Number Placeholder 4"/>
          <p:cNvSpPr>
            <a:spLocks noGrp="1"/>
          </p:cNvSpPr>
          <p:nvPr>
            <p:ph type="sldNum" sz="quarter" idx="12"/>
          </p:nvPr>
        </p:nvSpPr>
        <p:spPr/>
        <p:txBody>
          <a:bodyPr/>
          <a:lstStyle/>
          <a:p>
            <a:fld id="{E7CBFFFC-F8A0-4F3A-83C2-8B8972898857}" type="slidenum">
              <a:rPr lang="en-US" smtClean="0"/>
              <a:pPr/>
              <a:t>3</a:t>
            </a:fld>
            <a:endParaRPr lang="en-US"/>
          </a:p>
        </p:txBody>
      </p:sp>
    </p:spTree>
    <p:extLst>
      <p:ext uri="{BB962C8B-B14F-4D97-AF65-F5344CB8AC3E}">
        <p14:creationId xmlns:p14="http://schemas.microsoft.com/office/powerpoint/2010/main" xmlns="" val="10912434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24200"/>
            <a:ext cx="8229600" cy="1143000"/>
          </a:xfrm>
        </p:spPr>
        <p:txBody>
          <a:bodyPr>
            <a:normAutofit fontScale="90000"/>
          </a:bodyPr>
          <a:lstStyle/>
          <a:p>
            <a:r>
              <a:rPr lang="en-US" dirty="0" smtClean="0"/>
              <a:t>BARE ACT </a:t>
            </a:r>
            <a:br>
              <a:rPr lang="en-US" dirty="0" smtClean="0"/>
            </a:br>
            <a:r>
              <a:rPr lang="en-US" dirty="0" smtClean="0"/>
              <a:t>THE NEGOTIABLE INSTRUMENTS ACT, 1881 </a:t>
            </a:r>
            <a:br>
              <a:rPr lang="en-US" dirty="0" smtClean="0"/>
            </a:br>
            <a:r>
              <a:rPr lang="en-US" dirty="0" smtClean="0"/>
              <a:t>(XXVI OF 1881) </a:t>
            </a:r>
            <a:br>
              <a:rPr lang="en-US" dirty="0" smtClean="0"/>
            </a:br>
            <a:r>
              <a:rPr lang="en-US" dirty="0" smtClean="0"/>
              <a:t>(9th December, 1881) </a:t>
            </a:r>
            <a:br>
              <a:rPr lang="en-US" dirty="0" smtClean="0"/>
            </a:br>
            <a:endParaRPr lang="en-US" dirty="0"/>
          </a:p>
        </p:txBody>
      </p:sp>
      <p:sp>
        <p:nvSpPr>
          <p:cNvPr id="4" name="Slide Number Placeholder 3"/>
          <p:cNvSpPr>
            <a:spLocks noGrp="1"/>
          </p:cNvSpPr>
          <p:nvPr>
            <p:ph type="sldNum" sz="quarter" idx="12"/>
          </p:nvPr>
        </p:nvSpPr>
        <p:spPr/>
        <p:txBody>
          <a:bodyPr/>
          <a:lstStyle/>
          <a:p>
            <a:fld id="{E7CBFFFC-F8A0-4F3A-83C2-8B8972898857}" type="slidenum">
              <a:rPr lang="en-US" smtClean="0"/>
              <a:pPr/>
              <a:t>4</a:t>
            </a:fld>
            <a:endParaRPr lang="en-US"/>
          </a:p>
        </p:txBody>
      </p:sp>
    </p:spTree>
    <p:extLst>
      <p:ext uri="{BB962C8B-B14F-4D97-AF65-F5344CB8AC3E}">
        <p14:creationId xmlns:p14="http://schemas.microsoft.com/office/powerpoint/2010/main" xmlns="" val="38187735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95600"/>
            <a:ext cx="8229600" cy="1143000"/>
          </a:xfrm>
        </p:spPr>
        <p:txBody>
          <a:bodyPr>
            <a:normAutofit fontScale="90000"/>
          </a:bodyPr>
          <a:lstStyle/>
          <a:p>
            <a:r>
              <a:rPr lang="en-US" dirty="0" smtClean="0"/>
              <a:t>An Act to define and amend the law relating to Promissory Notes, Bills of </a:t>
            </a:r>
            <a:br>
              <a:rPr lang="en-US" dirty="0" smtClean="0"/>
            </a:br>
            <a:r>
              <a:rPr lang="en-US" dirty="0" smtClean="0"/>
              <a:t>Exchange and </a:t>
            </a:r>
            <a:r>
              <a:rPr lang="en-US" dirty="0" err="1" smtClean="0"/>
              <a:t>Cheques</a:t>
            </a:r>
            <a:r>
              <a:rPr lang="en-US" dirty="0" smtClean="0"/>
              <a:t>.</a:t>
            </a:r>
            <a:endParaRPr lang="en-US" dirty="0"/>
          </a:p>
        </p:txBody>
      </p:sp>
      <p:sp>
        <p:nvSpPr>
          <p:cNvPr id="4" name="Slide Number Placeholder 3"/>
          <p:cNvSpPr>
            <a:spLocks noGrp="1"/>
          </p:cNvSpPr>
          <p:nvPr>
            <p:ph type="sldNum" sz="quarter" idx="12"/>
          </p:nvPr>
        </p:nvSpPr>
        <p:spPr/>
        <p:txBody>
          <a:bodyPr/>
          <a:lstStyle/>
          <a:p>
            <a:fld id="{E7CBFFFC-F8A0-4F3A-83C2-8B8972898857}" type="slidenum">
              <a:rPr lang="en-US" smtClean="0"/>
              <a:pPr/>
              <a:t>5</a:t>
            </a:fld>
            <a:endParaRPr lang="en-US"/>
          </a:p>
        </p:txBody>
      </p:sp>
    </p:spTree>
    <p:extLst>
      <p:ext uri="{BB962C8B-B14F-4D97-AF65-F5344CB8AC3E}">
        <p14:creationId xmlns:p14="http://schemas.microsoft.com/office/powerpoint/2010/main" xmlns="" val="20666796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Preamble</a:t>
            </a:r>
            <a:endParaRPr lang="en-US" dirty="0"/>
          </a:p>
        </p:txBody>
      </p:sp>
      <p:sp>
        <p:nvSpPr>
          <p:cNvPr id="3" name="Content Placeholder 2"/>
          <p:cNvSpPr>
            <a:spLocks noGrp="1"/>
          </p:cNvSpPr>
          <p:nvPr>
            <p:ph idx="1"/>
          </p:nvPr>
        </p:nvSpPr>
        <p:spPr/>
        <p:txBody>
          <a:bodyPr>
            <a:normAutofit lnSpcReduction="10000"/>
          </a:bodyPr>
          <a:lstStyle/>
          <a:p>
            <a:r>
              <a:rPr lang="en-US" dirty="0" smtClean="0"/>
              <a:t>Whereas it is expedient to define and amend the law relating to promissory notes, bills of exchange and </a:t>
            </a:r>
            <a:r>
              <a:rPr lang="en-US" dirty="0" err="1" smtClean="0"/>
              <a:t>cheques</a:t>
            </a:r>
            <a:r>
              <a:rPr lang="en-US" dirty="0" smtClean="0"/>
              <a:t>; It is hereby enacted as follows:- </a:t>
            </a:r>
          </a:p>
          <a:p>
            <a:r>
              <a:rPr lang="en-US" dirty="0" smtClean="0"/>
              <a:t>For Statement of Objects and Reasons, see Gaz. of India, 1876, p. 1886;</a:t>
            </a:r>
          </a:p>
          <a:p>
            <a:r>
              <a:rPr lang="en-US" dirty="0" smtClean="0"/>
              <a:t>For the Reports of the Select Committee, see </a:t>
            </a:r>
            <a:r>
              <a:rPr lang="en-US" dirty="0" err="1" smtClean="0"/>
              <a:t>lbid</a:t>
            </a:r>
            <a:r>
              <a:rPr lang="en-US" dirty="0" smtClean="0"/>
              <a:t> 1877, Pt. </a:t>
            </a:r>
            <a:r>
              <a:rPr lang="en-US" dirty="0" err="1" smtClean="0"/>
              <a:t>V,p</a:t>
            </a:r>
            <a:r>
              <a:rPr lang="en-US" dirty="0" smtClean="0"/>
              <a:t> 1878., Pt. V, p. 145, 1879, Pt. V, p.75; 1881, Pt. </a:t>
            </a:r>
            <a:r>
              <a:rPr lang="en-US" dirty="0" err="1" smtClean="0"/>
              <a:t>V.p.</a:t>
            </a:r>
            <a:r>
              <a:rPr lang="en-US" dirty="0" smtClean="0"/>
              <a:t> 85.</a:t>
            </a:r>
            <a:endParaRPr lang="en-US" dirty="0"/>
          </a:p>
        </p:txBody>
      </p:sp>
      <p:sp>
        <p:nvSpPr>
          <p:cNvPr id="5" name="Slide Number Placeholder 4"/>
          <p:cNvSpPr>
            <a:spLocks noGrp="1"/>
          </p:cNvSpPr>
          <p:nvPr>
            <p:ph type="sldNum" sz="quarter" idx="12"/>
          </p:nvPr>
        </p:nvSpPr>
        <p:spPr/>
        <p:txBody>
          <a:bodyPr/>
          <a:lstStyle/>
          <a:p>
            <a:fld id="{E7CBFFFC-F8A0-4F3A-83C2-8B8972898857}" type="slidenum">
              <a:rPr lang="en-US" smtClean="0"/>
              <a:pPr/>
              <a:t>6</a:t>
            </a:fld>
            <a:endParaRPr lang="en-US"/>
          </a:p>
        </p:txBody>
      </p:sp>
    </p:spTree>
    <p:extLst>
      <p:ext uri="{BB962C8B-B14F-4D97-AF65-F5344CB8AC3E}">
        <p14:creationId xmlns:p14="http://schemas.microsoft.com/office/powerpoint/2010/main" xmlns="" val="3143946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NEGOTIABLE INSTRUMENTS ACT, 1881</a:t>
            </a:r>
            <a:endParaRPr lang="en-US" dirty="0"/>
          </a:p>
        </p:txBody>
      </p:sp>
      <p:sp>
        <p:nvSpPr>
          <p:cNvPr id="3" name="Content Placeholder 2"/>
          <p:cNvSpPr>
            <a:spLocks noGrp="1"/>
          </p:cNvSpPr>
          <p:nvPr>
            <p:ph idx="1"/>
          </p:nvPr>
        </p:nvSpPr>
        <p:spPr/>
        <p:txBody>
          <a:bodyPr/>
          <a:lstStyle/>
          <a:p>
            <a:r>
              <a:rPr lang="en-US" dirty="0" smtClean="0"/>
              <a:t>Chapters 17</a:t>
            </a:r>
          </a:p>
          <a:p>
            <a:pPr lvl="1"/>
            <a:r>
              <a:rPr lang="en-US" dirty="0" smtClean="0"/>
              <a:t>Sections 139</a:t>
            </a:r>
            <a:endParaRPr lang="en-US" dirty="0"/>
          </a:p>
        </p:txBody>
      </p:sp>
      <p:sp>
        <p:nvSpPr>
          <p:cNvPr id="5" name="Slide Number Placeholder 4"/>
          <p:cNvSpPr>
            <a:spLocks noGrp="1"/>
          </p:cNvSpPr>
          <p:nvPr>
            <p:ph type="sldNum" sz="quarter" idx="12"/>
          </p:nvPr>
        </p:nvSpPr>
        <p:spPr/>
        <p:txBody>
          <a:bodyPr/>
          <a:lstStyle/>
          <a:p>
            <a:fld id="{E7CBFFFC-F8A0-4F3A-83C2-8B8972898857}" type="slidenum">
              <a:rPr lang="en-US" smtClean="0"/>
              <a:pPr/>
              <a:t>7</a:t>
            </a:fld>
            <a:endParaRPr lang="en-US"/>
          </a:p>
        </p:txBody>
      </p:sp>
    </p:spTree>
    <p:extLst>
      <p:ext uri="{BB962C8B-B14F-4D97-AF65-F5344CB8AC3E}">
        <p14:creationId xmlns:p14="http://schemas.microsoft.com/office/powerpoint/2010/main" xmlns="" val="12472501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NEGOTIABLE INSTRUMENTS ACT, 1881</a:t>
            </a:r>
            <a:endParaRPr lang="en-US" dirty="0"/>
          </a:p>
        </p:txBody>
      </p:sp>
      <p:sp>
        <p:nvSpPr>
          <p:cNvPr id="3" name="Content Placeholder 2"/>
          <p:cNvSpPr>
            <a:spLocks noGrp="1"/>
          </p:cNvSpPr>
          <p:nvPr>
            <p:ph idx="1"/>
          </p:nvPr>
        </p:nvSpPr>
        <p:spPr/>
        <p:txBody>
          <a:bodyPr/>
          <a:lstStyle/>
          <a:p>
            <a:r>
              <a:rPr lang="en-US" dirty="0" smtClean="0"/>
              <a:t>1. Short title:- This Act may be called the Negotiable Instruments Act, 1881. </a:t>
            </a:r>
          </a:p>
        </p:txBody>
      </p:sp>
      <p:sp>
        <p:nvSpPr>
          <p:cNvPr id="5" name="Slide Number Placeholder 4"/>
          <p:cNvSpPr>
            <a:spLocks noGrp="1"/>
          </p:cNvSpPr>
          <p:nvPr>
            <p:ph type="sldNum" sz="quarter" idx="12"/>
          </p:nvPr>
        </p:nvSpPr>
        <p:spPr/>
        <p:txBody>
          <a:bodyPr/>
          <a:lstStyle/>
          <a:p>
            <a:fld id="{E7CBFFFC-F8A0-4F3A-83C2-8B8972898857}" type="slidenum">
              <a:rPr lang="en-US" smtClean="0"/>
              <a:pPr/>
              <a:t>8</a:t>
            </a:fld>
            <a:endParaRPr lang="en-US"/>
          </a:p>
        </p:txBody>
      </p:sp>
    </p:spTree>
    <p:extLst>
      <p:ext uri="{BB962C8B-B14F-4D97-AF65-F5344CB8AC3E}">
        <p14:creationId xmlns:p14="http://schemas.microsoft.com/office/powerpoint/2010/main" xmlns="" val="36743526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NEGOTIABLE INSTRUMENTS ACT, 1881</a:t>
            </a:r>
            <a:endParaRPr lang="en-US" dirty="0"/>
          </a:p>
        </p:txBody>
      </p:sp>
      <p:sp>
        <p:nvSpPr>
          <p:cNvPr id="3" name="Content Placeholder 2"/>
          <p:cNvSpPr>
            <a:spLocks noGrp="1"/>
          </p:cNvSpPr>
          <p:nvPr>
            <p:ph idx="1"/>
          </p:nvPr>
        </p:nvSpPr>
        <p:spPr/>
        <p:txBody>
          <a:bodyPr/>
          <a:lstStyle/>
          <a:p>
            <a:r>
              <a:rPr lang="en-US" dirty="0" smtClean="0"/>
              <a:t>Commencement:- It extends to the whole of Pakistan, but nothing herein contained affects [the provisions of Sections 24 and 35 of the State Bank of Pakistan Act, 1956]; and it shall come into force on the first day of March, 1882.</a:t>
            </a:r>
            <a:endParaRPr lang="en-US" dirty="0"/>
          </a:p>
        </p:txBody>
      </p:sp>
      <p:sp>
        <p:nvSpPr>
          <p:cNvPr id="5" name="Slide Number Placeholder 4"/>
          <p:cNvSpPr>
            <a:spLocks noGrp="1"/>
          </p:cNvSpPr>
          <p:nvPr>
            <p:ph type="sldNum" sz="quarter" idx="12"/>
          </p:nvPr>
        </p:nvSpPr>
        <p:spPr/>
        <p:txBody>
          <a:bodyPr/>
          <a:lstStyle/>
          <a:p>
            <a:fld id="{E7CBFFFC-F8A0-4F3A-83C2-8B8972898857}" type="slidenum">
              <a:rPr lang="en-US" smtClean="0"/>
              <a:pPr/>
              <a:t>9</a:t>
            </a:fld>
            <a:endParaRPr lang="en-US"/>
          </a:p>
        </p:txBody>
      </p:sp>
    </p:spTree>
    <p:extLst>
      <p:ext uri="{BB962C8B-B14F-4D97-AF65-F5344CB8AC3E}">
        <p14:creationId xmlns:p14="http://schemas.microsoft.com/office/powerpoint/2010/main" xmlns="" val="30351929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NEGOTIABLE INSTRUMENTS ACT, 1881</a:t>
            </a:r>
            <a:endParaRPr lang="en-US" dirty="0"/>
          </a:p>
        </p:txBody>
      </p:sp>
      <p:sp>
        <p:nvSpPr>
          <p:cNvPr id="3" name="Content Placeholder 2"/>
          <p:cNvSpPr>
            <a:spLocks noGrp="1"/>
          </p:cNvSpPr>
          <p:nvPr>
            <p:ph idx="1"/>
          </p:nvPr>
        </p:nvSpPr>
        <p:spPr/>
        <p:txBody>
          <a:bodyPr/>
          <a:lstStyle/>
          <a:p>
            <a:r>
              <a:rPr lang="en-US" dirty="0" smtClean="0"/>
              <a:t>1A. Application of the Act:- Every negotiable instrument shall be governed by the provisions of this Act, and no usage or custom at variance with any such provision shall apply to any such instrument.</a:t>
            </a:r>
            <a:endParaRPr lang="en-US" dirty="0"/>
          </a:p>
        </p:txBody>
      </p:sp>
      <p:sp>
        <p:nvSpPr>
          <p:cNvPr id="5" name="Slide Number Placeholder 4"/>
          <p:cNvSpPr>
            <a:spLocks noGrp="1"/>
          </p:cNvSpPr>
          <p:nvPr>
            <p:ph type="sldNum" sz="quarter" idx="12"/>
          </p:nvPr>
        </p:nvSpPr>
        <p:spPr/>
        <p:txBody>
          <a:bodyPr/>
          <a:lstStyle/>
          <a:p>
            <a:fld id="{E7CBFFFC-F8A0-4F3A-83C2-8B8972898857}" type="slidenum">
              <a:rPr lang="en-US" smtClean="0"/>
              <a:pPr/>
              <a:t>10</a:t>
            </a:fld>
            <a:endParaRPr lang="en-US"/>
          </a:p>
        </p:txBody>
      </p:sp>
    </p:spTree>
    <p:extLst>
      <p:ext uri="{BB962C8B-B14F-4D97-AF65-F5344CB8AC3E}">
        <p14:creationId xmlns:p14="http://schemas.microsoft.com/office/powerpoint/2010/main" xmlns="" val="39830550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"Promissory note</a:t>
            </a:r>
            <a:endParaRPr lang="en-US" dirty="0"/>
          </a:p>
        </p:txBody>
      </p:sp>
      <p:sp>
        <p:nvSpPr>
          <p:cNvPr id="3" name="Content Placeholder 2"/>
          <p:cNvSpPr>
            <a:spLocks noGrp="1"/>
          </p:cNvSpPr>
          <p:nvPr>
            <p:ph idx="1"/>
          </p:nvPr>
        </p:nvSpPr>
        <p:spPr/>
        <p:txBody>
          <a:bodyPr>
            <a:normAutofit/>
          </a:bodyPr>
          <a:lstStyle/>
          <a:p>
            <a:r>
              <a:rPr lang="en-US" dirty="0" smtClean="0"/>
              <a:t>" A "promissory note" is in an instrument in writing (not being a bank-note or a currency note) containing an unconditional undertaking signed by the maker, to pay on demand or at a fixed or determinable future time] a certain sum of money only to, or to the order of a certain person, or to the bearer of the instrument</a:t>
            </a:r>
            <a:endParaRPr lang="en-US" dirty="0"/>
          </a:p>
        </p:txBody>
      </p:sp>
      <p:sp>
        <p:nvSpPr>
          <p:cNvPr id="5" name="Slide Number Placeholder 4"/>
          <p:cNvSpPr>
            <a:spLocks noGrp="1"/>
          </p:cNvSpPr>
          <p:nvPr>
            <p:ph type="sldNum" sz="quarter" idx="12"/>
          </p:nvPr>
        </p:nvSpPr>
        <p:spPr/>
        <p:txBody>
          <a:bodyPr/>
          <a:lstStyle/>
          <a:p>
            <a:fld id="{E7CBFFFC-F8A0-4F3A-83C2-8B8972898857}" type="slidenum">
              <a:rPr lang="en-US" smtClean="0"/>
              <a:pPr/>
              <a:t>11</a:t>
            </a:fld>
            <a:endParaRPr lang="en-US"/>
          </a:p>
        </p:txBody>
      </p:sp>
    </p:spTree>
    <p:extLst>
      <p:ext uri="{BB962C8B-B14F-4D97-AF65-F5344CB8AC3E}">
        <p14:creationId xmlns:p14="http://schemas.microsoft.com/office/powerpoint/2010/main" xmlns="" val="8379795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A "bill of exchange</a:t>
            </a:r>
            <a:endParaRPr lang="en-US" dirty="0"/>
          </a:p>
        </p:txBody>
      </p:sp>
      <p:sp>
        <p:nvSpPr>
          <p:cNvPr id="3" name="Content Placeholder 2"/>
          <p:cNvSpPr>
            <a:spLocks noGrp="1"/>
          </p:cNvSpPr>
          <p:nvPr>
            <p:ph idx="1"/>
          </p:nvPr>
        </p:nvSpPr>
        <p:spPr/>
        <p:txBody>
          <a:bodyPr>
            <a:normAutofit/>
          </a:bodyPr>
          <a:lstStyle/>
          <a:p>
            <a:r>
              <a:rPr lang="en-US" dirty="0" smtClean="0"/>
              <a:t>" is an instrument in writing containing an unconditional order, signed by the maker, directing a certain person to pay on demand or at a fixed or determinable future time] a certain sum of money only to, or to the order of, a certain person or to the bearer of the instrument.</a:t>
            </a:r>
            <a:endParaRPr lang="en-US" dirty="0"/>
          </a:p>
        </p:txBody>
      </p:sp>
      <p:sp>
        <p:nvSpPr>
          <p:cNvPr id="5" name="Slide Number Placeholder 4"/>
          <p:cNvSpPr>
            <a:spLocks noGrp="1"/>
          </p:cNvSpPr>
          <p:nvPr>
            <p:ph type="sldNum" sz="quarter" idx="12"/>
          </p:nvPr>
        </p:nvSpPr>
        <p:spPr/>
        <p:txBody>
          <a:bodyPr/>
          <a:lstStyle/>
          <a:p>
            <a:fld id="{E7CBFFFC-F8A0-4F3A-83C2-8B8972898857}" type="slidenum">
              <a:rPr lang="en-US" smtClean="0"/>
              <a:pPr/>
              <a:t>12</a:t>
            </a:fld>
            <a:endParaRPr lang="en-US"/>
          </a:p>
        </p:txBody>
      </p:sp>
    </p:spTree>
    <p:extLst>
      <p:ext uri="{BB962C8B-B14F-4D97-AF65-F5344CB8AC3E}">
        <p14:creationId xmlns:p14="http://schemas.microsoft.com/office/powerpoint/2010/main" xmlns="" val="19484187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a:t>
            </a:r>
            <a:r>
              <a:rPr lang="en-US" dirty="0" err="1" smtClean="0"/>
              <a:t>Cheque</a:t>
            </a:r>
            <a:r>
              <a:rPr lang="en-US" dirty="0" smtClean="0"/>
              <a:t>"</a:t>
            </a:r>
            <a:endParaRPr lang="en-US" dirty="0"/>
          </a:p>
        </p:txBody>
      </p:sp>
      <p:sp>
        <p:nvSpPr>
          <p:cNvPr id="3" name="Content Placeholder 2"/>
          <p:cNvSpPr>
            <a:spLocks noGrp="1"/>
          </p:cNvSpPr>
          <p:nvPr>
            <p:ph idx="1"/>
          </p:nvPr>
        </p:nvSpPr>
        <p:spPr/>
        <p:txBody>
          <a:bodyPr/>
          <a:lstStyle/>
          <a:p>
            <a:r>
              <a:rPr lang="en-US" dirty="0" smtClean="0"/>
              <a:t>A "</a:t>
            </a:r>
            <a:r>
              <a:rPr lang="en-US" dirty="0" err="1" smtClean="0"/>
              <a:t>cheque</a:t>
            </a:r>
            <a:r>
              <a:rPr lang="en-US" dirty="0" smtClean="0"/>
              <a:t>" is a bill of exchange drawn on a specified banker and not expressed payable otherwise than on demand.</a:t>
            </a:r>
            <a:endParaRPr lang="en-US" dirty="0"/>
          </a:p>
        </p:txBody>
      </p:sp>
      <p:sp>
        <p:nvSpPr>
          <p:cNvPr id="5" name="Slide Number Placeholder 4"/>
          <p:cNvSpPr>
            <a:spLocks noGrp="1"/>
          </p:cNvSpPr>
          <p:nvPr>
            <p:ph type="sldNum" sz="quarter" idx="12"/>
          </p:nvPr>
        </p:nvSpPr>
        <p:spPr/>
        <p:txBody>
          <a:bodyPr/>
          <a:lstStyle/>
          <a:p>
            <a:fld id="{E7CBFFFC-F8A0-4F3A-83C2-8B8972898857}" type="slidenum">
              <a:rPr lang="en-US" smtClean="0"/>
              <a:pPr/>
              <a:t>13</a:t>
            </a:fld>
            <a:endParaRPr lang="en-US"/>
          </a:p>
        </p:txBody>
      </p:sp>
    </p:spTree>
    <p:extLst>
      <p:ext uri="{BB962C8B-B14F-4D97-AF65-F5344CB8AC3E}">
        <p14:creationId xmlns:p14="http://schemas.microsoft.com/office/powerpoint/2010/main" xmlns="" val="18017441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 "Drawer"</a:t>
            </a:r>
            <a:endParaRPr lang="en-US" dirty="0"/>
          </a:p>
        </p:txBody>
      </p:sp>
      <p:sp>
        <p:nvSpPr>
          <p:cNvPr id="3" name="Content Placeholder 2"/>
          <p:cNvSpPr>
            <a:spLocks noGrp="1"/>
          </p:cNvSpPr>
          <p:nvPr>
            <p:ph idx="1"/>
          </p:nvPr>
        </p:nvSpPr>
        <p:spPr/>
        <p:txBody>
          <a:bodyPr>
            <a:normAutofit/>
          </a:bodyPr>
          <a:lstStyle/>
          <a:p>
            <a:r>
              <a:rPr lang="en-US" dirty="0" smtClean="0"/>
              <a:t>"</a:t>
            </a:r>
            <a:r>
              <a:rPr lang="en-US" dirty="0" err="1" smtClean="0"/>
              <a:t>Drawee</a:t>
            </a:r>
            <a:r>
              <a:rPr lang="en-US" dirty="0" smtClean="0"/>
              <a:t>" The marker of a bill of exchange or </a:t>
            </a:r>
            <a:r>
              <a:rPr lang="en-US" dirty="0" err="1" smtClean="0"/>
              <a:t>cheque</a:t>
            </a:r>
            <a:r>
              <a:rPr lang="en-US" dirty="0" smtClean="0"/>
              <a:t> is called  the "drawer;" the person thereby directed to pay is called the "</a:t>
            </a:r>
            <a:r>
              <a:rPr lang="en-US" dirty="0" err="1" smtClean="0"/>
              <a:t>drawee</a:t>
            </a:r>
            <a:r>
              <a:rPr lang="en-US" dirty="0" smtClean="0"/>
              <a:t>.“ "</a:t>
            </a:r>
            <a:r>
              <a:rPr lang="en-US" dirty="0" err="1" smtClean="0"/>
              <a:t>Drawee</a:t>
            </a:r>
            <a:r>
              <a:rPr lang="en-US" dirty="0" smtClean="0"/>
              <a:t> in case of need," When in the bill or in any endorsement thereon the name of any person is given in addition to the </a:t>
            </a:r>
            <a:r>
              <a:rPr lang="en-US" dirty="0" err="1" smtClean="0"/>
              <a:t>drawee</a:t>
            </a:r>
            <a:r>
              <a:rPr lang="en-US" dirty="0" smtClean="0"/>
              <a:t> to be resorted to in case of need such person is called a "</a:t>
            </a:r>
            <a:r>
              <a:rPr lang="en-US" dirty="0" err="1" smtClean="0"/>
              <a:t>drawee</a:t>
            </a:r>
            <a:r>
              <a:rPr lang="en-US" dirty="0" smtClean="0"/>
              <a:t> in case of need".</a:t>
            </a:r>
            <a:endParaRPr lang="en-US" dirty="0"/>
          </a:p>
        </p:txBody>
      </p:sp>
      <p:sp>
        <p:nvSpPr>
          <p:cNvPr id="5" name="Slide Number Placeholder 4"/>
          <p:cNvSpPr>
            <a:spLocks noGrp="1"/>
          </p:cNvSpPr>
          <p:nvPr>
            <p:ph type="sldNum" sz="quarter" idx="12"/>
          </p:nvPr>
        </p:nvSpPr>
        <p:spPr/>
        <p:txBody>
          <a:bodyPr/>
          <a:lstStyle/>
          <a:p>
            <a:fld id="{E7CBFFFC-F8A0-4F3A-83C2-8B8972898857}" type="slidenum">
              <a:rPr lang="en-US" smtClean="0"/>
              <a:pPr/>
              <a:t>14</a:t>
            </a:fld>
            <a:endParaRPr lang="en-US"/>
          </a:p>
        </p:txBody>
      </p:sp>
    </p:spTree>
    <p:extLst>
      <p:ext uri="{BB962C8B-B14F-4D97-AF65-F5344CB8AC3E}">
        <p14:creationId xmlns:p14="http://schemas.microsoft.com/office/powerpoint/2010/main" xmlns="" val="5027906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"Acceptor"</a:t>
            </a:r>
            <a:endParaRPr lang="en-US" dirty="0"/>
          </a:p>
        </p:txBody>
      </p:sp>
      <p:sp>
        <p:nvSpPr>
          <p:cNvPr id="3" name="Content Placeholder 2"/>
          <p:cNvSpPr>
            <a:spLocks noGrp="1"/>
          </p:cNvSpPr>
          <p:nvPr>
            <p:ph idx="1"/>
          </p:nvPr>
        </p:nvSpPr>
        <p:spPr/>
        <p:txBody>
          <a:bodyPr/>
          <a:lstStyle/>
          <a:p>
            <a:r>
              <a:rPr lang="en-US" dirty="0" smtClean="0"/>
              <a:t>After the </a:t>
            </a:r>
            <a:r>
              <a:rPr lang="en-US" dirty="0" err="1" smtClean="0"/>
              <a:t>drawee</a:t>
            </a:r>
            <a:r>
              <a:rPr lang="en-US" dirty="0" smtClean="0"/>
              <a:t> of a bill has signed his assent upon the bill, or, if there are more parts thereof than one, upon one of such parts, and delivered the same, or given notice of such signing to the holder or to some person on his behalf he is called the "acceptor."</a:t>
            </a:r>
            <a:endParaRPr lang="en-US" dirty="0"/>
          </a:p>
        </p:txBody>
      </p:sp>
      <p:sp>
        <p:nvSpPr>
          <p:cNvPr id="5" name="Slide Number Placeholder 4"/>
          <p:cNvSpPr>
            <a:spLocks noGrp="1"/>
          </p:cNvSpPr>
          <p:nvPr>
            <p:ph type="sldNum" sz="quarter" idx="12"/>
          </p:nvPr>
        </p:nvSpPr>
        <p:spPr/>
        <p:txBody>
          <a:bodyPr/>
          <a:lstStyle/>
          <a:p>
            <a:fld id="{E7CBFFFC-F8A0-4F3A-83C2-8B8972898857}" type="slidenum">
              <a:rPr lang="en-US" smtClean="0"/>
              <a:pPr/>
              <a:t>15</a:t>
            </a:fld>
            <a:endParaRPr lang="en-US"/>
          </a:p>
        </p:txBody>
      </p:sp>
    </p:spTree>
    <p:extLst>
      <p:ext uri="{BB962C8B-B14F-4D97-AF65-F5344CB8AC3E}">
        <p14:creationId xmlns:p14="http://schemas.microsoft.com/office/powerpoint/2010/main" xmlns="" val="30522305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"Payee."</a:t>
            </a:r>
            <a:endParaRPr lang="en-US" dirty="0"/>
          </a:p>
        </p:txBody>
      </p:sp>
      <p:sp>
        <p:nvSpPr>
          <p:cNvPr id="3" name="Content Placeholder 2"/>
          <p:cNvSpPr>
            <a:spLocks noGrp="1"/>
          </p:cNvSpPr>
          <p:nvPr>
            <p:ph idx="1"/>
          </p:nvPr>
        </p:nvSpPr>
        <p:spPr/>
        <p:txBody>
          <a:bodyPr/>
          <a:lstStyle/>
          <a:p>
            <a:r>
              <a:rPr lang="en-US" dirty="0" smtClean="0"/>
              <a:t>The person named in the instrument, to whom or to whose order the money is by the instrument directed to be paid is called the "payee."</a:t>
            </a:r>
            <a:endParaRPr lang="en-US" dirty="0"/>
          </a:p>
        </p:txBody>
      </p:sp>
      <p:sp>
        <p:nvSpPr>
          <p:cNvPr id="5" name="Slide Number Placeholder 4"/>
          <p:cNvSpPr>
            <a:spLocks noGrp="1"/>
          </p:cNvSpPr>
          <p:nvPr>
            <p:ph type="sldNum" sz="quarter" idx="12"/>
          </p:nvPr>
        </p:nvSpPr>
        <p:spPr/>
        <p:txBody>
          <a:bodyPr/>
          <a:lstStyle/>
          <a:p>
            <a:fld id="{E7CBFFFC-F8A0-4F3A-83C2-8B8972898857}" type="slidenum">
              <a:rPr lang="en-US" smtClean="0"/>
              <a:pPr/>
              <a:t>16</a:t>
            </a:fld>
            <a:endParaRPr lang="en-US"/>
          </a:p>
        </p:txBody>
      </p:sp>
    </p:spTree>
    <p:extLst>
      <p:ext uri="{BB962C8B-B14F-4D97-AF65-F5344CB8AC3E}">
        <p14:creationId xmlns:p14="http://schemas.microsoft.com/office/powerpoint/2010/main" xmlns="" val="35547452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"Holder"</a:t>
            </a:r>
            <a:endParaRPr lang="en-US" dirty="0"/>
          </a:p>
        </p:txBody>
      </p:sp>
      <p:sp>
        <p:nvSpPr>
          <p:cNvPr id="3" name="Content Placeholder 2"/>
          <p:cNvSpPr>
            <a:spLocks noGrp="1"/>
          </p:cNvSpPr>
          <p:nvPr>
            <p:ph idx="1"/>
          </p:nvPr>
        </p:nvSpPr>
        <p:spPr/>
        <p:txBody>
          <a:bodyPr>
            <a:normAutofit/>
          </a:bodyPr>
          <a:lstStyle/>
          <a:p>
            <a:r>
              <a:rPr lang="en-US" dirty="0" smtClean="0"/>
              <a:t>The "holder" of a promissory note, bill of exchange or </a:t>
            </a:r>
            <a:r>
              <a:rPr lang="en-US" dirty="0" err="1" smtClean="0"/>
              <a:t>cheque</a:t>
            </a:r>
            <a:r>
              <a:rPr lang="en-US" dirty="0" smtClean="0"/>
              <a:t> means the payee or endorsee who is in possession of it or the bearer thereof.</a:t>
            </a:r>
          </a:p>
        </p:txBody>
      </p:sp>
      <p:sp>
        <p:nvSpPr>
          <p:cNvPr id="5" name="Slide Number Placeholder 4"/>
          <p:cNvSpPr>
            <a:spLocks noGrp="1"/>
          </p:cNvSpPr>
          <p:nvPr>
            <p:ph type="sldNum" sz="quarter" idx="12"/>
          </p:nvPr>
        </p:nvSpPr>
        <p:spPr/>
        <p:txBody>
          <a:bodyPr/>
          <a:lstStyle/>
          <a:p>
            <a:fld id="{E7CBFFFC-F8A0-4F3A-83C2-8B8972898857}" type="slidenum">
              <a:rPr lang="en-US" smtClean="0"/>
              <a:pPr/>
              <a:t>17</a:t>
            </a:fld>
            <a:endParaRPr lang="en-US"/>
          </a:p>
        </p:txBody>
      </p:sp>
    </p:spTree>
    <p:extLst>
      <p:ext uri="{BB962C8B-B14F-4D97-AF65-F5344CB8AC3E}">
        <p14:creationId xmlns:p14="http://schemas.microsoft.com/office/powerpoint/2010/main" xmlns="" val="9092052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61. Presentment for acceptance</a:t>
            </a:r>
            <a:endParaRPr lang="en-US" dirty="0"/>
          </a:p>
        </p:txBody>
      </p:sp>
      <p:sp>
        <p:nvSpPr>
          <p:cNvPr id="3" name="Content Placeholder 2"/>
          <p:cNvSpPr>
            <a:spLocks noGrp="1"/>
          </p:cNvSpPr>
          <p:nvPr>
            <p:ph idx="1"/>
          </p:nvPr>
        </p:nvSpPr>
        <p:spPr/>
        <p:txBody>
          <a:bodyPr>
            <a:normAutofit lnSpcReduction="10000"/>
          </a:bodyPr>
          <a:lstStyle/>
          <a:p>
            <a:r>
              <a:rPr lang="en-US" dirty="0" smtClean="0"/>
              <a:t>A bill of exchange payable after sight must, if no time or place is specified therein for presentment, be presented to the </a:t>
            </a:r>
            <a:r>
              <a:rPr lang="en-US" dirty="0" err="1" smtClean="0"/>
              <a:t>drawee</a:t>
            </a:r>
            <a:r>
              <a:rPr lang="en-US" dirty="0" smtClean="0"/>
              <a:t> thereof for acceptance, if he can, after reasonable search, be found, by a person entitled to demand at within a reasonable time after it is drawn and in business hours on a business day. In default of such presentment, no party thereto is liable thereon to the person making such default.</a:t>
            </a:r>
            <a:endParaRPr lang="en-US" dirty="0"/>
          </a:p>
        </p:txBody>
      </p:sp>
      <p:sp>
        <p:nvSpPr>
          <p:cNvPr id="5" name="Slide Number Placeholder 4"/>
          <p:cNvSpPr>
            <a:spLocks noGrp="1"/>
          </p:cNvSpPr>
          <p:nvPr>
            <p:ph type="sldNum" sz="quarter" idx="12"/>
          </p:nvPr>
        </p:nvSpPr>
        <p:spPr/>
        <p:txBody>
          <a:bodyPr/>
          <a:lstStyle/>
          <a:p>
            <a:fld id="{E7CBFFFC-F8A0-4F3A-83C2-8B8972898857}" type="slidenum">
              <a:rPr lang="en-US" smtClean="0"/>
              <a:pPr/>
              <a:t>18</a:t>
            </a:fld>
            <a:endParaRPr lang="en-US"/>
          </a:p>
        </p:txBody>
      </p:sp>
    </p:spTree>
    <p:extLst>
      <p:ext uri="{BB962C8B-B14F-4D97-AF65-F5344CB8AC3E}">
        <p14:creationId xmlns:p14="http://schemas.microsoft.com/office/powerpoint/2010/main" xmlns="" val="658878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78. To whom payment could be made</a:t>
            </a:r>
            <a:endParaRPr lang="en-US" dirty="0"/>
          </a:p>
        </p:txBody>
      </p:sp>
      <p:sp>
        <p:nvSpPr>
          <p:cNvPr id="3" name="Content Placeholder 2"/>
          <p:cNvSpPr>
            <a:spLocks noGrp="1"/>
          </p:cNvSpPr>
          <p:nvPr>
            <p:ph idx="1"/>
          </p:nvPr>
        </p:nvSpPr>
        <p:spPr/>
        <p:txBody>
          <a:bodyPr>
            <a:normAutofit/>
          </a:bodyPr>
          <a:lstStyle/>
          <a:p>
            <a:r>
              <a:rPr lang="en-US" dirty="0" smtClean="0"/>
              <a:t>Subject to the., provisions of section 82, clause (c), payment of the amount due on a promissory note, bill of exchange or </a:t>
            </a:r>
            <a:r>
              <a:rPr lang="en-US" dirty="0" err="1" smtClean="0"/>
              <a:t>cheque</a:t>
            </a:r>
            <a:r>
              <a:rPr lang="en-US" dirty="0" smtClean="0"/>
              <a:t> must, in order to discharge the maker or acceptor, be made to the holder of the instrument.</a:t>
            </a:r>
            <a:endParaRPr lang="en-US" dirty="0"/>
          </a:p>
        </p:txBody>
      </p:sp>
      <p:sp>
        <p:nvSpPr>
          <p:cNvPr id="5" name="Slide Number Placeholder 4"/>
          <p:cNvSpPr>
            <a:spLocks noGrp="1"/>
          </p:cNvSpPr>
          <p:nvPr>
            <p:ph type="sldNum" sz="quarter" idx="12"/>
          </p:nvPr>
        </p:nvSpPr>
        <p:spPr/>
        <p:txBody>
          <a:bodyPr/>
          <a:lstStyle/>
          <a:p>
            <a:fld id="{E7CBFFFC-F8A0-4F3A-83C2-8B8972898857}" type="slidenum">
              <a:rPr lang="en-US" smtClean="0"/>
              <a:pPr/>
              <a:t>19</a:t>
            </a:fld>
            <a:endParaRPr lang="en-US"/>
          </a:p>
        </p:txBody>
      </p:sp>
    </p:spTree>
    <p:extLst>
      <p:ext uri="{BB962C8B-B14F-4D97-AF65-F5344CB8AC3E}">
        <p14:creationId xmlns:p14="http://schemas.microsoft.com/office/powerpoint/2010/main" xmlns="" val="2036620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79. Interest when rate specified or not specified</a:t>
            </a:r>
            <a:endParaRPr lang="en-US" dirty="0"/>
          </a:p>
        </p:txBody>
      </p:sp>
      <p:sp>
        <p:nvSpPr>
          <p:cNvPr id="3" name="Content Placeholder 2"/>
          <p:cNvSpPr>
            <a:spLocks noGrp="1"/>
          </p:cNvSpPr>
          <p:nvPr>
            <p:ph idx="1"/>
          </p:nvPr>
        </p:nvSpPr>
        <p:spPr/>
        <p:txBody>
          <a:bodyPr/>
          <a:lstStyle/>
          <a:p>
            <a:r>
              <a:rPr lang="en-US" dirty="0" smtClean="0"/>
              <a:t>Subject to the provision of  any law for the time being in force relating to the relief of debtors, and without prejudice to the provisions of section 34 of the Code of Civil Procedure, 1908.</a:t>
            </a:r>
            <a:endParaRPr lang="en-US" dirty="0"/>
          </a:p>
        </p:txBody>
      </p:sp>
      <p:sp>
        <p:nvSpPr>
          <p:cNvPr id="5" name="Slide Number Placeholder 4"/>
          <p:cNvSpPr>
            <a:spLocks noGrp="1"/>
          </p:cNvSpPr>
          <p:nvPr>
            <p:ph type="sldNum" sz="quarter" idx="12"/>
          </p:nvPr>
        </p:nvSpPr>
        <p:spPr/>
        <p:txBody>
          <a:bodyPr/>
          <a:lstStyle/>
          <a:p>
            <a:fld id="{E7CBFFFC-F8A0-4F3A-83C2-8B8972898857}" type="slidenum">
              <a:rPr lang="en-US" smtClean="0"/>
              <a:pPr/>
              <a:t>20</a:t>
            </a:fld>
            <a:endParaRPr lang="en-US"/>
          </a:p>
        </p:txBody>
      </p:sp>
    </p:spTree>
    <p:extLst>
      <p:ext uri="{BB962C8B-B14F-4D97-AF65-F5344CB8AC3E}">
        <p14:creationId xmlns:p14="http://schemas.microsoft.com/office/powerpoint/2010/main" xmlns="" val="39781387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91. </a:t>
            </a:r>
            <a:r>
              <a:rPr lang="en-US" dirty="0" err="1" smtClean="0"/>
              <a:t>Dishonour</a:t>
            </a:r>
            <a:r>
              <a:rPr lang="en-US" dirty="0" smtClean="0"/>
              <a:t> by non-acceptance</a:t>
            </a:r>
            <a:endParaRPr lang="en-US" dirty="0"/>
          </a:p>
        </p:txBody>
      </p:sp>
      <p:sp>
        <p:nvSpPr>
          <p:cNvPr id="3" name="Content Placeholder 2"/>
          <p:cNvSpPr>
            <a:spLocks noGrp="1"/>
          </p:cNvSpPr>
          <p:nvPr>
            <p:ph idx="1"/>
          </p:nvPr>
        </p:nvSpPr>
        <p:spPr/>
        <p:txBody>
          <a:bodyPr>
            <a:normAutofit/>
          </a:bodyPr>
          <a:lstStyle/>
          <a:p>
            <a:r>
              <a:rPr lang="en-US" dirty="0" smtClean="0"/>
              <a:t>A bill of exchange, is said to be </a:t>
            </a:r>
            <a:r>
              <a:rPr lang="en-US" dirty="0" err="1" smtClean="0"/>
              <a:t>dishonoured</a:t>
            </a:r>
            <a:r>
              <a:rPr lang="en-US" dirty="0" smtClean="0"/>
              <a:t> by non-acceptance when the </a:t>
            </a:r>
            <a:r>
              <a:rPr lang="en-US" dirty="0" err="1" smtClean="0"/>
              <a:t>drawee</a:t>
            </a:r>
            <a:r>
              <a:rPr lang="en-US" dirty="0" smtClean="0"/>
              <a:t> or one of several, </a:t>
            </a:r>
            <a:r>
              <a:rPr lang="en-US" dirty="0" err="1" smtClean="0"/>
              <a:t>drawees</a:t>
            </a:r>
            <a:r>
              <a:rPr lang="en-US" dirty="0" smtClean="0"/>
              <a:t> not being partners, makes default in acceptance upon being duly required to accept the bill, or where presentment is excused and the bill is not accepted. </a:t>
            </a:r>
          </a:p>
          <a:p>
            <a:endParaRPr lang="en-US" dirty="0"/>
          </a:p>
        </p:txBody>
      </p:sp>
      <p:sp>
        <p:nvSpPr>
          <p:cNvPr id="5" name="Slide Number Placeholder 4"/>
          <p:cNvSpPr>
            <a:spLocks noGrp="1"/>
          </p:cNvSpPr>
          <p:nvPr>
            <p:ph type="sldNum" sz="quarter" idx="12"/>
          </p:nvPr>
        </p:nvSpPr>
        <p:spPr/>
        <p:txBody>
          <a:bodyPr/>
          <a:lstStyle/>
          <a:p>
            <a:fld id="{E7CBFFFC-F8A0-4F3A-83C2-8B8972898857}" type="slidenum">
              <a:rPr lang="en-US" smtClean="0"/>
              <a:pPr/>
              <a:t>21</a:t>
            </a:fld>
            <a:endParaRPr lang="en-US"/>
          </a:p>
        </p:txBody>
      </p:sp>
    </p:spTree>
    <p:extLst>
      <p:ext uri="{BB962C8B-B14F-4D97-AF65-F5344CB8AC3E}">
        <p14:creationId xmlns:p14="http://schemas.microsoft.com/office/powerpoint/2010/main" xmlns="" val="17573136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22. "Maturity"</a:t>
            </a:r>
            <a:endParaRPr lang="en-US" dirty="0"/>
          </a:p>
        </p:txBody>
      </p:sp>
      <p:sp>
        <p:nvSpPr>
          <p:cNvPr id="3" name="Content Placeholder 2"/>
          <p:cNvSpPr>
            <a:spLocks noGrp="1"/>
          </p:cNvSpPr>
          <p:nvPr>
            <p:ph idx="1"/>
          </p:nvPr>
        </p:nvSpPr>
        <p:spPr/>
        <p:txBody>
          <a:bodyPr>
            <a:normAutofit lnSpcReduction="10000"/>
          </a:bodyPr>
          <a:lstStyle/>
          <a:p>
            <a:r>
              <a:rPr lang="en-US" dirty="0" smtClean="0"/>
              <a:t>The maturity of a promissory note or bill of exchange is the  date at which it falls due. </a:t>
            </a:r>
          </a:p>
          <a:p>
            <a:pPr marL="0" indent="0">
              <a:buNone/>
            </a:pPr>
            <a:endParaRPr lang="en-US" dirty="0" smtClean="0"/>
          </a:p>
          <a:p>
            <a:r>
              <a:rPr lang="en-US" dirty="0" smtClean="0"/>
              <a:t>Days of grace--- Every promissory note or bill of exchange which is not expressed to be payable on demand, at sight or on presentment is at maturity on the third day after the day on which it is expressed to be payable.</a:t>
            </a:r>
          </a:p>
          <a:p>
            <a:endParaRPr lang="en-US" dirty="0"/>
          </a:p>
        </p:txBody>
      </p:sp>
      <p:sp>
        <p:nvSpPr>
          <p:cNvPr id="5" name="Slide Number Placeholder 4"/>
          <p:cNvSpPr>
            <a:spLocks noGrp="1"/>
          </p:cNvSpPr>
          <p:nvPr>
            <p:ph type="sldNum" sz="quarter" idx="12"/>
          </p:nvPr>
        </p:nvSpPr>
        <p:spPr/>
        <p:txBody>
          <a:bodyPr/>
          <a:lstStyle/>
          <a:p>
            <a:fld id="{E7CBFFFC-F8A0-4F3A-83C2-8B8972898857}" type="slidenum">
              <a:rPr lang="en-US" smtClean="0"/>
              <a:pPr/>
              <a:t>22</a:t>
            </a:fld>
            <a:endParaRPr lang="en-US"/>
          </a:p>
        </p:txBody>
      </p:sp>
    </p:spTree>
    <p:extLst>
      <p:ext uri="{BB962C8B-B14F-4D97-AF65-F5344CB8AC3E}">
        <p14:creationId xmlns:p14="http://schemas.microsoft.com/office/powerpoint/2010/main" xmlns="" val="18658545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24200"/>
            <a:ext cx="8229600" cy="1143000"/>
          </a:xfrm>
        </p:spPr>
        <p:txBody>
          <a:bodyPr>
            <a:normAutofit fontScale="90000"/>
          </a:bodyPr>
          <a:lstStyle/>
          <a:p>
            <a:r>
              <a:rPr lang="en-US" b="1" u="sng" dirty="0" smtClean="0"/>
              <a:t>THE FINANCIAL INSTITUTIONS (RECOVERY OF FINANCES)</a:t>
            </a:r>
            <a:r>
              <a:rPr lang="en-US" dirty="0" smtClean="0"/>
              <a:t/>
            </a:r>
            <a:br>
              <a:rPr lang="en-US" dirty="0" smtClean="0"/>
            </a:br>
            <a:r>
              <a:rPr lang="en-US" b="1" u="sng" dirty="0" smtClean="0"/>
              <a:t>ORDINANCE, 2001</a:t>
            </a:r>
            <a:r>
              <a:rPr lang="en-US" dirty="0" smtClean="0"/>
              <a:t/>
            </a:r>
            <a:br>
              <a:rPr lang="en-US" dirty="0" smtClean="0"/>
            </a:br>
            <a:r>
              <a:rPr lang="en-US" b="1" u="sng" dirty="0" smtClean="0"/>
              <a:t>ORDINANCE NO.  XLVI  OF 2001</a:t>
            </a:r>
            <a:r>
              <a:rPr lang="en-US" b="1" dirty="0" smtClean="0"/>
              <a:t/>
            </a:r>
            <a:br>
              <a:rPr lang="en-US" b="1" dirty="0" smtClean="0"/>
            </a:br>
            <a:r>
              <a:rPr lang="en-US" b="1" u="sng" dirty="0" smtClean="0"/>
              <a:t>AN</a:t>
            </a:r>
            <a:r>
              <a:rPr lang="en-US" dirty="0" smtClean="0"/>
              <a:t/>
            </a:r>
            <a:br>
              <a:rPr lang="en-US" dirty="0" smtClean="0"/>
            </a:br>
            <a:r>
              <a:rPr lang="en-US" b="1" u="sng" dirty="0" smtClean="0"/>
              <a:t>ORDINANCE</a:t>
            </a: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E7CBFFFC-F8A0-4F3A-83C2-8B8972898857}" type="slidenum">
              <a:rPr lang="en-US" smtClean="0"/>
              <a:pPr/>
              <a:t>23</a:t>
            </a:fld>
            <a:endParaRPr lang="en-US"/>
          </a:p>
        </p:txBody>
      </p:sp>
    </p:spTree>
    <p:extLst>
      <p:ext uri="{BB962C8B-B14F-4D97-AF65-F5344CB8AC3E}">
        <p14:creationId xmlns:p14="http://schemas.microsoft.com/office/powerpoint/2010/main" xmlns="" val="16224143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Financial Institutions Ordinance 2001</a:t>
            </a:r>
            <a:endParaRPr lang="en-US" dirty="0"/>
          </a:p>
        </p:txBody>
      </p:sp>
      <p:sp>
        <p:nvSpPr>
          <p:cNvPr id="3" name="Content Placeholder 2"/>
          <p:cNvSpPr>
            <a:spLocks noGrp="1"/>
          </p:cNvSpPr>
          <p:nvPr>
            <p:ph idx="1"/>
          </p:nvPr>
        </p:nvSpPr>
        <p:spPr/>
        <p:txBody>
          <a:bodyPr/>
          <a:lstStyle/>
          <a:p>
            <a:r>
              <a:rPr lang="en-US" b="1" dirty="0"/>
              <a:t>WHEREAS</a:t>
            </a:r>
            <a:r>
              <a:rPr lang="en-US" dirty="0"/>
              <a:t> it is expedient to repeal and with certain modifications, re-enact the Banking Companies (Recovery of Loans, Advances, Credits and Finances) Act, 1997, for the purposes hereinafter appearing;</a:t>
            </a:r>
          </a:p>
        </p:txBody>
      </p:sp>
      <p:sp>
        <p:nvSpPr>
          <p:cNvPr id="5" name="Slide Number Placeholder 4"/>
          <p:cNvSpPr>
            <a:spLocks noGrp="1"/>
          </p:cNvSpPr>
          <p:nvPr>
            <p:ph type="sldNum" sz="quarter" idx="12"/>
          </p:nvPr>
        </p:nvSpPr>
        <p:spPr/>
        <p:txBody>
          <a:bodyPr/>
          <a:lstStyle/>
          <a:p>
            <a:fld id="{E7CBFFFC-F8A0-4F3A-83C2-8B8972898857}" type="slidenum">
              <a:rPr lang="en-US" smtClean="0"/>
              <a:pPr/>
              <a:t>24</a:t>
            </a:fld>
            <a:endParaRPr lang="en-US"/>
          </a:p>
        </p:txBody>
      </p:sp>
    </p:spTree>
    <p:extLst>
      <p:ext uri="{BB962C8B-B14F-4D97-AF65-F5344CB8AC3E}">
        <p14:creationId xmlns:p14="http://schemas.microsoft.com/office/powerpoint/2010/main" xmlns="" val="24815686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Financial Institutions Ordinance 2001</a:t>
            </a:r>
            <a:endParaRPr lang="en-US" dirty="0"/>
          </a:p>
        </p:txBody>
      </p:sp>
      <p:sp>
        <p:nvSpPr>
          <p:cNvPr id="3" name="Content Placeholder 2"/>
          <p:cNvSpPr>
            <a:spLocks noGrp="1"/>
          </p:cNvSpPr>
          <p:nvPr>
            <p:ph idx="1"/>
          </p:nvPr>
        </p:nvSpPr>
        <p:spPr/>
        <p:txBody>
          <a:bodyPr/>
          <a:lstStyle/>
          <a:p>
            <a:r>
              <a:rPr lang="en-US" b="1" dirty="0"/>
              <a:t>AND WHEREAS</a:t>
            </a:r>
            <a:r>
              <a:rPr lang="en-US" dirty="0"/>
              <a:t> the President is satisfied that circumstances exist which render it necessary to take immediate action;</a:t>
            </a:r>
          </a:p>
        </p:txBody>
      </p:sp>
      <p:sp>
        <p:nvSpPr>
          <p:cNvPr id="5" name="Slide Number Placeholder 4"/>
          <p:cNvSpPr>
            <a:spLocks noGrp="1"/>
          </p:cNvSpPr>
          <p:nvPr>
            <p:ph type="sldNum" sz="quarter" idx="12"/>
          </p:nvPr>
        </p:nvSpPr>
        <p:spPr/>
        <p:txBody>
          <a:bodyPr/>
          <a:lstStyle/>
          <a:p>
            <a:fld id="{E7CBFFFC-F8A0-4F3A-83C2-8B8972898857}" type="slidenum">
              <a:rPr lang="en-US" smtClean="0"/>
              <a:pPr/>
              <a:t>25</a:t>
            </a:fld>
            <a:endParaRPr lang="en-US"/>
          </a:p>
        </p:txBody>
      </p:sp>
    </p:spTree>
    <p:extLst>
      <p:ext uri="{BB962C8B-B14F-4D97-AF65-F5344CB8AC3E}">
        <p14:creationId xmlns:p14="http://schemas.microsoft.com/office/powerpoint/2010/main" xmlns="" val="27645921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Financial Institutions Ordinance 2001</a:t>
            </a:r>
            <a:endParaRPr lang="en-US" dirty="0"/>
          </a:p>
        </p:txBody>
      </p:sp>
      <p:sp>
        <p:nvSpPr>
          <p:cNvPr id="3" name="Content Placeholder 2"/>
          <p:cNvSpPr>
            <a:spLocks noGrp="1"/>
          </p:cNvSpPr>
          <p:nvPr>
            <p:ph idx="1"/>
          </p:nvPr>
        </p:nvSpPr>
        <p:spPr/>
        <p:txBody>
          <a:bodyPr>
            <a:normAutofit lnSpcReduction="10000"/>
          </a:bodyPr>
          <a:lstStyle/>
          <a:p>
            <a:r>
              <a:rPr lang="en-US" b="1" dirty="0"/>
              <a:t>NOW, THEREFORE,</a:t>
            </a:r>
            <a:r>
              <a:rPr lang="en-US" dirty="0"/>
              <a:t> in pursuance of the Proclamation of Emergency of the fourteenth day of October, 1999 and Provisional Constitution Order No. 1 of 1999, read with the Provisional Constitution (Amendment) Order No. 9 of 1999, and in exercise of all powers enabling him in that behalf, the President of the Islamic Republic of Pakistan is pleased to make and promulgate the following Ordinance:-</a:t>
            </a:r>
          </a:p>
        </p:txBody>
      </p:sp>
      <p:sp>
        <p:nvSpPr>
          <p:cNvPr id="5" name="Slide Number Placeholder 4"/>
          <p:cNvSpPr>
            <a:spLocks noGrp="1"/>
          </p:cNvSpPr>
          <p:nvPr>
            <p:ph type="sldNum" sz="quarter" idx="12"/>
          </p:nvPr>
        </p:nvSpPr>
        <p:spPr/>
        <p:txBody>
          <a:bodyPr/>
          <a:lstStyle/>
          <a:p>
            <a:fld id="{E7CBFFFC-F8A0-4F3A-83C2-8B8972898857}" type="slidenum">
              <a:rPr lang="en-US" smtClean="0"/>
              <a:pPr/>
              <a:t>26</a:t>
            </a:fld>
            <a:endParaRPr lang="en-US"/>
          </a:p>
        </p:txBody>
      </p:sp>
    </p:spTree>
    <p:extLst>
      <p:ext uri="{BB962C8B-B14F-4D97-AF65-F5344CB8AC3E}">
        <p14:creationId xmlns:p14="http://schemas.microsoft.com/office/powerpoint/2010/main" xmlns="" val="8421404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SECTIONS OF THE ACT</a:t>
            </a:r>
            <a:endParaRPr lang="en-US" dirty="0"/>
          </a:p>
        </p:txBody>
      </p:sp>
      <p:sp>
        <p:nvSpPr>
          <p:cNvPr id="3" name="Content Placeholder 2"/>
          <p:cNvSpPr>
            <a:spLocks noGrp="1"/>
          </p:cNvSpPr>
          <p:nvPr>
            <p:ph idx="1"/>
          </p:nvPr>
        </p:nvSpPr>
        <p:spPr/>
        <p:txBody>
          <a:bodyPr/>
          <a:lstStyle/>
          <a:p>
            <a:r>
              <a:rPr lang="en-US" dirty="0" smtClean="0"/>
              <a:t>SECTIONS 29</a:t>
            </a:r>
          </a:p>
          <a:p>
            <a:pPr lvl="1"/>
            <a:r>
              <a:rPr lang="en-US" dirty="0" smtClean="0"/>
              <a:t>VARIOUS SUB SECTIONS</a:t>
            </a:r>
            <a:endParaRPr lang="en-US" dirty="0"/>
          </a:p>
        </p:txBody>
      </p:sp>
      <p:sp>
        <p:nvSpPr>
          <p:cNvPr id="5" name="Slide Number Placeholder 4"/>
          <p:cNvSpPr>
            <a:spLocks noGrp="1"/>
          </p:cNvSpPr>
          <p:nvPr>
            <p:ph type="sldNum" sz="quarter" idx="12"/>
          </p:nvPr>
        </p:nvSpPr>
        <p:spPr/>
        <p:txBody>
          <a:bodyPr/>
          <a:lstStyle/>
          <a:p>
            <a:fld id="{E7CBFFFC-F8A0-4F3A-83C2-8B8972898857}" type="slidenum">
              <a:rPr lang="en-US" smtClean="0"/>
              <a:pPr/>
              <a:t>27</a:t>
            </a:fld>
            <a:endParaRPr lang="en-US"/>
          </a:p>
        </p:txBody>
      </p:sp>
    </p:spTree>
    <p:extLst>
      <p:ext uri="{BB962C8B-B14F-4D97-AF65-F5344CB8AC3E}">
        <p14:creationId xmlns:p14="http://schemas.microsoft.com/office/powerpoint/2010/main" xmlns="" val="37017722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Short title, extent and commencement.-</a:t>
            </a:r>
            <a:endParaRPr lang="en-US" dirty="0"/>
          </a:p>
        </p:txBody>
      </p:sp>
      <p:sp>
        <p:nvSpPr>
          <p:cNvPr id="3" name="Content Placeholder 2"/>
          <p:cNvSpPr>
            <a:spLocks noGrp="1"/>
          </p:cNvSpPr>
          <p:nvPr>
            <p:ph idx="1"/>
          </p:nvPr>
        </p:nvSpPr>
        <p:spPr/>
        <p:txBody>
          <a:bodyPr/>
          <a:lstStyle/>
          <a:p>
            <a:r>
              <a:rPr lang="en-US" dirty="0" smtClean="0"/>
              <a:t>(</a:t>
            </a:r>
            <a:r>
              <a:rPr lang="en-US" dirty="0"/>
              <a:t>1) </a:t>
            </a:r>
            <a:r>
              <a:rPr lang="en-US" dirty="0" smtClean="0"/>
              <a:t>		This </a:t>
            </a:r>
            <a:r>
              <a:rPr lang="en-US" dirty="0"/>
              <a:t>Ordinance may be called the </a:t>
            </a:r>
            <a:r>
              <a:rPr lang="en-US" dirty="0" smtClean="0"/>
              <a:t>		Financial </a:t>
            </a:r>
            <a:r>
              <a:rPr lang="en-US" dirty="0"/>
              <a:t>Institutions (Recovery of </a:t>
            </a:r>
            <a:r>
              <a:rPr lang="en-US" dirty="0" smtClean="0"/>
              <a:t>		Finances</a:t>
            </a:r>
            <a:r>
              <a:rPr lang="en-US" dirty="0"/>
              <a:t>) Ordinance, 2001</a:t>
            </a:r>
            <a:r>
              <a:rPr lang="en-US" dirty="0" smtClean="0"/>
              <a:t>.</a:t>
            </a:r>
          </a:p>
          <a:p>
            <a:endParaRPr lang="en-US" dirty="0"/>
          </a:p>
          <a:p>
            <a:r>
              <a:rPr lang="en-US" dirty="0"/>
              <a:t>(2)             It extends to the whole of Pakistan</a:t>
            </a:r>
            <a:r>
              <a:rPr lang="en-US" dirty="0" smtClean="0"/>
              <a:t>.</a:t>
            </a:r>
          </a:p>
          <a:p>
            <a:endParaRPr lang="en-US" dirty="0"/>
          </a:p>
          <a:p>
            <a:r>
              <a:rPr lang="en-US" dirty="0"/>
              <a:t>(3)             It shall come into force at once.</a:t>
            </a:r>
          </a:p>
        </p:txBody>
      </p:sp>
      <p:sp>
        <p:nvSpPr>
          <p:cNvPr id="5" name="Slide Number Placeholder 4"/>
          <p:cNvSpPr>
            <a:spLocks noGrp="1"/>
          </p:cNvSpPr>
          <p:nvPr>
            <p:ph type="sldNum" sz="quarter" idx="12"/>
          </p:nvPr>
        </p:nvSpPr>
        <p:spPr/>
        <p:txBody>
          <a:bodyPr/>
          <a:lstStyle/>
          <a:p>
            <a:fld id="{E7CBFFFC-F8A0-4F3A-83C2-8B8972898857}" type="slidenum">
              <a:rPr lang="en-US" smtClean="0"/>
              <a:pPr/>
              <a:t>28</a:t>
            </a:fld>
            <a:endParaRPr lang="en-US"/>
          </a:p>
        </p:txBody>
      </p:sp>
    </p:spTree>
    <p:extLst>
      <p:ext uri="{BB962C8B-B14F-4D97-AF65-F5344CB8AC3E}">
        <p14:creationId xmlns:p14="http://schemas.microsoft.com/office/powerpoint/2010/main" xmlns="" val="26323669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3.   Duty of a customer.-</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t>
            </a:r>
            <a:r>
              <a:rPr lang="en-US" dirty="0"/>
              <a:t>1) It shall be the duty of a customer to </a:t>
            </a:r>
            <a:r>
              <a:rPr lang="en-US" dirty="0" err="1"/>
              <a:t>fulfil</a:t>
            </a:r>
            <a:r>
              <a:rPr lang="en-US" dirty="0"/>
              <a:t> his obligations to the financial institution</a:t>
            </a:r>
            <a:r>
              <a:rPr lang="en-US" dirty="0" smtClean="0"/>
              <a:t>.</a:t>
            </a:r>
          </a:p>
          <a:p>
            <a:endParaRPr lang="en-US" dirty="0"/>
          </a:p>
          <a:p>
            <a:r>
              <a:rPr lang="en-US" dirty="0"/>
              <a:t>(2)   Where the customer defaults in the discharge of his obligation, he shall be liable to pay, for the period from the date of his default till realization of the cost of funds of the financial institution as certified by the State Bank of Pakistan from time to time, apart from such other civil and criminal liabilities that he may incur under the contract or rules or any other law for the time being in force.</a:t>
            </a:r>
          </a:p>
          <a:p>
            <a:endParaRPr lang="en-US" dirty="0"/>
          </a:p>
        </p:txBody>
      </p:sp>
      <p:sp>
        <p:nvSpPr>
          <p:cNvPr id="5" name="Slide Number Placeholder 4"/>
          <p:cNvSpPr>
            <a:spLocks noGrp="1"/>
          </p:cNvSpPr>
          <p:nvPr>
            <p:ph type="sldNum" sz="quarter" idx="12"/>
          </p:nvPr>
        </p:nvSpPr>
        <p:spPr/>
        <p:txBody>
          <a:bodyPr/>
          <a:lstStyle/>
          <a:p>
            <a:fld id="{E7CBFFFC-F8A0-4F3A-83C2-8B8972898857}" type="slidenum">
              <a:rPr lang="en-US" smtClean="0"/>
              <a:pPr/>
              <a:t>29</a:t>
            </a:fld>
            <a:endParaRPr lang="en-US"/>
          </a:p>
        </p:txBody>
      </p:sp>
    </p:spTree>
    <p:extLst>
      <p:ext uri="{BB962C8B-B14F-4D97-AF65-F5344CB8AC3E}">
        <p14:creationId xmlns:p14="http://schemas.microsoft.com/office/powerpoint/2010/main" xmlns="" val="10396425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Duty of a customer.-</a:t>
            </a:r>
            <a:endParaRPr lang="en-US" dirty="0"/>
          </a:p>
        </p:txBody>
      </p:sp>
      <p:sp>
        <p:nvSpPr>
          <p:cNvPr id="3" name="Content Placeholder 2"/>
          <p:cNvSpPr>
            <a:spLocks noGrp="1"/>
          </p:cNvSpPr>
          <p:nvPr>
            <p:ph idx="1"/>
          </p:nvPr>
        </p:nvSpPr>
        <p:spPr/>
        <p:txBody>
          <a:bodyPr/>
          <a:lstStyle/>
          <a:p>
            <a:r>
              <a:rPr lang="en-US" dirty="0" smtClean="0"/>
              <a:t>(3)   For purposes of this section a judgment against a customer under this Ordinance shall mean that he is in default of his duty under sub-section (1), and the ensuing decree shall provide for payment of the cost of funds as determined under sub-section (2).</a:t>
            </a:r>
          </a:p>
          <a:p>
            <a:endParaRPr lang="en-US" dirty="0"/>
          </a:p>
        </p:txBody>
      </p:sp>
      <p:sp>
        <p:nvSpPr>
          <p:cNvPr id="5" name="Slide Number Placeholder 4"/>
          <p:cNvSpPr>
            <a:spLocks noGrp="1"/>
          </p:cNvSpPr>
          <p:nvPr>
            <p:ph type="sldNum" sz="quarter" idx="12"/>
          </p:nvPr>
        </p:nvSpPr>
        <p:spPr/>
        <p:txBody>
          <a:bodyPr/>
          <a:lstStyle/>
          <a:p>
            <a:fld id="{E7CBFFFC-F8A0-4F3A-83C2-8B8972898857}" type="slidenum">
              <a:rPr lang="en-US" smtClean="0"/>
              <a:pPr/>
              <a:t>30</a:t>
            </a:fld>
            <a:endParaRPr lang="en-US"/>
          </a:p>
        </p:txBody>
      </p:sp>
    </p:spTree>
    <p:extLst>
      <p:ext uri="{BB962C8B-B14F-4D97-AF65-F5344CB8AC3E}">
        <p14:creationId xmlns:p14="http://schemas.microsoft.com/office/powerpoint/2010/main" xmlns="" val="60740915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4. Ordinance to override other laws.-</a:t>
            </a:r>
            <a:endParaRPr lang="en-US" dirty="0"/>
          </a:p>
        </p:txBody>
      </p:sp>
      <p:sp>
        <p:nvSpPr>
          <p:cNvPr id="3" name="Content Placeholder 2"/>
          <p:cNvSpPr>
            <a:spLocks noGrp="1"/>
          </p:cNvSpPr>
          <p:nvPr>
            <p:ph idx="1"/>
          </p:nvPr>
        </p:nvSpPr>
        <p:spPr/>
        <p:txBody>
          <a:bodyPr/>
          <a:lstStyle/>
          <a:p>
            <a:r>
              <a:rPr lang="en-US" dirty="0"/>
              <a:t> The provisions of this Ordinance shall have effect notwithstanding anything inconsistent therewith contained in any other law for the time being in force.</a:t>
            </a:r>
          </a:p>
        </p:txBody>
      </p:sp>
      <p:sp>
        <p:nvSpPr>
          <p:cNvPr id="5" name="Slide Number Placeholder 4"/>
          <p:cNvSpPr>
            <a:spLocks noGrp="1"/>
          </p:cNvSpPr>
          <p:nvPr>
            <p:ph type="sldNum" sz="quarter" idx="12"/>
          </p:nvPr>
        </p:nvSpPr>
        <p:spPr/>
        <p:txBody>
          <a:bodyPr/>
          <a:lstStyle/>
          <a:p>
            <a:fld id="{E7CBFFFC-F8A0-4F3A-83C2-8B8972898857}" type="slidenum">
              <a:rPr lang="en-US" smtClean="0"/>
              <a:pPr/>
              <a:t>31</a:t>
            </a:fld>
            <a:endParaRPr lang="en-US"/>
          </a:p>
        </p:txBody>
      </p:sp>
    </p:spTree>
    <p:extLst>
      <p:ext uri="{BB962C8B-B14F-4D97-AF65-F5344CB8AC3E}">
        <p14:creationId xmlns:p14="http://schemas.microsoft.com/office/powerpoint/2010/main" xmlns="" val="7922127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5.      Establishment of Banking Court.-</a:t>
            </a:r>
            <a:endParaRPr lang="en-US" dirty="0"/>
          </a:p>
        </p:txBody>
      </p:sp>
      <p:sp>
        <p:nvSpPr>
          <p:cNvPr id="3" name="Content Placeholder 2"/>
          <p:cNvSpPr>
            <a:spLocks noGrp="1"/>
          </p:cNvSpPr>
          <p:nvPr>
            <p:ph idx="1"/>
          </p:nvPr>
        </p:nvSpPr>
        <p:spPr/>
        <p:txBody>
          <a:bodyPr>
            <a:normAutofit lnSpcReduction="10000"/>
          </a:bodyPr>
          <a:lstStyle/>
          <a:p>
            <a:r>
              <a:rPr lang="en-US" dirty="0" smtClean="0"/>
              <a:t>(</a:t>
            </a:r>
            <a:r>
              <a:rPr lang="en-US" dirty="0"/>
              <a:t>1) The Federal Government may, by notification in the Official Gazette, establish as many Banking Courts as it considers necessary to exercise jurisdiction under this Ordinance and appoint a Judge for each of such Courts and where it establishes more Banking Courts  than one, it shall specify in the notification the territorial limits within which each of the Banking Courts shall exercise its jurisdiction.</a:t>
            </a:r>
          </a:p>
        </p:txBody>
      </p:sp>
      <p:sp>
        <p:nvSpPr>
          <p:cNvPr id="5" name="Slide Number Placeholder 4"/>
          <p:cNvSpPr>
            <a:spLocks noGrp="1"/>
          </p:cNvSpPr>
          <p:nvPr>
            <p:ph type="sldNum" sz="quarter" idx="12"/>
          </p:nvPr>
        </p:nvSpPr>
        <p:spPr/>
        <p:txBody>
          <a:bodyPr/>
          <a:lstStyle/>
          <a:p>
            <a:fld id="{E7CBFFFC-F8A0-4F3A-83C2-8B8972898857}" type="slidenum">
              <a:rPr lang="en-US" smtClean="0"/>
              <a:pPr/>
              <a:t>32</a:t>
            </a:fld>
            <a:endParaRPr lang="en-US"/>
          </a:p>
        </p:txBody>
      </p:sp>
    </p:spTree>
    <p:extLst>
      <p:ext uri="{BB962C8B-B14F-4D97-AF65-F5344CB8AC3E}">
        <p14:creationId xmlns:p14="http://schemas.microsoft.com/office/powerpoint/2010/main" xmlns="" val="32361099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5.      Establishment of Banking Court.-</a:t>
            </a:r>
            <a:endParaRPr lang="en-US" dirty="0"/>
          </a:p>
        </p:txBody>
      </p:sp>
      <p:sp>
        <p:nvSpPr>
          <p:cNvPr id="3" name="Content Placeholder 2"/>
          <p:cNvSpPr>
            <a:spLocks noGrp="1"/>
          </p:cNvSpPr>
          <p:nvPr>
            <p:ph idx="1"/>
          </p:nvPr>
        </p:nvSpPr>
        <p:spPr/>
        <p:txBody>
          <a:bodyPr>
            <a:normAutofit/>
          </a:bodyPr>
          <a:lstStyle/>
          <a:p>
            <a:r>
              <a:rPr lang="en-US" dirty="0"/>
              <a:t>(2) Where more Banking Courts than one have been established to exercise jurisdiction in the same territorial limits, the Federal Government shall define the territorial limits of each such Court</a:t>
            </a:r>
            <a:r>
              <a:rPr lang="en-US" dirty="0" smtClean="0"/>
              <a:t>.</a:t>
            </a:r>
          </a:p>
          <a:p>
            <a:endParaRPr lang="en-US" dirty="0"/>
          </a:p>
        </p:txBody>
      </p:sp>
      <p:sp>
        <p:nvSpPr>
          <p:cNvPr id="5" name="Slide Number Placeholder 4"/>
          <p:cNvSpPr>
            <a:spLocks noGrp="1"/>
          </p:cNvSpPr>
          <p:nvPr>
            <p:ph type="sldNum" sz="quarter" idx="12"/>
          </p:nvPr>
        </p:nvSpPr>
        <p:spPr/>
        <p:txBody>
          <a:bodyPr/>
          <a:lstStyle/>
          <a:p>
            <a:fld id="{E7CBFFFC-F8A0-4F3A-83C2-8B8972898857}" type="slidenum">
              <a:rPr lang="en-US" smtClean="0"/>
              <a:pPr/>
              <a:t>33</a:t>
            </a:fld>
            <a:endParaRPr lang="en-US"/>
          </a:p>
        </p:txBody>
      </p:sp>
    </p:spTree>
    <p:extLst>
      <p:ext uri="{BB962C8B-B14F-4D97-AF65-F5344CB8AC3E}">
        <p14:creationId xmlns:p14="http://schemas.microsoft.com/office/powerpoint/2010/main" xmlns="" val="358037857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5.      Establishment of Banking Court.-</a:t>
            </a:r>
            <a:endParaRPr lang="en-US" dirty="0"/>
          </a:p>
        </p:txBody>
      </p:sp>
      <p:sp>
        <p:nvSpPr>
          <p:cNvPr id="3" name="Content Placeholder 2"/>
          <p:cNvSpPr>
            <a:spLocks noGrp="1"/>
          </p:cNvSpPr>
          <p:nvPr>
            <p:ph idx="1"/>
          </p:nvPr>
        </p:nvSpPr>
        <p:spPr/>
        <p:txBody>
          <a:bodyPr/>
          <a:lstStyle/>
          <a:p>
            <a:r>
              <a:rPr lang="en-US" dirty="0" smtClean="0"/>
              <a:t>(3) Where more Banking Courts than one have been established in the same or different territorial limits, the High Court may, if it considers it expedient to do so in the interest of justice or for the convenience of the parties or of the witnesses, transfer any case from one Banking Court to another.</a:t>
            </a:r>
          </a:p>
          <a:p>
            <a:endParaRPr lang="en-US" dirty="0"/>
          </a:p>
        </p:txBody>
      </p:sp>
      <p:sp>
        <p:nvSpPr>
          <p:cNvPr id="5" name="Slide Number Placeholder 4"/>
          <p:cNvSpPr>
            <a:spLocks noGrp="1"/>
          </p:cNvSpPr>
          <p:nvPr>
            <p:ph type="sldNum" sz="quarter" idx="12"/>
          </p:nvPr>
        </p:nvSpPr>
        <p:spPr/>
        <p:txBody>
          <a:bodyPr/>
          <a:lstStyle/>
          <a:p>
            <a:fld id="{E7CBFFFC-F8A0-4F3A-83C2-8B8972898857}" type="slidenum">
              <a:rPr lang="en-US" smtClean="0"/>
              <a:pPr/>
              <a:t>34</a:t>
            </a:fld>
            <a:endParaRPr lang="en-US"/>
          </a:p>
        </p:txBody>
      </p:sp>
    </p:spTree>
    <p:extLst>
      <p:ext uri="{BB962C8B-B14F-4D97-AF65-F5344CB8AC3E}">
        <p14:creationId xmlns:p14="http://schemas.microsoft.com/office/powerpoint/2010/main" xmlns="" val="208369398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6.      Resignation and removal of Judges.-</a:t>
            </a:r>
            <a:endParaRPr lang="en-US" dirty="0"/>
          </a:p>
        </p:txBody>
      </p:sp>
      <p:sp>
        <p:nvSpPr>
          <p:cNvPr id="3" name="Content Placeholder 2"/>
          <p:cNvSpPr>
            <a:spLocks noGrp="1"/>
          </p:cNvSpPr>
          <p:nvPr>
            <p:ph idx="1"/>
          </p:nvPr>
        </p:nvSpPr>
        <p:spPr/>
        <p:txBody>
          <a:bodyPr>
            <a:normAutofit/>
          </a:bodyPr>
          <a:lstStyle/>
          <a:p>
            <a:r>
              <a:rPr lang="en-US" dirty="0" smtClean="0"/>
              <a:t>(</a:t>
            </a:r>
            <a:r>
              <a:rPr lang="en-US" dirty="0"/>
              <a:t>1) A person, not being a District Judge, appointed as a Judge of a Banking Court under section 5 may, by notice in writing under his hand addressed to the Federal Government, resign from his office.</a:t>
            </a:r>
          </a:p>
          <a:p>
            <a:endParaRPr lang="en-US" dirty="0"/>
          </a:p>
        </p:txBody>
      </p:sp>
      <p:sp>
        <p:nvSpPr>
          <p:cNvPr id="5" name="Slide Number Placeholder 4"/>
          <p:cNvSpPr>
            <a:spLocks noGrp="1"/>
          </p:cNvSpPr>
          <p:nvPr>
            <p:ph type="sldNum" sz="quarter" idx="12"/>
          </p:nvPr>
        </p:nvSpPr>
        <p:spPr/>
        <p:txBody>
          <a:bodyPr/>
          <a:lstStyle/>
          <a:p>
            <a:fld id="{E7CBFFFC-F8A0-4F3A-83C2-8B8972898857}" type="slidenum">
              <a:rPr lang="en-US" smtClean="0"/>
              <a:pPr/>
              <a:t>35</a:t>
            </a:fld>
            <a:endParaRPr lang="en-US"/>
          </a:p>
        </p:txBody>
      </p:sp>
    </p:spTree>
    <p:extLst>
      <p:ext uri="{BB962C8B-B14F-4D97-AF65-F5344CB8AC3E}">
        <p14:creationId xmlns:p14="http://schemas.microsoft.com/office/powerpoint/2010/main" xmlns="" val="25664666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6.      Resignation and removal of Judges.-</a:t>
            </a:r>
            <a:endParaRPr lang="en-US" dirty="0"/>
          </a:p>
        </p:txBody>
      </p:sp>
      <p:sp>
        <p:nvSpPr>
          <p:cNvPr id="3" name="Content Placeholder 2"/>
          <p:cNvSpPr>
            <a:spLocks noGrp="1"/>
          </p:cNvSpPr>
          <p:nvPr>
            <p:ph idx="1"/>
          </p:nvPr>
        </p:nvSpPr>
        <p:spPr/>
        <p:txBody>
          <a:bodyPr/>
          <a:lstStyle/>
          <a:p>
            <a:r>
              <a:rPr lang="en-US" dirty="0" smtClean="0"/>
              <a:t>(2)   A person appointed as a Judge of a Banking Court under section 5 may be removed from office in consultation with the Chief Justice of the High Court.</a:t>
            </a:r>
          </a:p>
          <a:p>
            <a:endParaRPr lang="en-US" dirty="0"/>
          </a:p>
        </p:txBody>
      </p:sp>
      <p:sp>
        <p:nvSpPr>
          <p:cNvPr id="5" name="Slide Number Placeholder 4"/>
          <p:cNvSpPr>
            <a:spLocks noGrp="1"/>
          </p:cNvSpPr>
          <p:nvPr>
            <p:ph type="sldNum" sz="quarter" idx="12"/>
          </p:nvPr>
        </p:nvSpPr>
        <p:spPr/>
        <p:txBody>
          <a:bodyPr/>
          <a:lstStyle/>
          <a:p>
            <a:fld id="{E7CBFFFC-F8A0-4F3A-83C2-8B8972898857}" type="slidenum">
              <a:rPr lang="en-US" smtClean="0"/>
              <a:pPr/>
              <a:t>36</a:t>
            </a:fld>
            <a:endParaRPr lang="en-US"/>
          </a:p>
        </p:txBody>
      </p:sp>
    </p:spTree>
    <p:extLst>
      <p:ext uri="{BB962C8B-B14F-4D97-AF65-F5344CB8AC3E}">
        <p14:creationId xmlns:p14="http://schemas.microsoft.com/office/powerpoint/2010/main" xmlns="" val="95195306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7.      Powers of Banking Courts.-</a:t>
            </a:r>
            <a:endParaRPr lang="en-US" dirty="0"/>
          </a:p>
        </p:txBody>
      </p:sp>
      <p:sp>
        <p:nvSpPr>
          <p:cNvPr id="3" name="Content Placeholder 2"/>
          <p:cNvSpPr>
            <a:spLocks noGrp="1"/>
          </p:cNvSpPr>
          <p:nvPr>
            <p:ph idx="1"/>
          </p:nvPr>
        </p:nvSpPr>
        <p:spPr/>
        <p:txBody>
          <a:bodyPr>
            <a:normAutofit/>
          </a:bodyPr>
          <a:lstStyle/>
          <a:p>
            <a:r>
              <a:rPr lang="en-US" dirty="0" smtClean="0"/>
              <a:t>(</a:t>
            </a:r>
            <a:r>
              <a:rPr lang="en-US" dirty="0"/>
              <a:t>1)  Subject to the provisions of this Ordinance, a Banking Court </a:t>
            </a:r>
            <a:r>
              <a:rPr lang="en-US" dirty="0" smtClean="0"/>
              <a:t>shall</a:t>
            </a:r>
          </a:p>
          <a:p>
            <a:endParaRPr lang="en-US" dirty="0"/>
          </a:p>
          <a:p>
            <a:r>
              <a:rPr lang="en-US" dirty="0"/>
              <a:t>(a)   in the exercise of its civil jurisdiction  have all the powers vested in a civil Court under the Code of Civil Procedure, 1908 (Act V of 1908);</a:t>
            </a:r>
          </a:p>
          <a:p>
            <a:endParaRPr lang="en-US" dirty="0"/>
          </a:p>
        </p:txBody>
      </p:sp>
      <p:sp>
        <p:nvSpPr>
          <p:cNvPr id="5" name="Slide Number Placeholder 4"/>
          <p:cNvSpPr>
            <a:spLocks noGrp="1"/>
          </p:cNvSpPr>
          <p:nvPr>
            <p:ph type="sldNum" sz="quarter" idx="12"/>
          </p:nvPr>
        </p:nvSpPr>
        <p:spPr/>
        <p:txBody>
          <a:bodyPr/>
          <a:lstStyle/>
          <a:p>
            <a:fld id="{E7CBFFFC-F8A0-4F3A-83C2-8B8972898857}" type="slidenum">
              <a:rPr lang="en-US" smtClean="0"/>
              <a:pPr/>
              <a:t>37</a:t>
            </a:fld>
            <a:endParaRPr lang="en-US"/>
          </a:p>
        </p:txBody>
      </p:sp>
    </p:spTree>
    <p:extLst>
      <p:ext uri="{BB962C8B-B14F-4D97-AF65-F5344CB8AC3E}">
        <p14:creationId xmlns:p14="http://schemas.microsoft.com/office/powerpoint/2010/main" xmlns="" val="177863819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      Powers of Banking Courts.-</a:t>
            </a:r>
            <a:endParaRPr lang="en-US" dirty="0"/>
          </a:p>
        </p:txBody>
      </p:sp>
      <p:sp>
        <p:nvSpPr>
          <p:cNvPr id="3" name="Content Placeholder 2"/>
          <p:cNvSpPr>
            <a:spLocks noGrp="1"/>
          </p:cNvSpPr>
          <p:nvPr>
            <p:ph idx="1"/>
          </p:nvPr>
        </p:nvSpPr>
        <p:spPr/>
        <p:txBody>
          <a:bodyPr/>
          <a:lstStyle/>
          <a:p>
            <a:r>
              <a:rPr lang="en-US" dirty="0" smtClean="0"/>
              <a:t>(b)   in the exercise of its criminal jurisdiction, try offences punishable under this Ordinance and shall, for this purpose have the same powers as are vested in a Court of Sessions under the Code of Criminal Procedure, 1898 (Act V of 1898):</a:t>
            </a:r>
          </a:p>
          <a:p>
            <a:endParaRPr lang="en-US" dirty="0"/>
          </a:p>
        </p:txBody>
      </p:sp>
      <p:sp>
        <p:nvSpPr>
          <p:cNvPr id="5" name="Slide Number Placeholder 4"/>
          <p:cNvSpPr>
            <a:spLocks noGrp="1"/>
          </p:cNvSpPr>
          <p:nvPr>
            <p:ph type="sldNum" sz="quarter" idx="12"/>
          </p:nvPr>
        </p:nvSpPr>
        <p:spPr/>
        <p:txBody>
          <a:bodyPr/>
          <a:lstStyle/>
          <a:p>
            <a:fld id="{E7CBFFFC-F8A0-4F3A-83C2-8B8972898857}" type="slidenum">
              <a:rPr lang="en-US" smtClean="0"/>
              <a:pPr/>
              <a:t>38</a:t>
            </a:fld>
            <a:endParaRPr lang="en-US"/>
          </a:p>
        </p:txBody>
      </p:sp>
    </p:spTree>
    <p:extLst>
      <p:ext uri="{BB962C8B-B14F-4D97-AF65-F5344CB8AC3E}">
        <p14:creationId xmlns:p14="http://schemas.microsoft.com/office/powerpoint/2010/main" xmlns="" val="247838236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this Session</a:t>
            </a:r>
            <a:endParaRPr lang="en-US" dirty="0"/>
          </a:p>
        </p:txBody>
      </p:sp>
      <p:sp>
        <p:nvSpPr>
          <p:cNvPr id="3" name="Content Placeholder 2"/>
          <p:cNvSpPr>
            <a:spLocks noGrp="1"/>
          </p:cNvSpPr>
          <p:nvPr>
            <p:ph idx="1"/>
          </p:nvPr>
        </p:nvSpPr>
        <p:spPr/>
        <p:txBody>
          <a:bodyPr/>
          <a:lstStyle/>
          <a:p>
            <a:r>
              <a:rPr lang="en-US" dirty="0" smtClean="0"/>
              <a:t>The negotiable Instruments ACT,</a:t>
            </a:r>
          </a:p>
          <a:p>
            <a:r>
              <a:rPr lang="en-US" dirty="0" smtClean="0"/>
              <a:t>Financial Institutions Ordinance 2001.</a:t>
            </a:r>
            <a:endParaRPr lang="en-US" dirty="0"/>
          </a:p>
        </p:txBody>
      </p:sp>
      <p:sp>
        <p:nvSpPr>
          <p:cNvPr id="5" name="Slide Number Placeholder 4"/>
          <p:cNvSpPr>
            <a:spLocks noGrp="1"/>
          </p:cNvSpPr>
          <p:nvPr>
            <p:ph type="sldNum" sz="quarter" idx="12"/>
          </p:nvPr>
        </p:nvSpPr>
        <p:spPr/>
        <p:txBody>
          <a:bodyPr/>
          <a:lstStyle/>
          <a:p>
            <a:fld id="{E7CBFFFC-F8A0-4F3A-83C2-8B8972898857}" type="slidenum">
              <a:rPr lang="en-US" smtClean="0"/>
              <a:pPr/>
              <a:t>39</a:t>
            </a:fld>
            <a:endParaRPr lang="en-US"/>
          </a:p>
        </p:txBody>
      </p:sp>
    </p:spTree>
    <p:extLst>
      <p:ext uri="{BB962C8B-B14F-4D97-AF65-F5344CB8AC3E}">
        <p14:creationId xmlns:p14="http://schemas.microsoft.com/office/powerpoint/2010/main" xmlns="" val="259182004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lstStyle/>
          <a:p>
            <a:r>
              <a:rPr lang="en-US" dirty="0" smtClean="0"/>
              <a:t>THANK YOU</a:t>
            </a:r>
            <a:endParaRPr lang="en-US" dirty="0"/>
          </a:p>
        </p:txBody>
      </p:sp>
      <p:sp>
        <p:nvSpPr>
          <p:cNvPr id="4" name="Slide Number Placeholder 3"/>
          <p:cNvSpPr>
            <a:spLocks noGrp="1"/>
          </p:cNvSpPr>
          <p:nvPr>
            <p:ph type="sldNum" sz="quarter" idx="12"/>
          </p:nvPr>
        </p:nvSpPr>
        <p:spPr/>
        <p:txBody>
          <a:bodyPr/>
          <a:lstStyle/>
          <a:p>
            <a:fld id="{E7CBFFFC-F8A0-4F3A-83C2-8B8972898857}" type="slidenum">
              <a:rPr lang="en-US" smtClean="0"/>
              <a:pPr/>
              <a:t>40</a:t>
            </a:fld>
            <a:endParaRPr lang="en-US"/>
          </a:p>
        </p:txBody>
      </p:sp>
    </p:spTree>
    <p:extLst>
      <p:ext uri="{BB962C8B-B14F-4D97-AF65-F5344CB8AC3E}">
        <p14:creationId xmlns:p14="http://schemas.microsoft.com/office/powerpoint/2010/main" xmlns="" val="4959876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222</TotalTime>
  <Words>1213</Words>
  <Application>Microsoft Office PowerPoint</Application>
  <PresentationFormat>On-screen Show (4:3)</PresentationFormat>
  <Paragraphs>133</Paragraphs>
  <Slides>40</Slides>
  <Notes>1</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MBF-705 LEGAL AND REGULATORY ASPECTS OF BANKING SUPERVISION</vt:lpstr>
      <vt:lpstr>Summary of last Session</vt:lpstr>
      <vt:lpstr>Agenda of this Session</vt:lpstr>
      <vt:lpstr>BARE ACT  THE NEGOTIABLE INSTRUMENTS ACT, 1881  (XXVI OF 1881)  (9th December, 1881)  </vt:lpstr>
      <vt:lpstr>An Act to define and amend the law relating to Promissory Notes, Bills of  Exchange and Cheques.</vt:lpstr>
      <vt:lpstr>Preamble</vt:lpstr>
      <vt:lpstr>THE NEGOTIABLE INSTRUMENTS ACT, 1881</vt:lpstr>
      <vt:lpstr>THE NEGOTIABLE INSTRUMENTS ACT, 1881</vt:lpstr>
      <vt:lpstr>THE NEGOTIABLE INSTRUMENTS ACT, 1881</vt:lpstr>
      <vt:lpstr>THE NEGOTIABLE INSTRUMENTS ACT, 1881</vt:lpstr>
      <vt:lpstr>4. "Promissory note</vt:lpstr>
      <vt:lpstr>5. A "bill of exchange</vt:lpstr>
      <vt:lpstr>6. "Cheque"</vt:lpstr>
      <vt:lpstr>7. "Drawer"</vt:lpstr>
      <vt:lpstr>"Acceptor"</vt:lpstr>
      <vt:lpstr>"Payee."</vt:lpstr>
      <vt:lpstr>"Holder"</vt:lpstr>
      <vt:lpstr>61. Presentment for acceptance</vt:lpstr>
      <vt:lpstr>78. To whom payment could be made</vt:lpstr>
      <vt:lpstr>79. Interest when rate specified or not specified</vt:lpstr>
      <vt:lpstr>91. Dishonour by non-acceptance</vt:lpstr>
      <vt:lpstr>22. "Maturity"</vt:lpstr>
      <vt:lpstr>THE FINANCIAL INSTITUTIONS (RECOVERY OF FINANCES) ORDINANCE, 2001 ORDINANCE NO.  XLVI  OF 2001 AN ORDINANCE </vt:lpstr>
      <vt:lpstr>The Financial Institutions Ordinance 2001</vt:lpstr>
      <vt:lpstr>The Financial Institutions Ordinance 2001</vt:lpstr>
      <vt:lpstr>The Financial Institutions Ordinance 2001</vt:lpstr>
      <vt:lpstr>SECTIONS OF THE ACT</vt:lpstr>
      <vt:lpstr>Short title, extent and commencement.-</vt:lpstr>
      <vt:lpstr>3.   Duty of a customer.-</vt:lpstr>
      <vt:lpstr>3.   Duty of a customer.-</vt:lpstr>
      <vt:lpstr>4. Ordinance to override other laws.-</vt:lpstr>
      <vt:lpstr>5.      Establishment of Banking Court.-</vt:lpstr>
      <vt:lpstr>5.      Establishment of Banking Court.-</vt:lpstr>
      <vt:lpstr>5.      Establishment of Banking Court.-</vt:lpstr>
      <vt:lpstr>6.      Resignation and removal of Judges.-</vt:lpstr>
      <vt:lpstr>6.      Resignation and removal of Judges.-</vt:lpstr>
      <vt:lpstr>7.      Powers of Banking Courts.-</vt:lpstr>
      <vt:lpstr>7.      Powers of Banking Courts.-</vt:lpstr>
      <vt:lpstr>Summary of this Session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NTS</cp:lastModifiedBy>
  <cp:revision>14</cp:revision>
  <dcterms:created xsi:type="dcterms:W3CDTF">2013-12-22T02:35:27Z</dcterms:created>
  <dcterms:modified xsi:type="dcterms:W3CDTF">2013-12-22T06:25:55Z</dcterms:modified>
</cp:coreProperties>
</file>