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ink/ink1.xml" ContentType="application/inkml+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5"/>
  </p:notesMasterIdLst>
  <p:sldIdLst>
    <p:sldId id="310" r:id="rId2"/>
    <p:sldId id="311" r:id="rId3"/>
    <p:sldId id="312" r:id="rId4"/>
    <p:sldId id="258" r:id="rId5"/>
    <p:sldId id="287" r:id="rId6"/>
    <p:sldId id="301" r:id="rId7"/>
    <p:sldId id="307" r:id="rId8"/>
    <p:sldId id="308" r:id="rId9"/>
    <p:sldId id="309" r:id="rId10"/>
    <p:sldId id="288" r:id="rId11"/>
    <p:sldId id="257" r:id="rId12"/>
    <p:sldId id="260" r:id="rId13"/>
    <p:sldId id="275" r:id="rId14"/>
    <p:sldId id="261" r:id="rId15"/>
    <p:sldId id="276" r:id="rId16"/>
    <p:sldId id="277" r:id="rId17"/>
    <p:sldId id="263" r:id="rId18"/>
    <p:sldId id="289" r:id="rId19"/>
    <p:sldId id="302" r:id="rId20"/>
    <p:sldId id="290" r:id="rId21"/>
    <p:sldId id="291" r:id="rId22"/>
    <p:sldId id="303" r:id="rId23"/>
    <p:sldId id="292" r:id="rId24"/>
    <p:sldId id="265" r:id="rId25"/>
    <p:sldId id="278" r:id="rId26"/>
    <p:sldId id="266" r:id="rId27"/>
    <p:sldId id="267" r:id="rId28"/>
    <p:sldId id="268" r:id="rId29"/>
    <p:sldId id="279" r:id="rId30"/>
    <p:sldId id="269" r:id="rId31"/>
    <p:sldId id="280" r:id="rId32"/>
    <p:sldId id="270" r:id="rId33"/>
    <p:sldId id="281" r:id="rId34"/>
    <p:sldId id="282" r:id="rId35"/>
    <p:sldId id="271" r:id="rId36"/>
    <p:sldId id="272" r:id="rId37"/>
    <p:sldId id="283" r:id="rId38"/>
    <p:sldId id="284" r:id="rId39"/>
    <p:sldId id="285" r:id="rId40"/>
    <p:sldId id="273" r:id="rId41"/>
    <p:sldId id="286" r:id="rId42"/>
    <p:sldId id="293" r:id="rId43"/>
    <p:sldId id="304" r:id="rId44"/>
    <p:sldId id="294" r:id="rId45"/>
    <p:sldId id="295" r:id="rId46"/>
    <p:sldId id="296" r:id="rId47"/>
    <p:sldId id="297" r:id="rId48"/>
    <p:sldId id="305" r:id="rId49"/>
    <p:sldId id="306" r:id="rId50"/>
    <p:sldId id="298" r:id="rId51"/>
    <p:sldId id="299" r:id="rId52"/>
    <p:sldId id="300" r:id="rId53"/>
    <p:sldId id="313"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25T07:49:45.8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1FAE2A-4EA3-4D4D-A3F8-D29C339EC4A8}" type="datetimeFigureOut">
              <a:rPr lang="en-US" smtClean="0"/>
              <a:pPr/>
              <a:t>20-Dec-13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40AD01-54D5-43E9-81FC-009FE44690CE}" type="slidenum">
              <a:rPr lang="en-US" smtClean="0"/>
              <a:pPr/>
              <a:t>‹#›</a:t>
            </a:fld>
            <a:endParaRPr lang="en-US"/>
          </a:p>
        </p:txBody>
      </p:sp>
    </p:spTree>
    <p:extLst>
      <p:ext uri="{BB962C8B-B14F-4D97-AF65-F5344CB8AC3E}">
        <p14:creationId xmlns:p14="http://schemas.microsoft.com/office/powerpoint/2010/main" xmlns="" val="2850455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F1D26E-080A-4EDD-B129-92F9FB81CCAC}" type="datetime1">
              <a:rPr lang="en-US" smtClean="0"/>
              <a:pPr/>
              <a:t>20-Dec-13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C9F62E-E7EF-485A-918E-7A256524DB12}" type="slidenum">
              <a:rPr lang="en-US" smtClean="0"/>
              <a:pPr/>
              <a:t>‹#›</a:t>
            </a:fld>
            <a:endParaRPr lang="en-US"/>
          </a:p>
        </p:txBody>
      </p:sp>
    </p:spTree>
    <p:extLst>
      <p:ext uri="{BB962C8B-B14F-4D97-AF65-F5344CB8AC3E}">
        <p14:creationId xmlns:p14="http://schemas.microsoft.com/office/powerpoint/2010/main" xmlns="" val="2682014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D556EF-4306-4CA4-85B2-146B5DF5D0CB}" type="datetime1">
              <a:rPr lang="en-US" smtClean="0"/>
              <a:pPr/>
              <a:t>20-Dec-13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C9F62E-E7EF-485A-918E-7A256524DB12}" type="slidenum">
              <a:rPr lang="en-US" smtClean="0"/>
              <a:pPr/>
              <a:t>‹#›</a:t>
            </a:fld>
            <a:endParaRPr lang="en-US"/>
          </a:p>
        </p:txBody>
      </p:sp>
    </p:spTree>
    <p:extLst>
      <p:ext uri="{BB962C8B-B14F-4D97-AF65-F5344CB8AC3E}">
        <p14:creationId xmlns:p14="http://schemas.microsoft.com/office/powerpoint/2010/main" xmlns="" val="3642334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318852-E44C-40F9-B93F-C2255D891CE3}" type="datetime1">
              <a:rPr lang="en-US" smtClean="0"/>
              <a:pPr/>
              <a:t>20-Dec-13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C9F62E-E7EF-485A-918E-7A256524DB12}" type="slidenum">
              <a:rPr lang="en-US" smtClean="0"/>
              <a:pPr/>
              <a:t>‹#›</a:t>
            </a:fld>
            <a:endParaRPr lang="en-US"/>
          </a:p>
        </p:txBody>
      </p:sp>
    </p:spTree>
    <p:extLst>
      <p:ext uri="{BB962C8B-B14F-4D97-AF65-F5344CB8AC3E}">
        <p14:creationId xmlns:p14="http://schemas.microsoft.com/office/powerpoint/2010/main" xmlns="" val="731515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2D5C76-A818-4980-B098-4EB4A3FA5F27}" type="datetime1">
              <a:rPr lang="en-US" smtClean="0"/>
              <a:pPr/>
              <a:t>20-Dec-13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C9F62E-E7EF-485A-918E-7A256524DB12}" type="slidenum">
              <a:rPr lang="en-US" smtClean="0"/>
              <a:pPr/>
              <a:t>‹#›</a:t>
            </a:fld>
            <a:endParaRPr lang="en-US"/>
          </a:p>
        </p:txBody>
      </p:sp>
    </p:spTree>
    <p:extLst>
      <p:ext uri="{BB962C8B-B14F-4D97-AF65-F5344CB8AC3E}">
        <p14:creationId xmlns:p14="http://schemas.microsoft.com/office/powerpoint/2010/main" xmlns="" val="1862205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D34573-BC4B-4D1B-8A8D-17816B3DCF49}" type="datetime1">
              <a:rPr lang="en-US" smtClean="0"/>
              <a:pPr/>
              <a:t>20-Dec-13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C9F62E-E7EF-485A-918E-7A256524DB12}" type="slidenum">
              <a:rPr lang="en-US" smtClean="0"/>
              <a:pPr/>
              <a:t>‹#›</a:t>
            </a:fld>
            <a:endParaRPr lang="en-US"/>
          </a:p>
        </p:txBody>
      </p:sp>
    </p:spTree>
    <p:extLst>
      <p:ext uri="{BB962C8B-B14F-4D97-AF65-F5344CB8AC3E}">
        <p14:creationId xmlns:p14="http://schemas.microsoft.com/office/powerpoint/2010/main" xmlns="" val="2337773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10B7A7-EDE7-45A7-A48F-9DF6A84C0836}" type="datetime1">
              <a:rPr lang="en-US" smtClean="0"/>
              <a:pPr/>
              <a:t>20-Dec-13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C9F62E-E7EF-485A-918E-7A256524DB12}" type="slidenum">
              <a:rPr lang="en-US" smtClean="0"/>
              <a:pPr/>
              <a:t>‹#›</a:t>
            </a:fld>
            <a:endParaRPr lang="en-US"/>
          </a:p>
        </p:txBody>
      </p:sp>
    </p:spTree>
    <p:extLst>
      <p:ext uri="{BB962C8B-B14F-4D97-AF65-F5344CB8AC3E}">
        <p14:creationId xmlns:p14="http://schemas.microsoft.com/office/powerpoint/2010/main" xmlns="" val="3055615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CB9521-2524-485D-8D63-488F80F434A0}" type="datetime1">
              <a:rPr lang="en-US" smtClean="0"/>
              <a:pPr/>
              <a:t>20-Dec-13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C9F62E-E7EF-485A-918E-7A256524DB12}" type="slidenum">
              <a:rPr lang="en-US" smtClean="0"/>
              <a:pPr/>
              <a:t>‹#›</a:t>
            </a:fld>
            <a:endParaRPr lang="en-US"/>
          </a:p>
        </p:txBody>
      </p:sp>
    </p:spTree>
    <p:extLst>
      <p:ext uri="{BB962C8B-B14F-4D97-AF65-F5344CB8AC3E}">
        <p14:creationId xmlns:p14="http://schemas.microsoft.com/office/powerpoint/2010/main" xmlns="" val="3179397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04625A-9C70-4D72-934B-135F5ED292E0}" type="datetime1">
              <a:rPr lang="en-US" smtClean="0"/>
              <a:pPr/>
              <a:t>20-Dec-13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C9F62E-E7EF-485A-918E-7A256524DB12}" type="slidenum">
              <a:rPr lang="en-US" smtClean="0"/>
              <a:pPr/>
              <a:t>‹#›</a:t>
            </a:fld>
            <a:endParaRPr lang="en-US"/>
          </a:p>
        </p:txBody>
      </p:sp>
    </p:spTree>
    <p:extLst>
      <p:ext uri="{BB962C8B-B14F-4D97-AF65-F5344CB8AC3E}">
        <p14:creationId xmlns:p14="http://schemas.microsoft.com/office/powerpoint/2010/main" xmlns="" val="1051055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A899B6-788A-4C69-AB38-0CEA92CE6461}" type="datetime1">
              <a:rPr lang="en-US" smtClean="0"/>
              <a:pPr/>
              <a:t>20-Dec-13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C9F62E-E7EF-485A-918E-7A256524DB12}" type="slidenum">
              <a:rPr lang="en-US" smtClean="0"/>
              <a:pPr/>
              <a:t>‹#›</a:t>
            </a:fld>
            <a:endParaRPr lang="en-US"/>
          </a:p>
        </p:txBody>
      </p:sp>
    </p:spTree>
    <p:extLst>
      <p:ext uri="{BB962C8B-B14F-4D97-AF65-F5344CB8AC3E}">
        <p14:creationId xmlns:p14="http://schemas.microsoft.com/office/powerpoint/2010/main" xmlns="" val="3983883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966122-AB88-4412-815E-113C1C8BFB1F}" type="datetime1">
              <a:rPr lang="en-US" smtClean="0"/>
              <a:pPr/>
              <a:t>20-Dec-13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C9F62E-E7EF-485A-918E-7A256524DB12}" type="slidenum">
              <a:rPr lang="en-US" smtClean="0"/>
              <a:pPr/>
              <a:t>‹#›</a:t>
            </a:fld>
            <a:endParaRPr lang="en-US"/>
          </a:p>
        </p:txBody>
      </p:sp>
    </p:spTree>
    <p:extLst>
      <p:ext uri="{BB962C8B-B14F-4D97-AF65-F5344CB8AC3E}">
        <p14:creationId xmlns:p14="http://schemas.microsoft.com/office/powerpoint/2010/main" xmlns="" val="2248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411D57-5F57-49C1-A965-CD2D9127B0E2}" type="datetime1">
              <a:rPr lang="en-US" smtClean="0"/>
              <a:pPr/>
              <a:t>20-Dec-13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C9F62E-E7EF-485A-918E-7A256524DB12}" type="slidenum">
              <a:rPr lang="en-US" smtClean="0"/>
              <a:pPr/>
              <a:t>‹#›</a:t>
            </a:fld>
            <a:endParaRPr lang="en-US"/>
          </a:p>
        </p:txBody>
      </p:sp>
    </p:spTree>
    <p:extLst>
      <p:ext uri="{BB962C8B-B14F-4D97-AF65-F5344CB8AC3E}">
        <p14:creationId xmlns:p14="http://schemas.microsoft.com/office/powerpoint/2010/main" xmlns="" val="614012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A06FE9-EE14-4B08-BF95-CAF8313D50D4}" type="datetime1">
              <a:rPr lang="en-US" smtClean="0"/>
              <a:pPr/>
              <a:t>20-Dec-13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C9F62E-E7EF-485A-918E-7A256524DB12}" type="slidenum">
              <a:rPr lang="en-US" smtClean="0"/>
              <a:pPr/>
              <a:t>‹#›</a:t>
            </a:fld>
            <a:endParaRPr lang="en-US"/>
          </a:p>
        </p:txBody>
      </p:sp>
    </p:spTree>
    <p:extLst>
      <p:ext uri="{BB962C8B-B14F-4D97-AF65-F5344CB8AC3E}">
        <p14:creationId xmlns:p14="http://schemas.microsoft.com/office/powerpoint/2010/main" xmlns="" val="13925092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562600" y="468868"/>
            <a:ext cx="2590800" cy="369332"/>
          </a:xfrm>
          <a:prstGeom prst="rect">
            <a:avLst/>
          </a:prstGeom>
          <a:noFill/>
        </p:spPr>
        <p:txBody>
          <a:bodyPr wrap="square" rtlCol="0">
            <a:spAutoFit/>
          </a:bodyPr>
          <a:lstStyle/>
          <a:p>
            <a:pPr algn="r"/>
            <a:r>
              <a:rPr lang="en-US" dirty="0" smtClean="0"/>
              <a:t>Session: TWENTY EIGHT</a:t>
            </a:r>
            <a:endParaRPr lang="en-US" dirty="0"/>
          </a:p>
        </p:txBody>
      </p:sp>
      <mc:AlternateContent xmlns:mc="http://schemas.openxmlformats.org/markup-compatibility/2006">
        <mc:Choice xmlns:p14="http://schemas.microsoft.com/office/powerpoint/2010/main" xmlns="" Requires="p14">
          <p:contentPart p14:bwMode="auto" r:id="rId2">
            <p14:nvContentPartPr>
              <p14:cNvPr id="1026" name="Ink 2"/>
              <p14:cNvContentPartPr>
                <a14:cpLocks xmlns:a14="http://schemas.microsoft.com/office/drawing/2010/main" noRot="1" noChangeAspect="1" noEditPoints="1" noChangeArrowheads="1" noChangeShapeType="1"/>
              </p14:cNvContentPartPr>
              <p14:nvPr/>
            </p14:nvContentPartPr>
            <p14:xfrm>
              <a:off x="38695313" y="3478213"/>
              <a:ext cx="0" cy="0"/>
            </p14:xfrm>
          </p:contentPart>
        </mc:Choice>
        <mc:Fallback>
          <p:pic>
            <p:nvPicPr>
              <p:cNvPr id="1026" name="Ink 2"/>
              <p:cNvPicPr>
                <a:picLocks noRot="1" noChangeAspect="1" noEditPoints="1" noChangeArrowheads="1" noChangeShapeType="1"/>
              </p:cNvPicPr>
              <p:nvPr/>
            </p:nvPicPr>
            <p:blipFill>
              <a:blip r:embed="rId3"/>
              <a:stretch>
                <a:fillRect/>
              </a:stretch>
            </p:blipFill>
            <p:spPr>
              <a:xfrm>
                <a:off x="38695313" y="3478213"/>
                <a:ext cx="0" cy="0"/>
              </a:xfrm>
              <a:prstGeom prst="rect">
                <a:avLst/>
              </a:prstGeom>
            </p:spPr>
          </p:pic>
        </mc:Fallback>
      </mc:AlternateContent>
    </p:spTree>
    <p:extLst>
      <p:ext uri="{BB962C8B-B14F-4D97-AF65-F5344CB8AC3E}">
        <p14:creationId xmlns:p14="http://schemas.microsoft.com/office/powerpoint/2010/main" xmlns="" val="32760588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a:t>
            </a:r>
            <a:endParaRPr lang="en-US" dirty="0"/>
          </a:p>
        </p:txBody>
      </p:sp>
      <p:sp>
        <p:nvSpPr>
          <p:cNvPr id="3" name="Content Placeholder 2"/>
          <p:cNvSpPr>
            <a:spLocks noGrp="1"/>
          </p:cNvSpPr>
          <p:nvPr>
            <p:ph idx="1"/>
          </p:nvPr>
        </p:nvSpPr>
        <p:spPr/>
        <p:txBody>
          <a:bodyPr/>
          <a:lstStyle/>
          <a:p>
            <a:r>
              <a:rPr lang="en-US" b="1" dirty="0"/>
              <a:t>State Bank of Pakistan Act, 1956</a:t>
            </a:r>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2</a:t>
            </a:fld>
            <a:endParaRPr lang="en-US"/>
          </a:p>
        </p:txBody>
      </p:sp>
    </p:spTree>
    <p:extLst>
      <p:ext uri="{BB962C8B-B14F-4D97-AF65-F5344CB8AC3E}">
        <p14:creationId xmlns:p14="http://schemas.microsoft.com/office/powerpoint/2010/main" xmlns="" val="36968651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this Session</a:t>
            </a:r>
            <a:endParaRPr lang="en-US" dirty="0"/>
          </a:p>
        </p:txBody>
      </p:sp>
      <p:sp>
        <p:nvSpPr>
          <p:cNvPr id="3" name="Content Placeholder 2"/>
          <p:cNvSpPr>
            <a:spLocks noGrp="1"/>
          </p:cNvSpPr>
          <p:nvPr>
            <p:ph idx="1"/>
          </p:nvPr>
        </p:nvSpPr>
        <p:spPr/>
        <p:txBody>
          <a:bodyPr/>
          <a:lstStyle/>
          <a:p>
            <a:r>
              <a:rPr lang="en-US" dirty="0" smtClean="0"/>
              <a:t>Foreign Exchange Regulation Act</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3</a:t>
            </a:fld>
            <a:endParaRPr lang="en-US"/>
          </a:p>
        </p:txBody>
      </p:sp>
    </p:spTree>
    <p:extLst>
      <p:ext uri="{BB962C8B-B14F-4D97-AF65-F5344CB8AC3E}">
        <p14:creationId xmlns:p14="http://schemas.microsoft.com/office/powerpoint/2010/main" xmlns="" val="6440088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rmAutofit fontScale="90000"/>
          </a:bodyPr>
          <a:lstStyle/>
          <a:p>
            <a:r>
              <a:rPr lang="en-US" dirty="0" smtClean="0"/>
              <a:t>Foreign Exchange Regulation Act, 1947</a:t>
            </a:r>
            <a:br>
              <a:rPr lang="en-US" dirty="0" smtClean="0"/>
            </a:br>
            <a:r>
              <a:rPr lang="en-US" b="1" dirty="0"/>
              <a:t>Act No. VII of 1947 </a:t>
            </a:r>
            <a:br>
              <a:rPr lang="en-US" b="1" dirty="0"/>
            </a:br>
            <a:r>
              <a:rPr lang="en-US" b="1" dirty="0"/>
              <a:t>(11</a:t>
            </a:r>
            <a:r>
              <a:rPr lang="en-US" b="1" baseline="30000" dirty="0"/>
              <a:t>th</a:t>
            </a:r>
            <a:r>
              <a:rPr lang="en-US" b="1" dirty="0"/>
              <a:t> March, 1947) </a:t>
            </a:r>
            <a:endParaRPr lang="en-US" dirty="0"/>
          </a:p>
        </p:txBody>
      </p:sp>
      <p:sp>
        <p:nvSpPr>
          <p:cNvPr id="3" name="Slide Number Placeholder 2"/>
          <p:cNvSpPr>
            <a:spLocks noGrp="1"/>
          </p:cNvSpPr>
          <p:nvPr>
            <p:ph type="sldNum" sz="quarter" idx="12"/>
          </p:nvPr>
        </p:nvSpPr>
        <p:spPr/>
        <p:txBody>
          <a:bodyPr/>
          <a:lstStyle/>
          <a:p>
            <a:fld id="{54C9F62E-E7EF-485A-918E-7A256524DB12}" type="slidenum">
              <a:rPr lang="en-US" smtClean="0"/>
              <a:pPr/>
              <a:t>4</a:t>
            </a:fld>
            <a:endParaRPr lang="en-US"/>
          </a:p>
        </p:txBody>
      </p:sp>
    </p:spTree>
    <p:extLst>
      <p:ext uri="{BB962C8B-B14F-4D97-AF65-F5344CB8AC3E}">
        <p14:creationId xmlns:p14="http://schemas.microsoft.com/office/powerpoint/2010/main" xmlns="" val="37172341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Foreign Exchange Regulation Act, 1947</a:t>
            </a:r>
            <a:endParaRPr lang="en-US" dirty="0"/>
          </a:p>
        </p:txBody>
      </p:sp>
      <p:sp>
        <p:nvSpPr>
          <p:cNvPr id="3" name="Content Placeholder 2"/>
          <p:cNvSpPr>
            <a:spLocks noGrp="1"/>
          </p:cNvSpPr>
          <p:nvPr>
            <p:ph idx="1"/>
          </p:nvPr>
        </p:nvSpPr>
        <p:spPr/>
        <p:txBody>
          <a:bodyPr/>
          <a:lstStyle/>
          <a:p>
            <a:r>
              <a:rPr lang="en-US" dirty="0"/>
              <a:t>An Act to regulate certain payments, dealings in foreign exchange and Securities and the import and export of currency and </a:t>
            </a:r>
            <a:r>
              <a:rPr lang="en-US" dirty="0" smtClean="0"/>
              <a:t>.</a:t>
            </a: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5</a:t>
            </a:fld>
            <a:endParaRPr lang="en-US"/>
          </a:p>
        </p:txBody>
      </p:sp>
    </p:spTree>
    <p:extLst>
      <p:ext uri="{BB962C8B-B14F-4D97-AF65-F5344CB8AC3E}">
        <p14:creationId xmlns:p14="http://schemas.microsoft.com/office/powerpoint/2010/main" xmlns="" val="24072818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Foreign Exchange Regulation Act, 1947</a:t>
            </a:r>
            <a:endParaRPr lang="en-US" dirty="0"/>
          </a:p>
        </p:txBody>
      </p:sp>
      <p:sp>
        <p:nvSpPr>
          <p:cNvPr id="3" name="Content Placeholder 2"/>
          <p:cNvSpPr>
            <a:spLocks noGrp="1"/>
          </p:cNvSpPr>
          <p:nvPr>
            <p:ph idx="1"/>
          </p:nvPr>
        </p:nvSpPr>
        <p:spPr/>
        <p:txBody>
          <a:bodyPr/>
          <a:lstStyle/>
          <a:p>
            <a:r>
              <a:rPr lang="en-US" dirty="0" smtClean="0"/>
              <a:t>WHEREAS it is expedient in the economic and financial interest of Pakistan to provide for the regulation of certain payments, dealings in foreign exchange and securities and the import and export </a:t>
            </a:r>
            <a:r>
              <a:rPr lang="en-US" dirty="0" smtClean="0"/>
              <a:t>of CURRENCY.</a:t>
            </a:r>
            <a:endParaRPr lang="en-US" dirty="0" smtClean="0"/>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6</a:t>
            </a:fld>
            <a:endParaRPr lang="en-US"/>
          </a:p>
        </p:txBody>
      </p:sp>
    </p:spTree>
    <p:extLst>
      <p:ext uri="{BB962C8B-B14F-4D97-AF65-F5344CB8AC3E}">
        <p14:creationId xmlns:p14="http://schemas.microsoft.com/office/powerpoint/2010/main" xmlns="" val="22206663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SECTIONS AND CHAPTERS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699865530"/>
              </p:ext>
            </p:extLst>
          </p:nvPr>
        </p:nvGraphicFramePr>
        <p:xfrm>
          <a:off x="457200" y="1600200"/>
          <a:ext cx="8305800" cy="4876803"/>
        </p:xfrm>
        <a:graphic>
          <a:graphicData uri="http://schemas.openxmlformats.org/drawingml/2006/table">
            <a:tbl>
              <a:tblPr firstRow="1" bandRow="1">
                <a:tableStyleId>{5C22544A-7EE6-4342-B048-85BDC9FD1C3A}</a:tableStyleId>
              </a:tblPr>
              <a:tblGrid>
                <a:gridCol w="1828800"/>
                <a:gridCol w="6477000"/>
              </a:tblGrid>
              <a:tr h="541867">
                <a:tc>
                  <a:txBody>
                    <a:bodyPr/>
                    <a:lstStyle/>
                    <a:p>
                      <a:r>
                        <a:rPr lang="en-US" dirty="0" smtClean="0"/>
                        <a:t>SECTIONS</a:t>
                      </a:r>
                      <a:endParaRPr lang="en-US" dirty="0"/>
                    </a:p>
                  </a:txBody>
                  <a:tcPr/>
                </a:tc>
                <a:tc>
                  <a:txBody>
                    <a:bodyPr/>
                    <a:lstStyle/>
                    <a:p>
                      <a:r>
                        <a:rPr lang="en-US" dirty="0" smtClean="0"/>
                        <a:t>CHAPTERS</a:t>
                      </a:r>
                      <a:endParaRPr lang="en-US" dirty="0"/>
                    </a:p>
                  </a:txBody>
                  <a:tcPr/>
                </a:tc>
              </a:tr>
              <a:tr h="541867">
                <a:tc>
                  <a:txBody>
                    <a:bodyPr/>
                    <a:lstStyle/>
                    <a:p>
                      <a:r>
                        <a:rPr lang="en-US" dirty="0" smtClean="0"/>
                        <a:t>1</a:t>
                      </a:r>
                      <a:endParaRPr lang="en-US" dirty="0"/>
                    </a:p>
                  </a:txBody>
                  <a:tcPr/>
                </a:tc>
                <a:tc>
                  <a:txBody>
                    <a:bodyPr/>
                    <a:lstStyle/>
                    <a:p>
                      <a:r>
                        <a:rPr lang="en-US" dirty="0" smtClean="0"/>
                        <a:t>Short title, extent and commencement.</a:t>
                      </a:r>
                      <a:endParaRPr lang="en-US" dirty="0"/>
                    </a:p>
                  </a:txBody>
                  <a:tcPr/>
                </a:tc>
              </a:tr>
              <a:tr h="541867">
                <a:tc>
                  <a:txBody>
                    <a:bodyPr/>
                    <a:lstStyle/>
                    <a:p>
                      <a:r>
                        <a:rPr lang="en-US" dirty="0" smtClean="0"/>
                        <a:t>2</a:t>
                      </a:r>
                      <a:endParaRPr lang="en-US" dirty="0"/>
                    </a:p>
                  </a:txBody>
                  <a:tcPr/>
                </a:tc>
                <a:tc>
                  <a:txBody>
                    <a:bodyPr/>
                    <a:lstStyle/>
                    <a:p>
                      <a:r>
                        <a:rPr lang="en-US" dirty="0" smtClean="0"/>
                        <a:t>Interpretation.</a:t>
                      </a:r>
                      <a:endParaRPr lang="en-US" dirty="0"/>
                    </a:p>
                  </a:txBody>
                  <a:tcPr/>
                </a:tc>
              </a:tr>
              <a:tr h="541867">
                <a:tc>
                  <a:txBody>
                    <a:bodyPr/>
                    <a:lstStyle/>
                    <a:p>
                      <a:r>
                        <a:rPr lang="en-US" dirty="0" smtClean="0"/>
                        <a:t>3</a:t>
                      </a:r>
                      <a:endParaRPr lang="en-US" dirty="0"/>
                    </a:p>
                  </a:txBody>
                  <a:tcPr/>
                </a:tc>
                <a:tc>
                  <a:txBody>
                    <a:bodyPr/>
                    <a:lstStyle/>
                    <a:p>
                      <a:r>
                        <a:rPr lang="en-US" dirty="0" err="1" smtClean="0"/>
                        <a:t>Authorised</a:t>
                      </a:r>
                      <a:r>
                        <a:rPr lang="en-US" dirty="0" smtClean="0"/>
                        <a:t> Dealers in Foreign Exchange.</a:t>
                      </a:r>
                      <a:endParaRPr lang="en-US" dirty="0"/>
                    </a:p>
                  </a:txBody>
                  <a:tcPr/>
                </a:tc>
              </a:tr>
              <a:tr h="541867">
                <a:tc>
                  <a:txBody>
                    <a:bodyPr/>
                    <a:lstStyle/>
                    <a:p>
                      <a:r>
                        <a:rPr lang="en-US" dirty="0" smtClean="0"/>
                        <a:t>4</a:t>
                      </a:r>
                      <a:endParaRPr lang="en-US" dirty="0"/>
                    </a:p>
                  </a:txBody>
                  <a:tcPr/>
                </a:tc>
                <a:tc>
                  <a:txBody>
                    <a:bodyPr/>
                    <a:lstStyle/>
                    <a:p>
                      <a:r>
                        <a:rPr lang="en-US" dirty="0" smtClean="0"/>
                        <a:t>Restrictions on dealing in Foreign Exchange.</a:t>
                      </a:r>
                      <a:endParaRPr lang="en-US" dirty="0"/>
                    </a:p>
                  </a:txBody>
                  <a:tcPr/>
                </a:tc>
              </a:tr>
              <a:tr h="541867">
                <a:tc>
                  <a:txBody>
                    <a:bodyPr/>
                    <a:lstStyle/>
                    <a:p>
                      <a:r>
                        <a:rPr lang="en-US" dirty="0" smtClean="0"/>
                        <a:t>5</a:t>
                      </a:r>
                      <a:endParaRPr lang="en-US" dirty="0"/>
                    </a:p>
                  </a:txBody>
                  <a:tcPr/>
                </a:tc>
                <a:tc>
                  <a:txBody>
                    <a:bodyPr/>
                    <a:lstStyle/>
                    <a:p>
                      <a:r>
                        <a:rPr lang="en-US" dirty="0" smtClean="0"/>
                        <a:t>Restrictions on payments.</a:t>
                      </a:r>
                      <a:endParaRPr lang="en-US" dirty="0"/>
                    </a:p>
                  </a:txBody>
                  <a:tcPr/>
                </a:tc>
              </a:tr>
              <a:tr h="541867">
                <a:tc>
                  <a:txBody>
                    <a:bodyPr/>
                    <a:lstStyle/>
                    <a:p>
                      <a:r>
                        <a:rPr lang="en-US" dirty="0" smtClean="0"/>
                        <a:t>6</a:t>
                      </a:r>
                      <a:endParaRPr lang="en-US" dirty="0"/>
                    </a:p>
                  </a:txBody>
                  <a:tcPr/>
                </a:tc>
                <a:tc>
                  <a:txBody>
                    <a:bodyPr/>
                    <a:lstStyle/>
                    <a:p>
                      <a:r>
                        <a:rPr lang="en-US" dirty="0" smtClean="0"/>
                        <a:t>Blocked accounts.</a:t>
                      </a:r>
                      <a:endParaRPr lang="en-US" dirty="0"/>
                    </a:p>
                  </a:txBody>
                  <a:tcPr/>
                </a:tc>
              </a:tr>
              <a:tr h="541867">
                <a:tc>
                  <a:txBody>
                    <a:bodyPr/>
                    <a:lstStyle/>
                    <a:p>
                      <a:r>
                        <a:rPr lang="en-US" dirty="0" smtClean="0"/>
                        <a:t>7</a:t>
                      </a:r>
                      <a:endParaRPr lang="en-US" dirty="0"/>
                    </a:p>
                  </a:txBody>
                  <a:tcPr/>
                </a:tc>
                <a:tc>
                  <a:txBody>
                    <a:bodyPr/>
                    <a:lstStyle/>
                    <a:p>
                      <a:r>
                        <a:rPr lang="en-US" dirty="0" smtClean="0"/>
                        <a:t>Special accounts.</a:t>
                      </a:r>
                      <a:endParaRPr lang="en-US" dirty="0"/>
                    </a:p>
                  </a:txBody>
                  <a:tcPr/>
                </a:tc>
              </a:tr>
              <a:tr h="541867">
                <a:tc>
                  <a:txBody>
                    <a:bodyPr/>
                    <a:lstStyle/>
                    <a:p>
                      <a:r>
                        <a:rPr lang="en-US" dirty="0" smtClean="0"/>
                        <a:t>8</a:t>
                      </a:r>
                      <a:endParaRPr lang="en-US" dirty="0"/>
                    </a:p>
                  </a:txBody>
                  <a:tcPr/>
                </a:tc>
                <a:tc>
                  <a:txBody>
                    <a:bodyPr/>
                    <a:lstStyle/>
                    <a:p>
                      <a:r>
                        <a:rPr lang="en-US" dirty="0" smtClean="0"/>
                        <a:t>Restrictions on import and export of certain currency and </a:t>
                      </a:r>
                      <a:r>
                        <a:rPr lang="en-US" dirty="0" smtClean="0"/>
                        <a:t>.</a:t>
                      </a:r>
                      <a:endParaRPr lang="en-US" dirty="0"/>
                    </a:p>
                  </a:txBody>
                  <a:tcPr/>
                </a:tc>
              </a:tr>
            </a:tbl>
          </a:graphicData>
        </a:graphic>
      </p:graphicFrame>
      <p:sp>
        <p:nvSpPr>
          <p:cNvPr id="5" name="Slide Number Placeholder 4"/>
          <p:cNvSpPr>
            <a:spLocks noGrp="1"/>
          </p:cNvSpPr>
          <p:nvPr>
            <p:ph type="sldNum" sz="quarter" idx="12"/>
          </p:nvPr>
        </p:nvSpPr>
        <p:spPr/>
        <p:txBody>
          <a:bodyPr/>
          <a:lstStyle/>
          <a:p>
            <a:fld id="{54C9F62E-E7EF-485A-918E-7A256524DB12}" type="slidenum">
              <a:rPr lang="en-US" smtClean="0"/>
              <a:pPr/>
              <a:t>7</a:t>
            </a:fld>
            <a:endParaRPr lang="en-US"/>
          </a:p>
        </p:txBody>
      </p:sp>
    </p:spTree>
    <p:extLst>
      <p:ext uri="{BB962C8B-B14F-4D97-AF65-F5344CB8AC3E}">
        <p14:creationId xmlns:p14="http://schemas.microsoft.com/office/powerpoint/2010/main" xmlns="" val="40895461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SECTIONS AND CHAPTERS (Contd.)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659469062"/>
              </p:ext>
            </p:extLst>
          </p:nvPr>
        </p:nvGraphicFramePr>
        <p:xfrm>
          <a:off x="457200" y="1600200"/>
          <a:ext cx="8305800" cy="5105399"/>
        </p:xfrm>
        <a:graphic>
          <a:graphicData uri="http://schemas.openxmlformats.org/drawingml/2006/table">
            <a:tbl>
              <a:tblPr firstRow="1" bandRow="1">
                <a:tableStyleId>{5C22544A-7EE6-4342-B048-85BDC9FD1C3A}</a:tableStyleId>
              </a:tblPr>
              <a:tblGrid>
                <a:gridCol w="1219200"/>
                <a:gridCol w="7086600"/>
              </a:tblGrid>
              <a:tr h="392723">
                <a:tc>
                  <a:txBody>
                    <a:bodyPr/>
                    <a:lstStyle/>
                    <a:p>
                      <a:r>
                        <a:rPr lang="en-US" dirty="0" smtClean="0"/>
                        <a:t>SECTIONS</a:t>
                      </a:r>
                      <a:endParaRPr lang="en-US" dirty="0"/>
                    </a:p>
                  </a:txBody>
                  <a:tcPr/>
                </a:tc>
                <a:tc>
                  <a:txBody>
                    <a:bodyPr/>
                    <a:lstStyle/>
                    <a:p>
                      <a:r>
                        <a:rPr lang="en-US" dirty="0" smtClean="0"/>
                        <a:t>CHAPTERS</a:t>
                      </a:r>
                      <a:endParaRPr lang="en-US" dirty="0"/>
                    </a:p>
                  </a:txBody>
                  <a:tcPr/>
                </a:tc>
              </a:tr>
              <a:tr h="392723">
                <a:tc>
                  <a:txBody>
                    <a:bodyPr/>
                    <a:lstStyle/>
                    <a:p>
                      <a:r>
                        <a:rPr lang="en-US" dirty="0" smtClean="0"/>
                        <a:t>9</a:t>
                      </a:r>
                      <a:endParaRPr lang="en-US" dirty="0"/>
                    </a:p>
                  </a:txBody>
                  <a:tcPr/>
                </a:tc>
                <a:tc>
                  <a:txBody>
                    <a:bodyPr/>
                    <a:lstStyle/>
                    <a:p>
                      <a:r>
                        <a:rPr lang="en-US" dirty="0" smtClean="0"/>
                        <a:t>Acquisition by Federal Government of foreign exchange.</a:t>
                      </a:r>
                      <a:endParaRPr lang="en-US" dirty="0"/>
                    </a:p>
                  </a:txBody>
                  <a:tcPr/>
                </a:tc>
              </a:tr>
              <a:tr h="392723">
                <a:tc>
                  <a:txBody>
                    <a:bodyPr/>
                    <a:lstStyle/>
                    <a:p>
                      <a:r>
                        <a:rPr lang="en-US" dirty="0" smtClean="0"/>
                        <a:t>10</a:t>
                      </a:r>
                      <a:endParaRPr lang="en-US" dirty="0"/>
                    </a:p>
                  </a:txBody>
                  <a:tcPr/>
                </a:tc>
                <a:tc>
                  <a:txBody>
                    <a:bodyPr/>
                    <a:lstStyle/>
                    <a:p>
                      <a:r>
                        <a:rPr lang="en-US" dirty="0" smtClean="0"/>
                        <a:t>Duty of persons entitled to receive foreign exchange, etc.</a:t>
                      </a:r>
                      <a:endParaRPr lang="en-US" dirty="0"/>
                    </a:p>
                  </a:txBody>
                  <a:tcPr/>
                </a:tc>
              </a:tr>
              <a:tr h="392723">
                <a:tc>
                  <a:txBody>
                    <a:bodyPr/>
                    <a:lstStyle/>
                    <a:p>
                      <a:r>
                        <a:rPr lang="en-US" dirty="0" smtClean="0"/>
                        <a:t>11</a:t>
                      </a:r>
                      <a:endParaRPr lang="en-US" dirty="0"/>
                    </a:p>
                  </a:txBody>
                  <a:tcPr/>
                </a:tc>
                <a:tc>
                  <a:txBody>
                    <a:bodyPr/>
                    <a:lstStyle/>
                    <a:p>
                      <a:r>
                        <a:rPr lang="en-US" dirty="0" smtClean="0"/>
                        <a:t>Power to regulate the uses, etc., of imported gold and silver.</a:t>
                      </a:r>
                      <a:endParaRPr lang="en-US" dirty="0"/>
                    </a:p>
                  </a:txBody>
                  <a:tcPr/>
                </a:tc>
              </a:tr>
              <a:tr h="392723">
                <a:tc>
                  <a:txBody>
                    <a:bodyPr/>
                    <a:lstStyle/>
                    <a:p>
                      <a:r>
                        <a:rPr lang="en-US" dirty="0" smtClean="0"/>
                        <a:t>12</a:t>
                      </a:r>
                      <a:endParaRPr lang="en-US" dirty="0"/>
                    </a:p>
                  </a:txBody>
                  <a:tcPr/>
                </a:tc>
                <a:tc>
                  <a:txBody>
                    <a:bodyPr/>
                    <a:lstStyle/>
                    <a:p>
                      <a:r>
                        <a:rPr lang="en-US" dirty="0" smtClean="0"/>
                        <a:t>Payment for exported goods.</a:t>
                      </a:r>
                      <a:endParaRPr lang="en-US" dirty="0"/>
                    </a:p>
                  </a:txBody>
                  <a:tcPr/>
                </a:tc>
              </a:tr>
              <a:tr h="392723">
                <a:tc>
                  <a:txBody>
                    <a:bodyPr/>
                    <a:lstStyle/>
                    <a:p>
                      <a:r>
                        <a:rPr lang="en-US" dirty="0" smtClean="0"/>
                        <a:t>13</a:t>
                      </a:r>
                      <a:endParaRPr lang="en-US" dirty="0"/>
                    </a:p>
                  </a:txBody>
                  <a:tcPr/>
                </a:tc>
                <a:tc>
                  <a:txBody>
                    <a:bodyPr/>
                    <a:lstStyle/>
                    <a:p>
                      <a:r>
                        <a:rPr lang="en-US" dirty="0" smtClean="0"/>
                        <a:t>Regulation of export and transfer of securities.</a:t>
                      </a:r>
                      <a:endParaRPr lang="en-US" dirty="0"/>
                    </a:p>
                  </a:txBody>
                  <a:tcPr/>
                </a:tc>
              </a:tr>
              <a:tr h="392723">
                <a:tc>
                  <a:txBody>
                    <a:bodyPr/>
                    <a:lstStyle/>
                    <a:p>
                      <a:r>
                        <a:rPr lang="en-US" dirty="0" smtClean="0"/>
                        <a:t>14</a:t>
                      </a:r>
                      <a:endParaRPr lang="en-US" dirty="0"/>
                    </a:p>
                  </a:txBody>
                  <a:tcPr/>
                </a:tc>
                <a:tc>
                  <a:txBody>
                    <a:bodyPr/>
                    <a:lstStyle/>
                    <a:p>
                      <a:r>
                        <a:rPr lang="en-US" dirty="0" smtClean="0"/>
                        <a:t>Custody of securities.</a:t>
                      </a:r>
                      <a:endParaRPr lang="en-US" dirty="0"/>
                    </a:p>
                  </a:txBody>
                  <a:tcPr/>
                </a:tc>
              </a:tr>
              <a:tr h="392723">
                <a:tc>
                  <a:txBody>
                    <a:bodyPr/>
                    <a:lstStyle/>
                    <a:p>
                      <a:r>
                        <a:rPr lang="en-US" dirty="0" smtClean="0"/>
                        <a:t>15</a:t>
                      </a:r>
                      <a:endParaRPr lang="en-US" dirty="0"/>
                    </a:p>
                  </a:txBody>
                  <a:tcPr/>
                </a:tc>
                <a:tc>
                  <a:txBody>
                    <a:bodyPr/>
                    <a:lstStyle/>
                    <a:p>
                      <a:r>
                        <a:rPr lang="en-US" dirty="0" smtClean="0"/>
                        <a:t>Restrictions on issue of bearer securities.</a:t>
                      </a:r>
                      <a:endParaRPr lang="en-US" dirty="0"/>
                    </a:p>
                  </a:txBody>
                  <a:tcPr/>
                </a:tc>
              </a:tr>
              <a:tr h="392723">
                <a:tc>
                  <a:txBody>
                    <a:bodyPr/>
                    <a:lstStyle/>
                    <a:p>
                      <a:r>
                        <a:rPr lang="en-US" dirty="0" smtClean="0"/>
                        <a:t>16</a:t>
                      </a:r>
                      <a:endParaRPr lang="en-US" dirty="0"/>
                    </a:p>
                  </a:txBody>
                  <a:tcPr/>
                </a:tc>
                <a:tc>
                  <a:txBody>
                    <a:bodyPr/>
                    <a:lstStyle/>
                    <a:p>
                      <a:r>
                        <a:rPr lang="en-US" dirty="0" smtClean="0"/>
                        <a:t>Acquisition by Federal Government of foreign securities.</a:t>
                      </a:r>
                      <a:endParaRPr lang="en-US" dirty="0"/>
                    </a:p>
                  </a:txBody>
                  <a:tcPr/>
                </a:tc>
              </a:tr>
              <a:tr h="392723">
                <a:tc>
                  <a:txBody>
                    <a:bodyPr/>
                    <a:lstStyle/>
                    <a:p>
                      <a:r>
                        <a:rPr lang="en-US" dirty="0" smtClean="0"/>
                        <a:t>17</a:t>
                      </a:r>
                      <a:endParaRPr lang="en-US" dirty="0"/>
                    </a:p>
                  </a:txBody>
                  <a:tcPr/>
                </a:tc>
                <a:tc>
                  <a:txBody>
                    <a:bodyPr/>
                    <a:lstStyle/>
                    <a:p>
                      <a:r>
                        <a:rPr lang="en-US" dirty="0" smtClean="0"/>
                        <a:t>Restriction on settlement.</a:t>
                      </a:r>
                      <a:endParaRPr lang="en-US" dirty="0"/>
                    </a:p>
                  </a:txBody>
                  <a:tcPr/>
                </a:tc>
              </a:tr>
              <a:tr h="392723">
                <a:tc>
                  <a:txBody>
                    <a:bodyPr/>
                    <a:lstStyle/>
                    <a:p>
                      <a:r>
                        <a:rPr lang="en-US" dirty="0" smtClean="0"/>
                        <a:t>18</a:t>
                      </a:r>
                      <a:endParaRPr lang="en-US" dirty="0"/>
                    </a:p>
                  </a:txBody>
                  <a:tcPr/>
                </a:tc>
                <a:tc>
                  <a:txBody>
                    <a:bodyPr/>
                    <a:lstStyle/>
                    <a:p>
                      <a:r>
                        <a:rPr lang="en-US" dirty="0" smtClean="0"/>
                        <a:t>Certain provisions as to companies.</a:t>
                      </a:r>
                      <a:endParaRPr lang="en-US" dirty="0"/>
                    </a:p>
                  </a:txBody>
                  <a:tcPr/>
                </a:tc>
              </a:tr>
              <a:tr h="392723">
                <a:tc>
                  <a:txBody>
                    <a:bodyPr/>
                    <a:lstStyle/>
                    <a:p>
                      <a:r>
                        <a:rPr lang="en-US" dirty="0" smtClean="0"/>
                        <a:t>19</a:t>
                      </a:r>
                      <a:endParaRPr lang="en-US" dirty="0"/>
                    </a:p>
                  </a:txBody>
                  <a:tcPr/>
                </a:tc>
                <a:tc>
                  <a:txBody>
                    <a:bodyPr/>
                    <a:lstStyle/>
                    <a:p>
                      <a:r>
                        <a:rPr lang="en-US" dirty="0" smtClean="0"/>
                        <a:t>Power to call for information.</a:t>
                      </a:r>
                      <a:endParaRPr lang="en-US" dirty="0"/>
                    </a:p>
                  </a:txBody>
                  <a:tcPr/>
                </a:tc>
              </a:tr>
              <a:tr h="392723">
                <a:tc>
                  <a:txBody>
                    <a:bodyPr/>
                    <a:lstStyle/>
                    <a:p>
                      <a:r>
                        <a:rPr lang="en-US" dirty="0" smtClean="0"/>
                        <a:t>20</a:t>
                      </a:r>
                      <a:endParaRPr lang="en-US" dirty="0"/>
                    </a:p>
                  </a:txBody>
                  <a:tcPr/>
                </a:tc>
                <a:tc>
                  <a:txBody>
                    <a:bodyPr/>
                    <a:lstStyle/>
                    <a:p>
                      <a:r>
                        <a:rPr lang="en-US" dirty="0" smtClean="0"/>
                        <a:t>Supplemental provisions.</a:t>
                      </a:r>
                      <a:endParaRPr lang="en-US" dirty="0"/>
                    </a:p>
                  </a:txBody>
                  <a:tcPr/>
                </a:tc>
              </a:tr>
            </a:tbl>
          </a:graphicData>
        </a:graphic>
      </p:graphicFrame>
      <p:sp>
        <p:nvSpPr>
          <p:cNvPr id="5" name="Slide Number Placeholder 4"/>
          <p:cNvSpPr>
            <a:spLocks noGrp="1"/>
          </p:cNvSpPr>
          <p:nvPr>
            <p:ph type="sldNum" sz="quarter" idx="12"/>
          </p:nvPr>
        </p:nvSpPr>
        <p:spPr/>
        <p:txBody>
          <a:bodyPr/>
          <a:lstStyle/>
          <a:p>
            <a:fld id="{54C9F62E-E7EF-485A-918E-7A256524DB12}" type="slidenum">
              <a:rPr lang="en-US" smtClean="0"/>
              <a:pPr/>
              <a:t>8</a:t>
            </a:fld>
            <a:endParaRPr lang="en-US"/>
          </a:p>
        </p:txBody>
      </p:sp>
    </p:spTree>
    <p:extLst>
      <p:ext uri="{BB962C8B-B14F-4D97-AF65-F5344CB8AC3E}">
        <p14:creationId xmlns:p14="http://schemas.microsoft.com/office/powerpoint/2010/main" xmlns="" val="6047877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SECTIONS AND CHAPTERS (Contd.)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599689864"/>
              </p:ext>
            </p:extLst>
          </p:nvPr>
        </p:nvGraphicFramePr>
        <p:xfrm>
          <a:off x="457200" y="1752600"/>
          <a:ext cx="8229600" cy="4419600"/>
        </p:xfrm>
        <a:graphic>
          <a:graphicData uri="http://schemas.openxmlformats.org/drawingml/2006/table">
            <a:tbl>
              <a:tblPr firstRow="1" bandRow="1">
                <a:tableStyleId>{5C22544A-7EE6-4342-B048-85BDC9FD1C3A}</a:tableStyleId>
              </a:tblPr>
              <a:tblGrid>
                <a:gridCol w="1752600"/>
                <a:gridCol w="6477000"/>
              </a:tblGrid>
              <a:tr h="552450">
                <a:tc>
                  <a:txBody>
                    <a:bodyPr/>
                    <a:lstStyle/>
                    <a:p>
                      <a:r>
                        <a:rPr lang="en-US" dirty="0" smtClean="0"/>
                        <a:t>SECTIONS</a:t>
                      </a:r>
                      <a:endParaRPr lang="en-US" dirty="0"/>
                    </a:p>
                  </a:txBody>
                  <a:tcPr/>
                </a:tc>
                <a:tc>
                  <a:txBody>
                    <a:bodyPr/>
                    <a:lstStyle/>
                    <a:p>
                      <a:r>
                        <a:rPr lang="en-US" dirty="0" smtClean="0"/>
                        <a:t>CHAPTERS</a:t>
                      </a:r>
                      <a:endParaRPr lang="en-US" dirty="0"/>
                    </a:p>
                  </a:txBody>
                  <a:tcPr/>
                </a:tc>
              </a:tr>
              <a:tr h="552450">
                <a:tc>
                  <a:txBody>
                    <a:bodyPr/>
                    <a:lstStyle/>
                    <a:p>
                      <a:r>
                        <a:rPr lang="en-US" dirty="0" smtClean="0"/>
                        <a:t>21</a:t>
                      </a:r>
                      <a:endParaRPr lang="en-US" dirty="0"/>
                    </a:p>
                  </a:txBody>
                  <a:tcPr/>
                </a:tc>
                <a:tc>
                  <a:txBody>
                    <a:bodyPr/>
                    <a:lstStyle/>
                    <a:p>
                      <a:r>
                        <a:rPr lang="en-US" dirty="0" smtClean="0"/>
                        <a:t>Contracts in evasion of this Act.</a:t>
                      </a:r>
                      <a:endParaRPr lang="en-US" dirty="0"/>
                    </a:p>
                  </a:txBody>
                  <a:tcPr/>
                </a:tc>
              </a:tr>
              <a:tr h="552450">
                <a:tc>
                  <a:txBody>
                    <a:bodyPr/>
                    <a:lstStyle/>
                    <a:p>
                      <a:r>
                        <a:rPr lang="en-US" dirty="0" smtClean="0"/>
                        <a:t>22</a:t>
                      </a:r>
                      <a:endParaRPr lang="en-US" dirty="0"/>
                    </a:p>
                  </a:txBody>
                  <a:tcPr/>
                </a:tc>
                <a:tc>
                  <a:txBody>
                    <a:bodyPr/>
                    <a:lstStyle/>
                    <a:p>
                      <a:r>
                        <a:rPr lang="en-US" dirty="0" smtClean="0"/>
                        <a:t>False statements.</a:t>
                      </a:r>
                      <a:endParaRPr lang="en-US" dirty="0"/>
                    </a:p>
                  </a:txBody>
                  <a:tcPr/>
                </a:tc>
              </a:tr>
              <a:tr h="552450">
                <a:tc>
                  <a:txBody>
                    <a:bodyPr/>
                    <a:lstStyle/>
                    <a:p>
                      <a:r>
                        <a:rPr lang="en-US" dirty="0" smtClean="0"/>
                        <a:t>23</a:t>
                      </a:r>
                      <a:endParaRPr lang="en-US" dirty="0"/>
                    </a:p>
                  </a:txBody>
                  <a:tcPr/>
                </a:tc>
                <a:tc>
                  <a:txBody>
                    <a:bodyPr/>
                    <a:lstStyle/>
                    <a:p>
                      <a:r>
                        <a:rPr lang="en-US" sz="1800" b="0" i="0" kern="1200" dirty="0" smtClean="0">
                          <a:solidFill>
                            <a:schemeClr val="dk1"/>
                          </a:solidFill>
                          <a:effectLst/>
                          <a:latin typeface="+mn-lt"/>
                          <a:ea typeface="+mn-ea"/>
                          <a:cs typeface="+mn-cs"/>
                        </a:rPr>
                        <a:t>Penalty and procedure.</a:t>
                      </a:r>
                      <a:endParaRPr lang="en-US" dirty="0"/>
                    </a:p>
                  </a:txBody>
                  <a:tcPr/>
                </a:tc>
              </a:tr>
              <a:tr h="552450">
                <a:tc>
                  <a:txBody>
                    <a:bodyPr/>
                    <a:lstStyle/>
                    <a:p>
                      <a:r>
                        <a:rPr lang="en-US" dirty="0" smtClean="0"/>
                        <a:t>24</a:t>
                      </a:r>
                      <a:endParaRPr lang="en-US" dirty="0"/>
                    </a:p>
                  </a:txBody>
                  <a:tcPr/>
                </a:tc>
                <a:tc>
                  <a:txBody>
                    <a:bodyPr/>
                    <a:lstStyle/>
                    <a:p>
                      <a:r>
                        <a:rPr lang="en-US" dirty="0" smtClean="0"/>
                        <a:t>Burden of proof in Certain Cases.</a:t>
                      </a:r>
                      <a:endParaRPr lang="en-US" dirty="0"/>
                    </a:p>
                  </a:txBody>
                  <a:tcPr/>
                </a:tc>
              </a:tr>
              <a:tr h="552450">
                <a:tc>
                  <a:txBody>
                    <a:bodyPr/>
                    <a:lstStyle/>
                    <a:p>
                      <a:r>
                        <a:rPr lang="en-US" dirty="0" smtClean="0"/>
                        <a:t>25</a:t>
                      </a:r>
                      <a:endParaRPr lang="en-US" dirty="0"/>
                    </a:p>
                  </a:txBody>
                  <a:tcPr/>
                </a:tc>
                <a:tc>
                  <a:txBody>
                    <a:bodyPr/>
                    <a:lstStyle/>
                    <a:p>
                      <a:r>
                        <a:rPr lang="en-US" dirty="0" smtClean="0"/>
                        <a:t>Power to Federal Government to give directions.</a:t>
                      </a:r>
                      <a:endParaRPr lang="en-US" dirty="0"/>
                    </a:p>
                  </a:txBody>
                  <a:tcPr/>
                </a:tc>
              </a:tr>
              <a:tr h="552450">
                <a:tc>
                  <a:txBody>
                    <a:bodyPr/>
                    <a:lstStyle/>
                    <a:p>
                      <a:r>
                        <a:rPr lang="en-US" dirty="0" smtClean="0"/>
                        <a:t>26</a:t>
                      </a:r>
                      <a:endParaRPr lang="en-US" dirty="0"/>
                    </a:p>
                  </a:txBody>
                  <a:tcPr/>
                </a:tc>
                <a:tc>
                  <a:txBody>
                    <a:bodyPr/>
                    <a:lstStyle/>
                    <a:p>
                      <a:r>
                        <a:rPr lang="en-US" dirty="0" smtClean="0"/>
                        <a:t>Bar of legal proceedings.</a:t>
                      </a:r>
                      <a:endParaRPr lang="en-US" dirty="0"/>
                    </a:p>
                  </a:txBody>
                  <a:tcPr/>
                </a:tc>
              </a:tr>
              <a:tr h="552450">
                <a:tc>
                  <a:txBody>
                    <a:bodyPr/>
                    <a:lstStyle/>
                    <a:p>
                      <a:r>
                        <a:rPr lang="en-US" dirty="0" smtClean="0"/>
                        <a:t>27</a:t>
                      </a:r>
                      <a:endParaRPr lang="en-US" dirty="0"/>
                    </a:p>
                  </a:txBody>
                  <a:tcPr/>
                </a:tc>
                <a:tc>
                  <a:txBody>
                    <a:bodyPr/>
                    <a:lstStyle/>
                    <a:p>
                      <a:r>
                        <a:rPr lang="en-US" dirty="0" smtClean="0"/>
                        <a:t>Power to make rules.</a:t>
                      </a:r>
                      <a:endParaRPr lang="en-US" dirty="0"/>
                    </a:p>
                  </a:txBody>
                  <a:tcPr/>
                </a:tc>
              </a:tr>
            </a:tbl>
          </a:graphicData>
        </a:graphic>
      </p:graphicFrame>
      <p:sp>
        <p:nvSpPr>
          <p:cNvPr id="5" name="Slide Number Placeholder 4"/>
          <p:cNvSpPr>
            <a:spLocks noGrp="1"/>
          </p:cNvSpPr>
          <p:nvPr>
            <p:ph type="sldNum" sz="quarter" idx="12"/>
          </p:nvPr>
        </p:nvSpPr>
        <p:spPr/>
        <p:txBody>
          <a:bodyPr/>
          <a:lstStyle/>
          <a:p>
            <a:fld id="{54C9F62E-E7EF-485A-918E-7A256524DB12}" type="slidenum">
              <a:rPr lang="en-US" smtClean="0"/>
              <a:pPr/>
              <a:t>9</a:t>
            </a:fld>
            <a:endParaRPr lang="en-US"/>
          </a:p>
        </p:txBody>
      </p:sp>
    </p:spTree>
    <p:extLst>
      <p:ext uri="{BB962C8B-B14F-4D97-AF65-F5344CB8AC3E}">
        <p14:creationId xmlns:p14="http://schemas.microsoft.com/office/powerpoint/2010/main" xmlns="" val="42196567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1143000"/>
          </a:xfrm>
        </p:spPr>
        <p:txBody>
          <a:bodyPr>
            <a:normAutofit fontScale="90000"/>
          </a:bodyPr>
          <a:lstStyle/>
          <a:p>
            <a:r>
              <a:rPr lang="en-US" dirty="0" smtClean="0"/>
              <a:t>Short title, extent and commencement</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a:t>
            </a:r>
            <a:r>
              <a:rPr lang="en-US" dirty="0"/>
              <a:t>1) This Act may be called the Foreign Exchange </a:t>
            </a:r>
            <a:r>
              <a:rPr lang="en-US" dirty="0" smtClean="0"/>
              <a:t>	Regulation </a:t>
            </a:r>
            <a:r>
              <a:rPr lang="en-US" dirty="0"/>
              <a:t>Act, 1947. </a:t>
            </a:r>
            <a:endParaRPr lang="en-US" dirty="0" smtClean="0"/>
          </a:p>
          <a:p>
            <a:pPr marL="0" indent="0">
              <a:buNone/>
            </a:pPr>
            <a:r>
              <a:rPr lang="en-US" dirty="0"/>
              <a:t> </a:t>
            </a:r>
            <a:endParaRPr lang="en-US" dirty="0" smtClean="0"/>
          </a:p>
          <a:p>
            <a:pPr marL="0" indent="0">
              <a:buNone/>
            </a:pPr>
            <a:r>
              <a:rPr lang="en-US" dirty="0" smtClean="0"/>
              <a:t>(</a:t>
            </a:r>
            <a:r>
              <a:rPr lang="en-US" dirty="0"/>
              <a:t>2) It extends to the whole of Pakistan and applies </a:t>
            </a:r>
            <a:r>
              <a:rPr lang="en-US" dirty="0" smtClean="0"/>
              <a:t>	to </a:t>
            </a:r>
            <a:r>
              <a:rPr lang="en-US" dirty="0"/>
              <a:t>all citizens of Pakistan and persons in the </a:t>
            </a:r>
            <a:r>
              <a:rPr lang="en-US" dirty="0" smtClean="0"/>
              <a:t>	service </a:t>
            </a:r>
            <a:r>
              <a:rPr lang="en-US" dirty="0"/>
              <a:t>of Government wherever they may </a:t>
            </a:r>
            <a:r>
              <a:rPr lang="en-US" dirty="0" smtClean="0"/>
              <a:t>	be</a:t>
            </a:r>
            <a:r>
              <a:rPr lang="en-US" dirty="0"/>
              <a:t>. </a:t>
            </a:r>
            <a:endParaRPr lang="en-US" dirty="0" smtClean="0"/>
          </a:p>
          <a:p>
            <a:pPr marL="0" indent="0">
              <a:buNone/>
            </a:pPr>
            <a:r>
              <a:rPr lang="en-US" dirty="0"/>
              <a:t> </a:t>
            </a:r>
          </a:p>
          <a:p>
            <a:pPr marL="0" indent="0">
              <a:buNone/>
            </a:pPr>
            <a:r>
              <a:rPr lang="en-US" dirty="0" smtClean="0"/>
              <a:t>(</a:t>
            </a:r>
            <a:r>
              <a:rPr lang="en-US" dirty="0"/>
              <a:t>3) It shall come into force on such date as the </a:t>
            </a:r>
            <a:r>
              <a:rPr lang="en-US" dirty="0" smtClean="0"/>
              <a:t>	Federal </a:t>
            </a:r>
            <a:r>
              <a:rPr lang="en-US" dirty="0"/>
              <a:t>Government may, by notification in </a:t>
            </a:r>
            <a:r>
              <a:rPr lang="en-US" dirty="0" smtClean="0"/>
              <a:t>	the </a:t>
            </a:r>
            <a:r>
              <a:rPr lang="en-US" dirty="0"/>
              <a:t>official Gazette, appoint in this behalf.</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10</a:t>
            </a:fld>
            <a:endParaRPr lang="en-US"/>
          </a:p>
        </p:txBody>
      </p:sp>
    </p:spTree>
    <p:extLst>
      <p:ext uri="{BB962C8B-B14F-4D97-AF65-F5344CB8AC3E}">
        <p14:creationId xmlns:p14="http://schemas.microsoft.com/office/powerpoint/2010/main" xmlns="" val="20411226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Foreign Exchange Regulation Act, 1947</a:t>
            </a:r>
            <a:endParaRPr lang="en-US" dirty="0"/>
          </a:p>
        </p:txBody>
      </p:sp>
      <p:sp>
        <p:nvSpPr>
          <p:cNvPr id="3" name="Content Placeholder 2"/>
          <p:cNvSpPr>
            <a:spLocks noGrp="1"/>
          </p:cNvSpPr>
          <p:nvPr>
            <p:ph idx="1"/>
          </p:nvPr>
        </p:nvSpPr>
        <p:spPr/>
        <p:txBody>
          <a:bodyPr/>
          <a:lstStyle/>
          <a:p>
            <a:r>
              <a:rPr lang="en-US" dirty="0" smtClean="0"/>
              <a:t>Foreign Exchange Policy and its operations in Pakistan are formulated and regulated in  accordance with the provisions of the Foreign Exchange Regulation Act, 1947.</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11</a:t>
            </a:fld>
            <a:endParaRPr lang="en-US"/>
          </a:p>
        </p:txBody>
      </p:sp>
    </p:spTree>
    <p:extLst>
      <p:ext uri="{BB962C8B-B14F-4D97-AF65-F5344CB8AC3E}">
        <p14:creationId xmlns:p14="http://schemas.microsoft.com/office/powerpoint/2010/main" xmlns="" val="41600380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a:t>
            </a:r>
            <a:endParaRPr lang="en-US" dirty="0"/>
          </a:p>
        </p:txBody>
      </p:sp>
      <p:sp>
        <p:nvSpPr>
          <p:cNvPr id="3" name="Content Placeholder 2"/>
          <p:cNvSpPr>
            <a:spLocks noGrp="1"/>
          </p:cNvSpPr>
          <p:nvPr>
            <p:ph idx="1"/>
          </p:nvPr>
        </p:nvSpPr>
        <p:spPr/>
        <p:txBody>
          <a:bodyPr>
            <a:normAutofit/>
          </a:bodyPr>
          <a:lstStyle/>
          <a:p>
            <a:r>
              <a:rPr lang="en-US" dirty="0" smtClean="0"/>
              <a:t>The object of this  Act is to regulate, in the economic and financial interest of Pakistan, certain:</a:t>
            </a:r>
          </a:p>
          <a:p>
            <a:pPr lvl="1"/>
            <a:r>
              <a:rPr lang="en-US" dirty="0" smtClean="0"/>
              <a:t>payments, </a:t>
            </a:r>
          </a:p>
          <a:p>
            <a:pPr lvl="1"/>
            <a:r>
              <a:rPr lang="en-US" dirty="0" smtClean="0"/>
              <a:t>dealings  in foreign exchange, </a:t>
            </a:r>
          </a:p>
          <a:p>
            <a:pPr lvl="1"/>
            <a:r>
              <a:rPr lang="en-US" dirty="0" smtClean="0"/>
              <a:t>securities, </a:t>
            </a:r>
          </a:p>
          <a:p>
            <a:pPr lvl="1"/>
            <a:r>
              <a:rPr lang="en-US" dirty="0" smtClean="0"/>
              <a:t>import/export of </a:t>
            </a:r>
            <a:r>
              <a:rPr lang="en-US" dirty="0" smtClean="0"/>
              <a:t>currency. </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12</a:t>
            </a:fld>
            <a:endParaRPr lang="en-US"/>
          </a:p>
        </p:txBody>
      </p:sp>
    </p:spTree>
    <p:extLst>
      <p:ext uri="{BB962C8B-B14F-4D97-AF65-F5344CB8AC3E}">
        <p14:creationId xmlns:p14="http://schemas.microsoft.com/office/powerpoint/2010/main" xmlns="" val="19506616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(Contd.)</a:t>
            </a:r>
            <a:endParaRPr lang="en-US" b="1" dirty="0"/>
          </a:p>
        </p:txBody>
      </p:sp>
      <p:sp>
        <p:nvSpPr>
          <p:cNvPr id="3" name="Content Placeholder 2"/>
          <p:cNvSpPr>
            <a:spLocks noGrp="1"/>
          </p:cNvSpPr>
          <p:nvPr>
            <p:ph idx="1"/>
          </p:nvPr>
        </p:nvSpPr>
        <p:spPr/>
        <p:txBody>
          <a:bodyPr/>
          <a:lstStyle/>
          <a:p>
            <a:pPr marL="342900" lvl="1" indent="-342900">
              <a:buFont typeface="Arial" pitchFamily="34" charset="0"/>
              <a:buChar char="•"/>
            </a:pPr>
            <a:r>
              <a:rPr lang="en-US" dirty="0" smtClean="0"/>
              <a:t>Under the Act, the basic regulations are issued by the Government of Pakistan and the State Bank in the form of  Notifications which are published in the official Gazette.</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13</a:t>
            </a:fld>
            <a:endParaRPr lang="en-US"/>
          </a:p>
        </p:txBody>
      </p:sp>
    </p:spTree>
    <p:extLst>
      <p:ext uri="{BB962C8B-B14F-4D97-AF65-F5344CB8AC3E}">
        <p14:creationId xmlns:p14="http://schemas.microsoft.com/office/powerpoint/2010/main" xmlns="" val="7899480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Directions issued under the Act</a:t>
            </a:r>
            <a:endParaRPr lang="en-US" dirty="0"/>
          </a:p>
        </p:txBody>
      </p:sp>
      <p:sp>
        <p:nvSpPr>
          <p:cNvPr id="3" name="Content Placeholder 2"/>
          <p:cNvSpPr>
            <a:spLocks noGrp="1"/>
          </p:cNvSpPr>
          <p:nvPr>
            <p:ph idx="1"/>
          </p:nvPr>
        </p:nvSpPr>
        <p:spPr/>
        <p:txBody>
          <a:bodyPr>
            <a:normAutofit/>
          </a:bodyPr>
          <a:lstStyle/>
          <a:p>
            <a:r>
              <a:rPr lang="en-US" dirty="0" smtClean="0"/>
              <a:t>For the purpose of securing compliance with the provisions of the Act and the Notifications and  any rules, orders or directions issued thereunder, the State Bank may, under sub-section (3) of  Section 20 of the Act, give directions to:</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14</a:t>
            </a:fld>
            <a:endParaRPr lang="en-US"/>
          </a:p>
        </p:txBody>
      </p:sp>
    </p:spTree>
    <p:extLst>
      <p:ext uri="{BB962C8B-B14F-4D97-AF65-F5344CB8AC3E}">
        <p14:creationId xmlns:p14="http://schemas.microsoft.com/office/powerpoint/2010/main" xmlns="" val="12960986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Directions issued under the Act (Contd.)</a:t>
            </a:r>
            <a:endParaRPr lang="en-US" dirty="0"/>
          </a:p>
        </p:txBody>
      </p:sp>
      <p:sp>
        <p:nvSpPr>
          <p:cNvPr id="3" name="Content Placeholder 2"/>
          <p:cNvSpPr>
            <a:spLocks noGrp="1"/>
          </p:cNvSpPr>
          <p:nvPr>
            <p:ph idx="1"/>
          </p:nvPr>
        </p:nvSpPr>
        <p:spPr/>
        <p:txBody>
          <a:bodyPr>
            <a:normAutofit lnSpcReduction="10000"/>
          </a:bodyPr>
          <a:lstStyle/>
          <a:p>
            <a:pPr lvl="1"/>
            <a:r>
              <a:rPr lang="en-US" dirty="0" err="1" smtClean="0"/>
              <a:t>Authorised</a:t>
            </a:r>
            <a:r>
              <a:rPr lang="en-US" dirty="0" smtClean="0"/>
              <a:t> Dealers, </a:t>
            </a:r>
          </a:p>
          <a:p>
            <a:pPr lvl="1"/>
            <a:r>
              <a:rPr lang="en-US" dirty="0" smtClean="0"/>
              <a:t>travel agents, </a:t>
            </a:r>
          </a:p>
          <a:p>
            <a:pPr lvl="1"/>
            <a:r>
              <a:rPr lang="en-US" dirty="0" smtClean="0"/>
              <a:t>carriers, </a:t>
            </a:r>
          </a:p>
          <a:p>
            <a:pPr lvl="1"/>
            <a:r>
              <a:rPr lang="en-US" dirty="0" smtClean="0"/>
              <a:t>stock brokers and </a:t>
            </a:r>
          </a:p>
          <a:p>
            <a:pPr lvl="1"/>
            <a:r>
              <a:rPr lang="en-US" dirty="0" smtClean="0"/>
              <a:t>other persons who are </a:t>
            </a:r>
            <a:r>
              <a:rPr lang="en-US" dirty="0" err="1" smtClean="0"/>
              <a:t>authorised</a:t>
            </a:r>
            <a:r>
              <a:rPr lang="en-US" dirty="0" smtClean="0"/>
              <a:t> by the State Bank to do anything in pursuance of  the Act,</a:t>
            </a:r>
          </a:p>
          <a:p>
            <a:pPr marL="0" indent="0">
              <a:buNone/>
            </a:pPr>
            <a:endParaRPr lang="en-US" dirty="0" smtClean="0"/>
          </a:p>
          <a:p>
            <a:r>
              <a:rPr lang="en-US" dirty="0" smtClean="0"/>
              <a:t>in regard to making of payments and carrying out other acts in the course of their  business. </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15</a:t>
            </a:fld>
            <a:endParaRPr lang="en-US"/>
          </a:p>
        </p:txBody>
      </p:sp>
    </p:spTree>
    <p:extLst>
      <p:ext uri="{BB962C8B-B14F-4D97-AF65-F5344CB8AC3E}">
        <p14:creationId xmlns:p14="http://schemas.microsoft.com/office/powerpoint/2010/main" xmlns="" val="27938335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Directions issued under the Act (Contd.)</a:t>
            </a:r>
            <a:endParaRPr lang="en-US" dirty="0"/>
          </a:p>
        </p:txBody>
      </p:sp>
      <p:sp>
        <p:nvSpPr>
          <p:cNvPr id="3" name="Content Placeholder 2"/>
          <p:cNvSpPr>
            <a:spLocks noGrp="1"/>
          </p:cNvSpPr>
          <p:nvPr>
            <p:ph idx="1"/>
          </p:nvPr>
        </p:nvSpPr>
        <p:spPr/>
        <p:txBody>
          <a:bodyPr/>
          <a:lstStyle/>
          <a:p>
            <a:r>
              <a:rPr lang="en-US" dirty="0" smtClean="0"/>
              <a:t>Directions having general application are issued in the form of public notices, Foreign Exchange circulars and circular letters etc.</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16</a:t>
            </a:fld>
            <a:endParaRPr lang="en-US"/>
          </a:p>
        </p:txBody>
      </p:sp>
    </p:spTree>
    <p:extLst>
      <p:ext uri="{BB962C8B-B14F-4D97-AF65-F5344CB8AC3E}">
        <p14:creationId xmlns:p14="http://schemas.microsoft.com/office/powerpoint/2010/main" xmlns="" val="14531801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Amendments. </a:t>
            </a:r>
            <a:endParaRPr lang="en-US" dirty="0"/>
          </a:p>
        </p:txBody>
      </p:sp>
      <p:sp>
        <p:nvSpPr>
          <p:cNvPr id="3" name="Content Placeholder 2"/>
          <p:cNvSpPr>
            <a:spLocks noGrp="1"/>
          </p:cNvSpPr>
          <p:nvPr>
            <p:ph idx="1"/>
          </p:nvPr>
        </p:nvSpPr>
        <p:spPr/>
        <p:txBody>
          <a:bodyPr>
            <a:normAutofit/>
          </a:bodyPr>
          <a:lstStyle/>
          <a:p>
            <a:r>
              <a:rPr lang="en-US" dirty="0" smtClean="0"/>
              <a:t>Changes in the regulations are generally advised by issue of F.E. circulars. </a:t>
            </a:r>
          </a:p>
          <a:p>
            <a:endParaRPr lang="en-US" dirty="0" smtClean="0"/>
          </a:p>
          <a:p>
            <a:r>
              <a:rPr lang="en-US" dirty="0" smtClean="0"/>
              <a:t>Amendments in the provisions of the Manual are printed periodically by the State Bank in the form of replacement pages which will be  substituted in place of the old pages</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17</a:t>
            </a:fld>
            <a:endParaRPr lang="en-US"/>
          </a:p>
        </p:txBody>
      </p:sp>
    </p:spTree>
    <p:extLst>
      <p:ext uri="{BB962C8B-B14F-4D97-AF65-F5344CB8AC3E}">
        <p14:creationId xmlns:p14="http://schemas.microsoft.com/office/powerpoint/2010/main" xmlns="" val="18747523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Authorised</a:t>
            </a:r>
            <a:r>
              <a:rPr lang="en-US" dirty="0" smtClean="0"/>
              <a:t> Dealers in Foreign Exchange</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a:t>
            </a:r>
            <a:r>
              <a:rPr lang="en-US" dirty="0"/>
              <a:t>1)     The State Bank may, on application made to it in this behalf, authorize any person to deal in foreign exchange.</a:t>
            </a:r>
          </a:p>
          <a:p>
            <a:pPr marL="0" indent="0">
              <a:buNone/>
            </a:pPr>
            <a:endParaRPr lang="en-US" dirty="0" smtClean="0"/>
          </a:p>
          <a:p>
            <a:pPr marL="0" indent="0">
              <a:buNone/>
            </a:pPr>
            <a:r>
              <a:rPr lang="en-US" dirty="0" smtClean="0"/>
              <a:t>(</a:t>
            </a:r>
            <a:r>
              <a:rPr lang="en-US" dirty="0"/>
              <a:t>2)     An </a:t>
            </a:r>
            <a:r>
              <a:rPr lang="en-US" dirty="0" err="1"/>
              <a:t>authorisation</a:t>
            </a:r>
            <a:r>
              <a:rPr lang="en-US" dirty="0"/>
              <a:t> under this section:-</a:t>
            </a:r>
          </a:p>
          <a:p>
            <a:endParaRPr lang="en-US" dirty="0" smtClean="0"/>
          </a:p>
          <a:p>
            <a:r>
              <a:rPr lang="en-US" dirty="0" smtClean="0"/>
              <a:t>(</a:t>
            </a:r>
            <a:r>
              <a:rPr lang="en-US" dirty="0" err="1"/>
              <a:t>i</a:t>
            </a:r>
            <a:r>
              <a:rPr lang="en-US" dirty="0"/>
              <a:t>) may authorize dealings in all foreign currencies or may be restricted to authorizing dealings in specified foreign currencies only;</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18</a:t>
            </a:fld>
            <a:endParaRPr lang="en-US"/>
          </a:p>
        </p:txBody>
      </p:sp>
    </p:spTree>
    <p:extLst>
      <p:ext uri="{BB962C8B-B14F-4D97-AF65-F5344CB8AC3E}">
        <p14:creationId xmlns:p14="http://schemas.microsoft.com/office/powerpoint/2010/main" xmlns="" val="17697073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Authorised</a:t>
            </a:r>
            <a:r>
              <a:rPr lang="en-US" dirty="0" smtClean="0"/>
              <a:t> Dealers in Foreign Exchange (Contd.)</a:t>
            </a:r>
            <a:endParaRPr lang="en-US" dirty="0"/>
          </a:p>
        </p:txBody>
      </p:sp>
      <p:sp>
        <p:nvSpPr>
          <p:cNvPr id="3" name="Content Placeholder 2"/>
          <p:cNvSpPr>
            <a:spLocks noGrp="1"/>
          </p:cNvSpPr>
          <p:nvPr>
            <p:ph idx="1"/>
          </p:nvPr>
        </p:nvSpPr>
        <p:spPr/>
        <p:txBody>
          <a:bodyPr/>
          <a:lstStyle/>
          <a:p>
            <a:r>
              <a:rPr lang="en-US" dirty="0" smtClean="0"/>
              <a:t>(ii) may </a:t>
            </a:r>
            <a:r>
              <a:rPr lang="en-US" dirty="0" err="1" smtClean="0"/>
              <a:t>authorise</a:t>
            </a:r>
            <a:r>
              <a:rPr lang="en-US" dirty="0" smtClean="0"/>
              <a:t> transactions of all descriptions in foreign currencies or may be restricted to authorizing specified transactions only;</a:t>
            </a:r>
          </a:p>
          <a:p>
            <a:endParaRPr lang="en-US" dirty="0" smtClean="0"/>
          </a:p>
          <a:p>
            <a:r>
              <a:rPr lang="en-US" dirty="0" smtClean="0"/>
              <a:t>(iii) may be granted to be effective for a specified period, or within specified amounts.</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19</a:t>
            </a:fld>
            <a:endParaRPr lang="en-US"/>
          </a:p>
        </p:txBody>
      </p:sp>
    </p:spTree>
    <p:extLst>
      <p:ext uri="{BB962C8B-B14F-4D97-AF65-F5344CB8AC3E}">
        <p14:creationId xmlns:p14="http://schemas.microsoft.com/office/powerpoint/2010/main" xmlns="" val="12151734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Authorised</a:t>
            </a:r>
            <a:r>
              <a:rPr lang="en-US" dirty="0" smtClean="0"/>
              <a:t> Dealers in Foreign Exchange (Contd.)</a:t>
            </a:r>
            <a:endParaRPr lang="en-US" dirty="0"/>
          </a:p>
        </p:txBody>
      </p:sp>
      <p:sp>
        <p:nvSpPr>
          <p:cNvPr id="3" name="Content Placeholder 2"/>
          <p:cNvSpPr>
            <a:spLocks noGrp="1"/>
          </p:cNvSpPr>
          <p:nvPr>
            <p:ph idx="1"/>
          </p:nvPr>
        </p:nvSpPr>
        <p:spPr/>
        <p:txBody>
          <a:bodyPr>
            <a:normAutofit/>
          </a:bodyPr>
          <a:lstStyle/>
          <a:p>
            <a:pPr marL="0" indent="0">
              <a:buNone/>
            </a:pPr>
            <a:r>
              <a:rPr lang="en-US" dirty="0"/>
              <a:t>(3)     An </a:t>
            </a:r>
            <a:r>
              <a:rPr lang="en-US" dirty="0" err="1"/>
              <a:t>authorised</a:t>
            </a:r>
            <a:r>
              <a:rPr lang="en-US" dirty="0"/>
              <a:t> dealer shall in all his dealings, in foreign exchange comply with such general or special directions or instructions as the State Bank may from time to time think fit to give, and, except with the previous permission of the State Bank, an </a:t>
            </a:r>
            <a:r>
              <a:rPr lang="en-US" dirty="0" err="1"/>
              <a:t>authorised</a:t>
            </a:r>
            <a:r>
              <a:rPr lang="en-US" dirty="0"/>
              <a:t> dealer shall not engage in any transaction involving any foreign exchange which is not in conformity with the terms of his authorization under this section.</a:t>
            </a:r>
          </a:p>
        </p:txBody>
      </p:sp>
      <p:sp>
        <p:nvSpPr>
          <p:cNvPr id="4" name="Slide Number Placeholder 3"/>
          <p:cNvSpPr>
            <a:spLocks noGrp="1"/>
          </p:cNvSpPr>
          <p:nvPr>
            <p:ph type="sldNum" sz="quarter" idx="12"/>
          </p:nvPr>
        </p:nvSpPr>
        <p:spPr/>
        <p:txBody>
          <a:bodyPr/>
          <a:lstStyle/>
          <a:p>
            <a:fld id="{54C9F62E-E7EF-485A-918E-7A256524DB12}" type="slidenum">
              <a:rPr lang="en-US" smtClean="0"/>
              <a:pPr/>
              <a:t>20</a:t>
            </a:fld>
            <a:endParaRPr lang="en-US"/>
          </a:p>
        </p:txBody>
      </p:sp>
    </p:spTree>
    <p:extLst>
      <p:ext uri="{BB962C8B-B14F-4D97-AF65-F5344CB8AC3E}">
        <p14:creationId xmlns:p14="http://schemas.microsoft.com/office/powerpoint/2010/main" xmlns="" val="1166966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Authorised</a:t>
            </a:r>
            <a:r>
              <a:rPr lang="en-US" dirty="0" smtClean="0"/>
              <a:t> Dealers in Foreign Exchange (Contd.)</a:t>
            </a:r>
            <a:endParaRPr lang="en-US" dirty="0"/>
          </a:p>
        </p:txBody>
      </p:sp>
      <p:sp>
        <p:nvSpPr>
          <p:cNvPr id="3" name="Content Placeholder 2"/>
          <p:cNvSpPr>
            <a:spLocks noGrp="1"/>
          </p:cNvSpPr>
          <p:nvPr>
            <p:ph idx="1"/>
          </p:nvPr>
        </p:nvSpPr>
        <p:spPr/>
        <p:txBody>
          <a:bodyPr>
            <a:normAutofit lnSpcReduction="10000"/>
          </a:bodyPr>
          <a:lstStyle/>
          <a:p>
            <a:r>
              <a:rPr lang="en-US" dirty="0"/>
              <a:t>(4)     An authorized dealer shall, before undertaking any transaction in foreign exchange on behalf of any person, require that person to make such declarations and to give such information as will reasonably satisfy him that the transaction will not involve, and is not designed for the purpose of, any contravention or evasion of the provisions of this Act or of any rules, directions or orders made thereunder, </a:t>
            </a:r>
          </a:p>
        </p:txBody>
      </p:sp>
      <p:sp>
        <p:nvSpPr>
          <p:cNvPr id="4" name="Slide Number Placeholder 3"/>
          <p:cNvSpPr>
            <a:spLocks noGrp="1"/>
          </p:cNvSpPr>
          <p:nvPr>
            <p:ph type="sldNum" sz="quarter" idx="12"/>
          </p:nvPr>
        </p:nvSpPr>
        <p:spPr/>
        <p:txBody>
          <a:bodyPr/>
          <a:lstStyle/>
          <a:p>
            <a:fld id="{54C9F62E-E7EF-485A-918E-7A256524DB12}" type="slidenum">
              <a:rPr lang="en-US" smtClean="0"/>
              <a:pPr/>
              <a:t>21</a:t>
            </a:fld>
            <a:endParaRPr lang="en-US"/>
          </a:p>
        </p:txBody>
      </p:sp>
    </p:spTree>
    <p:extLst>
      <p:ext uri="{BB962C8B-B14F-4D97-AF65-F5344CB8AC3E}">
        <p14:creationId xmlns:p14="http://schemas.microsoft.com/office/powerpoint/2010/main" xmlns="" val="9966756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Authorised</a:t>
            </a:r>
            <a:r>
              <a:rPr lang="en-US" dirty="0" smtClean="0"/>
              <a:t> Dealers in Foreign Exchange (Contd.)</a:t>
            </a:r>
            <a:endParaRPr lang="en-US" dirty="0"/>
          </a:p>
        </p:txBody>
      </p:sp>
      <p:sp>
        <p:nvSpPr>
          <p:cNvPr id="3" name="Content Placeholder 2"/>
          <p:cNvSpPr>
            <a:spLocks noGrp="1"/>
          </p:cNvSpPr>
          <p:nvPr>
            <p:ph idx="1"/>
          </p:nvPr>
        </p:nvSpPr>
        <p:spPr/>
        <p:txBody>
          <a:bodyPr/>
          <a:lstStyle/>
          <a:p>
            <a:r>
              <a:rPr lang="en-US" dirty="0" smtClean="0"/>
              <a:t>and where the said person refuses to comply with any such requirement or makes only unsatisfactory compliance therewith, the </a:t>
            </a:r>
            <a:r>
              <a:rPr lang="en-US" dirty="0" err="1" smtClean="0"/>
              <a:t>authorised</a:t>
            </a:r>
            <a:r>
              <a:rPr lang="en-US" dirty="0" smtClean="0"/>
              <a:t> dealer shall refuse to undertake the transaction and shall, if he has reason to believe that any such contravention or evasion as aforesaid is contemplated by the person, report the matter to the State Bank.</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22</a:t>
            </a:fld>
            <a:endParaRPr lang="en-US"/>
          </a:p>
        </p:txBody>
      </p:sp>
    </p:spTree>
    <p:extLst>
      <p:ext uri="{BB962C8B-B14F-4D97-AF65-F5344CB8AC3E}">
        <p14:creationId xmlns:p14="http://schemas.microsoft.com/office/powerpoint/2010/main" xmlns="" val="20074150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3B  Cancellation of authorization: </a:t>
            </a:r>
            <a:endParaRPr lang="en-US" dirty="0"/>
          </a:p>
        </p:txBody>
      </p:sp>
      <p:sp>
        <p:nvSpPr>
          <p:cNvPr id="3" name="Content Placeholder 2"/>
          <p:cNvSpPr>
            <a:spLocks noGrp="1"/>
          </p:cNvSpPr>
          <p:nvPr>
            <p:ph idx="1"/>
          </p:nvPr>
        </p:nvSpPr>
        <p:spPr/>
        <p:txBody>
          <a:bodyPr>
            <a:normAutofit/>
          </a:bodyPr>
          <a:lstStyle/>
          <a:p>
            <a:r>
              <a:rPr lang="en-US" dirty="0" smtClean="0"/>
              <a:t>Without </a:t>
            </a:r>
            <a:r>
              <a:rPr lang="en-US" dirty="0"/>
              <a:t>prejudice to the provisions of section 23B, if an authorized dealer or money changer commits a contravention of any term of authorization or uses it for any purpose other than the purpose, </a:t>
            </a:r>
            <a:r>
              <a:rPr lang="en-US" dirty="0" smtClean="0"/>
              <a:t>or </a:t>
            </a:r>
            <a:r>
              <a:rPr lang="en-US" dirty="0"/>
              <a:t>there otherwise exist reasons appearing sufficient to the State Bank, after giving a reasonable opportunity of being heard to the authorized dealer or money changer </a:t>
            </a:r>
            <a:r>
              <a:rPr lang="en-US" dirty="0" smtClean="0"/>
              <a:t>to cancel </a:t>
            </a:r>
            <a:r>
              <a:rPr lang="en-US" dirty="0"/>
              <a:t>the authorization.</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23</a:t>
            </a:fld>
            <a:endParaRPr lang="en-US"/>
          </a:p>
        </p:txBody>
      </p:sp>
    </p:spTree>
    <p:extLst>
      <p:ext uri="{BB962C8B-B14F-4D97-AF65-F5344CB8AC3E}">
        <p14:creationId xmlns:p14="http://schemas.microsoft.com/office/powerpoint/2010/main" xmlns="" val="38355124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Jurisdiction of the Offices of Exchange Policy Department</a:t>
            </a:r>
            <a:endParaRPr lang="en-US" dirty="0"/>
          </a:p>
        </p:txBody>
      </p:sp>
      <p:sp>
        <p:nvSpPr>
          <p:cNvPr id="3" name="Content Placeholder 2"/>
          <p:cNvSpPr>
            <a:spLocks noGrp="1"/>
          </p:cNvSpPr>
          <p:nvPr>
            <p:ph idx="1"/>
          </p:nvPr>
        </p:nvSpPr>
        <p:spPr/>
        <p:txBody>
          <a:bodyPr>
            <a:normAutofit/>
          </a:bodyPr>
          <a:lstStyle/>
          <a:p>
            <a:r>
              <a:rPr lang="en-US" dirty="0" smtClean="0"/>
              <a:t>Under the Act, the State Bank is responsible for day to day administration of Foreign Exchange  Policy which is exercised through its Exchange Policy Department. </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24</a:t>
            </a:fld>
            <a:endParaRPr lang="en-US"/>
          </a:p>
        </p:txBody>
      </p:sp>
    </p:spTree>
    <p:extLst>
      <p:ext uri="{BB962C8B-B14F-4D97-AF65-F5344CB8AC3E}">
        <p14:creationId xmlns:p14="http://schemas.microsoft.com/office/powerpoint/2010/main" xmlns="" val="14787053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Jurisdiction of the Offices of Exchange Policy Department (Contd.)</a:t>
            </a:r>
            <a:endParaRPr lang="en-US" dirty="0"/>
          </a:p>
        </p:txBody>
      </p:sp>
      <p:sp>
        <p:nvSpPr>
          <p:cNvPr id="3" name="Content Placeholder 2"/>
          <p:cNvSpPr>
            <a:spLocks noGrp="1"/>
          </p:cNvSpPr>
          <p:nvPr>
            <p:ph idx="1"/>
          </p:nvPr>
        </p:nvSpPr>
        <p:spPr/>
        <p:txBody>
          <a:bodyPr/>
          <a:lstStyle/>
          <a:p>
            <a:r>
              <a:rPr lang="en-US" dirty="0" smtClean="0"/>
              <a:t>The Principal Office of the  Department is situated at Karachi under the charge of a Director. </a:t>
            </a:r>
          </a:p>
          <a:p>
            <a:endParaRPr lang="en-US" dirty="0"/>
          </a:p>
          <a:p>
            <a:r>
              <a:rPr lang="en-US" dirty="0" smtClean="0"/>
              <a:t>The Department has following  offices with the jurisdiction of each Office mentioned there against: </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25</a:t>
            </a:fld>
            <a:endParaRPr lang="en-US"/>
          </a:p>
        </p:txBody>
      </p:sp>
    </p:spTree>
    <p:extLst>
      <p:ext uri="{BB962C8B-B14F-4D97-AF65-F5344CB8AC3E}">
        <p14:creationId xmlns:p14="http://schemas.microsoft.com/office/powerpoint/2010/main" xmlns="" val="5015068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 Jurisdiction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1. Operations Division, </a:t>
            </a:r>
          </a:p>
          <a:p>
            <a:pPr marL="800100" lvl="2" indent="0">
              <a:buNone/>
            </a:pPr>
            <a:r>
              <a:rPr lang="en-US" dirty="0" smtClean="0"/>
              <a:t>Exchange Policy Department, </a:t>
            </a:r>
          </a:p>
          <a:p>
            <a:pPr marL="800100" lvl="2" indent="0">
              <a:buNone/>
            </a:pPr>
            <a:r>
              <a:rPr lang="en-US" dirty="0" smtClean="0"/>
              <a:t>SBP, Central Directorate, Karachi: </a:t>
            </a:r>
          </a:p>
          <a:p>
            <a:pPr marL="800100" lvl="2" indent="0">
              <a:buNone/>
            </a:pPr>
            <a:r>
              <a:rPr lang="en-US" dirty="0" smtClean="0"/>
              <a:t>Karachi Division. </a:t>
            </a:r>
          </a:p>
          <a:p>
            <a:pPr marL="800100" lvl="2" indent="0">
              <a:buNone/>
            </a:pPr>
            <a:endParaRPr lang="en-US" dirty="0" smtClean="0"/>
          </a:p>
          <a:p>
            <a:pPr marL="0" indent="0">
              <a:buNone/>
            </a:pPr>
            <a:r>
              <a:rPr lang="en-US" dirty="0" smtClean="0"/>
              <a:t>2. Hyderabad: Hyderabad Division</a:t>
            </a:r>
          </a:p>
          <a:p>
            <a:pPr marL="0" indent="0">
              <a:buNone/>
            </a:pPr>
            <a:r>
              <a:rPr lang="en-US" dirty="0" smtClean="0"/>
              <a:t>3. </a:t>
            </a:r>
            <a:r>
              <a:rPr lang="en-US" dirty="0" err="1" smtClean="0"/>
              <a:t>Sukkur</a:t>
            </a:r>
            <a:r>
              <a:rPr lang="en-US" dirty="0" smtClean="0"/>
              <a:t>: </a:t>
            </a:r>
            <a:r>
              <a:rPr lang="en-US" dirty="0" err="1" smtClean="0"/>
              <a:t>Sukkur</a:t>
            </a:r>
            <a:r>
              <a:rPr lang="en-US" dirty="0" smtClean="0"/>
              <a:t> Division. </a:t>
            </a:r>
          </a:p>
          <a:p>
            <a:pPr marL="0" indent="0">
              <a:buNone/>
            </a:pPr>
            <a:r>
              <a:rPr lang="en-US" dirty="0" smtClean="0"/>
              <a:t>4. Quetta: Quetta, </a:t>
            </a:r>
            <a:r>
              <a:rPr lang="en-US" dirty="0" err="1" smtClean="0"/>
              <a:t>Kalat</a:t>
            </a:r>
            <a:r>
              <a:rPr lang="en-US" dirty="0" smtClean="0"/>
              <a:t>, </a:t>
            </a:r>
            <a:r>
              <a:rPr lang="en-US" dirty="0" err="1" smtClean="0"/>
              <a:t>Sibi</a:t>
            </a:r>
            <a:r>
              <a:rPr lang="en-US" dirty="0" smtClean="0"/>
              <a:t> and </a:t>
            </a:r>
            <a:r>
              <a:rPr lang="en-US" dirty="0" err="1" smtClean="0"/>
              <a:t>Mekran</a:t>
            </a:r>
            <a:r>
              <a:rPr lang="en-US" dirty="0" smtClean="0"/>
              <a:t> Divisions. </a:t>
            </a:r>
          </a:p>
          <a:p>
            <a:pPr marL="0" indent="0">
              <a:buNone/>
            </a:pPr>
            <a:r>
              <a:rPr lang="en-US" dirty="0" smtClean="0"/>
              <a:t>5. Lahore: Lahore Division. </a:t>
            </a:r>
          </a:p>
          <a:p>
            <a:pPr marL="0" indent="0">
              <a:buNone/>
            </a:pPr>
            <a:r>
              <a:rPr lang="en-US" dirty="0" smtClean="0"/>
              <a:t>6. Faisalabad: Faisalabad and Sargodha Divisions</a:t>
            </a:r>
          </a:p>
          <a:p>
            <a:pPr marL="0" indent="0">
              <a:buNone/>
            </a:pPr>
            <a:r>
              <a:rPr lang="en-US" dirty="0" smtClean="0"/>
              <a:t>7. Sialkot: Sialkot District. </a:t>
            </a:r>
          </a:p>
          <a:p>
            <a:pPr marL="0" indent="0">
              <a:buNone/>
            </a:pPr>
            <a:r>
              <a:rPr lang="en-US" dirty="0" smtClean="0"/>
              <a:t>8. Multan: Multan and </a:t>
            </a:r>
            <a:r>
              <a:rPr lang="en-US" dirty="0" err="1" smtClean="0"/>
              <a:t>Dera</a:t>
            </a:r>
            <a:r>
              <a:rPr lang="en-US" dirty="0" smtClean="0"/>
              <a:t> Ghazi Khan Divisions. </a:t>
            </a:r>
          </a:p>
        </p:txBody>
      </p:sp>
      <p:sp>
        <p:nvSpPr>
          <p:cNvPr id="4" name="Slide Number Placeholder 3"/>
          <p:cNvSpPr>
            <a:spLocks noGrp="1"/>
          </p:cNvSpPr>
          <p:nvPr>
            <p:ph type="sldNum" sz="quarter" idx="12"/>
          </p:nvPr>
        </p:nvSpPr>
        <p:spPr/>
        <p:txBody>
          <a:bodyPr/>
          <a:lstStyle/>
          <a:p>
            <a:fld id="{54C9F62E-E7EF-485A-918E-7A256524DB12}" type="slidenum">
              <a:rPr lang="en-US" smtClean="0"/>
              <a:pPr/>
              <a:t>26</a:t>
            </a:fld>
            <a:endParaRPr lang="en-US"/>
          </a:p>
        </p:txBody>
      </p:sp>
    </p:spTree>
    <p:extLst>
      <p:ext uri="{BB962C8B-B14F-4D97-AF65-F5344CB8AC3E}">
        <p14:creationId xmlns:p14="http://schemas.microsoft.com/office/powerpoint/2010/main" xmlns="" val="32041875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 Jurisdiction (Contd.)</a:t>
            </a:r>
            <a:endParaRPr lang="en-US" dirty="0"/>
          </a:p>
        </p:txBody>
      </p:sp>
      <p:sp>
        <p:nvSpPr>
          <p:cNvPr id="3" name="Content Placeholder 2"/>
          <p:cNvSpPr>
            <a:spLocks noGrp="1"/>
          </p:cNvSpPr>
          <p:nvPr>
            <p:ph idx="1"/>
          </p:nvPr>
        </p:nvSpPr>
        <p:spPr>
          <a:xfrm>
            <a:off x="152400" y="1600200"/>
            <a:ext cx="8991600" cy="5181600"/>
          </a:xfrm>
        </p:spPr>
        <p:txBody>
          <a:bodyPr>
            <a:normAutofit/>
          </a:bodyPr>
          <a:lstStyle/>
          <a:p>
            <a:pPr marL="0" indent="0">
              <a:buNone/>
            </a:pPr>
            <a:r>
              <a:rPr lang="en-US" dirty="0" smtClean="0"/>
              <a:t>9. Rawalpindi: Rawalpindi Division </a:t>
            </a:r>
          </a:p>
          <a:p>
            <a:pPr marL="0" indent="0">
              <a:buNone/>
            </a:pPr>
            <a:r>
              <a:rPr lang="en-US" dirty="0" smtClean="0"/>
              <a:t>10.Islamabad: Federal Capital Area of Islamabad. </a:t>
            </a:r>
          </a:p>
          <a:p>
            <a:pPr marL="0" indent="0">
              <a:buNone/>
            </a:pPr>
            <a:r>
              <a:rPr lang="en-US" dirty="0" smtClean="0"/>
              <a:t>11.Peshawar: </a:t>
            </a:r>
            <a:r>
              <a:rPr lang="en-US" dirty="0" err="1" smtClean="0"/>
              <a:t>Hazara</a:t>
            </a:r>
            <a:r>
              <a:rPr lang="en-US" dirty="0" smtClean="0"/>
              <a:t>, </a:t>
            </a:r>
            <a:r>
              <a:rPr lang="en-US" dirty="0" err="1" smtClean="0"/>
              <a:t>Kohat</a:t>
            </a:r>
            <a:r>
              <a:rPr lang="en-US" dirty="0" smtClean="0"/>
              <a:t>, </a:t>
            </a:r>
            <a:r>
              <a:rPr lang="en-US" dirty="0" err="1" smtClean="0"/>
              <a:t>Malakand</a:t>
            </a:r>
            <a:r>
              <a:rPr lang="en-US" dirty="0" smtClean="0"/>
              <a:t> and 	Peshawar Divisions. </a:t>
            </a:r>
          </a:p>
          <a:p>
            <a:pPr marL="0" indent="0">
              <a:buNone/>
            </a:pPr>
            <a:r>
              <a:rPr lang="en-US" dirty="0" smtClean="0"/>
              <a:t>12.Gujranwala: Gujranwala Division, excluding 	Sialkot District. </a:t>
            </a:r>
          </a:p>
          <a:p>
            <a:pPr marL="0" indent="0">
              <a:buNone/>
            </a:pPr>
            <a:r>
              <a:rPr lang="en-US" dirty="0" smtClean="0"/>
              <a:t>13.D. I. Khan: </a:t>
            </a:r>
            <a:r>
              <a:rPr lang="en-US" dirty="0" err="1" smtClean="0"/>
              <a:t>Dera</a:t>
            </a:r>
            <a:r>
              <a:rPr lang="en-US" dirty="0" smtClean="0"/>
              <a:t> Ismail Khan Division. </a:t>
            </a:r>
          </a:p>
          <a:p>
            <a:pPr marL="0" indent="0">
              <a:buNone/>
            </a:pPr>
            <a:r>
              <a:rPr lang="en-US" dirty="0" smtClean="0"/>
              <a:t>14.Bahawalpur: Bahawalpur Division. </a:t>
            </a:r>
          </a:p>
          <a:p>
            <a:pPr marL="0" indent="0">
              <a:buNone/>
            </a:pPr>
            <a:r>
              <a:rPr lang="en-US" dirty="0" smtClean="0"/>
              <a:t>15.Muzaffarabad: Azad Kashmir. </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27</a:t>
            </a:fld>
            <a:endParaRPr lang="en-US"/>
          </a:p>
        </p:txBody>
      </p:sp>
    </p:spTree>
    <p:extLst>
      <p:ext uri="{BB962C8B-B14F-4D97-AF65-F5344CB8AC3E}">
        <p14:creationId xmlns:p14="http://schemas.microsoft.com/office/powerpoint/2010/main" xmlns="" val="5595505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dirty="0" smtClean="0"/>
              <a:t>Notice to Customers</a:t>
            </a:r>
            <a:endParaRPr lang="en-US" dirty="0"/>
          </a:p>
        </p:txBody>
      </p:sp>
      <p:sp>
        <p:nvSpPr>
          <p:cNvPr id="3" name="Content Placeholder 2"/>
          <p:cNvSpPr>
            <a:spLocks noGrp="1"/>
          </p:cNvSpPr>
          <p:nvPr>
            <p:ph idx="1"/>
          </p:nvPr>
        </p:nvSpPr>
        <p:spPr>
          <a:xfrm>
            <a:off x="457200" y="2057400"/>
            <a:ext cx="8229600" cy="4525963"/>
          </a:xfrm>
        </p:spPr>
        <p:txBody>
          <a:bodyPr>
            <a:normAutofit/>
          </a:bodyPr>
          <a:lstStyle/>
          <a:p>
            <a:r>
              <a:rPr lang="en-US" dirty="0" err="1" smtClean="0"/>
              <a:t>Authorised</a:t>
            </a:r>
            <a:r>
              <a:rPr lang="en-US" dirty="0" smtClean="0"/>
              <a:t> Dealers are required to bring the Foreign Exchange regulations to the notice of their  customers and to ensure compliance in their day to day operations.</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28</a:t>
            </a:fld>
            <a:endParaRPr lang="en-US"/>
          </a:p>
        </p:txBody>
      </p:sp>
    </p:spTree>
    <p:extLst>
      <p:ext uri="{BB962C8B-B14F-4D97-AF65-F5344CB8AC3E}">
        <p14:creationId xmlns:p14="http://schemas.microsoft.com/office/powerpoint/2010/main" xmlns="" val="22666712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Evasion</a:t>
            </a:r>
            <a:endParaRPr lang="en-US" dirty="0"/>
          </a:p>
        </p:txBody>
      </p:sp>
      <p:sp>
        <p:nvSpPr>
          <p:cNvPr id="3" name="Content Placeholder 2"/>
          <p:cNvSpPr>
            <a:spLocks noGrp="1"/>
          </p:cNvSpPr>
          <p:nvPr>
            <p:ph idx="1"/>
          </p:nvPr>
        </p:nvSpPr>
        <p:spPr/>
        <p:txBody>
          <a:bodyPr/>
          <a:lstStyle/>
          <a:p>
            <a:r>
              <a:rPr lang="en-US" dirty="0" smtClean="0"/>
              <a:t>They should also report to the State Bank every case of :</a:t>
            </a:r>
          </a:p>
          <a:p>
            <a:pPr lvl="1"/>
            <a:r>
              <a:rPr lang="en-US" dirty="0" smtClean="0"/>
              <a:t>evasion or attempt, </a:t>
            </a:r>
          </a:p>
          <a:p>
            <a:pPr lvl="1"/>
            <a:r>
              <a:rPr lang="en-US" dirty="0" smtClean="0"/>
              <a:t>direct or indirect, </a:t>
            </a:r>
          </a:p>
          <a:p>
            <a:r>
              <a:rPr lang="en-US" dirty="0" smtClean="0"/>
              <a:t>at evasion of the provisions  of the Act and Notifications or any rules, orders or directions issued thereunder, immediately as it comes to their notice. </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29</a:t>
            </a:fld>
            <a:endParaRPr lang="en-US"/>
          </a:p>
        </p:txBody>
      </p:sp>
    </p:spTree>
    <p:extLst>
      <p:ext uri="{BB962C8B-B14F-4D97-AF65-F5344CB8AC3E}">
        <p14:creationId xmlns:p14="http://schemas.microsoft.com/office/powerpoint/2010/main" xmlns="" val="34536161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to the State Bank</a:t>
            </a:r>
            <a:endParaRPr lang="en-US" dirty="0"/>
          </a:p>
        </p:txBody>
      </p:sp>
      <p:sp>
        <p:nvSpPr>
          <p:cNvPr id="3" name="Content Placeholder 2"/>
          <p:cNvSpPr>
            <a:spLocks noGrp="1"/>
          </p:cNvSpPr>
          <p:nvPr>
            <p:ph idx="1"/>
          </p:nvPr>
        </p:nvSpPr>
        <p:spPr/>
        <p:txBody>
          <a:bodyPr>
            <a:normAutofit/>
          </a:bodyPr>
          <a:lstStyle/>
          <a:p>
            <a:r>
              <a:rPr lang="en-US" dirty="0" smtClean="0"/>
              <a:t>Authority has been delegated to the </a:t>
            </a:r>
            <a:r>
              <a:rPr lang="en-US" dirty="0" err="1" smtClean="0"/>
              <a:t>Authorised</a:t>
            </a:r>
            <a:r>
              <a:rPr lang="en-US" dirty="0" smtClean="0"/>
              <a:t> Dealers to approve certain transactions on  behalf of the State Bank. </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30</a:t>
            </a:fld>
            <a:endParaRPr lang="en-US"/>
          </a:p>
        </p:txBody>
      </p:sp>
    </p:spTree>
    <p:extLst>
      <p:ext uri="{BB962C8B-B14F-4D97-AF65-F5344CB8AC3E}">
        <p14:creationId xmlns:p14="http://schemas.microsoft.com/office/powerpoint/2010/main" xmlns="" val="31424558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References to the State Bank (Contd.)</a:t>
            </a:r>
            <a:endParaRPr lang="en-US" dirty="0"/>
          </a:p>
        </p:txBody>
      </p:sp>
      <p:sp>
        <p:nvSpPr>
          <p:cNvPr id="3" name="Content Placeholder 2"/>
          <p:cNvSpPr>
            <a:spLocks noGrp="1"/>
          </p:cNvSpPr>
          <p:nvPr>
            <p:ph idx="1"/>
          </p:nvPr>
        </p:nvSpPr>
        <p:spPr/>
        <p:txBody>
          <a:bodyPr/>
          <a:lstStyle/>
          <a:p>
            <a:r>
              <a:rPr lang="en-US" dirty="0" smtClean="0"/>
              <a:t>In these cases, </a:t>
            </a:r>
            <a:r>
              <a:rPr lang="en-US" dirty="0" err="1" smtClean="0"/>
              <a:t>Authorised</a:t>
            </a:r>
            <a:r>
              <a:rPr lang="en-US" dirty="0" smtClean="0"/>
              <a:t> Dealers should, before approving any  transactions, satisfy themselves about the </a:t>
            </a:r>
            <a:r>
              <a:rPr lang="en-US" dirty="0" err="1" smtClean="0"/>
              <a:t>bonafides</a:t>
            </a:r>
            <a:r>
              <a:rPr lang="en-US" dirty="0" smtClean="0"/>
              <a:t> of the applicant and the genuineness of  the transaction by verifying the necessary documents.</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31</a:t>
            </a:fld>
            <a:endParaRPr lang="en-US"/>
          </a:p>
        </p:txBody>
      </p:sp>
    </p:spTree>
    <p:extLst>
      <p:ext uri="{BB962C8B-B14F-4D97-AF65-F5344CB8AC3E}">
        <p14:creationId xmlns:p14="http://schemas.microsoft.com/office/powerpoint/2010/main" xmlns="" val="29051884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References to the State Bank (Contd.)</a:t>
            </a:r>
            <a:endParaRPr lang="en-US" dirty="0"/>
          </a:p>
        </p:txBody>
      </p:sp>
      <p:sp>
        <p:nvSpPr>
          <p:cNvPr id="3" name="Content Placeholder 2"/>
          <p:cNvSpPr>
            <a:spLocks noGrp="1"/>
          </p:cNvSpPr>
          <p:nvPr>
            <p:ph idx="1"/>
          </p:nvPr>
        </p:nvSpPr>
        <p:spPr/>
        <p:txBody>
          <a:bodyPr>
            <a:normAutofit/>
          </a:bodyPr>
          <a:lstStyle/>
          <a:p>
            <a:r>
              <a:rPr lang="en-US" dirty="0" smtClean="0"/>
              <a:t>They should refer to the State Bank  along with their recommendations/comments only those cases which they are not </a:t>
            </a:r>
            <a:r>
              <a:rPr lang="en-US" dirty="0" err="1" smtClean="0"/>
              <a:t>authorised</a:t>
            </a:r>
            <a:r>
              <a:rPr lang="en-US" dirty="0" smtClean="0"/>
              <a:t> to  approve. </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32</a:t>
            </a:fld>
            <a:endParaRPr lang="en-US"/>
          </a:p>
        </p:txBody>
      </p:sp>
    </p:spTree>
    <p:extLst>
      <p:ext uri="{BB962C8B-B14F-4D97-AF65-F5344CB8AC3E}">
        <p14:creationId xmlns:p14="http://schemas.microsoft.com/office/powerpoint/2010/main" xmlns="" val="25544558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References to the State Bank (Contd.)</a:t>
            </a:r>
            <a:endParaRPr lang="en-US" dirty="0"/>
          </a:p>
        </p:txBody>
      </p:sp>
      <p:sp>
        <p:nvSpPr>
          <p:cNvPr id="3" name="Content Placeholder 2"/>
          <p:cNvSpPr>
            <a:spLocks noGrp="1"/>
          </p:cNvSpPr>
          <p:nvPr>
            <p:ph idx="1"/>
          </p:nvPr>
        </p:nvSpPr>
        <p:spPr/>
        <p:txBody>
          <a:bodyPr>
            <a:normAutofit/>
          </a:bodyPr>
          <a:lstStyle/>
          <a:p>
            <a:r>
              <a:rPr lang="en-US" dirty="0" smtClean="0"/>
              <a:t>While referring cases to the State Bank, they should ensure that the applications are on the prescribed forms, wherever such forms are prescribed and are supported by appropriate  documentary evidence. </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33</a:t>
            </a:fld>
            <a:endParaRPr lang="en-US"/>
          </a:p>
        </p:txBody>
      </p:sp>
    </p:spTree>
    <p:extLst>
      <p:ext uri="{BB962C8B-B14F-4D97-AF65-F5344CB8AC3E}">
        <p14:creationId xmlns:p14="http://schemas.microsoft.com/office/powerpoint/2010/main" xmlns="" val="36165685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References to the State Bank (Contd.)</a:t>
            </a:r>
            <a:endParaRPr lang="en-US" dirty="0"/>
          </a:p>
        </p:txBody>
      </p:sp>
      <p:sp>
        <p:nvSpPr>
          <p:cNvPr id="3" name="Content Placeholder 2"/>
          <p:cNvSpPr>
            <a:spLocks noGrp="1"/>
          </p:cNvSpPr>
          <p:nvPr>
            <p:ph idx="1"/>
          </p:nvPr>
        </p:nvSpPr>
        <p:spPr/>
        <p:txBody>
          <a:bodyPr/>
          <a:lstStyle/>
          <a:p>
            <a:r>
              <a:rPr lang="en-US" dirty="0" smtClean="0"/>
              <a:t>In all these cases it will be deemed that they have satisfied themselves about the </a:t>
            </a:r>
            <a:r>
              <a:rPr lang="en-US" dirty="0" err="1" smtClean="0"/>
              <a:t>bonafides</a:t>
            </a:r>
            <a:r>
              <a:rPr lang="en-US" dirty="0" smtClean="0"/>
              <a:t> of the applicants and the correctness of the statements made by them on the application and the accompanying documents, if any.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34</a:t>
            </a:fld>
            <a:endParaRPr lang="en-US"/>
          </a:p>
        </p:txBody>
      </p:sp>
    </p:spTree>
    <p:extLst>
      <p:ext uri="{BB962C8B-B14F-4D97-AF65-F5344CB8AC3E}">
        <p14:creationId xmlns:p14="http://schemas.microsoft.com/office/powerpoint/2010/main" xmlns="" val="17385471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Submission of Returns to the State Bank</a:t>
            </a:r>
            <a:endParaRPr lang="en-US" dirty="0"/>
          </a:p>
        </p:txBody>
      </p:sp>
      <p:sp>
        <p:nvSpPr>
          <p:cNvPr id="3" name="Content Placeholder 2"/>
          <p:cNvSpPr>
            <a:spLocks noGrp="1"/>
          </p:cNvSpPr>
          <p:nvPr>
            <p:ph idx="1"/>
          </p:nvPr>
        </p:nvSpPr>
        <p:spPr/>
        <p:txBody>
          <a:bodyPr/>
          <a:lstStyle/>
          <a:p>
            <a:r>
              <a:rPr lang="en-US" dirty="0" err="1" smtClean="0"/>
              <a:t>Authorised</a:t>
            </a:r>
            <a:r>
              <a:rPr lang="en-US" dirty="0" smtClean="0"/>
              <a:t> Dealers must submit to the State Bank returns of their dealings in foreign exchange  on due dates in the forms prescribed in the Manual. </a:t>
            </a:r>
          </a:p>
          <a:p>
            <a:endParaRPr lang="en-US" dirty="0"/>
          </a:p>
          <a:p>
            <a:r>
              <a:rPr lang="en-US" dirty="0" smtClean="0"/>
              <a:t>Specimens of all application forms and returns prescribed by the State Bank are given in Appendices.</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35</a:t>
            </a:fld>
            <a:endParaRPr lang="en-US"/>
          </a:p>
        </p:txBody>
      </p:sp>
    </p:spTree>
    <p:extLst>
      <p:ext uri="{BB962C8B-B14F-4D97-AF65-F5344CB8AC3E}">
        <p14:creationId xmlns:p14="http://schemas.microsoft.com/office/powerpoint/2010/main" xmlns="" val="12188603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Stationery</a:t>
            </a:r>
            <a:endParaRPr lang="en-US" dirty="0"/>
          </a:p>
        </p:txBody>
      </p:sp>
      <p:sp>
        <p:nvSpPr>
          <p:cNvPr id="3" name="Content Placeholder 2"/>
          <p:cNvSpPr>
            <a:spLocks noGrp="1"/>
          </p:cNvSpPr>
          <p:nvPr>
            <p:ph idx="1"/>
          </p:nvPr>
        </p:nvSpPr>
        <p:spPr/>
        <p:txBody>
          <a:bodyPr>
            <a:normAutofit/>
          </a:bodyPr>
          <a:lstStyle/>
          <a:p>
            <a:r>
              <a:rPr lang="en-US" dirty="0" smtClean="0"/>
              <a:t>(</a:t>
            </a:r>
            <a:r>
              <a:rPr lang="en-US" dirty="0" err="1" smtClean="0"/>
              <a:t>i</a:t>
            </a:r>
            <a:r>
              <a:rPr lang="en-US" dirty="0" smtClean="0"/>
              <a:t>) Forms M , T-1,  E  and  I  will be got printed by the Head/Principal Offices of the </a:t>
            </a:r>
            <a:r>
              <a:rPr lang="en-US" dirty="0" err="1" smtClean="0"/>
              <a:t>Authorised</a:t>
            </a:r>
            <a:r>
              <a:rPr lang="en-US" dirty="0" smtClean="0"/>
              <a:t> Dealers themselves strictly according to the size, contents and format of the specimens supplied to them by the State Bank. </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36</a:t>
            </a:fld>
            <a:endParaRPr lang="en-US"/>
          </a:p>
        </p:txBody>
      </p:sp>
    </p:spTree>
    <p:extLst>
      <p:ext uri="{BB962C8B-B14F-4D97-AF65-F5344CB8AC3E}">
        <p14:creationId xmlns:p14="http://schemas.microsoft.com/office/powerpoint/2010/main" xmlns="" val="26732007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Stationery (Contd.)</a:t>
            </a:r>
            <a:endParaRPr lang="en-US" dirty="0"/>
          </a:p>
        </p:txBody>
      </p:sp>
      <p:sp>
        <p:nvSpPr>
          <p:cNvPr id="3" name="Content Placeholder 2"/>
          <p:cNvSpPr>
            <a:spLocks noGrp="1"/>
          </p:cNvSpPr>
          <p:nvPr>
            <p:ph idx="1"/>
          </p:nvPr>
        </p:nvSpPr>
        <p:spPr/>
        <p:txBody>
          <a:bodyPr>
            <a:normAutofit/>
          </a:bodyPr>
          <a:lstStyle/>
          <a:p>
            <a:r>
              <a:rPr lang="en-US" dirty="0" smtClean="0"/>
              <a:t>These forms should bear an identifying prefix as per Appendix followed by serial numbers in six digits except in the case of form “E” which will have seven digits.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37</a:t>
            </a:fld>
            <a:endParaRPr lang="en-US"/>
          </a:p>
        </p:txBody>
      </p:sp>
    </p:spTree>
    <p:extLst>
      <p:ext uri="{BB962C8B-B14F-4D97-AF65-F5344CB8AC3E}">
        <p14:creationId xmlns:p14="http://schemas.microsoft.com/office/powerpoint/2010/main" xmlns="" val="14354200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Stationery (Contd.)</a:t>
            </a:r>
            <a:endParaRPr lang="en-US" dirty="0"/>
          </a:p>
        </p:txBody>
      </p:sp>
      <p:sp>
        <p:nvSpPr>
          <p:cNvPr id="3" name="Content Placeholder 2"/>
          <p:cNvSpPr>
            <a:spLocks noGrp="1"/>
          </p:cNvSpPr>
          <p:nvPr>
            <p:ph idx="1"/>
          </p:nvPr>
        </p:nvSpPr>
        <p:spPr/>
        <p:txBody>
          <a:bodyPr>
            <a:normAutofit/>
          </a:bodyPr>
          <a:lstStyle/>
          <a:p>
            <a:r>
              <a:rPr lang="en-US" dirty="0" smtClean="0"/>
              <a:t>For example, the first number of all the forms printed by XYZ bank except form “E” will be “XYZ 000001″ (i.e. six digits) and so on, and in the case of form “E”, the serial number will be “XYZ 0000001″ (i.e. seven digits) and so on..</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38</a:t>
            </a:fld>
            <a:endParaRPr lang="en-US"/>
          </a:p>
        </p:txBody>
      </p:sp>
    </p:spTree>
    <p:extLst>
      <p:ext uri="{BB962C8B-B14F-4D97-AF65-F5344CB8AC3E}">
        <p14:creationId xmlns:p14="http://schemas.microsoft.com/office/powerpoint/2010/main" xmlns="" val="8123988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Stationery (Contd.)</a:t>
            </a:r>
            <a:endParaRPr lang="en-US" dirty="0"/>
          </a:p>
        </p:txBody>
      </p:sp>
      <p:sp>
        <p:nvSpPr>
          <p:cNvPr id="3" name="Content Placeholder 2"/>
          <p:cNvSpPr>
            <a:spLocks noGrp="1"/>
          </p:cNvSpPr>
          <p:nvPr>
            <p:ph idx="1"/>
          </p:nvPr>
        </p:nvSpPr>
        <p:spPr/>
        <p:txBody>
          <a:bodyPr/>
          <a:lstStyle/>
          <a:p>
            <a:r>
              <a:rPr lang="en-US" dirty="0" smtClean="0"/>
              <a:t>The other prescribed forms may also be got printed by the </a:t>
            </a:r>
            <a:r>
              <a:rPr lang="en-US" dirty="0" err="1" smtClean="0"/>
              <a:t>Authorised</a:t>
            </a:r>
            <a:r>
              <a:rPr lang="en-US" dirty="0" smtClean="0"/>
              <a:t> Dealers themselves. These must conform exactly in size, content and format to the respective forms prescribed by the State Bank</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39</a:t>
            </a:fld>
            <a:endParaRPr lang="en-US"/>
          </a:p>
        </p:txBody>
      </p:sp>
    </p:spTree>
    <p:extLst>
      <p:ext uri="{BB962C8B-B14F-4D97-AF65-F5344CB8AC3E}">
        <p14:creationId xmlns:p14="http://schemas.microsoft.com/office/powerpoint/2010/main" xmlns="" val="26769916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Stationery (Contd.)</a:t>
            </a:r>
            <a:endParaRPr lang="en-US" dirty="0"/>
          </a:p>
        </p:txBody>
      </p:sp>
      <p:sp>
        <p:nvSpPr>
          <p:cNvPr id="3" name="Content Placeholder 2"/>
          <p:cNvSpPr>
            <a:spLocks noGrp="1"/>
          </p:cNvSpPr>
          <p:nvPr>
            <p:ph idx="1"/>
          </p:nvPr>
        </p:nvSpPr>
        <p:spPr/>
        <p:txBody>
          <a:bodyPr>
            <a:normAutofit/>
          </a:bodyPr>
          <a:lstStyle/>
          <a:p>
            <a:r>
              <a:rPr lang="en-US" dirty="0" smtClean="0"/>
              <a:t>(ii) As omission of any part in the printing of the forms is likely to make a material change and may weaken the position of the State Bank legally, </a:t>
            </a:r>
            <a:r>
              <a:rPr lang="en-US" dirty="0" err="1" smtClean="0"/>
              <a:t>Authorised</a:t>
            </a:r>
            <a:r>
              <a:rPr lang="en-US" dirty="0" smtClean="0"/>
              <a:t> Dealers should take utmost care in the printing of the forms. </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40</a:t>
            </a:fld>
            <a:endParaRPr lang="en-US"/>
          </a:p>
        </p:txBody>
      </p:sp>
    </p:spTree>
    <p:extLst>
      <p:ext uri="{BB962C8B-B14F-4D97-AF65-F5344CB8AC3E}">
        <p14:creationId xmlns:p14="http://schemas.microsoft.com/office/powerpoint/2010/main" xmlns="" val="110858871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Stationery (Contd.)</a:t>
            </a:r>
            <a:endParaRPr lang="en-US" dirty="0"/>
          </a:p>
        </p:txBody>
      </p:sp>
      <p:sp>
        <p:nvSpPr>
          <p:cNvPr id="3" name="Content Placeholder 2"/>
          <p:cNvSpPr>
            <a:spLocks noGrp="1"/>
          </p:cNvSpPr>
          <p:nvPr>
            <p:ph idx="1"/>
          </p:nvPr>
        </p:nvSpPr>
        <p:spPr/>
        <p:txBody>
          <a:bodyPr/>
          <a:lstStyle/>
          <a:p>
            <a:r>
              <a:rPr lang="en-US" dirty="0" smtClean="0"/>
              <a:t>They should also keep an updated record of the forms printed and distributed to their branches, which should be kept adequately stocked to avoid any complaint on account of non-availability of the forms. </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41</a:t>
            </a:fld>
            <a:endParaRPr lang="en-US"/>
          </a:p>
        </p:txBody>
      </p:sp>
    </p:spTree>
    <p:extLst>
      <p:ext uri="{BB962C8B-B14F-4D97-AF65-F5344CB8AC3E}">
        <p14:creationId xmlns:p14="http://schemas.microsoft.com/office/powerpoint/2010/main" xmlns="" val="12268663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dirty="0" smtClean="0"/>
              <a:t>8. Restrictions on import and export of certain </a:t>
            </a:r>
            <a:r>
              <a:rPr lang="en-US" dirty="0" smtClean="0"/>
              <a:t>currency</a:t>
            </a:r>
            <a:endParaRPr lang="en-US" dirty="0"/>
          </a:p>
        </p:txBody>
      </p:sp>
      <p:sp>
        <p:nvSpPr>
          <p:cNvPr id="3" name="Content Placeholder 2"/>
          <p:cNvSpPr>
            <a:spLocks noGrp="1"/>
          </p:cNvSpPr>
          <p:nvPr>
            <p:ph idx="1"/>
          </p:nvPr>
        </p:nvSpPr>
        <p:spPr/>
        <p:txBody>
          <a:bodyPr>
            <a:normAutofit lnSpcReduction="10000"/>
          </a:bodyPr>
          <a:lstStyle/>
          <a:p>
            <a:r>
              <a:rPr lang="en-US" dirty="0" smtClean="0"/>
              <a:t>(</a:t>
            </a:r>
            <a:r>
              <a:rPr lang="en-US" dirty="0"/>
              <a:t>1)     The Federal Government may, by notification in the official Gazette, order that, subject to such exemptions, if any, as may be contained in the notification, no person shall, except with the general or special permission of the State Bank and on payment of the fee, if any, prescribed bring or send into Pakistan any gold or silver or any currency notes or bank notes or coin whether Pakistan or foreign.</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42</a:t>
            </a:fld>
            <a:endParaRPr lang="en-US"/>
          </a:p>
        </p:txBody>
      </p:sp>
    </p:spTree>
    <p:extLst>
      <p:ext uri="{BB962C8B-B14F-4D97-AF65-F5344CB8AC3E}">
        <p14:creationId xmlns:p14="http://schemas.microsoft.com/office/powerpoint/2010/main" xmlns="" val="13748583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8. Restrictions on import and export of certain currency </a:t>
            </a:r>
            <a:r>
              <a:rPr lang="en-US" dirty="0" smtClean="0"/>
              <a:t>(</a:t>
            </a:r>
            <a:r>
              <a:rPr lang="en-US" dirty="0" smtClean="0"/>
              <a:t>Contd.)</a:t>
            </a:r>
            <a:endParaRPr lang="en-US" dirty="0"/>
          </a:p>
        </p:txBody>
      </p:sp>
      <p:sp>
        <p:nvSpPr>
          <p:cNvPr id="3" name="Content Placeholder 2"/>
          <p:cNvSpPr>
            <a:spLocks noGrp="1"/>
          </p:cNvSpPr>
          <p:nvPr>
            <p:ph idx="1"/>
          </p:nvPr>
        </p:nvSpPr>
        <p:spPr/>
        <p:txBody>
          <a:bodyPr>
            <a:normAutofit/>
          </a:bodyPr>
          <a:lstStyle/>
          <a:p>
            <a:r>
              <a:rPr lang="en-US" dirty="0" smtClean="0"/>
              <a:t>The restriction imposed by sub-section shall be deemed to have been imposed under section 16 of the Customs Act, 1969, without prejudice to the provisions of section 23 of this Act, and all the provisions of that Act shall have effect accordingly.</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43</a:t>
            </a:fld>
            <a:endParaRPr lang="en-US"/>
          </a:p>
        </p:txBody>
      </p:sp>
    </p:spTree>
    <p:extLst>
      <p:ext uri="{BB962C8B-B14F-4D97-AF65-F5344CB8AC3E}">
        <p14:creationId xmlns:p14="http://schemas.microsoft.com/office/powerpoint/2010/main" xmlns="" val="507016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11.    Power to regulate the uses, etc., of imported gold and silver.</a:t>
            </a:r>
            <a:endParaRPr lang="en-US" dirty="0"/>
          </a:p>
        </p:txBody>
      </p:sp>
      <p:sp>
        <p:nvSpPr>
          <p:cNvPr id="3" name="Content Placeholder 2"/>
          <p:cNvSpPr>
            <a:spLocks noGrp="1"/>
          </p:cNvSpPr>
          <p:nvPr>
            <p:ph idx="1"/>
          </p:nvPr>
        </p:nvSpPr>
        <p:spPr/>
        <p:txBody>
          <a:bodyPr/>
          <a:lstStyle/>
          <a:p>
            <a:r>
              <a:rPr lang="en-US" dirty="0" smtClean="0"/>
              <a:t>The </a:t>
            </a:r>
            <a:r>
              <a:rPr lang="en-US" dirty="0"/>
              <a:t>Federal Government may, by notification in the official Gazette, impose such conditions as it thinks necessary or expedient on the use or disposal of or dealings in gold and silver prior to, or at the time of, import into Pakistan.</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44</a:t>
            </a:fld>
            <a:endParaRPr lang="en-US"/>
          </a:p>
        </p:txBody>
      </p:sp>
    </p:spTree>
    <p:extLst>
      <p:ext uri="{BB962C8B-B14F-4D97-AF65-F5344CB8AC3E}">
        <p14:creationId xmlns:p14="http://schemas.microsoft.com/office/powerpoint/2010/main" xmlns="" val="4439050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19.    Power to call for information.</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Federal Government or the State Bank may, at any time by notification in the official Gazette, direct owners subject to such exceptions, if any, as may be specified in the notification, of such foreign exchange or foreign securities as may be so specified, to make a return thereof to the State Bank within such period, and giving such particulars, as may be so specified.</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45</a:t>
            </a:fld>
            <a:endParaRPr lang="en-US"/>
          </a:p>
        </p:txBody>
      </p:sp>
    </p:spTree>
    <p:extLst>
      <p:ext uri="{BB962C8B-B14F-4D97-AF65-F5344CB8AC3E}">
        <p14:creationId xmlns:p14="http://schemas.microsoft.com/office/powerpoint/2010/main" xmlns="" val="13811096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22.    False statements.</a:t>
            </a:r>
            <a:endParaRPr lang="en-US" dirty="0"/>
          </a:p>
        </p:txBody>
      </p:sp>
      <p:sp>
        <p:nvSpPr>
          <p:cNvPr id="3" name="Content Placeholder 2"/>
          <p:cNvSpPr>
            <a:spLocks noGrp="1"/>
          </p:cNvSpPr>
          <p:nvPr>
            <p:ph idx="1"/>
          </p:nvPr>
        </p:nvSpPr>
        <p:spPr/>
        <p:txBody>
          <a:bodyPr>
            <a:normAutofit/>
          </a:bodyPr>
          <a:lstStyle/>
          <a:p>
            <a:r>
              <a:rPr lang="en-US" dirty="0" smtClean="0"/>
              <a:t>No </a:t>
            </a:r>
            <a:r>
              <a:rPr lang="en-US" dirty="0"/>
              <a:t>person shall, when complying with any order or direction under section 19 or when making any application or declaration to any authority or person for any purpose under this Act, give any information or make any statement which he knows or has reasonable cause to believe to be false, or not true, in any material particular.</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46</a:t>
            </a:fld>
            <a:endParaRPr lang="en-US"/>
          </a:p>
        </p:txBody>
      </p:sp>
    </p:spTree>
    <p:extLst>
      <p:ext uri="{BB962C8B-B14F-4D97-AF65-F5344CB8AC3E}">
        <p14:creationId xmlns:p14="http://schemas.microsoft.com/office/powerpoint/2010/main" xmlns="" val="1414050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23.    Penalty and procedure.</a:t>
            </a:r>
            <a:endParaRPr lang="en-US" dirty="0"/>
          </a:p>
        </p:txBody>
      </p:sp>
      <p:sp>
        <p:nvSpPr>
          <p:cNvPr id="3" name="Content Placeholder 2"/>
          <p:cNvSpPr>
            <a:spLocks noGrp="1"/>
          </p:cNvSpPr>
          <p:nvPr>
            <p:ph idx="1"/>
          </p:nvPr>
        </p:nvSpPr>
        <p:spPr/>
        <p:txBody>
          <a:bodyPr>
            <a:normAutofit/>
          </a:bodyPr>
          <a:lstStyle/>
          <a:p>
            <a:r>
              <a:rPr lang="en-US" dirty="0" smtClean="0"/>
              <a:t>(</a:t>
            </a:r>
            <a:r>
              <a:rPr lang="en-US" dirty="0"/>
              <a:t>l)      Whoever contravenes, attempts to contravene or abets the contravention of any of the provisions of this Act or of any rule, direction or order made thereunder other than the provisions of sub-sections (2), (3) and (5) of section 3, sub-section (3) of section 4, section 10, sub-section (1) of section 12 and sub-section (3) of section </a:t>
            </a:r>
            <a:r>
              <a:rPr lang="en-US" dirty="0" smtClean="0"/>
              <a:t>20</a:t>
            </a:r>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47</a:t>
            </a:fld>
            <a:endParaRPr lang="en-US"/>
          </a:p>
        </p:txBody>
      </p:sp>
    </p:spTree>
    <p:extLst>
      <p:ext uri="{BB962C8B-B14F-4D97-AF65-F5344CB8AC3E}">
        <p14:creationId xmlns:p14="http://schemas.microsoft.com/office/powerpoint/2010/main" xmlns="" val="213303929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23.    Penalty and procedure (Contd.)</a:t>
            </a:r>
            <a:endParaRPr lang="en-US" dirty="0"/>
          </a:p>
        </p:txBody>
      </p:sp>
      <p:sp>
        <p:nvSpPr>
          <p:cNvPr id="3" name="Content Placeholder 2"/>
          <p:cNvSpPr>
            <a:spLocks noGrp="1"/>
          </p:cNvSpPr>
          <p:nvPr>
            <p:ph idx="1"/>
          </p:nvPr>
        </p:nvSpPr>
        <p:spPr/>
        <p:txBody>
          <a:bodyPr>
            <a:normAutofit/>
          </a:bodyPr>
          <a:lstStyle/>
          <a:p>
            <a:r>
              <a:rPr lang="en-US" dirty="0" smtClean="0"/>
              <a:t>or any rule, direction or order made thereunder shall notwithstanding anything contained in the Code of Criminal Procedure, 1898, be tried by a Tribunal constituted by Section 23A, and shall be punishable with imprisonment for a term which may extend to two years or with fine or with both, </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48</a:t>
            </a:fld>
            <a:endParaRPr lang="en-US"/>
          </a:p>
        </p:txBody>
      </p:sp>
    </p:spTree>
    <p:extLst>
      <p:ext uri="{BB962C8B-B14F-4D97-AF65-F5344CB8AC3E}">
        <p14:creationId xmlns:p14="http://schemas.microsoft.com/office/powerpoint/2010/main" xmlns="" val="132045883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23.    Penalty and procedure (Contd.)</a:t>
            </a:r>
            <a:endParaRPr lang="en-US" dirty="0"/>
          </a:p>
        </p:txBody>
      </p:sp>
      <p:sp>
        <p:nvSpPr>
          <p:cNvPr id="3" name="Content Placeholder 2"/>
          <p:cNvSpPr>
            <a:spLocks noGrp="1"/>
          </p:cNvSpPr>
          <p:nvPr>
            <p:ph idx="1"/>
          </p:nvPr>
        </p:nvSpPr>
        <p:spPr/>
        <p:txBody>
          <a:bodyPr/>
          <a:lstStyle/>
          <a:p>
            <a:r>
              <a:rPr lang="en-US" dirty="0" smtClean="0"/>
              <a:t>and any such Tribunal trying any such contravention may, if it thinks fit, and in addition to any sentence which it may impose for such contravention, direct that any currency, security, gold or silver, or goods or other property in respect of which the contravention has taken place shall be confiscated.</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49</a:t>
            </a:fld>
            <a:endParaRPr lang="en-US"/>
          </a:p>
        </p:txBody>
      </p:sp>
    </p:spTree>
    <p:extLst>
      <p:ext uri="{BB962C8B-B14F-4D97-AF65-F5344CB8AC3E}">
        <p14:creationId xmlns:p14="http://schemas.microsoft.com/office/powerpoint/2010/main" xmlns="" val="10724616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25.    Power to Federal Government to give directions.</a:t>
            </a:r>
            <a:endParaRPr lang="en-US" dirty="0"/>
          </a:p>
        </p:txBody>
      </p:sp>
      <p:sp>
        <p:nvSpPr>
          <p:cNvPr id="3" name="Content Placeholder 2"/>
          <p:cNvSpPr>
            <a:spLocks noGrp="1"/>
          </p:cNvSpPr>
          <p:nvPr>
            <p:ph idx="1"/>
          </p:nvPr>
        </p:nvSpPr>
        <p:spPr/>
        <p:txBody>
          <a:bodyPr/>
          <a:lstStyle/>
          <a:p>
            <a:r>
              <a:rPr lang="en-US" dirty="0" smtClean="0"/>
              <a:t>For </a:t>
            </a:r>
            <a:r>
              <a:rPr lang="en-US" dirty="0"/>
              <a:t>the purposes of this Act the Federal Government may from time to time give to the State Bank such general or special directions as it thinks fit, and the State Bank shall, in the exercise of its functions under this Act, comply with any such directions.</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50</a:t>
            </a:fld>
            <a:endParaRPr lang="en-US"/>
          </a:p>
        </p:txBody>
      </p:sp>
    </p:spTree>
    <p:extLst>
      <p:ext uri="{BB962C8B-B14F-4D97-AF65-F5344CB8AC3E}">
        <p14:creationId xmlns:p14="http://schemas.microsoft.com/office/powerpoint/2010/main" xmlns="" val="167727254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26.    Bar of legal proceedings.</a:t>
            </a:r>
            <a:endParaRPr lang="en-US" dirty="0"/>
          </a:p>
        </p:txBody>
      </p:sp>
      <p:sp>
        <p:nvSpPr>
          <p:cNvPr id="3" name="Content Placeholder 2"/>
          <p:cNvSpPr>
            <a:spLocks noGrp="1"/>
          </p:cNvSpPr>
          <p:nvPr>
            <p:ph idx="1"/>
          </p:nvPr>
        </p:nvSpPr>
        <p:spPr/>
        <p:txBody>
          <a:bodyPr>
            <a:normAutofit/>
          </a:bodyPr>
          <a:lstStyle/>
          <a:p>
            <a:r>
              <a:rPr lang="en-US" dirty="0" smtClean="0"/>
              <a:t>No </a:t>
            </a:r>
            <a:r>
              <a:rPr lang="en-US" dirty="0"/>
              <a:t>suit, prosecution or any other proceeding shall lie against the Federal Government or the State Bank or any officer of the Federal Government or of the State Bank or any other person exercising any power or discharging any functions or performing any duties under this </a:t>
            </a:r>
            <a:r>
              <a:rPr lang="en-US" dirty="0" smtClean="0"/>
              <a:t>Act</a:t>
            </a:r>
            <a:r>
              <a:rPr lang="en-US" dirty="0"/>
              <a:t>.</a:t>
            </a:r>
          </a:p>
        </p:txBody>
      </p:sp>
      <p:sp>
        <p:nvSpPr>
          <p:cNvPr id="4" name="Slide Number Placeholder 3"/>
          <p:cNvSpPr>
            <a:spLocks noGrp="1"/>
          </p:cNvSpPr>
          <p:nvPr>
            <p:ph type="sldNum" sz="quarter" idx="12"/>
          </p:nvPr>
        </p:nvSpPr>
        <p:spPr/>
        <p:txBody>
          <a:bodyPr/>
          <a:lstStyle/>
          <a:p>
            <a:fld id="{54C9F62E-E7EF-485A-918E-7A256524DB12}" type="slidenum">
              <a:rPr lang="en-US" smtClean="0"/>
              <a:pPr/>
              <a:t>51</a:t>
            </a:fld>
            <a:endParaRPr lang="en-US"/>
          </a:p>
        </p:txBody>
      </p:sp>
    </p:spTree>
    <p:extLst>
      <p:ext uri="{BB962C8B-B14F-4D97-AF65-F5344CB8AC3E}">
        <p14:creationId xmlns:p14="http://schemas.microsoft.com/office/powerpoint/2010/main" xmlns="" val="125714264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27.    Power to make rules.</a:t>
            </a:r>
            <a:endParaRPr lang="en-US" dirty="0"/>
          </a:p>
        </p:txBody>
      </p:sp>
      <p:sp>
        <p:nvSpPr>
          <p:cNvPr id="3" name="Content Placeholder 2"/>
          <p:cNvSpPr>
            <a:spLocks noGrp="1"/>
          </p:cNvSpPr>
          <p:nvPr>
            <p:ph idx="1"/>
          </p:nvPr>
        </p:nvSpPr>
        <p:spPr/>
        <p:txBody>
          <a:bodyPr/>
          <a:lstStyle/>
          <a:p>
            <a:r>
              <a:rPr lang="en-US" dirty="0" smtClean="0"/>
              <a:t>The </a:t>
            </a:r>
            <a:r>
              <a:rPr lang="en-US" dirty="0"/>
              <a:t>Federal Government may, by notification in the official Gazette, make rules for carrying into effect the provisions of this Act. </a:t>
            </a:r>
          </a:p>
          <a:p>
            <a:endParaRPr lang="en-US" dirty="0"/>
          </a:p>
        </p:txBody>
      </p:sp>
      <p:sp>
        <p:nvSpPr>
          <p:cNvPr id="4" name="Slide Number Placeholder 3"/>
          <p:cNvSpPr>
            <a:spLocks noGrp="1"/>
          </p:cNvSpPr>
          <p:nvPr>
            <p:ph type="sldNum" sz="quarter" idx="12"/>
          </p:nvPr>
        </p:nvSpPr>
        <p:spPr/>
        <p:txBody>
          <a:bodyPr/>
          <a:lstStyle/>
          <a:p>
            <a:fld id="{54C9F62E-E7EF-485A-918E-7A256524DB12}" type="slidenum">
              <a:rPr lang="en-US" smtClean="0"/>
              <a:pPr/>
              <a:t>52</a:t>
            </a:fld>
            <a:endParaRPr lang="en-US"/>
          </a:p>
        </p:txBody>
      </p:sp>
    </p:spTree>
    <p:extLst>
      <p:ext uri="{BB962C8B-B14F-4D97-AF65-F5344CB8AC3E}">
        <p14:creationId xmlns:p14="http://schemas.microsoft.com/office/powerpoint/2010/main" xmlns="" val="24801213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54C9F62E-E7EF-485A-918E-7A256524DB12}" type="slidenum">
              <a:rPr lang="en-US" smtClean="0"/>
              <a:pPr/>
              <a:t>53</a:t>
            </a:fld>
            <a:endParaRPr lang="en-US"/>
          </a:p>
        </p:txBody>
      </p:sp>
    </p:spTree>
    <p:extLst>
      <p:ext uri="{BB962C8B-B14F-4D97-AF65-F5344CB8AC3E}">
        <p14:creationId xmlns:p14="http://schemas.microsoft.com/office/powerpoint/2010/main" xmlns="" val="33582554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271</TotalTime>
  <Words>2107</Words>
  <Application>Microsoft Office PowerPoint</Application>
  <PresentationFormat>On-screen Show (4:3)</PresentationFormat>
  <Paragraphs>260</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MBF-705 LEGAL AND REGULATORY ASPECTS OF BANKING SUPERVISION</vt:lpstr>
      <vt:lpstr>Summary of Last session</vt:lpstr>
      <vt:lpstr>Agenda of this Session</vt:lpstr>
      <vt:lpstr>Foreign Exchange Regulation Act, 1947 Act No. VII of 1947  (11th March, 1947) </vt:lpstr>
      <vt:lpstr>Foreign Exchange Regulation Act, 1947</vt:lpstr>
      <vt:lpstr>Foreign Exchange Regulation Act, 1947</vt:lpstr>
      <vt:lpstr>SECTIONS AND CHAPTERS</vt:lpstr>
      <vt:lpstr>SECTIONS AND CHAPTERS (Contd.)</vt:lpstr>
      <vt:lpstr>SECTIONS AND CHAPTERS (Contd.)</vt:lpstr>
      <vt:lpstr>Short title, extent and commencement</vt:lpstr>
      <vt:lpstr>Foreign Exchange Regulation Act, 1947</vt:lpstr>
      <vt:lpstr>Objective</vt:lpstr>
      <vt:lpstr>Objective (Contd.)</vt:lpstr>
      <vt:lpstr>Directions issued under the Act</vt:lpstr>
      <vt:lpstr>Directions issued under the Act (Contd.)</vt:lpstr>
      <vt:lpstr>Directions issued under the Act (Contd.)</vt:lpstr>
      <vt:lpstr>Amendments. </vt:lpstr>
      <vt:lpstr>Authorised Dealers in Foreign Exchange</vt:lpstr>
      <vt:lpstr>Authorised Dealers in Foreign Exchange (Contd.)</vt:lpstr>
      <vt:lpstr>Authorised Dealers in Foreign Exchange (Contd.)</vt:lpstr>
      <vt:lpstr>Authorised Dealers in Foreign Exchange (Contd.)</vt:lpstr>
      <vt:lpstr>Authorised Dealers in Foreign Exchange (Contd.)</vt:lpstr>
      <vt:lpstr>3B  Cancellation of authorization: </vt:lpstr>
      <vt:lpstr>Jurisdiction of the Offices of Exchange Policy Department</vt:lpstr>
      <vt:lpstr>Jurisdiction of the Offices of Exchange Policy Department (Contd.)</vt:lpstr>
      <vt:lpstr>Office Jurisdiction</vt:lpstr>
      <vt:lpstr>Office Jurisdiction (Contd.)</vt:lpstr>
      <vt:lpstr>Notice to Customers</vt:lpstr>
      <vt:lpstr>Evasion</vt:lpstr>
      <vt:lpstr>References to the State Bank</vt:lpstr>
      <vt:lpstr>References to the State Bank (Contd.)</vt:lpstr>
      <vt:lpstr>References to the State Bank (Contd.)</vt:lpstr>
      <vt:lpstr>References to the State Bank (Contd.)</vt:lpstr>
      <vt:lpstr>References to the State Bank (Contd.)</vt:lpstr>
      <vt:lpstr>Submission of Returns to the State Bank</vt:lpstr>
      <vt:lpstr>Stationery</vt:lpstr>
      <vt:lpstr>Stationery (Contd.)</vt:lpstr>
      <vt:lpstr>Stationery (Contd.)</vt:lpstr>
      <vt:lpstr>Stationery (Contd.)</vt:lpstr>
      <vt:lpstr>Stationery (Contd.)</vt:lpstr>
      <vt:lpstr>Stationery (Contd.)</vt:lpstr>
      <vt:lpstr>8. Restrictions on import and export of certain currency</vt:lpstr>
      <vt:lpstr>8. Restrictions on import and export of certain currency (Contd.)</vt:lpstr>
      <vt:lpstr>11.    Power to regulate the uses, etc., of imported gold and silver.</vt:lpstr>
      <vt:lpstr>19.    Power to call for information.</vt:lpstr>
      <vt:lpstr>22.    False statements.</vt:lpstr>
      <vt:lpstr>23.    Penalty and procedure.</vt:lpstr>
      <vt:lpstr>23.    Penalty and procedure (Contd.)</vt:lpstr>
      <vt:lpstr>23.    Penalty and procedure (Contd.)</vt:lpstr>
      <vt:lpstr>25.    Power to Federal Government to give directions.</vt:lpstr>
      <vt:lpstr>26.    Bar of legal proceedings.</vt:lpstr>
      <vt:lpstr>27.    Power to make rules.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Foreign Exchange Regulation Act, 1947</dc:title>
  <dc:creator>Usman</dc:creator>
  <cp:lastModifiedBy>vcomsats</cp:lastModifiedBy>
  <cp:revision>11</cp:revision>
  <dcterms:created xsi:type="dcterms:W3CDTF">2013-12-20T07:44:09Z</dcterms:created>
  <dcterms:modified xsi:type="dcterms:W3CDTF">2013-12-20T12:15:58Z</dcterms:modified>
</cp:coreProperties>
</file>