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sldIdLst>
    <p:sldId id="304" r:id="rId2"/>
    <p:sldId id="305" r:id="rId3"/>
    <p:sldId id="306"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307" r:id="rId23"/>
    <p:sldId id="278" r:id="rId24"/>
    <p:sldId id="308" r:id="rId25"/>
    <p:sldId id="279" r:id="rId26"/>
    <p:sldId id="309" r:id="rId27"/>
    <p:sldId id="280" r:id="rId28"/>
    <p:sldId id="282" r:id="rId29"/>
    <p:sldId id="285" r:id="rId30"/>
    <p:sldId id="286" r:id="rId31"/>
    <p:sldId id="287" r:id="rId32"/>
    <p:sldId id="288" r:id="rId33"/>
    <p:sldId id="289" r:id="rId34"/>
    <p:sldId id="310"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11" r:id="rId50"/>
    <p:sldId id="312"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FCAEB3-B0BA-48E3-A913-F7F947D8E156}" type="datetimeFigureOut">
              <a:rPr lang="en-US" smtClean="0"/>
              <a:pPr/>
              <a:t>20-Dec-13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935463-68ED-4B0A-AE50-BE0D7F7F4FCE}" type="slidenum">
              <a:rPr lang="en-US" smtClean="0"/>
              <a:pPr/>
              <a:t>‹#›</a:t>
            </a:fld>
            <a:endParaRPr lang="en-US"/>
          </a:p>
        </p:txBody>
      </p:sp>
    </p:spTree>
    <p:extLst>
      <p:ext uri="{BB962C8B-B14F-4D97-AF65-F5344CB8AC3E}">
        <p14:creationId xmlns:p14="http://schemas.microsoft.com/office/powerpoint/2010/main" xmlns="" val="2574136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42884D-4051-4E3E-823C-9F8C5038F134}"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2769644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0E315F-396C-4070-8184-36419807B24F}"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2064963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99E28A-8CE9-42D8-B1C2-AD806E86E51F}"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299799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A9E702-E888-44F1-80E8-4F45F11AA207}" type="datetime1">
              <a:rPr lang="en-US" smtClean="0"/>
              <a:pPr/>
              <a:t>20-Dec-13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2426763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3F5CAD-F2F2-4658-ACCC-FB5B127F6A5D}" type="datetime1">
              <a:rPr lang="en-US" smtClean="0"/>
              <a:pPr/>
              <a:t>20-Dec-13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1419892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203694-4CA7-4C7A-9865-B31BF43063DF}" type="datetime1">
              <a:rPr lang="en-US" smtClean="0"/>
              <a:pPr/>
              <a:t>20-Dec-13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1736673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B247F7-04F0-4D6F-AB79-0A21F9ACC3B5}" type="datetime1">
              <a:rPr lang="en-US" smtClean="0"/>
              <a:pPr/>
              <a:t>20-Dec-13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1552526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0E222-48F4-4DB3-AC98-94601AA2E229}" type="datetime1">
              <a:rPr lang="en-US" smtClean="0"/>
              <a:pPr/>
              <a:t>20-Dec-13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3498963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155575-1E6C-4FC4-B08B-05A699DFA39B}" type="datetime1">
              <a:rPr lang="en-US" smtClean="0"/>
              <a:pPr/>
              <a:t>20-Dec-13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1558973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27085-EEE7-44C2-B807-DAE74FB22370}"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131146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8031A-118F-445B-8064-3A0AD671C0F3}" type="datetime1">
              <a:rPr lang="en-US" smtClean="0"/>
              <a:pPr/>
              <a:t>20-Dec-13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574228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C9169A-768D-4197-AB1E-7FA68B5DDE04}" type="datetime1">
              <a:rPr lang="en-US" smtClean="0"/>
              <a:pPr/>
              <a:t>20-Dec-13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FDE0E-30D6-4E49-9F6C-ECA1CE16B819}" type="slidenum">
              <a:rPr lang="en-US" smtClean="0"/>
              <a:pPr/>
              <a:t>‹#›</a:t>
            </a:fld>
            <a:endParaRPr lang="en-US"/>
          </a:p>
        </p:txBody>
      </p:sp>
    </p:spTree>
    <p:extLst>
      <p:ext uri="{BB962C8B-B14F-4D97-AF65-F5344CB8AC3E}">
        <p14:creationId xmlns:p14="http://schemas.microsoft.com/office/powerpoint/2010/main" xmlns="" val="3186558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TWENTY SEVEN</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9581968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b="1" u="sng" dirty="0" smtClean="0"/>
              <a:t>SECTION 7</a:t>
            </a:r>
          </a:p>
          <a:p>
            <a:pPr lvl="1"/>
            <a:r>
              <a:rPr lang="en-US" dirty="0" smtClean="0"/>
              <a:t>Banking Companies Ordinance, 1962</a:t>
            </a:r>
            <a:endParaRPr lang="en-US" dirty="0"/>
          </a:p>
        </p:txBody>
      </p:sp>
      <p:sp>
        <p:nvSpPr>
          <p:cNvPr id="4" name="Slide Number Placeholder 3"/>
          <p:cNvSpPr>
            <a:spLocks noGrp="1"/>
          </p:cNvSpPr>
          <p:nvPr>
            <p:ph type="sldNum" sz="quarter" idx="12"/>
          </p:nvPr>
        </p:nvSpPr>
        <p:spPr/>
        <p:txBody>
          <a:bodyPr/>
          <a:lstStyle/>
          <a:p>
            <a:fld id="{38EDF0E7-C9FF-4A85-B474-6E66A61224A6}" type="slidenum">
              <a:rPr lang="en-US" smtClean="0"/>
              <a:pPr/>
              <a:t>2</a:t>
            </a:fld>
            <a:endParaRPr lang="en-US"/>
          </a:p>
        </p:txBody>
      </p:sp>
    </p:spTree>
    <p:extLst>
      <p:ext uri="{BB962C8B-B14F-4D97-AF65-F5344CB8AC3E}">
        <p14:creationId xmlns:p14="http://schemas.microsoft.com/office/powerpoint/2010/main" xmlns="" val="2494197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b="1" dirty="0"/>
              <a:t>State Bank of Pakistan Act, 1956</a:t>
            </a:r>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a:t>
            </a:fld>
            <a:endParaRPr lang="en-US"/>
          </a:p>
        </p:txBody>
      </p:sp>
    </p:spTree>
    <p:extLst>
      <p:ext uri="{BB962C8B-B14F-4D97-AF65-F5344CB8AC3E}">
        <p14:creationId xmlns:p14="http://schemas.microsoft.com/office/powerpoint/2010/main" xmlns="" val="485024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4200"/>
            <a:ext cx="8229600" cy="1143000"/>
          </a:xfrm>
        </p:spPr>
        <p:txBody>
          <a:bodyPr>
            <a:normAutofit fontScale="90000"/>
          </a:bodyPr>
          <a:lstStyle/>
          <a:p>
            <a:r>
              <a:rPr lang="en-US" b="1" dirty="0"/>
              <a:t>The</a:t>
            </a:r>
            <a:br>
              <a:rPr lang="en-US" b="1" dirty="0"/>
            </a:br>
            <a:r>
              <a:rPr lang="en-US" b="1" dirty="0"/>
              <a:t>State Bank of </a:t>
            </a:r>
            <a:r>
              <a:rPr lang="en-US" b="1" dirty="0" smtClean="0"/>
              <a:t>Pakistan Act</a:t>
            </a:r>
            <a:r>
              <a:rPr lang="en-US" b="1" dirty="0"/>
              <a:t>, 1956</a:t>
            </a:r>
            <a:br>
              <a:rPr lang="en-US" b="1" dirty="0"/>
            </a:br>
            <a:r>
              <a:rPr lang="en-US" b="1" dirty="0"/>
              <a:t>Act No. XXXIII of 1956</a:t>
            </a:r>
            <a:r>
              <a:rPr lang="en-US" dirty="0"/>
              <a:t/>
            </a:r>
            <a:br>
              <a:rPr lang="en-US" dirty="0"/>
            </a:br>
            <a:endParaRPr lang="en-US" dirty="0"/>
          </a:p>
        </p:txBody>
      </p:sp>
      <p:sp>
        <p:nvSpPr>
          <p:cNvPr id="3" name="Slide Number Placeholder 2"/>
          <p:cNvSpPr>
            <a:spLocks noGrp="1"/>
          </p:cNvSpPr>
          <p:nvPr>
            <p:ph type="sldNum" sz="quarter" idx="12"/>
          </p:nvPr>
        </p:nvSpPr>
        <p:spPr/>
        <p:txBody>
          <a:bodyPr/>
          <a:lstStyle/>
          <a:p>
            <a:fld id="{2ECFDE0E-30D6-4E49-9F6C-ECA1CE16B819}" type="slidenum">
              <a:rPr lang="en-US" smtClean="0"/>
              <a:pPr/>
              <a:t>4</a:t>
            </a:fld>
            <a:endParaRPr lang="en-US"/>
          </a:p>
        </p:txBody>
      </p:sp>
    </p:spTree>
    <p:extLst>
      <p:ext uri="{BB962C8B-B14F-4D97-AF65-F5344CB8AC3E}">
        <p14:creationId xmlns:p14="http://schemas.microsoft.com/office/powerpoint/2010/main" xmlns="" val="1983486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CHAPTERS AND SECTIONS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494739070"/>
              </p:ext>
            </p:extLst>
          </p:nvPr>
        </p:nvGraphicFramePr>
        <p:xfrm>
          <a:off x="533400" y="1676401"/>
          <a:ext cx="8229600" cy="5005176"/>
        </p:xfrm>
        <a:graphic>
          <a:graphicData uri="http://schemas.openxmlformats.org/drawingml/2006/table">
            <a:tbl>
              <a:tblPr firstRow="1" bandRow="1">
                <a:tableStyleId>{7DF18680-E054-41AD-8BC1-D1AEF772440D}</a:tableStyleId>
              </a:tblPr>
              <a:tblGrid>
                <a:gridCol w="1600200"/>
                <a:gridCol w="4572000"/>
                <a:gridCol w="2057400"/>
              </a:tblGrid>
              <a:tr h="725064">
                <a:tc>
                  <a:txBody>
                    <a:bodyPr/>
                    <a:lstStyle/>
                    <a:p>
                      <a:pPr algn="ctr"/>
                      <a:r>
                        <a:rPr lang="en-US" sz="2500" dirty="0" smtClean="0"/>
                        <a:t>CHAPTER</a:t>
                      </a:r>
                      <a:endParaRPr lang="en-US" sz="2500" dirty="0"/>
                    </a:p>
                  </a:txBody>
                  <a:tcPr/>
                </a:tc>
                <a:tc>
                  <a:txBody>
                    <a:bodyPr/>
                    <a:lstStyle/>
                    <a:p>
                      <a:pPr algn="ctr"/>
                      <a:r>
                        <a:rPr lang="en-US" sz="2500" dirty="0" smtClean="0"/>
                        <a:t>DESCRIPTION</a:t>
                      </a:r>
                      <a:endParaRPr lang="en-US" sz="2500" dirty="0"/>
                    </a:p>
                  </a:txBody>
                  <a:tcPr/>
                </a:tc>
                <a:tc>
                  <a:txBody>
                    <a:bodyPr/>
                    <a:lstStyle/>
                    <a:p>
                      <a:pPr algn="ctr"/>
                      <a:r>
                        <a:rPr lang="en-US" sz="2500" dirty="0" smtClean="0"/>
                        <a:t>SECTIONS</a:t>
                      </a:r>
                      <a:endParaRPr lang="en-US" sz="2500" dirty="0"/>
                    </a:p>
                  </a:txBody>
                  <a:tcPr/>
                </a:tc>
              </a:tr>
              <a:tr h="725064">
                <a:tc>
                  <a:txBody>
                    <a:bodyPr/>
                    <a:lstStyle/>
                    <a:p>
                      <a:r>
                        <a:rPr lang="en-US" sz="2500" dirty="0" smtClean="0"/>
                        <a:t>I</a:t>
                      </a:r>
                      <a:endParaRPr lang="en-US" sz="2500" dirty="0"/>
                    </a:p>
                  </a:txBody>
                  <a:tcPr/>
                </a:tc>
                <a:tc>
                  <a:txBody>
                    <a:bodyPr/>
                    <a:lstStyle/>
                    <a:p>
                      <a:r>
                        <a:rPr lang="en-US" sz="2500" dirty="0" smtClean="0"/>
                        <a:t>Preliminary</a:t>
                      </a:r>
                      <a:endParaRPr lang="en-US" sz="2500" dirty="0"/>
                    </a:p>
                  </a:txBody>
                  <a:tcPr/>
                </a:tc>
                <a:tc>
                  <a:txBody>
                    <a:bodyPr/>
                    <a:lstStyle/>
                    <a:p>
                      <a:r>
                        <a:rPr lang="en-US" sz="2500" dirty="0" smtClean="0"/>
                        <a:t>1-2</a:t>
                      </a:r>
                      <a:endParaRPr lang="en-US" sz="2500" dirty="0"/>
                    </a:p>
                  </a:txBody>
                  <a:tcPr/>
                </a:tc>
              </a:tr>
              <a:tr h="1251480">
                <a:tc>
                  <a:txBody>
                    <a:bodyPr/>
                    <a:lstStyle/>
                    <a:p>
                      <a:r>
                        <a:rPr lang="en-US" sz="2500" dirty="0" smtClean="0"/>
                        <a:t>II</a:t>
                      </a:r>
                      <a:endParaRPr lang="en-US" sz="2500" dirty="0"/>
                    </a:p>
                  </a:txBody>
                  <a:tcPr/>
                </a:tc>
                <a:tc>
                  <a:txBody>
                    <a:bodyPr/>
                    <a:lstStyle/>
                    <a:p>
                      <a:r>
                        <a:rPr lang="en-US" sz="2500" dirty="0" smtClean="0"/>
                        <a:t>Establishment, Incorporation and Share Capital of the Bank</a:t>
                      </a:r>
                      <a:endParaRPr lang="en-US" sz="2500" dirty="0"/>
                    </a:p>
                  </a:txBody>
                  <a:tcPr/>
                </a:tc>
                <a:tc>
                  <a:txBody>
                    <a:bodyPr/>
                    <a:lstStyle/>
                    <a:p>
                      <a:r>
                        <a:rPr lang="en-US" sz="2500" dirty="0" smtClean="0"/>
                        <a:t>3-7</a:t>
                      </a:r>
                      <a:endParaRPr lang="en-US" sz="2500" dirty="0"/>
                    </a:p>
                  </a:txBody>
                  <a:tcPr/>
                </a:tc>
              </a:tr>
              <a:tr h="725064">
                <a:tc>
                  <a:txBody>
                    <a:bodyPr/>
                    <a:lstStyle/>
                    <a:p>
                      <a:r>
                        <a:rPr lang="en-US" sz="2500" dirty="0" smtClean="0"/>
                        <a:t>III</a:t>
                      </a:r>
                      <a:endParaRPr lang="en-US" sz="2500" dirty="0"/>
                    </a:p>
                  </a:txBody>
                  <a:tcPr/>
                </a:tc>
                <a:tc>
                  <a:txBody>
                    <a:bodyPr/>
                    <a:lstStyle/>
                    <a:p>
                      <a:r>
                        <a:rPr lang="en-US" sz="2500" dirty="0" smtClean="0"/>
                        <a:t>Management</a:t>
                      </a:r>
                      <a:endParaRPr lang="en-US" sz="2500" dirty="0"/>
                    </a:p>
                  </a:txBody>
                  <a:tcPr/>
                </a:tc>
                <a:tc>
                  <a:txBody>
                    <a:bodyPr/>
                    <a:lstStyle/>
                    <a:p>
                      <a:r>
                        <a:rPr lang="en-US" sz="2500" dirty="0" smtClean="0"/>
                        <a:t>8-16</a:t>
                      </a:r>
                      <a:endParaRPr lang="en-US" sz="2500" dirty="0"/>
                    </a:p>
                  </a:txBody>
                  <a:tcPr/>
                </a:tc>
              </a:tr>
              <a:tr h="725064">
                <a:tc>
                  <a:txBody>
                    <a:bodyPr/>
                    <a:lstStyle/>
                    <a:p>
                      <a:r>
                        <a:rPr lang="en-US" sz="2500" dirty="0" smtClean="0"/>
                        <a:t>IV</a:t>
                      </a:r>
                      <a:endParaRPr lang="en-US" sz="2500" dirty="0"/>
                    </a:p>
                  </a:txBody>
                  <a:tcPr/>
                </a:tc>
                <a:tc>
                  <a:txBody>
                    <a:bodyPr/>
                    <a:lstStyle/>
                    <a:p>
                      <a:r>
                        <a:rPr lang="en-US" sz="2500" dirty="0" smtClean="0"/>
                        <a:t>Business and Functions of the Bank</a:t>
                      </a:r>
                      <a:endParaRPr lang="en-US" sz="2500" dirty="0"/>
                    </a:p>
                  </a:txBody>
                  <a:tcPr/>
                </a:tc>
                <a:tc>
                  <a:txBody>
                    <a:bodyPr/>
                    <a:lstStyle/>
                    <a:p>
                      <a:r>
                        <a:rPr lang="en-US" sz="2500" dirty="0" smtClean="0"/>
                        <a:t>17-40</a:t>
                      </a:r>
                      <a:endParaRPr lang="en-US" sz="2500" dirty="0"/>
                    </a:p>
                  </a:txBody>
                  <a:tcPr/>
                </a:tc>
              </a:tr>
              <a:tr h="725064">
                <a:tc>
                  <a:txBody>
                    <a:bodyPr/>
                    <a:lstStyle/>
                    <a:p>
                      <a:r>
                        <a:rPr lang="en-US" sz="2500" dirty="0" smtClean="0"/>
                        <a:t>V</a:t>
                      </a:r>
                      <a:endParaRPr lang="en-US" sz="2500" dirty="0"/>
                    </a:p>
                  </a:txBody>
                  <a:tcPr/>
                </a:tc>
                <a:tc>
                  <a:txBody>
                    <a:bodyPr/>
                    <a:lstStyle/>
                    <a:p>
                      <a:r>
                        <a:rPr lang="en-US" sz="2500" dirty="0" smtClean="0"/>
                        <a:t>General</a:t>
                      </a:r>
                      <a:endParaRPr lang="en-US" sz="2500" dirty="0"/>
                    </a:p>
                  </a:txBody>
                  <a:tcPr/>
                </a:tc>
                <a:tc>
                  <a:txBody>
                    <a:bodyPr/>
                    <a:lstStyle/>
                    <a:p>
                      <a:r>
                        <a:rPr lang="en-US" sz="2500" dirty="0" smtClean="0"/>
                        <a:t>41-55</a:t>
                      </a:r>
                      <a:endParaRPr lang="en-US" sz="2500" dirty="0"/>
                    </a:p>
                  </a:txBody>
                  <a:tcPr/>
                </a:tc>
              </a:tr>
            </a:tbl>
          </a:graphicData>
        </a:graphic>
      </p:graphicFrame>
      <p:sp>
        <p:nvSpPr>
          <p:cNvPr id="3" name="Slide Number Placeholder 2"/>
          <p:cNvSpPr>
            <a:spLocks noGrp="1"/>
          </p:cNvSpPr>
          <p:nvPr>
            <p:ph type="sldNum" sz="quarter" idx="12"/>
          </p:nvPr>
        </p:nvSpPr>
        <p:spPr/>
        <p:txBody>
          <a:bodyPr/>
          <a:lstStyle/>
          <a:p>
            <a:fld id="{2ECFDE0E-30D6-4E49-9F6C-ECA1CE16B819}" type="slidenum">
              <a:rPr lang="en-US" smtClean="0"/>
              <a:pPr/>
              <a:t>5</a:t>
            </a:fld>
            <a:endParaRPr lang="en-US"/>
          </a:p>
        </p:txBody>
      </p:sp>
    </p:spTree>
    <p:extLst>
      <p:ext uri="{BB962C8B-B14F-4D97-AF65-F5344CB8AC3E}">
        <p14:creationId xmlns:p14="http://schemas.microsoft.com/office/powerpoint/2010/main" xmlns="" val="2343680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rmAutofit fontScale="90000"/>
          </a:bodyPr>
          <a:lstStyle/>
          <a:p>
            <a:r>
              <a:rPr lang="en-US" b="1" dirty="0"/>
              <a:t>AN ACT TO PROVIDE FOR THE ESTABLISHMENT</a:t>
            </a:r>
            <a:br>
              <a:rPr lang="en-US" b="1" dirty="0"/>
            </a:br>
            <a:r>
              <a:rPr lang="en-US" b="1" dirty="0"/>
              <a:t>OF THE STATE BANK OF PAKISTAN</a:t>
            </a:r>
            <a:r>
              <a:rPr lang="en-US" dirty="0"/>
              <a:t/>
            </a:r>
            <a:br>
              <a:rPr lang="en-US" dirty="0"/>
            </a:br>
            <a:endParaRPr lang="en-US" dirty="0"/>
          </a:p>
        </p:txBody>
      </p:sp>
      <p:sp>
        <p:nvSpPr>
          <p:cNvPr id="3" name="Slide Number Placeholder 2"/>
          <p:cNvSpPr>
            <a:spLocks noGrp="1"/>
          </p:cNvSpPr>
          <p:nvPr>
            <p:ph type="sldNum" sz="quarter" idx="12"/>
          </p:nvPr>
        </p:nvSpPr>
        <p:spPr/>
        <p:txBody>
          <a:bodyPr/>
          <a:lstStyle/>
          <a:p>
            <a:fld id="{2ECFDE0E-30D6-4E49-9F6C-ECA1CE16B819}" type="slidenum">
              <a:rPr lang="en-US" smtClean="0"/>
              <a:pPr/>
              <a:t>6</a:t>
            </a:fld>
            <a:endParaRPr lang="en-US"/>
          </a:p>
        </p:txBody>
      </p:sp>
    </p:spTree>
    <p:extLst>
      <p:ext uri="{BB962C8B-B14F-4D97-AF65-F5344CB8AC3E}">
        <p14:creationId xmlns:p14="http://schemas.microsoft.com/office/powerpoint/2010/main" xmlns="" val="4281740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State </a:t>
            </a:r>
            <a:r>
              <a:rPr lang="en-US" dirty="0"/>
              <a:t>Bank of Pakistan Act, 1956</a:t>
            </a:r>
          </a:p>
        </p:txBody>
      </p:sp>
      <p:sp>
        <p:nvSpPr>
          <p:cNvPr id="3" name="Content Placeholder 2"/>
          <p:cNvSpPr>
            <a:spLocks noGrp="1"/>
          </p:cNvSpPr>
          <p:nvPr>
            <p:ph idx="1"/>
          </p:nvPr>
        </p:nvSpPr>
        <p:spPr/>
        <p:txBody>
          <a:bodyPr/>
          <a:lstStyle/>
          <a:p>
            <a:r>
              <a:rPr lang="en-US" dirty="0"/>
              <a:t>WHEREAS it is necessary to provide for the constitution of a </a:t>
            </a:r>
            <a:r>
              <a:rPr lang="en-US" dirty="0" smtClean="0"/>
              <a:t>State Bank </a:t>
            </a:r>
            <a:r>
              <a:rPr lang="en-US" dirty="0"/>
              <a:t>to regulate the monetary and credit system of Pakistan and to </a:t>
            </a:r>
            <a:r>
              <a:rPr lang="en-US" dirty="0" smtClean="0"/>
              <a:t>foster its </a:t>
            </a:r>
            <a:r>
              <a:rPr lang="en-US" dirty="0"/>
              <a:t>growth in the best national interest with a view to securing </a:t>
            </a:r>
            <a:r>
              <a:rPr lang="en-US" dirty="0" smtClean="0"/>
              <a:t>monetary stability </a:t>
            </a:r>
            <a:r>
              <a:rPr lang="en-US" dirty="0"/>
              <a:t>and fuller </a:t>
            </a:r>
            <a:r>
              <a:rPr lang="en-US" dirty="0" err="1"/>
              <a:t>utilisation</a:t>
            </a:r>
            <a:r>
              <a:rPr lang="en-US" dirty="0"/>
              <a:t> of the country's productive resources;</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7</a:t>
            </a:fld>
            <a:endParaRPr lang="en-US"/>
          </a:p>
        </p:txBody>
      </p:sp>
    </p:spTree>
    <p:extLst>
      <p:ext uri="{BB962C8B-B14F-4D97-AF65-F5344CB8AC3E}">
        <p14:creationId xmlns:p14="http://schemas.microsoft.com/office/powerpoint/2010/main" xmlns="" val="2729359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PRELIMINARY</a:t>
            </a:r>
            <a:endParaRPr lang="en-US" dirty="0"/>
          </a:p>
        </p:txBody>
      </p:sp>
      <p:sp>
        <p:nvSpPr>
          <p:cNvPr id="3" name="Content Placeholder 2"/>
          <p:cNvSpPr>
            <a:spLocks noGrp="1"/>
          </p:cNvSpPr>
          <p:nvPr>
            <p:ph idx="1"/>
          </p:nvPr>
        </p:nvSpPr>
        <p:spPr/>
        <p:txBody>
          <a:bodyPr/>
          <a:lstStyle/>
          <a:p>
            <a:r>
              <a:rPr lang="en-US" b="1" dirty="0"/>
              <a:t>1. Short title, extent and commencement</a:t>
            </a:r>
          </a:p>
          <a:p>
            <a:r>
              <a:rPr lang="en-US" dirty="0"/>
              <a:t>(1) This Act may be cited as the State Bank of Pakistan Act, 1956</a:t>
            </a:r>
          </a:p>
          <a:p>
            <a:r>
              <a:rPr lang="en-US" dirty="0"/>
              <a:t>(2) It extends to the whole of Pakistan</a:t>
            </a:r>
          </a:p>
          <a:p>
            <a:r>
              <a:rPr lang="en-US" dirty="0"/>
              <a:t>(3) It shall come into force at once and except Section 46, </a:t>
            </a:r>
            <a:r>
              <a:rPr lang="en-US" dirty="0" smtClean="0"/>
              <a:t>shall be </a:t>
            </a:r>
            <a:r>
              <a:rPr lang="en-US" dirty="0"/>
              <a:t>deemed to have taken effect on the from the twelfth day of May, 1948.</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8</a:t>
            </a:fld>
            <a:endParaRPr lang="en-US"/>
          </a:p>
        </p:txBody>
      </p:sp>
    </p:spTree>
    <p:extLst>
      <p:ext uri="{BB962C8B-B14F-4D97-AF65-F5344CB8AC3E}">
        <p14:creationId xmlns:p14="http://schemas.microsoft.com/office/powerpoint/2010/main" xmlns="" val="840880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 Establishment and incorporation of the </a:t>
            </a:r>
            <a:r>
              <a:rPr lang="en-US" dirty="0" smtClean="0"/>
              <a:t>Bank</a:t>
            </a:r>
            <a:endParaRPr lang="en-US" dirty="0"/>
          </a:p>
        </p:txBody>
      </p:sp>
      <p:sp>
        <p:nvSpPr>
          <p:cNvPr id="3" name="Content Placeholder 2"/>
          <p:cNvSpPr>
            <a:spLocks noGrp="1"/>
          </p:cNvSpPr>
          <p:nvPr>
            <p:ph idx="1"/>
          </p:nvPr>
        </p:nvSpPr>
        <p:spPr/>
        <p:txBody>
          <a:bodyPr>
            <a:normAutofit lnSpcReduction="10000"/>
          </a:bodyPr>
          <a:lstStyle/>
          <a:p>
            <a:r>
              <a:rPr lang="en-US" dirty="0" smtClean="0"/>
              <a:t>(</a:t>
            </a:r>
            <a:r>
              <a:rPr lang="en-US" dirty="0"/>
              <a:t>1) As soon as may be after the commencement of this Act </a:t>
            </a:r>
            <a:r>
              <a:rPr lang="en-US" dirty="0" smtClean="0"/>
              <a:t>steps shall </a:t>
            </a:r>
            <a:r>
              <a:rPr lang="en-US" dirty="0"/>
              <a:t>be taken to establish, in accordance with the provisions of this Act, </a:t>
            </a:r>
            <a:r>
              <a:rPr lang="en-US" dirty="0" smtClean="0"/>
              <a:t>a bank </a:t>
            </a:r>
            <a:r>
              <a:rPr lang="en-US" dirty="0"/>
              <a:t>to be called the State Bank of Pakistan or Bank </a:t>
            </a:r>
            <a:r>
              <a:rPr lang="en-US" dirty="0" err="1" smtClean="0"/>
              <a:t>Daulat</a:t>
            </a:r>
            <a:r>
              <a:rPr lang="en-US" dirty="0" smtClean="0"/>
              <a:t>-e-Pakistan, </a:t>
            </a:r>
          </a:p>
          <a:p>
            <a:pPr lvl="1"/>
            <a:r>
              <a:rPr lang="en-US" dirty="0" smtClean="0"/>
              <a:t>for </a:t>
            </a:r>
            <a:r>
              <a:rPr lang="en-US" dirty="0"/>
              <a:t>the purposes of taking over, as from the first day of July, 1948 </a:t>
            </a:r>
            <a:r>
              <a:rPr lang="en-US" dirty="0" smtClean="0"/>
              <a:t>the management </a:t>
            </a:r>
            <a:r>
              <a:rPr lang="en-US" dirty="0"/>
              <a:t>of the currency from the Reserve Bank of India, and </a:t>
            </a:r>
            <a:r>
              <a:rPr lang="en-US" dirty="0" smtClean="0"/>
              <a:t>carrying on </a:t>
            </a:r>
            <a:r>
              <a:rPr lang="en-US" dirty="0"/>
              <a:t>the business of Central Banking.</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9</a:t>
            </a:fld>
            <a:endParaRPr lang="en-US"/>
          </a:p>
        </p:txBody>
      </p:sp>
    </p:spTree>
    <p:extLst>
      <p:ext uri="{BB962C8B-B14F-4D97-AF65-F5344CB8AC3E}">
        <p14:creationId xmlns:p14="http://schemas.microsoft.com/office/powerpoint/2010/main" xmlns="" val="66286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 Establishment and incorporation of the </a:t>
            </a:r>
            <a:r>
              <a:rPr lang="en-US" dirty="0" smtClean="0"/>
              <a:t>Bank (Contd.)</a:t>
            </a:r>
            <a:endParaRPr lang="en-US" dirty="0"/>
          </a:p>
        </p:txBody>
      </p:sp>
      <p:sp>
        <p:nvSpPr>
          <p:cNvPr id="3" name="Content Placeholder 2"/>
          <p:cNvSpPr>
            <a:spLocks noGrp="1"/>
          </p:cNvSpPr>
          <p:nvPr>
            <p:ph idx="1"/>
          </p:nvPr>
        </p:nvSpPr>
        <p:spPr/>
        <p:txBody>
          <a:bodyPr/>
          <a:lstStyle/>
          <a:p>
            <a:r>
              <a:rPr lang="en-US" dirty="0"/>
              <a:t>(2) The bank shall be a body corporate by the name of </a:t>
            </a:r>
            <a:r>
              <a:rPr lang="en-US" dirty="0" smtClean="0"/>
              <a:t>State Bank </a:t>
            </a:r>
            <a:r>
              <a:rPr lang="en-US" dirty="0"/>
              <a:t>of Pakistan or Bank </a:t>
            </a:r>
            <a:r>
              <a:rPr lang="en-US" dirty="0" err="1"/>
              <a:t>Daulat</a:t>
            </a:r>
            <a:r>
              <a:rPr lang="en-US" dirty="0"/>
              <a:t>-e- Pakistan, having perpetual </a:t>
            </a:r>
            <a:r>
              <a:rPr lang="en-US" dirty="0" smtClean="0"/>
              <a:t>succession and </a:t>
            </a:r>
            <a:r>
              <a:rPr lang="en-US" dirty="0"/>
              <a:t>a common seal, and shall by the said name sue and be sued.</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10</a:t>
            </a:fld>
            <a:endParaRPr lang="en-US"/>
          </a:p>
        </p:txBody>
      </p:sp>
    </p:spTree>
    <p:extLst>
      <p:ext uri="{BB962C8B-B14F-4D97-AF65-F5344CB8AC3E}">
        <p14:creationId xmlns:p14="http://schemas.microsoft.com/office/powerpoint/2010/main" xmlns="" val="1249623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 Share </a:t>
            </a:r>
            <a:r>
              <a:rPr lang="en-US" dirty="0" smtClean="0"/>
              <a:t>Capital</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The original share capital of the bank shall be three </a:t>
            </a:r>
            <a:r>
              <a:rPr lang="en-US" dirty="0" err="1" smtClean="0"/>
              <a:t>crores</a:t>
            </a:r>
            <a:r>
              <a:rPr lang="en-US" dirty="0" smtClean="0"/>
              <a:t> of </a:t>
            </a:r>
            <a:r>
              <a:rPr lang="en-US" dirty="0"/>
              <a:t>Rupees divided into three hundred thousand fully paid-up shares of </a:t>
            </a:r>
            <a:r>
              <a:rPr lang="en-US" dirty="0" smtClean="0"/>
              <a:t>the nominal </a:t>
            </a:r>
            <a:r>
              <a:rPr lang="en-US" dirty="0"/>
              <a:t>value of one hundred rupees each, out of which not less </a:t>
            </a:r>
            <a:r>
              <a:rPr lang="en-US" dirty="0" smtClean="0"/>
              <a:t>than fifty-one </a:t>
            </a:r>
            <a:r>
              <a:rPr lang="en-US" dirty="0"/>
              <a:t>percent shall be held by the Federal Government and the </a:t>
            </a:r>
            <a:r>
              <a:rPr lang="en-US" dirty="0" smtClean="0"/>
              <a:t>balance by </a:t>
            </a:r>
            <a:r>
              <a:rPr lang="en-US" dirty="0"/>
              <a:t>the public</a:t>
            </a:r>
            <a:r>
              <a:rPr lang="en-US" dirty="0" smtClean="0"/>
              <a:t>. </a:t>
            </a:r>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11</a:t>
            </a:fld>
            <a:endParaRPr lang="en-US"/>
          </a:p>
        </p:txBody>
      </p:sp>
    </p:spTree>
    <p:extLst>
      <p:ext uri="{BB962C8B-B14F-4D97-AF65-F5344CB8AC3E}">
        <p14:creationId xmlns:p14="http://schemas.microsoft.com/office/powerpoint/2010/main" xmlns="" val="1489866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Share </a:t>
            </a:r>
            <a:r>
              <a:rPr lang="en-US" dirty="0" smtClean="0"/>
              <a:t>Capital (Contd.)</a:t>
            </a:r>
            <a:endParaRPr lang="en-US" dirty="0"/>
          </a:p>
        </p:txBody>
      </p:sp>
      <p:sp>
        <p:nvSpPr>
          <p:cNvPr id="3" name="Content Placeholder 2"/>
          <p:cNvSpPr>
            <a:spLocks noGrp="1"/>
          </p:cNvSpPr>
          <p:nvPr>
            <p:ph idx="1"/>
          </p:nvPr>
        </p:nvSpPr>
        <p:spPr/>
        <p:txBody>
          <a:bodyPr/>
          <a:lstStyle/>
          <a:p>
            <a:r>
              <a:rPr lang="en-US" dirty="0"/>
              <a:t>(2) The share capital may be increased by a resolution of </a:t>
            </a:r>
            <a:r>
              <a:rPr lang="en-US" dirty="0" smtClean="0"/>
              <a:t>the Central </a:t>
            </a:r>
            <a:r>
              <a:rPr lang="en-US" dirty="0"/>
              <a:t>Board subject to the approval of the Federal Government, but </a:t>
            </a:r>
            <a:r>
              <a:rPr lang="en-US" dirty="0" smtClean="0"/>
              <a:t>not less </a:t>
            </a:r>
            <a:r>
              <a:rPr lang="en-US" dirty="0"/>
              <a:t>than fifty-one percent of the additional share capital shall be issued </a:t>
            </a:r>
            <a:r>
              <a:rPr lang="en-US" dirty="0" smtClean="0"/>
              <a:t>to the </a:t>
            </a:r>
            <a:r>
              <a:rPr lang="en-US" dirty="0"/>
              <a:t>Federal Government.</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12</a:t>
            </a:fld>
            <a:endParaRPr lang="en-US"/>
          </a:p>
        </p:txBody>
      </p:sp>
    </p:spTree>
    <p:extLst>
      <p:ext uri="{BB962C8B-B14F-4D97-AF65-F5344CB8AC3E}">
        <p14:creationId xmlns:p14="http://schemas.microsoft.com/office/powerpoint/2010/main" xmlns="" val="29376903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Share Capital (Contd.)</a:t>
            </a:r>
          </a:p>
        </p:txBody>
      </p:sp>
      <p:sp>
        <p:nvSpPr>
          <p:cNvPr id="3" name="Content Placeholder 2"/>
          <p:cNvSpPr>
            <a:spLocks noGrp="1"/>
          </p:cNvSpPr>
          <p:nvPr>
            <p:ph idx="1"/>
          </p:nvPr>
        </p:nvSpPr>
        <p:spPr/>
        <p:txBody>
          <a:bodyPr/>
          <a:lstStyle/>
          <a:p>
            <a:r>
              <a:rPr lang="en-US" dirty="0"/>
              <a:t>(3) The nominal value of Issue price, the manner in which </a:t>
            </a:r>
            <a:r>
              <a:rPr lang="en-US" dirty="0" smtClean="0"/>
              <a:t>new shares </a:t>
            </a:r>
            <a:r>
              <a:rPr lang="en-US" dirty="0"/>
              <a:t>may be issued and allotted and their assignment to the registrar </a:t>
            </a:r>
            <a:r>
              <a:rPr lang="en-US" dirty="0" smtClean="0"/>
              <a:t>of share </a:t>
            </a:r>
            <a:r>
              <a:rPr lang="en-US" dirty="0"/>
              <a:t>holders maintained under sub section (1) of section 7, shall, </a:t>
            </a:r>
            <a:r>
              <a:rPr lang="en-US" dirty="0" smtClean="0"/>
              <a:t>subject to </a:t>
            </a:r>
            <a:r>
              <a:rPr lang="en-US" dirty="0"/>
              <a:t>approval of Federal Government, be determined by the Central Board.</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13</a:t>
            </a:fld>
            <a:endParaRPr lang="en-US"/>
          </a:p>
        </p:txBody>
      </p:sp>
    </p:spTree>
    <p:extLst>
      <p:ext uri="{BB962C8B-B14F-4D97-AF65-F5344CB8AC3E}">
        <p14:creationId xmlns:p14="http://schemas.microsoft.com/office/powerpoint/2010/main" xmlns="" val="41856486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 Guarantee by Federal </a:t>
            </a:r>
            <a:r>
              <a:rPr lang="en-US" dirty="0" smtClean="0"/>
              <a:t>Government</a:t>
            </a:r>
            <a:endParaRPr lang="en-US" dirty="0"/>
          </a:p>
        </p:txBody>
      </p:sp>
      <p:sp>
        <p:nvSpPr>
          <p:cNvPr id="3" name="Content Placeholder 2"/>
          <p:cNvSpPr>
            <a:spLocks noGrp="1"/>
          </p:cNvSpPr>
          <p:nvPr>
            <p:ph idx="1"/>
          </p:nvPr>
        </p:nvSpPr>
        <p:spPr/>
        <p:txBody>
          <a:bodyPr>
            <a:normAutofit/>
          </a:bodyPr>
          <a:lstStyle/>
          <a:p>
            <a:r>
              <a:rPr lang="en-US" dirty="0" smtClean="0"/>
              <a:t>Not withstanding </a:t>
            </a:r>
            <a:r>
              <a:rPr lang="en-US" dirty="0"/>
              <a:t>anything contained in the Acts </a:t>
            </a:r>
            <a:r>
              <a:rPr lang="en-US" dirty="0" smtClean="0"/>
              <a:t>hereinafter mentioned </a:t>
            </a:r>
            <a:r>
              <a:rPr lang="en-US" dirty="0"/>
              <a:t>in this section, the shares of the bank shall be deemed to </a:t>
            </a:r>
            <a:r>
              <a:rPr lang="en-US" dirty="0" smtClean="0"/>
              <a:t>be included </a:t>
            </a:r>
            <a:r>
              <a:rPr lang="en-US" dirty="0"/>
              <a:t>among the securities enumerated in the section 20 of the </a:t>
            </a:r>
            <a:r>
              <a:rPr lang="en-US" dirty="0" smtClean="0"/>
              <a:t>Trusts Act</a:t>
            </a:r>
            <a:r>
              <a:rPr lang="en-US" dirty="0"/>
              <a:t>, 1882 and to be approved securities for the purpose of the </a:t>
            </a:r>
            <a:r>
              <a:rPr lang="en-US" dirty="0" smtClean="0"/>
              <a:t>Insurance Act</a:t>
            </a:r>
            <a:r>
              <a:rPr lang="en-US" dirty="0"/>
              <a:t>, 1938 and the Banking Companies Ordinance, 1962 (LVII of 1962).</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14</a:t>
            </a:fld>
            <a:endParaRPr lang="en-US"/>
          </a:p>
        </p:txBody>
      </p:sp>
    </p:spTree>
    <p:extLst>
      <p:ext uri="{BB962C8B-B14F-4D97-AF65-F5344CB8AC3E}">
        <p14:creationId xmlns:p14="http://schemas.microsoft.com/office/powerpoint/2010/main" xmlns="" val="16357345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 Offices, Branches and </a:t>
            </a:r>
            <a:r>
              <a:rPr lang="en-US" dirty="0" smtClean="0"/>
              <a:t>Agencies</a:t>
            </a:r>
            <a:endParaRPr lang="en-US" dirty="0"/>
          </a:p>
        </p:txBody>
      </p:sp>
      <p:sp>
        <p:nvSpPr>
          <p:cNvPr id="3" name="Content Placeholder 2"/>
          <p:cNvSpPr>
            <a:spLocks noGrp="1"/>
          </p:cNvSpPr>
          <p:nvPr>
            <p:ph idx="1"/>
          </p:nvPr>
        </p:nvSpPr>
        <p:spPr/>
        <p:txBody>
          <a:bodyPr/>
          <a:lstStyle/>
          <a:p>
            <a:r>
              <a:rPr lang="en-US" dirty="0" smtClean="0"/>
              <a:t>(</a:t>
            </a:r>
            <a:r>
              <a:rPr lang="en-US" dirty="0"/>
              <a:t>1) The head office of the Bank shall be situated in Karachi.</a:t>
            </a:r>
          </a:p>
          <a:p>
            <a:r>
              <a:rPr lang="en-US" dirty="0"/>
              <a:t>(2) The Bank may establish branches, offices, and agencies </a:t>
            </a:r>
            <a:r>
              <a:rPr lang="en-US" dirty="0" smtClean="0"/>
              <a:t>in Pakistan</a:t>
            </a:r>
            <a:r>
              <a:rPr lang="en-US" dirty="0"/>
              <a:t>, or, with the prior approval of the Federal Government </a:t>
            </a:r>
            <a:r>
              <a:rPr lang="en-US" dirty="0" smtClean="0"/>
              <a:t>anywhere outside </a:t>
            </a:r>
            <a:r>
              <a:rPr lang="en-US" dirty="0"/>
              <a:t>Pakistan.</a:t>
            </a:r>
          </a:p>
        </p:txBody>
      </p:sp>
      <p:sp>
        <p:nvSpPr>
          <p:cNvPr id="4" name="Slide Number Placeholder 3"/>
          <p:cNvSpPr>
            <a:spLocks noGrp="1"/>
          </p:cNvSpPr>
          <p:nvPr>
            <p:ph type="sldNum" sz="quarter" idx="12"/>
          </p:nvPr>
        </p:nvSpPr>
        <p:spPr/>
        <p:txBody>
          <a:bodyPr/>
          <a:lstStyle/>
          <a:p>
            <a:fld id="{2ECFDE0E-30D6-4E49-9F6C-ECA1CE16B819}" type="slidenum">
              <a:rPr lang="en-US" smtClean="0"/>
              <a:pPr/>
              <a:t>15</a:t>
            </a:fld>
            <a:endParaRPr lang="en-US"/>
          </a:p>
        </p:txBody>
      </p:sp>
    </p:spTree>
    <p:extLst>
      <p:ext uri="{BB962C8B-B14F-4D97-AF65-F5344CB8AC3E}">
        <p14:creationId xmlns:p14="http://schemas.microsoft.com/office/powerpoint/2010/main" xmlns="" val="10886166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 Offices, Branches and </a:t>
            </a:r>
            <a:r>
              <a:rPr lang="en-US" dirty="0" smtClean="0"/>
              <a:t>Agencies (Contd.)</a:t>
            </a:r>
            <a:endParaRPr lang="en-US" dirty="0"/>
          </a:p>
        </p:txBody>
      </p:sp>
      <p:sp>
        <p:nvSpPr>
          <p:cNvPr id="3" name="Content Placeholder 2"/>
          <p:cNvSpPr>
            <a:spLocks noGrp="1"/>
          </p:cNvSpPr>
          <p:nvPr>
            <p:ph idx="1"/>
          </p:nvPr>
        </p:nvSpPr>
        <p:spPr/>
        <p:txBody>
          <a:bodyPr>
            <a:normAutofit/>
          </a:bodyPr>
          <a:lstStyle/>
          <a:p>
            <a:r>
              <a:rPr lang="en-US" dirty="0"/>
              <a:t>(2) The bank shall create a special Agricultural Credit </a:t>
            </a:r>
            <a:r>
              <a:rPr lang="en-US" dirty="0" smtClean="0"/>
              <a:t>Department, the </a:t>
            </a:r>
            <a:r>
              <a:rPr lang="en-US" dirty="0"/>
              <a:t>functions of which shall be:-</a:t>
            </a:r>
          </a:p>
          <a:p>
            <a:pPr lvl="1"/>
            <a:r>
              <a:rPr lang="en-US" dirty="0"/>
              <a:t>(a) to maintain an expert staff to study all questions of </a:t>
            </a:r>
            <a:r>
              <a:rPr lang="en-US" dirty="0" smtClean="0"/>
              <a:t>agricultural credit </a:t>
            </a:r>
            <a:r>
              <a:rPr lang="en-US" dirty="0"/>
              <a:t>and be available for consultation by the </a:t>
            </a:r>
            <a:r>
              <a:rPr lang="en-US" dirty="0" smtClean="0"/>
              <a:t>Federal Government</a:t>
            </a:r>
            <a:r>
              <a:rPr lang="en-US" dirty="0"/>
              <a:t>, Provincial Government, provincial </a:t>
            </a:r>
            <a:r>
              <a:rPr lang="en-US" dirty="0" smtClean="0"/>
              <a:t>Co-operative Banks </a:t>
            </a:r>
            <a:r>
              <a:rPr lang="en-US" dirty="0"/>
              <a:t>and other banking </a:t>
            </a:r>
            <a:r>
              <a:rPr lang="en-US" dirty="0" err="1"/>
              <a:t>organisations</a:t>
            </a:r>
            <a:r>
              <a:rPr lang="en-US" dirty="0"/>
              <a:t>;</a:t>
            </a:r>
          </a:p>
        </p:txBody>
      </p:sp>
      <p:sp>
        <p:nvSpPr>
          <p:cNvPr id="4" name="Slide Number Placeholder 3"/>
          <p:cNvSpPr>
            <a:spLocks noGrp="1"/>
          </p:cNvSpPr>
          <p:nvPr>
            <p:ph type="sldNum" sz="quarter" idx="12"/>
          </p:nvPr>
        </p:nvSpPr>
        <p:spPr/>
        <p:txBody>
          <a:bodyPr/>
          <a:lstStyle/>
          <a:p>
            <a:fld id="{2ECFDE0E-30D6-4E49-9F6C-ECA1CE16B819}" type="slidenum">
              <a:rPr lang="en-US" smtClean="0"/>
              <a:pPr/>
              <a:t>16</a:t>
            </a:fld>
            <a:endParaRPr lang="en-US"/>
          </a:p>
        </p:txBody>
      </p:sp>
    </p:spTree>
    <p:extLst>
      <p:ext uri="{BB962C8B-B14F-4D97-AF65-F5344CB8AC3E}">
        <p14:creationId xmlns:p14="http://schemas.microsoft.com/office/powerpoint/2010/main" xmlns="" val="2183588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8. </a:t>
            </a:r>
            <a:r>
              <a:rPr lang="en-US" dirty="0" smtClean="0"/>
              <a:t>Offices, Branches and Agencies (Contd.)</a:t>
            </a:r>
            <a:endParaRPr lang="en-US" dirty="0"/>
          </a:p>
        </p:txBody>
      </p:sp>
      <p:sp>
        <p:nvSpPr>
          <p:cNvPr id="3" name="Content Placeholder 2"/>
          <p:cNvSpPr>
            <a:spLocks noGrp="1"/>
          </p:cNvSpPr>
          <p:nvPr>
            <p:ph idx="1"/>
          </p:nvPr>
        </p:nvSpPr>
        <p:spPr/>
        <p:txBody>
          <a:bodyPr/>
          <a:lstStyle/>
          <a:p>
            <a:pPr lvl="1"/>
            <a:r>
              <a:rPr lang="en-US" dirty="0"/>
              <a:t>(b) to co-ordinate the operations of the Banks in connection </a:t>
            </a:r>
            <a:r>
              <a:rPr lang="en-US" dirty="0" smtClean="0"/>
              <a:t>with the </a:t>
            </a:r>
            <a:r>
              <a:rPr lang="en-US" dirty="0"/>
              <a:t>provincial Co-operative Banks and any other </a:t>
            </a:r>
            <a:r>
              <a:rPr lang="en-US" dirty="0" err="1" smtClean="0"/>
              <a:t>organisations</a:t>
            </a:r>
            <a:r>
              <a:rPr lang="en-US" dirty="0" smtClean="0"/>
              <a:t> engaged </a:t>
            </a:r>
            <a:r>
              <a:rPr lang="en-US" dirty="0"/>
              <a:t>in the business of agricultural credit.</a:t>
            </a:r>
          </a:p>
        </p:txBody>
      </p:sp>
      <p:sp>
        <p:nvSpPr>
          <p:cNvPr id="4" name="Slide Number Placeholder 3"/>
          <p:cNvSpPr>
            <a:spLocks noGrp="1"/>
          </p:cNvSpPr>
          <p:nvPr>
            <p:ph type="sldNum" sz="quarter" idx="12"/>
          </p:nvPr>
        </p:nvSpPr>
        <p:spPr/>
        <p:txBody>
          <a:bodyPr/>
          <a:lstStyle/>
          <a:p>
            <a:fld id="{2ECFDE0E-30D6-4E49-9F6C-ECA1CE16B819}" type="slidenum">
              <a:rPr lang="en-US" smtClean="0"/>
              <a:pPr/>
              <a:t>17</a:t>
            </a:fld>
            <a:endParaRPr lang="en-US"/>
          </a:p>
        </p:txBody>
      </p:sp>
    </p:spTree>
    <p:extLst>
      <p:ext uri="{BB962C8B-B14F-4D97-AF65-F5344CB8AC3E}">
        <p14:creationId xmlns:p14="http://schemas.microsoft.com/office/powerpoint/2010/main" xmlns="" val="30348221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 Central Board of Directors</a:t>
            </a:r>
          </a:p>
        </p:txBody>
      </p:sp>
      <p:sp>
        <p:nvSpPr>
          <p:cNvPr id="3" name="Content Placeholder 2"/>
          <p:cNvSpPr>
            <a:spLocks noGrp="1"/>
          </p:cNvSpPr>
          <p:nvPr>
            <p:ph idx="1"/>
          </p:nvPr>
        </p:nvSpPr>
        <p:spPr/>
        <p:txBody>
          <a:bodyPr>
            <a:normAutofit/>
          </a:bodyPr>
          <a:lstStyle/>
          <a:p>
            <a:r>
              <a:rPr lang="en-US" dirty="0" smtClean="0"/>
              <a:t>(</a:t>
            </a:r>
            <a:r>
              <a:rPr lang="en-US" dirty="0"/>
              <a:t>1) The general superintendence and direction of the </a:t>
            </a:r>
            <a:r>
              <a:rPr lang="en-US" dirty="0" smtClean="0"/>
              <a:t>affairs and </a:t>
            </a:r>
            <a:r>
              <a:rPr lang="en-US" dirty="0"/>
              <a:t>business of the Bank shall be entrusted to the Central Board </a:t>
            </a:r>
            <a:r>
              <a:rPr lang="en-US" dirty="0" smtClean="0"/>
              <a:t>of Directors </a:t>
            </a:r>
            <a:r>
              <a:rPr lang="en-US" dirty="0"/>
              <a:t>which may exercise all the powers and do all acts and things </a:t>
            </a:r>
            <a:r>
              <a:rPr lang="en-US" dirty="0" smtClean="0"/>
              <a:t>that may </a:t>
            </a:r>
            <a:r>
              <a:rPr lang="en-US" dirty="0"/>
              <a:t>be exercised or done by the Bank in general meeting or in </a:t>
            </a:r>
            <a:r>
              <a:rPr lang="en-US" dirty="0" smtClean="0"/>
              <a:t>annual general </a:t>
            </a:r>
            <a:r>
              <a:rPr lang="en-US" dirty="0"/>
              <a:t>meeting.</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18</a:t>
            </a:fld>
            <a:endParaRPr lang="en-US"/>
          </a:p>
        </p:txBody>
      </p:sp>
    </p:spTree>
    <p:extLst>
      <p:ext uri="{BB962C8B-B14F-4D97-AF65-F5344CB8AC3E}">
        <p14:creationId xmlns:p14="http://schemas.microsoft.com/office/powerpoint/2010/main" xmlns="" val="4124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 Central Board of </a:t>
            </a:r>
            <a:r>
              <a:rPr lang="en-US" dirty="0" smtClean="0"/>
              <a:t>Directors (Contd.)</a:t>
            </a:r>
            <a:endParaRPr lang="en-US" dirty="0"/>
          </a:p>
        </p:txBody>
      </p:sp>
      <p:sp>
        <p:nvSpPr>
          <p:cNvPr id="3" name="Content Placeholder 2"/>
          <p:cNvSpPr>
            <a:spLocks noGrp="1"/>
          </p:cNvSpPr>
          <p:nvPr>
            <p:ph idx="1"/>
          </p:nvPr>
        </p:nvSpPr>
        <p:spPr/>
        <p:txBody>
          <a:bodyPr>
            <a:normAutofit/>
          </a:bodyPr>
          <a:lstStyle/>
          <a:p>
            <a:r>
              <a:rPr lang="en-US" dirty="0"/>
              <a:t>(2) The central </a:t>
            </a:r>
            <a:r>
              <a:rPr lang="en-US" dirty="0" smtClean="0"/>
              <a:t>Board </a:t>
            </a:r>
            <a:r>
              <a:rPr lang="en-US" dirty="0"/>
              <a:t>consist of –</a:t>
            </a:r>
          </a:p>
          <a:p>
            <a:pPr lvl="1"/>
            <a:r>
              <a:rPr lang="en-US" dirty="0"/>
              <a:t>(a) the Governor;</a:t>
            </a:r>
          </a:p>
          <a:p>
            <a:pPr lvl="1"/>
            <a:r>
              <a:rPr lang="en-US" dirty="0"/>
              <a:t>(b) Secretary, Finance Division, Government of Pakistan; and</a:t>
            </a:r>
          </a:p>
          <a:p>
            <a:pPr lvl="1"/>
            <a:r>
              <a:rPr lang="en-US" dirty="0"/>
              <a:t>(c) Seven Directors, including one Director from each province, </a:t>
            </a:r>
            <a:r>
              <a:rPr lang="en-US" dirty="0" smtClean="0"/>
              <a:t>to be </a:t>
            </a:r>
            <a:r>
              <a:rPr lang="en-US" dirty="0"/>
              <a:t>nominated by the Federal Government </a:t>
            </a:r>
            <a:r>
              <a:rPr lang="en-US" dirty="0" smtClean="0"/>
              <a:t>ensuring representation </a:t>
            </a:r>
            <a:r>
              <a:rPr lang="en-US" dirty="0"/>
              <a:t>to agriculture, banking and industrial sectors.</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19</a:t>
            </a:fld>
            <a:endParaRPr lang="en-US"/>
          </a:p>
        </p:txBody>
      </p:sp>
    </p:spTree>
    <p:extLst>
      <p:ext uri="{BB962C8B-B14F-4D97-AF65-F5344CB8AC3E}">
        <p14:creationId xmlns:p14="http://schemas.microsoft.com/office/powerpoint/2010/main" xmlns="" val="1402997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 Central Board of Directors (Contd.)</a:t>
            </a:r>
          </a:p>
        </p:txBody>
      </p:sp>
      <p:sp>
        <p:nvSpPr>
          <p:cNvPr id="3" name="Content Placeholder 2"/>
          <p:cNvSpPr>
            <a:spLocks noGrp="1"/>
          </p:cNvSpPr>
          <p:nvPr>
            <p:ph idx="1"/>
          </p:nvPr>
        </p:nvSpPr>
        <p:spPr/>
        <p:txBody>
          <a:bodyPr/>
          <a:lstStyle/>
          <a:p>
            <a:pPr lvl="1"/>
            <a:r>
              <a:rPr lang="en-US" dirty="0"/>
              <a:t>(3) The Governor shall be the chairman of the Central </a:t>
            </a:r>
            <a:r>
              <a:rPr lang="en-US" dirty="0" smtClean="0"/>
              <a:t>Board</a:t>
            </a:r>
          </a:p>
          <a:p>
            <a:pPr lvl="1"/>
            <a:endParaRPr lang="en-US" dirty="0"/>
          </a:p>
          <a:p>
            <a:pPr lvl="1"/>
            <a:r>
              <a:rPr lang="en-US" dirty="0"/>
              <a:t>(4) All decisions of the Central Board shall be taken </a:t>
            </a:r>
            <a:r>
              <a:rPr lang="en-US" dirty="0" smtClean="0"/>
              <a:t>by majority </a:t>
            </a:r>
            <a:r>
              <a:rPr lang="en-US" dirty="0"/>
              <a:t>of members present and voting and in the event of equality of </a:t>
            </a:r>
            <a:r>
              <a:rPr lang="en-US" dirty="0" smtClean="0"/>
              <a:t>the votes</a:t>
            </a:r>
            <a:r>
              <a:rPr lang="en-US" dirty="0"/>
              <a:t>, the Governor may exercise a casting vote.</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20</a:t>
            </a:fld>
            <a:endParaRPr lang="en-US"/>
          </a:p>
        </p:txBody>
      </p:sp>
    </p:spTree>
    <p:extLst>
      <p:ext uri="{BB962C8B-B14F-4D97-AF65-F5344CB8AC3E}">
        <p14:creationId xmlns:p14="http://schemas.microsoft.com/office/powerpoint/2010/main" xmlns="" val="316459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10. GOVERNOR AND DEPUTY </a:t>
            </a:r>
            <a:r>
              <a:rPr lang="en-US" dirty="0" smtClean="0"/>
              <a:t>GOVERNORS</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The Governor of the Bank shall be the chief executive officer </a:t>
            </a:r>
            <a:r>
              <a:rPr lang="en-US" dirty="0" smtClean="0"/>
              <a:t>and shall</a:t>
            </a:r>
            <a:r>
              <a:rPr lang="en-US" dirty="0"/>
              <a:t>, on behalf of the Central Board, direct and control the whole </a:t>
            </a:r>
            <a:r>
              <a:rPr lang="en-US" dirty="0" smtClean="0"/>
              <a:t>affairs of </a:t>
            </a:r>
            <a:r>
              <a:rPr lang="en-US" dirty="0"/>
              <a:t>the Banks.</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21</a:t>
            </a:fld>
            <a:endParaRPr lang="en-US"/>
          </a:p>
        </p:txBody>
      </p:sp>
    </p:spTree>
    <p:extLst>
      <p:ext uri="{BB962C8B-B14F-4D97-AF65-F5344CB8AC3E}">
        <p14:creationId xmlns:p14="http://schemas.microsoft.com/office/powerpoint/2010/main" xmlns="" val="21710860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10. GOVERNOR AND DEPUTY </a:t>
            </a:r>
            <a:r>
              <a:rPr lang="en-US" dirty="0" smtClean="0"/>
              <a:t>GOVERNORS (Contd.)</a:t>
            </a:r>
            <a:endParaRPr lang="en-US" dirty="0"/>
          </a:p>
        </p:txBody>
      </p:sp>
      <p:sp>
        <p:nvSpPr>
          <p:cNvPr id="3" name="Content Placeholder 2"/>
          <p:cNvSpPr>
            <a:spLocks noGrp="1"/>
          </p:cNvSpPr>
          <p:nvPr>
            <p:ph idx="1"/>
          </p:nvPr>
        </p:nvSpPr>
        <p:spPr/>
        <p:txBody>
          <a:bodyPr/>
          <a:lstStyle/>
          <a:p>
            <a:r>
              <a:rPr lang="en-US" dirty="0"/>
              <a:t>(2) In the matters not specifically required by this Act or by regulations made thereunder, to be done by the Central Board or by the Bank in general meeting the Governor shall have authority to conduct the business, control the functions and manage the affairs of the bank.</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22</a:t>
            </a:fld>
            <a:endParaRPr lang="en-US"/>
          </a:p>
        </p:txBody>
      </p:sp>
    </p:spTree>
    <p:extLst>
      <p:ext uri="{BB962C8B-B14F-4D97-AF65-F5344CB8AC3E}">
        <p14:creationId xmlns:p14="http://schemas.microsoft.com/office/powerpoint/2010/main" xmlns="" val="38961776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 Executive </a:t>
            </a:r>
            <a:r>
              <a:rPr lang="en-US" dirty="0" smtClean="0"/>
              <a:t>Committee</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There shall be an Executive Committee consisting of </a:t>
            </a:r>
            <a:r>
              <a:rPr lang="en-US" dirty="0" smtClean="0"/>
              <a:t>the Governor</a:t>
            </a:r>
            <a:r>
              <a:rPr lang="en-US" dirty="0"/>
              <a:t>, Deputy Governor, if any, three Directors elected by the </a:t>
            </a:r>
            <a:r>
              <a:rPr lang="en-US" dirty="0" smtClean="0"/>
              <a:t>Central Board </a:t>
            </a:r>
            <a:r>
              <a:rPr lang="en-US" dirty="0"/>
              <a:t>to represent respectively the areas specified in the Schedule and </a:t>
            </a:r>
            <a:r>
              <a:rPr lang="en-US" dirty="0" smtClean="0"/>
              <a:t>an officer </a:t>
            </a:r>
            <a:r>
              <a:rPr lang="en-US" dirty="0"/>
              <a:t>appointed by the Federal Government to act as Member of </a:t>
            </a:r>
            <a:r>
              <a:rPr lang="en-US" dirty="0" smtClean="0"/>
              <a:t>the Executive </a:t>
            </a:r>
            <a:r>
              <a:rPr lang="en-US" dirty="0"/>
              <a:t>Committee</a:t>
            </a:r>
            <a:r>
              <a:rPr lang="en-US" dirty="0" smtClean="0"/>
              <a:t>.</a:t>
            </a:r>
            <a:endParaRPr lang="en-US" dirty="0"/>
          </a:p>
        </p:txBody>
      </p:sp>
      <p:sp>
        <p:nvSpPr>
          <p:cNvPr id="5" name="Slide Number Placeholder 4"/>
          <p:cNvSpPr>
            <a:spLocks noGrp="1"/>
          </p:cNvSpPr>
          <p:nvPr>
            <p:ph type="sldNum" sz="quarter" idx="12"/>
          </p:nvPr>
        </p:nvSpPr>
        <p:spPr/>
        <p:txBody>
          <a:bodyPr/>
          <a:lstStyle/>
          <a:p>
            <a:fld id="{2ECFDE0E-30D6-4E49-9F6C-ECA1CE16B819}" type="slidenum">
              <a:rPr lang="en-US" smtClean="0"/>
              <a:pPr/>
              <a:t>23</a:t>
            </a:fld>
            <a:endParaRPr lang="en-US"/>
          </a:p>
        </p:txBody>
      </p:sp>
    </p:spTree>
    <p:extLst>
      <p:ext uri="{BB962C8B-B14F-4D97-AF65-F5344CB8AC3E}">
        <p14:creationId xmlns:p14="http://schemas.microsoft.com/office/powerpoint/2010/main" xmlns="" val="31927510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Executive </a:t>
            </a:r>
            <a:r>
              <a:rPr lang="en-US" dirty="0" smtClean="0"/>
              <a:t>Committee (Contd.)</a:t>
            </a:r>
            <a:endParaRPr lang="en-US" dirty="0"/>
          </a:p>
        </p:txBody>
      </p:sp>
      <p:sp>
        <p:nvSpPr>
          <p:cNvPr id="3" name="Content Placeholder 2"/>
          <p:cNvSpPr>
            <a:spLocks noGrp="1"/>
          </p:cNvSpPr>
          <p:nvPr>
            <p:ph idx="1"/>
          </p:nvPr>
        </p:nvSpPr>
        <p:spPr/>
        <p:txBody>
          <a:bodyPr/>
          <a:lstStyle/>
          <a:p>
            <a:r>
              <a:rPr lang="en-US" dirty="0"/>
              <a:t>(2) Except when the Central Board is in session, the Executive Committee shall deal with and decide any matter within the competence of the Central Board.</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24</a:t>
            </a:fld>
            <a:endParaRPr lang="en-US"/>
          </a:p>
        </p:txBody>
      </p:sp>
    </p:spTree>
    <p:extLst>
      <p:ext uri="{BB962C8B-B14F-4D97-AF65-F5344CB8AC3E}">
        <p14:creationId xmlns:p14="http://schemas.microsoft.com/office/powerpoint/2010/main" xmlns="" val="31794454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16. General and annual general </a:t>
            </a:r>
            <a:r>
              <a:rPr lang="en-US" dirty="0" smtClean="0"/>
              <a:t>meetings</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The annual general meeting shall be held annually </a:t>
            </a:r>
            <a:r>
              <a:rPr lang="en-US" dirty="0" smtClean="0"/>
              <a:t>at Karachi</a:t>
            </a:r>
            <a:r>
              <a:rPr lang="en-US" dirty="0"/>
              <a:t>, or a place in Pakistan where there is an office or branch of </a:t>
            </a:r>
            <a:r>
              <a:rPr lang="en-US" dirty="0" smtClean="0"/>
              <a:t>the Bank</a:t>
            </a:r>
            <a:r>
              <a:rPr lang="en-US" dirty="0"/>
              <a:t>, within three months from the date on which the annual accounts </a:t>
            </a:r>
            <a:r>
              <a:rPr lang="en-US" dirty="0" smtClean="0"/>
              <a:t>of the </a:t>
            </a:r>
            <a:r>
              <a:rPr lang="en-US" dirty="0"/>
              <a:t>Bank are closed.</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25</a:t>
            </a:fld>
            <a:endParaRPr lang="en-US"/>
          </a:p>
        </p:txBody>
      </p:sp>
    </p:spTree>
    <p:extLst>
      <p:ext uri="{BB962C8B-B14F-4D97-AF65-F5344CB8AC3E}">
        <p14:creationId xmlns:p14="http://schemas.microsoft.com/office/powerpoint/2010/main" xmlns="" val="37090172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16. General and annual general </a:t>
            </a:r>
            <a:r>
              <a:rPr lang="en-US" dirty="0" smtClean="0"/>
              <a:t>meetings (Contd.)</a:t>
            </a:r>
            <a:endParaRPr lang="en-US" dirty="0"/>
          </a:p>
        </p:txBody>
      </p:sp>
      <p:sp>
        <p:nvSpPr>
          <p:cNvPr id="3" name="Content Placeholder 2"/>
          <p:cNvSpPr>
            <a:spLocks noGrp="1"/>
          </p:cNvSpPr>
          <p:nvPr>
            <p:ph idx="1"/>
          </p:nvPr>
        </p:nvSpPr>
        <p:spPr/>
        <p:txBody>
          <a:bodyPr/>
          <a:lstStyle/>
          <a:p>
            <a:r>
              <a:rPr lang="en-US" dirty="0"/>
              <a:t>(2) In the said meeting the shareholders present shall be entitled to discuss the annual accounts, the report of the Central Board on the working of the Bank throughout the year, and the auditors' report on the annual balance sheet and accounts.</a:t>
            </a:r>
          </a:p>
          <a:p>
            <a:r>
              <a:rPr lang="en-US" dirty="0"/>
              <a:t>(3) A general meeting may be convened by the Central Board at any other time.</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26</a:t>
            </a:fld>
            <a:endParaRPr lang="en-US"/>
          </a:p>
        </p:txBody>
      </p:sp>
    </p:spTree>
    <p:extLst>
      <p:ext uri="{BB962C8B-B14F-4D97-AF65-F5344CB8AC3E}">
        <p14:creationId xmlns:p14="http://schemas.microsoft.com/office/powerpoint/2010/main" xmlns="" val="12540201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a:t>
            </a:r>
          </a:p>
        </p:txBody>
      </p:sp>
      <p:sp>
        <p:nvSpPr>
          <p:cNvPr id="3" name="Content Placeholder 2"/>
          <p:cNvSpPr>
            <a:spLocks noGrp="1"/>
          </p:cNvSpPr>
          <p:nvPr>
            <p:ph idx="1"/>
          </p:nvPr>
        </p:nvSpPr>
        <p:spPr/>
        <p:txBody>
          <a:bodyPr>
            <a:normAutofit fontScale="85000" lnSpcReduction="10000"/>
          </a:bodyPr>
          <a:lstStyle/>
          <a:p>
            <a:pPr marL="0" indent="0">
              <a:buNone/>
            </a:pPr>
            <a:r>
              <a:rPr lang="en-US" b="1" dirty="0" smtClean="0"/>
              <a:t>BUSINESS AND FUNTIONS OF THE BANK</a:t>
            </a:r>
          </a:p>
          <a:p>
            <a:r>
              <a:rPr lang="en-US" dirty="0" smtClean="0"/>
              <a:t>The </a:t>
            </a:r>
            <a:r>
              <a:rPr lang="en-US" dirty="0"/>
              <a:t>Bank is </a:t>
            </a:r>
            <a:r>
              <a:rPr lang="en-US" dirty="0" err="1"/>
              <a:t>authorised</a:t>
            </a:r>
            <a:r>
              <a:rPr lang="en-US" dirty="0"/>
              <a:t> to carry on and transact the several kinds </a:t>
            </a:r>
            <a:r>
              <a:rPr lang="en-US" dirty="0" smtClean="0"/>
              <a:t>of business </a:t>
            </a:r>
            <a:r>
              <a:rPr lang="en-US" dirty="0"/>
              <a:t>hereinafter specified, namely;-</a:t>
            </a:r>
          </a:p>
          <a:p>
            <a:endParaRPr lang="en-US" dirty="0" smtClean="0"/>
          </a:p>
          <a:p>
            <a:r>
              <a:rPr lang="en-US" dirty="0" smtClean="0"/>
              <a:t>(</a:t>
            </a:r>
            <a:r>
              <a:rPr lang="en-US" dirty="0"/>
              <a:t>1) The accepting of money on deposit from, and the </a:t>
            </a:r>
            <a:r>
              <a:rPr lang="en-US" dirty="0" smtClean="0"/>
              <a:t>collection of </a:t>
            </a:r>
            <a:r>
              <a:rPr lang="en-US" dirty="0"/>
              <a:t>money for the Federal government the provincial Government, </a:t>
            </a:r>
            <a:r>
              <a:rPr lang="en-US" dirty="0" smtClean="0"/>
              <a:t>Local Authorities </a:t>
            </a:r>
            <a:r>
              <a:rPr lang="en-US" dirty="0"/>
              <a:t>bank and other persons: provided that no interest shall be </a:t>
            </a:r>
            <a:r>
              <a:rPr lang="en-US" dirty="0" smtClean="0"/>
              <a:t>paid on </a:t>
            </a:r>
            <a:r>
              <a:rPr lang="en-US" dirty="0"/>
              <a:t>deposit received from the Federal Government, a </a:t>
            </a:r>
            <a:r>
              <a:rPr lang="en-US" dirty="0" smtClean="0"/>
              <a:t>provincial Government</a:t>
            </a:r>
            <a:r>
              <a:rPr lang="en-US" dirty="0"/>
              <a:t>, or a local Authority.</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27</a:t>
            </a:fld>
            <a:endParaRPr lang="en-US"/>
          </a:p>
        </p:txBody>
      </p:sp>
    </p:spTree>
    <p:extLst>
      <p:ext uri="{BB962C8B-B14F-4D97-AF65-F5344CB8AC3E}">
        <p14:creationId xmlns:p14="http://schemas.microsoft.com/office/powerpoint/2010/main" xmlns="" val="27831541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a:t>
            </a:r>
            <a:r>
              <a:rPr lang="en-US" dirty="0" smtClean="0"/>
              <a:t>transact (Contd.)</a:t>
            </a:r>
            <a:endParaRPr lang="en-US" dirty="0"/>
          </a:p>
        </p:txBody>
      </p:sp>
      <p:sp>
        <p:nvSpPr>
          <p:cNvPr id="3" name="Content Placeholder 2"/>
          <p:cNvSpPr>
            <a:spLocks noGrp="1"/>
          </p:cNvSpPr>
          <p:nvPr>
            <p:ph idx="1"/>
          </p:nvPr>
        </p:nvSpPr>
        <p:spPr/>
        <p:txBody>
          <a:bodyPr>
            <a:normAutofit/>
          </a:bodyPr>
          <a:lstStyle/>
          <a:p>
            <a:r>
              <a:rPr lang="en-US" dirty="0"/>
              <a:t>(b) The purchase sale and rediscount of bill of exchange </a:t>
            </a:r>
            <a:r>
              <a:rPr lang="en-US" dirty="0" smtClean="0"/>
              <a:t>and promissory notes.</a:t>
            </a:r>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28</a:t>
            </a:fld>
            <a:endParaRPr lang="en-US"/>
          </a:p>
        </p:txBody>
      </p:sp>
    </p:spTree>
    <p:extLst>
      <p:ext uri="{BB962C8B-B14F-4D97-AF65-F5344CB8AC3E}">
        <p14:creationId xmlns:p14="http://schemas.microsoft.com/office/powerpoint/2010/main" xmlns="" val="39426874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a:t>
            </a:r>
            <a:r>
              <a:rPr lang="en-US" dirty="0" smtClean="0"/>
              <a:t>transact (Contd.)</a:t>
            </a:r>
            <a:endParaRPr lang="en-US" dirty="0"/>
          </a:p>
        </p:txBody>
      </p:sp>
      <p:sp>
        <p:nvSpPr>
          <p:cNvPr id="3" name="Content Placeholder 2"/>
          <p:cNvSpPr>
            <a:spLocks noGrp="1"/>
          </p:cNvSpPr>
          <p:nvPr>
            <p:ph idx="1"/>
          </p:nvPr>
        </p:nvSpPr>
        <p:spPr/>
        <p:txBody>
          <a:bodyPr>
            <a:normAutofit/>
          </a:bodyPr>
          <a:lstStyle/>
          <a:p>
            <a:r>
              <a:rPr lang="en-US" dirty="0"/>
              <a:t>(3) (a) The purchase and the sale of approved foreign exchange</a:t>
            </a:r>
            <a:r>
              <a:rPr lang="en-US" dirty="0" smtClean="0"/>
              <a:t>;</a:t>
            </a:r>
          </a:p>
          <a:p>
            <a:endParaRPr lang="en-US" dirty="0"/>
          </a:p>
          <a:p>
            <a:r>
              <a:rPr lang="en-US" dirty="0"/>
              <a:t>(b) The purchase, sale and rediscount of bills of </a:t>
            </a:r>
            <a:r>
              <a:rPr lang="en-US" dirty="0" smtClean="0"/>
              <a:t>exchange including </a:t>
            </a:r>
            <a:r>
              <a:rPr lang="en-US" dirty="0"/>
              <a:t>treasury </a:t>
            </a:r>
            <a:r>
              <a:rPr lang="en-US" dirty="0" smtClean="0"/>
              <a:t>bills</a:t>
            </a:r>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29</a:t>
            </a:fld>
            <a:endParaRPr lang="en-US"/>
          </a:p>
        </p:txBody>
      </p:sp>
    </p:spTree>
    <p:extLst>
      <p:ext uri="{BB962C8B-B14F-4D97-AF65-F5344CB8AC3E}">
        <p14:creationId xmlns:p14="http://schemas.microsoft.com/office/powerpoint/2010/main" xmlns="" val="1335635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normAutofit/>
          </a:bodyPr>
          <a:lstStyle/>
          <a:p>
            <a:r>
              <a:rPr lang="en-US" dirty="0"/>
              <a:t>(c) The keeping of balances with banks in countries </a:t>
            </a:r>
            <a:r>
              <a:rPr lang="en-US" dirty="0" smtClean="0"/>
              <a:t>whose currency </a:t>
            </a:r>
            <a:r>
              <a:rPr lang="en-US" dirty="0"/>
              <a:t>has been declared as approved foreign exchange</a:t>
            </a:r>
            <a:r>
              <a:rPr lang="en-US" dirty="0" smtClean="0"/>
              <a:t>.</a:t>
            </a:r>
          </a:p>
          <a:p>
            <a:endParaRPr lang="en-US" dirty="0"/>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30</a:t>
            </a:fld>
            <a:endParaRPr lang="en-US"/>
          </a:p>
        </p:txBody>
      </p:sp>
    </p:spTree>
    <p:extLst>
      <p:ext uri="{BB962C8B-B14F-4D97-AF65-F5344CB8AC3E}">
        <p14:creationId xmlns:p14="http://schemas.microsoft.com/office/powerpoint/2010/main" xmlns="" val="6875842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normAutofit/>
          </a:bodyPr>
          <a:lstStyle/>
          <a:p>
            <a:r>
              <a:rPr lang="en-US" dirty="0"/>
              <a:t>(4A) The making of loans and advances out of the Rural </a:t>
            </a:r>
            <a:r>
              <a:rPr lang="en-US" dirty="0" smtClean="0"/>
              <a:t>Credit Fund </a:t>
            </a:r>
            <a:r>
              <a:rPr lang="en-US" dirty="0"/>
              <a:t>established under Section 17A for the purposes </a:t>
            </a:r>
            <a:r>
              <a:rPr lang="en-US" dirty="0" smtClean="0"/>
              <a:t>specified therein</a:t>
            </a:r>
            <a:r>
              <a:rPr lang="en-US" dirty="0"/>
              <a:t>;</a:t>
            </a:r>
          </a:p>
          <a:p>
            <a:r>
              <a:rPr lang="en-US" dirty="0"/>
              <a:t>(4B) The making of loans and advances out of the </a:t>
            </a:r>
            <a:r>
              <a:rPr lang="en-US" dirty="0" smtClean="0"/>
              <a:t>Industrial Credit </a:t>
            </a:r>
            <a:r>
              <a:rPr lang="en-US" dirty="0"/>
              <a:t>Fund established under Section 17B for the </a:t>
            </a:r>
            <a:r>
              <a:rPr lang="en-US" dirty="0" smtClean="0"/>
              <a:t>purposes specified </a:t>
            </a:r>
            <a:r>
              <a:rPr lang="en-US" dirty="0"/>
              <a:t>therein;</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31</a:t>
            </a:fld>
            <a:endParaRPr lang="en-US"/>
          </a:p>
        </p:txBody>
      </p:sp>
    </p:spTree>
    <p:extLst>
      <p:ext uri="{BB962C8B-B14F-4D97-AF65-F5344CB8AC3E}">
        <p14:creationId xmlns:p14="http://schemas.microsoft.com/office/powerpoint/2010/main" xmlns="" val="10693722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lstStyle/>
          <a:p>
            <a:r>
              <a:rPr lang="en-US" dirty="0"/>
              <a:t>(4C) The making of loans and advances out of the Export </a:t>
            </a:r>
            <a:r>
              <a:rPr lang="en-US" dirty="0" smtClean="0"/>
              <a:t>Credit Fund </a:t>
            </a:r>
            <a:r>
              <a:rPr lang="en-US" dirty="0"/>
              <a:t>established under Section 17C for the purposes </a:t>
            </a:r>
            <a:r>
              <a:rPr lang="en-US" dirty="0" smtClean="0"/>
              <a:t>specified therein</a:t>
            </a:r>
            <a:r>
              <a:rPr lang="en-US" dirty="0"/>
              <a:t>;</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32</a:t>
            </a:fld>
            <a:endParaRPr lang="en-US"/>
          </a:p>
        </p:txBody>
      </p:sp>
    </p:spTree>
    <p:extLst>
      <p:ext uri="{BB962C8B-B14F-4D97-AF65-F5344CB8AC3E}">
        <p14:creationId xmlns:p14="http://schemas.microsoft.com/office/powerpoint/2010/main" xmlns="" val="26796445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normAutofit/>
          </a:bodyPr>
          <a:lstStyle/>
          <a:p>
            <a:r>
              <a:rPr lang="en-US" dirty="0"/>
              <a:t>(5) The making to the Federal Government or </a:t>
            </a:r>
            <a:r>
              <a:rPr lang="en-US" dirty="0" smtClean="0"/>
              <a:t>Provincial Governments </a:t>
            </a:r>
            <a:r>
              <a:rPr lang="en-US" dirty="0"/>
              <a:t>of advances repayable in each case not later than </a:t>
            </a:r>
            <a:r>
              <a:rPr lang="en-US" dirty="0" smtClean="0"/>
              <a:t>three months </a:t>
            </a:r>
            <a:r>
              <a:rPr lang="en-US" dirty="0"/>
              <a:t>from the date of the making of the advance;</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33</a:t>
            </a:fld>
            <a:endParaRPr lang="en-US"/>
          </a:p>
        </p:txBody>
      </p:sp>
    </p:spTree>
    <p:extLst>
      <p:ext uri="{BB962C8B-B14F-4D97-AF65-F5344CB8AC3E}">
        <p14:creationId xmlns:p14="http://schemas.microsoft.com/office/powerpoint/2010/main" xmlns="" val="13473833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lstStyle/>
          <a:p>
            <a:r>
              <a:rPr lang="en-US" dirty="0"/>
              <a:t>(6) The making to institutions or banks, specifically established for the purpose of promoting agricultural or industrial development, or for the financing of construction of houses, in the country or co-operative banks of advances and loans for such amounts and on such terms and conditions as the Central Board may decide from time to time;</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34</a:t>
            </a:fld>
            <a:endParaRPr lang="en-US"/>
          </a:p>
        </p:txBody>
      </p:sp>
    </p:spTree>
    <p:extLst>
      <p:ext uri="{BB962C8B-B14F-4D97-AF65-F5344CB8AC3E}">
        <p14:creationId xmlns:p14="http://schemas.microsoft.com/office/powerpoint/2010/main" xmlns="" val="37295477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lstStyle/>
          <a:p>
            <a:r>
              <a:rPr lang="en-US" dirty="0"/>
              <a:t>(12) The sale and </a:t>
            </a:r>
            <a:r>
              <a:rPr lang="en-US" dirty="0" err="1"/>
              <a:t>realisation</a:t>
            </a:r>
            <a:r>
              <a:rPr lang="en-US" dirty="0"/>
              <a:t> of all property, whether movable </a:t>
            </a:r>
            <a:r>
              <a:rPr lang="en-US" dirty="0" smtClean="0"/>
              <a:t>or immovable </a:t>
            </a:r>
            <a:r>
              <a:rPr lang="en-US" dirty="0"/>
              <a:t>which may in any way come into the possession of the Bank </a:t>
            </a:r>
            <a:r>
              <a:rPr lang="en-US" dirty="0" smtClean="0"/>
              <a:t>in satisfaction</a:t>
            </a:r>
            <a:r>
              <a:rPr lang="en-US" dirty="0"/>
              <a:t>, or part satisfaction of any of its claims;</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35</a:t>
            </a:fld>
            <a:endParaRPr lang="en-US"/>
          </a:p>
        </p:txBody>
      </p:sp>
    </p:spTree>
    <p:extLst>
      <p:ext uri="{BB962C8B-B14F-4D97-AF65-F5344CB8AC3E}">
        <p14:creationId xmlns:p14="http://schemas.microsoft.com/office/powerpoint/2010/main" xmlns="" val="27743563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lstStyle/>
          <a:p>
            <a:r>
              <a:rPr lang="en-US" dirty="0"/>
              <a:t>(13) The acting as agent to Federal Government , any </a:t>
            </a:r>
            <a:r>
              <a:rPr lang="en-US" dirty="0" smtClean="0"/>
              <a:t>Provincial Government</a:t>
            </a:r>
            <a:r>
              <a:rPr lang="en-US" dirty="0"/>
              <a:t>, or any Local Authority in the transaction of any of </a:t>
            </a:r>
            <a:r>
              <a:rPr lang="en-US" dirty="0" smtClean="0"/>
              <a:t>the following </a:t>
            </a:r>
            <a:r>
              <a:rPr lang="en-US" dirty="0"/>
              <a:t>kinds of business, namely:-</a:t>
            </a:r>
          </a:p>
          <a:p>
            <a:pPr lvl="1"/>
            <a:r>
              <a:rPr lang="en-US" dirty="0"/>
              <a:t>(a) the purchase and sale of gold or silver or approved </a:t>
            </a:r>
            <a:r>
              <a:rPr lang="en-US" dirty="0" smtClean="0"/>
              <a:t>foreign exchange</a:t>
            </a:r>
            <a:r>
              <a:rPr lang="en-US" dirty="0"/>
              <a:t>;</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36</a:t>
            </a:fld>
            <a:endParaRPr lang="en-US"/>
          </a:p>
        </p:txBody>
      </p:sp>
    </p:spTree>
    <p:extLst>
      <p:ext uri="{BB962C8B-B14F-4D97-AF65-F5344CB8AC3E}">
        <p14:creationId xmlns:p14="http://schemas.microsoft.com/office/powerpoint/2010/main" xmlns="" val="25931912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lstStyle/>
          <a:p>
            <a:r>
              <a:rPr lang="en-US" dirty="0"/>
              <a:t>(b) the purchase, sale, transfer and custody of bills of </a:t>
            </a:r>
            <a:r>
              <a:rPr lang="en-US" dirty="0" smtClean="0"/>
              <a:t>exchange, securities </a:t>
            </a:r>
            <a:r>
              <a:rPr lang="en-US" dirty="0"/>
              <a:t>or share in any company;</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37</a:t>
            </a:fld>
            <a:endParaRPr lang="en-US"/>
          </a:p>
        </p:txBody>
      </p:sp>
    </p:spTree>
    <p:extLst>
      <p:ext uri="{BB962C8B-B14F-4D97-AF65-F5344CB8AC3E}">
        <p14:creationId xmlns:p14="http://schemas.microsoft.com/office/powerpoint/2010/main" xmlns="" val="4825557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normAutofit lnSpcReduction="10000"/>
          </a:bodyPr>
          <a:lstStyle/>
          <a:p>
            <a:r>
              <a:rPr lang="en-US" dirty="0"/>
              <a:t>(c) the collection of the proceeds, whether principal or </a:t>
            </a:r>
            <a:r>
              <a:rPr lang="en-US" dirty="0" smtClean="0"/>
              <a:t>interest, profit</a:t>
            </a:r>
            <a:r>
              <a:rPr lang="en-US" dirty="0"/>
              <a:t>, dividend or other return, of any securities;</a:t>
            </a:r>
          </a:p>
          <a:p>
            <a:r>
              <a:rPr lang="en-US" dirty="0"/>
              <a:t>(d) the remittance of such proceeds at the risk of the principal, </a:t>
            </a:r>
            <a:r>
              <a:rPr lang="en-US" dirty="0" smtClean="0"/>
              <a:t>by bills </a:t>
            </a:r>
            <a:r>
              <a:rPr lang="en-US" dirty="0"/>
              <a:t>of exchange payable either in Pakistan or elsewhere;</a:t>
            </a:r>
          </a:p>
          <a:p>
            <a:r>
              <a:rPr lang="en-US" dirty="0"/>
              <a:t>(e) the management of public debt; and</a:t>
            </a:r>
          </a:p>
          <a:p>
            <a:r>
              <a:rPr lang="en-US" dirty="0"/>
              <a:t>(f) the transacting of special drawing rights with the </a:t>
            </a:r>
            <a:r>
              <a:rPr lang="en-US" dirty="0" smtClean="0"/>
              <a:t>International Monetary </a:t>
            </a:r>
            <a:r>
              <a:rPr lang="en-US" dirty="0"/>
              <a:t>Fund;</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38</a:t>
            </a:fld>
            <a:endParaRPr lang="en-US"/>
          </a:p>
        </p:txBody>
      </p:sp>
    </p:spTree>
    <p:extLst>
      <p:ext uri="{BB962C8B-B14F-4D97-AF65-F5344CB8AC3E}">
        <p14:creationId xmlns:p14="http://schemas.microsoft.com/office/powerpoint/2010/main" xmlns="" val="21624172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lstStyle/>
          <a:p>
            <a:r>
              <a:rPr lang="en-US" dirty="0"/>
              <a:t>(18) The exercise of powers and the performance of </a:t>
            </a:r>
            <a:r>
              <a:rPr lang="en-US" dirty="0" smtClean="0"/>
              <a:t>functions and </a:t>
            </a:r>
            <a:r>
              <a:rPr lang="en-US" dirty="0"/>
              <a:t>duties entrusted to the Bank by or under this Act or any other law </a:t>
            </a:r>
            <a:r>
              <a:rPr lang="en-US" dirty="0" smtClean="0"/>
              <a:t>for the </a:t>
            </a:r>
            <a:r>
              <a:rPr lang="en-US" dirty="0"/>
              <a:t>time being in force;</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39</a:t>
            </a:fld>
            <a:endParaRPr lang="en-US"/>
          </a:p>
        </p:txBody>
      </p:sp>
    </p:spTree>
    <p:extLst>
      <p:ext uri="{BB962C8B-B14F-4D97-AF65-F5344CB8AC3E}">
        <p14:creationId xmlns:p14="http://schemas.microsoft.com/office/powerpoint/2010/main" xmlns="" val="22881911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17. Business which the Bank may transact (Contd.)</a:t>
            </a:r>
          </a:p>
        </p:txBody>
      </p:sp>
      <p:sp>
        <p:nvSpPr>
          <p:cNvPr id="3" name="Content Placeholder 2"/>
          <p:cNvSpPr>
            <a:spLocks noGrp="1"/>
          </p:cNvSpPr>
          <p:nvPr>
            <p:ph idx="1"/>
          </p:nvPr>
        </p:nvSpPr>
        <p:spPr/>
        <p:txBody>
          <a:bodyPr/>
          <a:lstStyle/>
          <a:p>
            <a:r>
              <a:rPr lang="en-US" dirty="0"/>
              <a:t>(19) Establish credits and give guarantees;</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40</a:t>
            </a:fld>
            <a:endParaRPr lang="en-US"/>
          </a:p>
        </p:txBody>
      </p:sp>
    </p:spTree>
    <p:extLst>
      <p:ext uri="{BB962C8B-B14F-4D97-AF65-F5344CB8AC3E}">
        <p14:creationId xmlns:p14="http://schemas.microsoft.com/office/powerpoint/2010/main" xmlns="" val="17541545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 Business which the Bank may not </a:t>
            </a:r>
            <a:r>
              <a:rPr lang="en-US" dirty="0" smtClean="0"/>
              <a:t>transact</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Bank shall not, except as </a:t>
            </a:r>
            <a:r>
              <a:rPr lang="en-US" dirty="0" err="1"/>
              <a:t>authorised</a:t>
            </a:r>
            <a:r>
              <a:rPr lang="en-US" dirty="0"/>
              <a:t> under this Act-</a:t>
            </a:r>
          </a:p>
          <a:p>
            <a:pPr lvl="1"/>
            <a:r>
              <a:rPr lang="en-US" dirty="0"/>
              <a:t>(1) Engage in trade or otherwise have a direct interest in </a:t>
            </a:r>
            <a:r>
              <a:rPr lang="en-US" dirty="0" smtClean="0"/>
              <a:t>any commercial</a:t>
            </a:r>
            <a:r>
              <a:rPr lang="en-US" dirty="0"/>
              <a:t>, industrial or other undertaking except such interest as it </a:t>
            </a:r>
            <a:r>
              <a:rPr lang="en-US" dirty="0" smtClean="0"/>
              <a:t>may in </a:t>
            </a:r>
            <a:r>
              <a:rPr lang="en-US" dirty="0"/>
              <a:t>any way acquire in the course of the satisfaction of any of its claims, </a:t>
            </a:r>
            <a:r>
              <a:rPr lang="en-US" dirty="0" smtClean="0"/>
              <a:t>but all </a:t>
            </a:r>
            <a:r>
              <a:rPr lang="en-US" dirty="0"/>
              <a:t>such interest shall be disposed of at the earliest possible moment;</a:t>
            </a:r>
          </a:p>
        </p:txBody>
      </p:sp>
      <p:sp>
        <p:nvSpPr>
          <p:cNvPr id="4" name="Slide Number Placeholder 3"/>
          <p:cNvSpPr>
            <a:spLocks noGrp="1"/>
          </p:cNvSpPr>
          <p:nvPr>
            <p:ph type="sldNum" sz="quarter" idx="12"/>
          </p:nvPr>
        </p:nvSpPr>
        <p:spPr/>
        <p:txBody>
          <a:bodyPr/>
          <a:lstStyle/>
          <a:p>
            <a:fld id="{2ECFDE0E-30D6-4E49-9F6C-ECA1CE16B819}" type="slidenum">
              <a:rPr lang="en-US" smtClean="0"/>
              <a:pPr/>
              <a:t>41</a:t>
            </a:fld>
            <a:endParaRPr lang="en-US"/>
          </a:p>
        </p:txBody>
      </p:sp>
    </p:spTree>
    <p:extLst>
      <p:ext uri="{BB962C8B-B14F-4D97-AF65-F5344CB8AC3E}">
        <p14:creationId xmlns:p14="http://schemas.microsoft.com/office/powerpoint/2010/main" xmlns="" val="15591948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21. Government </a:t>
            </a:r>
            <a:r>
              <a:rPr lang="en-US" dirty="0" smtClean="0"/>
              <a:t>business</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The Bank shall undertake to accept moneys for account </a:t>
            </a:r>
            <a:r>
              <a:rPr lang="en-US" dirty="0" smtClean="0"/>
              <a:t>of the </a:t>
            </a:r>
            <a:r>
              <a:rPr lang="en-US" dirty="0"/>
              <a:t>Federal Government and Provincial Governments and to </a:t>
            </a:r>
            <a:r>
              <a:rPr lang="en-US" dirty="0" smtClean="0"/>
              <a:t>make payments </a:t>
            </a:r>
            <a:r>
              <a:rPr lang="en-US" dirty="0"/>
              <a:t>up to the amount standing to the credit of their </a:t>
            </a:r>
            <a:r>
              <a:rPr lang="en-US" dirty="0" smtClean="0"/>
              <a:t>accounts respectively </a:t>
            </a:r>
            <a:r>
              <a:rPr lang="en-US" dirty="0"/>
              <a:t>and to carry out their exchange, remittance and other </a:t>
            </a:r>
            <a:r>
              <a:rPr lang="en-US" dirty="0" smtClean="0"/>
              <a:t>banking operations </a:t>
            </a:r>
            <a:r>
              <a:rPr lang="en-US" dirty="0"/>
              <a:t>including the management of public debt.</a:t>
            </a:r>
          </a:p>
        </p:txBody>
      </p:sp>
      <p:sp>
        <p:nvSpPr>
          <p:cNvPr id="4" name="Slide Number Placeholder 3"/>
          <p:cNvSpPr>
            <a:spLocks noGrp="1"/>
          </p:cNvSpPr>
          <p:nvPr>
            <p:ph type="sldNum" sz="quarter" idx="12"/>
          </p:nvPr>
        </p:nvSpPr>
        <p:spPr/>
        <p:txBody>
          <a:bodyPr/>
          <a:lstStyle/>
          <a:p>
            <a:fld id="{2ECFDE0E-30D6-4E49-9F6C-ECA1CE16B819}" type="slidenum">
              <a:rPr lang="en-US" smtClean="0"/>
              <a:pPr/>
              <a:t>42</a:t>
            </a:fld>
            <a:endParaRPr lang="en-US"/>
          </a:p>
        </p:txBody>
      </p:sp>
    </p:spTree>
    <p:extLst>
      <p:ext uri="{BB962C8B-B14F-4D97-AF65-F5344CB8AC3E}">
        <p14:creationId xmlns:p14="http://schemas.microsoft.com/office/powerpoint/2010/main" xmlns="" val="6625062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26. Issue </a:t>
            </a:r>
            <a:r>
              <a:rPr lang="en-US" dirty="0" smtClean="0"/>
              <a:t>Department</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The issue of Bank Notes shall be conducted by </a:t>
            </a:r>
            <a:r>
              <a:rPr lang="en-US" dirty="0" smtClean="0"/>
              <a:t>the </a:t>
            </a:r>
            <a:r>
              <a:rPr lang="en-US" dirty="0"/>
              <a:t>Bank </a:t>
            </a:r>
            <a:r>
              <a:rPr lang="en-US" dirty="0" smtClean="0"/>
              <a:t>in an </a:t>
            </a:r>
            <a:r>
              <a:rPr lang="en-US" dirty="0"/>
              <a:t>Issue Department which shall be separated and kept wholly </a:t>
            </a:r>
            <a:r>
              <a:rPr lang="en-US" dirty="0" smtClean="0"/>
              <a:t>distinct from </a:t>
            </a:r>
            <a:r>
              <a:rPr lang="en-US" dirty="0"/>
              <a:t>the Banking Department and the assets of the Issue Department </a:t>
            </a:r>
            <a:r>
              <a:rPr lang="en-US" dirty="0" smtClean="0"/>
              <a:t>shall not </a:t>
            </a:r>
            <a:r>
              <a:rPr lang="en-US" dirty="0"/>
              <a:t>be subject to any liability other than the liabilities of the </a:t>
            </a:r>
            <a:r>
              <a:rPr lang="en-US" dirty="0" smtClean="0"/>
              <a:t>Issue Department </a:t>
            </a:r>
            <a:r>
              <a:rPr lang="en-US" dirty="0"/>
              <a:t>as hereinafter defined in Section 32.</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43</a:t>
            </a:fld>
            <a:endParaRPr lang="en-US"/>
          </a:p>
        </p:txBody>
      </p:sp>
    </p:spTree>
    <p:extLst>
      <p:ext uri="{BB962C8B-B14F-4D97-AF65-F5344CB8AC3E}">
        <p14:creationId xmlns:p14="http://schemas.microsoft.com/office/powerpoint/2010/main" xmlns="" val="21245486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27. Denominations and form of Bank </a:t>
            </a:r>
            <a:r>
              <a:rPr lang="en-US" dirty="0" smtClean="0"/>
              <a:t>Notes</a:t>
            </a:r>
            <a:endParaRPr lang="en-US" dirty="0"/>
          </a:p>
        </p:txBody>
      </p:sp>
      <p:sp>
        <p:nvSpPr>
          <p:cNvPr id="3" name="Content Placeholder 2"/>
          <p:cNvSpPr>
            <a:spLocks noGrp="1"/>
          </p:cNvSpPr>
          <p:nvPr>
            <p:ph idx="1"/>
          </p:nvPr>
        </p:nvSpPr>
        <p:spPr/>
        <p:txBody>
          <a:bodyPr/>
          <a:lstStyle/>
          <a:p>
            <a:r>
              <a:rPr lang="en-US" dirty="0" smtClean="0"/>
              <a:t>Bank </a:t>
            </a:r>
            <a:r>
              <a:rPr lang="en-US" dirty="0"/>
              <a:t>Notes made and issued by the bank shall be in </a:t>
            </a:r>
            <a:r>
              <a:rPr lang="en-US" dirty="0" smtClean="0"/>
              <a:t>such denominations </a:t>
            </a:r>
            <a:r>
              <a:rPr lang="en-US" dirty="0"/>
              <a:t>and of such design, form and material as may be </a:t>
            </a:r>
            <a:r>
              <a:rPr lang="en-US" dirty="0" smtClean="0"/>
              <a:t>approved by </a:t>
            </a:r>
            <a:r>
              <a:rPr lang="en-US" dirty="0"/>
              <a:t>the Federal Government on the recommendations of the Central Board.</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44</a:t>
            </a:fld>
            <a:endParaRPr lang="en-US"/>
          </a:p>
        </p:txBody>
      </p:sp>
    </p:spTree>
    <p:extLst>
      <p:ext uri="{BB962C8B-B14F-4D97-AF65-F5344CB8AC3E}">
        <p14:creationId xmlns:p14="http://schemas.microsoft.com/office/powerpoint/2010/main" xmlns="" val="3240921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28. Re-issue of </a:t>
            </a:r>
            <a:r>
              <a:rPr lang="en-US" dirty="0" smtClean="0"/>
              <a:t>Notes</a:t>
            </a:r>
            <a:endParaRPr lang="en-US" dirty="0"/>
          </a:p>
        </p:txBody>
      </p:sp>
      <p:sp>
        <p:nvSpPr>
          <p:cNvPr id="3" name="Content Placeholder 2"/>
          <p:cNvSpPr>
            <a:spLocks noGrp="1"/>
          </p:cNvSpPr>
          <p:nvPr>
            <p:ph idx="1"/>
          </p:nvPr>
        </p:nvSpPr>
        <p:spPr/>
        <p:txBody>
          <a:bodyPr/>
          <a:lstStyle/>
          <a:p>
            <a:r>
              <a:rPr lang="en-US" dirty="0" smtClean="0"/>
              <a:t>The </a:t>
            </a:r>
            <a:r>
              <a:rPr lang="en-US" dirty="0"/>
              <a:t>Bank shall not re-issue Bank Notes which are torn, defaced </a:t>
            </a:r>
            <a:r>
              <a:rPr lang="en-US" dirty="0" smtClean="0"/>
              <a:t>or excessively </a:t>
            </a:r>
            <a:r>
              <a:rPr lang="en-US" dirty="0"/>
              <a:t>soiled.</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45</a:t>
            </a:fld>
            <a:endParaRPr lang="en-US"/>
          </a:p>
        </p:txBody>
      </p:sp>
    </p:spTree>
    <p:extLst>
      <p:ext uri="{BB962C8B-B14F-4D97-AF65-F5344CB8AC3E}">
        <p14:creationId xmlns:p14="http://schemas.microsoft.com/office/powerpoint/2010/main" xmlns="" val="34175199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29. Lost, Stolen, mutilated or imperfect </a:t>
            </a:r>
            <a:r>
              <a:rPr lang="en-US" dirty="0" smtClean="0"/>
              <a:t>notes</a:t>
            </a:r>
            <a:endParaRPr lang="en-US" dirty="0"/>
          </a:p>
        </p:txBody>
      </p:sp>
      <p:sp>
        <p:nvSpPr>
          <p:cNvPr id="3" name="Content Placeholder 2"/>
          <p:cNvSpPr>
            <a:spLocks noGrp="1"/>
          </p:cNvSpPr>
          <p:nvPr>
            <p:ph idx="1"/>
          </p:nvPr>
        </p:nvSpPr>
        <p:spPr/>
        <p:txBody>
          <a:bodyPr/>
          <a:lstStyle/>
          <a:p>
            <a:r>
              <a:rPr lang="en-US" dirty="0" smtClean="0"/>
              <a:t>Notwithstanding </a:t>
            </a:r>
            <a:r>
              <a:rPr lang="en-US" dirty="0"/>
              <a:t>any contained in any enactment or rule of law </a:t>
            </a:r>
            <a:r>
              <a:rPr lang="en-US" dirty="0" smtClean="0"/>
              <a:t>to the </a:t>
            </a:r>
            <a:r>
              <a:rPr lang="en-US" dirty="0"/>
              <a:t>contrary, no person shall as of right be entitled to recover from </a:t>
            </a:r>
            <a:r>
              <a:rPr lang="en-US" dirty="0" smtClean="0"/>
              <a:t>the Federal </a:t>
            </a:r>
            <a:r>
              <a:rPr lang="en-US" dirty="0"/>
              <a:t>Government or the Bank the value of any lost, stolen, mutilated </a:t>
            </a:r>
            <a:r>
              <a:rPr lang="en-US" dirty="0" smtClean="0"/>
              <a:t>or imperfect </a:t>
            </a:r>
            <a:r>
              <a:rPr lang="en-US" dirty="0"/>
              <a:t>Bank Note.</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46</a:t>
            </a:fld>
            <a:endParaRPr lang="en-US"/>
          </a:p>
        </p:txBody>
      </p:sp>
    </p:spTree>
    <p:extLst>
      <p:ext uri="{BB962C8B-B14F-4D97-AF65-F5344CB8AC3E}">
        <p14:creationId xmlns:p14="http://schemas.microsoft.com/office/powerpoint/2010/main" xmlns="" val="29124540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36. Cash Reserve of Scheduled Banks to be kept with the </a:t>
            </a:r>
            <a:r>
              <a:rPr lang="en-US" dirty="0" smtClean="0"/>
              <a:t>Bank</a:t>
            </a:r>
            <a:endParaRPr lang="en-US" dirty="0"/>
          </a:p>
        </p:txBody>
      </p:sp>
      <p:sp>
        <p:nvSpPr>
          <p:cNvPr id="3" name="Content Placeholder 2"/>
          <p:cNvSpPr>
            <a:spLocks noGrp="1"/>
          </p:cNvSpPr>
          <p:nvPr>
            <p:ph idx="1"/>
          </p:nvPr>
        </p:nvSpPr>
        <p:spPr/>
        <p:txBody>
          <a:bodyPr>
            <a:normAutofit/>
          </a:bodyPr>
          <a:lstStyle/>
          <a:p>
            <a:r>
              <a:rPr lang="en-US" dirty="0" smtClean="0"/>
              <a:t>(</a:t>
            </a:r>
            <a:r>
              <a:rPr lang="en-US" dirty="0"/>
              <a:t>1) Every scheduled bank shall maintain with the Bank </a:t>
            </a:r>
            <a:r>
              <a:rPr lang="en-US" dirty="0" smtClean="0"/>
              <a:t>a balance </a:t>
            </a:r>
            <a:r>
              <a:rPr lang="en-US" dirty="0"/>
              <a:t>the amount of which shall not at the close of business on any </a:t>
            </a:r>
            <a:r>
              <a:rPr lang="en-US" dirty="0" smtClean="0"/>
              <a:t>day be </a:t>
            </a:r>
            <a:r>
              <a:rPr lang="en-US" dirty="0"/>
              <a:t>less than such percentage of demand liabilities and that of the </a:t>
            </a:r>
            <a:r>
              <a:rPr lang="en-US" dirty="0" smtClean="0"/>
              <a:t>time liabilities </a:t>
            </a:r>
            <a:r>
              <a:rPr lang="en-US" dirty="0"/>
              <a:t>of such bank in Pakistan as may be determined by the </a:t>
            </a:r>
            <a:r>
              <a:rPr lang="en-US" dirty="0" smtClean="0"/>
              <a:t>State Bank</a:t>
            </a:r>
            <a:r>
              <a:rPr lang="en-US" dirty="0"/>
              <a:t>.</a:t>
            </a:r>
          </a:p>
          <a:p>
            <a:endParaRPr lang="en-US" dirty="0"/>
          </a:p>
        </p:txBody>
      </p:sp>
      <p:sp>
        <p:nvSpPr>
          <p:cNvPr id="4" name="Slide Number Placeholder 3"/>
          <p:cNvSpPr>
            <a:spLocks noGrp="1"/>
          </p:cNvSpPr>
          <p:nvPr>
            <p:ph type="sldNum" sz="quarter" idx="12"/>
          </p:nvPr>
        </p:nvSpPr>
        <p:spPr/>
        <p:txBody>
          <a:bodyPr/>
          <a:lstStyle/>
          <a:p>
            <a:fld id="{2ECFDE0E-30D6-4E49-9F6C-ECA1CE16B819}" type="slidenum">
              <a:rPr lang="en-US" smtClean="0"/>
              <a:pPr/>
              <a:t>47</a:t>
            </a:fld>
            <a:endParaRPr lang="en-US"/>
          </a:p>
        </p:txBody>
      </p:sp>
    </p:spTree>
    <p:extLst>
      <p:ext uri="{BB962C8B-B14F-4D97-AF65-F5344CB8AC3E}">
        <p14:creationId xmlns:p14="http://schemas.microsoft.com/office/powerpoint/2010/main" xmlns="" val="42446213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39. Publication of consolidated statement by the </a:t>
            </a:r>
            <a:r>
              <a:rPr lang="en-US" dirty="0" smtClean="0"/>
              <a:t>Bank</a:t>
            </a:r>
            <a:endParaRPr lang="en-US" dirty="0"/>
          </a:p>
        </p:txBody>
      </p:sp>
      <p:sp>
        <p:nvSpPr>
          <p:cNvPr id="3" name="Content Placeholder 2"/>
          <p:cNvSpPr>
            <a:spLocks noGrp="1"/>
          </p:cNvSpPr>
          <p:nvPr>
            <p:ph idx="1"/>
          </p:nvPr>
        </p:nvSpPr>
        <p:spPr/>
        <p:txBody>
          <a:bodyPr/>
          <a:lstStyle/>
          <a:p>
            <a:r>
              <a:rPr lang="en-US" dirty="0" smtClean="0"/>
              <a:t>The </a:t>
            </a:r>
            <a:r>
              <a:rPr lang="en-US" dirty="0"/>
              <a:t>Bank shall compile and publish in such manner and at </a:t>
            </a:r>
            <a:r>
              <a:rPr lang="en-US" dirty="0" smtClean="0"/>
              <a:t>such times </a:t>
            </a:r>
            <a:r>
              <a:rPr lang="en-US" dirty="0"/>
              <a:t>as the Federal Government may direct, a consolidated </a:t>
            </a:r>
            <a:r>
              <a:rPr lang="en-US" dirty="0" smtClean="0"/>
              <a:t>statement from </a:t>
            </a:r>
            <a:r>
              <a:rPr lang="en-US" dirty="0"/>
              <a:t>such information as may be received under this Act.</a:t>
            </a:r>
          </a:p>
        </p:txBody>
      </p:sp>
      <p:sp>
        <p:nvSpPr>
          <p:cNvPr id="4" name="Slide Number Placeholder 3"/>
          <p:cNvSpPr>
            <a:spLocks noGrp="1"/>
          </p:cNvSpPr>
          <p:nvPr>
            <p:ph type="sldNum" sz="quarter" idx="12"/>
          </p:nvPr>
        </p:nvSpPr>
        <p:spPr/>
        <p:txBody>
          <a:bodyPr/>
          <a:lstStyle/>
          <a:p>
            <a:fld id="{2ECFDE0E-30D6-4E49-9F6C-ECA1CE16B819}" type="slidenum">
              <a:rPr lang="en-US" smtClean="0"/>
              <a:pPr/>
              <a:t>48</a:t>
            </a:fld>
            <a:endParaRPr lang="en-US"/>
          </a:p>
        </p:txBody>
      </p:sp>
    </p:spTree>
    <p:extLst>
      <p:ext uri="{BB962C8B-B14F-4D97-AF65-F5344CB8AC3E}">
        <p14:creationId xmlns:p14="http://schemas.microsoft.com/office/powerpoint/2010/main" xmlns="" val="9360632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this session</a:t>
            </a:r>
            <a:br>
              <a:rPr lang="en-US" dirty="0" smtClean="0"/>
            </a:br>
            <a:r>
              <a:rPr lang="en-US" b="1" dirty="0"/>
              <a:t>State Bank of Pakistan Act, </a:t>
            </a:r>
            <a:r>
              <a:rPr lang="en-US" b="1" dirty="0" smtClean="0"/>
              <a:t>1956</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xmlns="" val="2984200541"/>
              </p:ext>
            </p:extLst>
          </p:nvPr>
        </p:nvGraphicFramePr>
        <p:xfrm>
          <a:off x="533400" y="1676401"/>
          <a:ext cx="8229600" cy="5005176"/>
        </p:xfrm>
        <a:graphic>
          <a:graphicData uri="http://schemas.openxmlformats.org/drawingml/2006/table">
            <a:tbl>
              <a:tblPr firstRow="1" bandRow="1">
                <a:tableStyleId>{7DF18680-E054-41AD-8BC1-D1AEF772440D}</a:tableStyleId>
              </a:tblPr>
              <a:tblGrid>
                <a:gridCol w="1600200"/>
                <a:gridCol w="4572000"/>
                <a:gridCol w="2057400"/>
              </a:tblGrid>
              <a:tr h="725064">
                <a:tc>
                  <a:txBody>
                    <a:bodyPr/>
                    <a:lstStyle/>
                    <a:p>
                      <a:pPr algn="ctr"/>
                      <a:r>
                        <a:rPr lang="en-US" sz="2500" dirty="0" smtClean="0"/>
                        <a:t>CHAPTER</a:t>
                      </a:r>
                      <a:endParaRPr lang="en-US" sz="2500" dirty="0"/>
                    </a:p>
                  </a:txBody>
                  <a:tcPr/>
                </a:tc>
                <a:tc>
                  <a:txBody>
                    <a:bodyPr/>
                    <a:lstStyle/>
                    <a:p>
                      <a:pPr algn="ctr"/>
                      <a:r>
                        <a:rPr lang="en-US" sz="2500" dirty="0" smtClean="0"/>
                        <a:t>DESCRIPTION</a:t>
                      </a:r>
                      <a:endParaRPr lang="en-US" sz="2500" dirty="0"/>
                    </a:p>
                  </a:txBody>
                  <a:tcPr/>
                </a:tc>
                <a:tc>
                  <a:txBody>
                    <a:bodyPr/>
                    <a:lstStyle/>
                    <a:p>
                      <a:pPr algn="ctr"/>
                      <a:r>
                        <a:rPr lang="en-US" sz="2500" dirty="0" smtClean="0"/>
                        <a:t>SECTIONS</a:t>
                      </a:r>
                      <a:endParaRPr lang="en-US" sz="2500" dirty="0"/>
                    </a:p>
                  </a:txBody>
                  <a:tcPr/>
                </a:tc>
              </a:tr>
              <a:tr h="725064">
                <a:tc>
                  <a:txBody>
                    <a:bodyPr/>
                    <a:lstStyle/>
                    <a:p>
                      <a:r>
                        <a:rPr lang="en-US" sz="2500" dirty="0" smtClean="0"/>
                        <a:t>I</a:t>
                      </a:r>
                      <a:endParaRPr lang="en-US" sz="2500" dirty="0"/>
                    </a:p>
                  </a:txBody>
                  <a:tcPr/>
                </a:tc>
                <a:tc>
                  <a:txBody>
                    <a:bodyPr/>
                    <a:lstStyle/>
                    <a:p>
                      <a:r>
                        <a:rPr lang="en-US" sz="2500" dirty="0" smtClean="0"/>
                        <a:t>Preliminary</a:t>
                      </a:r>
                      <a:endParaRPr lang="en-US" sz="2500" dirty="0"/>
                    </a:p>
                  </a:txBody>
                  <a:tcPr/>
                </a:tc>
                <a:tc>
                  <a:txBody>
                    <a:bodyPr/>
                    <a:lstStyle/>
                    <a:p>
                      <a:r>
                        <a:rPr lang="en-US" sz="2500" dirty="0" smtClean="0"/>
                        <a:t>1-2</a:t>
                      </a:r>
                      <a:endParaRPr lang="en-US" sz="2500" dirty="0"/>
                    </a:p>
                  </a:txBody>
                  <a:tcPr/>
                </a:tc>
              </a:tr>
              <a:tr h="1251480">
                <a:tc>
                  <a:txBody>
                    <a:bodyPr/>
                    <a:lstStyle/>
                    <a:p>
                      <a:r>
                        <a:rPr lang="en-US" sz="2500" dirty="0" smtClean="0"/>
                        <a:t>II</a:t>
                      </a:r>
                      <a:endParaRPr lang="en-US" sz="2500" dirty="0"/>
                    </a:p>
                  </a:txBody>
                  <a:tcPr/>
                </a:tc>
                <a:tc>
                  <a:txBody>
                    <a:bodyPr/>
                    <a:lstStyle/>
                    <a:p>
                      <a:r>
                        <a:rPr lang="en-US" sz="2500" dirty="0" smtClean="0"/>
                        <a:t>Establishment, Incorporation and Share Capital of the Bank</a:t>
                      </a:r>
                      <a:endParaRPr lang="en-US" sz="2500" dirty="0"/>
                    </a:p>
                  </a:txBody>
                  <a:tcPr/>
                </a:tc>
                <a:tc>
                  <a:txBody>
                    <a:bodyPr/>
                    <a:lstStyle/>
                    <a:p>
                      <a:r>
                        <a:rPr lang="en-US" sz="2500" dirty="0" smtClean="0"/>
                        <a:t>3-7</a:t>
                      </a:r>
                      <a:endParaRPr lang="en-US" sz="2500" dirty="0"/>
                    </a:p>
                  </a:txBody>
                  <a:tcPr/>
                </a:tc>
              </a:tr>
              <a:tr h="725064">
                <a:tc>
                  <a:txBody>
                    <a:bodyPr/>
                    <a:lstStyle/>
                    <a:p>
                      <a:r>
                        <a:rPr lang="en-US" sz="2500" dirty="0" smtClean="0"/>
                        <a:t>III</a:t>
                      </a:r>
                      <a:endParaRPr lang="en-US" sz="2500" dirty="0"/>
                    </a:p>
                  </a:txBody>
                  <a:tcPr/>
                </a:tc>
                <a:tc>
                  <a:txBody>
                    <a:bodyPr/>
                    <a:lstStyle/>
                    <a:p>
                      <a:r>
                        <a:rPr lang="en-US" sz="2500" dirty="0" smtClean="0"/>
                        <a:t>Management</a:t>
                      </a:r>
                      <a:endParaRPr lang="en-US" sz="2500" dirty="0"/>
                    </a:p>
                  </a:txBody>
                  <a:tcPr/>
                </a:tc>
                <a:tc>
                  <a:txBody>
                    <a:bodyPr/>
                    <a:lstStyle/>
                    <a:p>
                      <a:r>
                        <a:rPr lang="en-US" sz="2500" dirty="0" smtClean="0"/>
                        <a:t>8-16</a:t>
                      </a:r>
                      <a:endParaRPr lang="en-US" sz="2500" dirty="0"/>
                    </a:p>
                  </a:txBody>
                  <a:tcPr/>
                </a:tc>
              </a:tr>
              <a:tr h="725064">
                <a:tc>
                  <a:txBody>
                    <a:bodyPr/>
                    <a:lstStyle/>
                    <a:p>
                      <a:r>
                        <a:rPr lang="en-US" sz="2500" dirty="0" smtClean="0"/>
                        <a:t>IV</a:t>
                      </a:r>
                      <a:endParaRPr lang="en-US" sz="2500" dirty="0"/>
                    </a:p>
                  </a:txBody>
                  <a:tcPr/>
                </a:tc>
                <a:tc>
                  <a:txBody>
                    <a:bodyPr/>
                    <a:lstStyle/>
                    <a:p>
                      <a:r>
                        <a:rPr lang="en-US" sz="2500" dirty="0" smtClean="0"/>
                        <a:t>Business and Functions of the Bank</a:t>
                      </a:r>
                      <a:endParaRPr lang="en-US" sz="2500" dirty="0"/>
                    </a:p>
                  </a:txBody>
                  <a:tcPr/>
                </a:tc>
                <a:tc>
                  <a:txBody>
                    <a:bodyPr/>
                    <a:lstStyle/>
                    <a:p>
                      <a:r>
                        <a:rPr lang="en-US" sz="2500" dirty="0" smtClean="0"/>
                        <a:t>17-40</a:t>
                      </a:r>
                      <a:endParaRPr lang="en-US" sz="2500" dirty="0"/>
                    </a:p>
                  </a:txBody>
                  <a:tcPr/>
                </a:tc>
              </a:tr>
              <a:tr h="725064">
                <a:tc>
                  <a:txBody>
                    <a:bodyPr/>
                    <a:lstStyle/>
                    <a:p>
                      <a:r>
                        <a:rPr lang="en-US" sz="2500" dirty="0" smtClean="0"/>
                        <a:t>V</a:t>
                      </a:r>
                      <a:endParaRPr lang="en-US" sz="2500" dirty="0"/>
                    </a:p>
                  </a:txBody>
                  <a:tcPr/>
                </a:tc>
                <a:tc>
                  <a:txBody>
                    <a:bodyPr/>
                    <a:lstStyle/>
                    <a:p>
                      <a:r>
                        <a:rPr lang="en-US" sz="2500" dirty="0" smtClean="0"/>
                        <a:t>General</a:t>
                      </a:r>
                      <a:endParaRPr lang="en-US" sz="2500" dirty="0"/>
                    </a:p>
                  </a:txBody>
                  <a:tcPr/>
                </a:tc>
                <a:tc>
                  <a:txBody>
                    <a:bodyPr/>
                    <a:lstStyle/>
                    <a:p>
                      <a:r>
                        <a:rPr lang="en-US" sz="2500" dirty="0" smtClean="0"/>
                        <a:t>41-55</a:t>
                      </a:r>
                      <a:endParaRPr lang="en-US" sz="2500" dirty="0"/>
                    </a:p>
                  </a:txBody>
                  <a:tcPr/>
                </a:tc>
              </a:tr>
            </a:tbl>
          </a:graphicData>
        </a:graphic>
      </p:graphicFrame>
      <p:sp>
        <p:nvSpPr>
          <p:cNvPr id="5" name="Slide Number Placeholder 4"/>
          <p:cNvSpPr>
            <a:spLocks noGrp="1"/>
          </p:cNvSpPr>
          <p:nvPr>
            <p:ph type="sldNum" sz="quarter" idx="12"/>
          </p:nvPr>
        </p:nvSpPr>
        <p:spPr/>
        <p:txBody>
          <a:bodyPr/>
          <a:lstStyle/>
          <a:p>
            <a:fld id="{2ECFDE0E-30D6-4E49-9F6C-ECA1CE16B819}" type="slidenum">
              <a:rPr lang="en-US" smtClean="0"/>
              <a:pPr/>
              <a:t>49</a:t>
            </a:fld>
            <a:endParaRPr lang="en-US"/>
          </a:p>
        </p:txBody>
      </p:sp>
    </p:spTree>
    <p:extLst>
      <p:ext uri="{BB962C8B-B14F-4D97-AF65-F5344CB8AC3E}">
        <p14:creationId xmlns:p14="http://schemas.microsoft.com/office/powerpoint/2010/main" xmlns="" val="21738633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2ECFDE0E-30D6-4E49-9F6C-ECA1CE16B819}" type="slidenum">
              <a:rPr lang="en-US" smtClean="0"/>
              <a:pPr/>
              <a:t>50</a:t>
            </a:fld>
            <a:endParaRPr lang="en-US"/>
          </a:p>
        </p:txBody>
      </p:sp>
    </p:spTree>
    <p:extLst>
      <p:ext uri="{BB962C8B-B14F-4D97-AF65-F5344CB8AC3E}">
        <p14:creationId xmlns:p14="http://schemas.microsoft.com/office/powerpoint/2010/main" xmlns="" val="26135344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2468</Words>
  <Application>Microsoft Office PowerPoint</Application>
  <PresentationFormat>On-screen Show (4:3)</PresentationFormat>
  <Paragraphs>205</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MBF-705 LEGAL AND REGULATORY ASPECTS OF BANKING SUPERVISION</vt:lpstr>
      <vt:lpstr>Summary of Last session</vt:lpstr>
      <vt:lpstr>Agenda of this session</vt:lpstr>
      <vt:lpstr>The State Bank of Pakistan Act, 1956 Act No. XXXIII of 1956 </vt:lpstr>
      <vt:lpstr>CHAPTERS AND SECTIONS</vt:lpstr>
      <vt:lpstr>AN ACT TO PROVIDE FOR THE ESTABLISHMENT OF THE STATE BANK OF PAKISTAN </vt:lpstr>
      <vt:lpstr>The State Bank of Pakistan Act, 1956</vt:lpstr>
      <vt:lpstr>PRELIMINARY</vt:lpstr>
      <vt:lpstr>3. Establishment and incorporation of the Bank</vt:lpstr>
      <vt:lpstr>3. Establishment and incorporation of the Bank (Contd.)</vt:lpstr>
      <vt:lpstr>4. Share Capital</vt:lpstr>
      <vt:lpstr>4. Share Capital (Contd.)</vt:lpstr>
      <vt:lpstr>4. Share Capital (Contd.)</vt:lpstr>
      <vt:lpstr>5. Guarantee by Federal Government</vt:lpstr>
      <vt:lpstr>8. Offices, Branches and Agencies</vt:lpstr>
      <vt:lpstr>8. Offices, Branches and Agencies (Contd.)</vt:lpstr>
      <vt:lpstr>8. Offices, Branches and Agencies (Contd.)</vt:lpstr>
      <vt:lpstr>9. Central Board of Directors</vt:lpstr>
      <vt:lpstr>9. Central Board of Directors (Contd.)</vt:lpstr>
      <vt:lpstr>9. Central Board of Directors (Contd.)</vt:lpstr>
      <vt:lpstr>10. GOVERNOR AND DEPUTY GOVERNORS</vt:lpstr>
      <vt:lpstr>10. GOVERNOR AND DEPUTY GOVERNORS (Contd.)</vt:lpstr>
      <vt:lpstr>11. Executive Committee</vt:lpstr>
      <vt:lpstr>11. Executive Committee (Contd.)</vt:lpstr>
      <vt:lpstr>16. General and annual general meetings</vt:lpstr>
      <vt:lpstr>16. General and annual general meetings (Contd.)</vt:lpstr>
      <vt:lpstr>17. Business which the Bank may transact</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17. Business which the Bank may transact (Contd.)</vt:lpstr>
      <vt:lpstr>20. Business which the Bank may not transact</vt:lpstr>
      <vt:lpstr>21. Government business</vt:lpstr>
      <vt:lpstr>26. Issue Department</vt:lpstr>
      <vt:lpstr>27. Denominations and form of Bank Notes</vt:lpstr>
      <vt:lpstr>28. Re-issue of Notes</vt:lpstr>
      <vt:lpstr>29. Lost, Stolen, mutilated or imperfect notes</vt:lpstr>
      <vt:lpstr>36. Cash Reserve of Scheduled Banks to be kept with the Bank</vt:lpstr>
      <vt:lpstr>39. Publication of consolidated statement by the Bank</vt:lpstr>
      <vt:lpstr>Summary of this session State Bank of Pakistan Act, 1956</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MBF-705 LEGAL AND REGULATORY ASPECTS OF BANKING SUPERVISION</dc:title>
  <dc:creator>Usman</dc:creator>
  <cp:lastModifiedBy>vcomsats</cp:lastModifiedBy>
  <cp:revision>12</cp:revision>
  <dcterms:created xsi:type="dcterms:W3CDTF">2013-12-19T01:48:23Z</dcterms:created>
  <dcterms:modified xsi:type="dcterms:W3CDTF">2013-12-20T10:52:06Z</dcterms:modified>
</cp:coreProperties>
</file>