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1"/>
  </p:notesMasterIdLst>
  <p:sldIdLst>
    <p:sldId id="281" r:id="rId2"/>
    <p:sldId id="282" r:id="rId3"/>
    <p:sldId id="315" r:id="rId4"/>
    <p:sldId id="257" r:id="rId5"/>
    <p:sldId id="258" r:id="rId6"/>
    <p:sldId id="259" r:id="rId7"/>
    <p:sldId id="260" r:id="rId8"/>
    <p:sldId id="261" r:id="rId9"/>
    <p:sldId id="283" r:id="rId10"/>
    <p:sldId id="262" r:id="rId11"/>
    <p:sldId id="284" r:id="rId12"/>
    <p:sldId id="263" r:id="rId13"/>
    <p:sldId id="285" r:id="rId14"/>
    <p:sldId id="264" r:id="rId15"/>
    <p:sldId id="286" r:id="rId16"/>
    <p:sldId id="265" r:id="rId17"/>
    <p:sldId id="266" r:id="rId18"/>
    <p:sldId id="287" r:id="rId19"/>
    <p:sldId id="267" r:id="rId20"/>
    <p:sldId id="288" r:id="rId21"/>
    <p:sldId id="305" r:id="rId22"/>
    <p:sldId id="306" r:id="rId23"/>
    <p:sldId id="307" r:id="rId24"/>
    <p:sldId id="308" r:id="rId25"/>
    <p:sldId id="309" r:id="rId26"/>
    <p:sldId id="310" r:id="rId27"/>
    <p:sldId id="311" r:id="rId28"/>
    <p:sldId id="312" r:id="rId29"/>
    <p:sldId id="313" r:id="rId30"/>
    <p:sldId id="268" r:id="rId31"/>
    <p:sldId id="289" r:id="rId32"/>
    <p:sldId id="290" r:id="rId33"/>
    <p:sldId id="291" r:id="rId34"/>
    <p:sldId id="269" r:id="rId35"/>
    <p:sldId id="292" r:id="rId36"/>
    <p:sldId id="293" r:id="rId37"/>
    <p:sldId id="270" r:id="rId38"/>
    <p:sldId id="314" r:id="rId39"/>
    <p:sldId id="294" r:id="rId40"/>
    <p:sldId id="271" r:id="rId41"/>
    <p:sldId id="295" r:id="rId42"/>
    <p:sldId id="296" r:id="rId43"/>
    <p:sldId id="272" r:id="rId44"/>
    <p:sldId id="297" r:id="rId45"/>
    <p:sldId id="278" r:id="rId46"/>
    <p:sldId id="304" r:id="rId47"/>
    <p:sldId id="303" r:id="rId48"/>
    <p:sldId id="316" r:id="rId49"/>
    <p:sldId id="28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447583-3E23-42A5-874D-1D29EECEC016}" type="datetimeFigureOut">
              <a:rPr lang="en-US" smtClean="0"/>
              <a:pPr/>
              <a:t>12/19/2013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0DC401-37D6-45BB-8D63-A9DC48D87AB6}" type="slidenum">
              <a:rPr lang="en-US" smtClean="0"/>
              <a:pPr/>
              <a:t>‹#›</a:t>
            </a:fld>
            <a:endParaRPr lang="en-US"/>
          </a:p>
        </p:txBody>
      </p:sp>
    </p:spTree>
    <p:extLst>
      <p:ext uri="{BB962C8B-B14F-4D97-AF65-F5344CB8AC3E}">
        <p14:creationId xmlns:p14="http://schemas.microsoft.com/office/powerpoint/2010/main" xmlns="" val="2651871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045E9A-2E1C-4B43-9EBA-C6534951B3B4}" type="datetime1">
              <a:rPr lang="en-US" smtClean="0"/>
              <a:pPr/>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3575331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ADE921-B2E1-458F-A3D9-58EF75CEB37D}" type="datetime1">
              <a:rPr lang="en-US" smtClean="0"/>
              <a:pPr/>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400739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0E9448-BCE3-47CF-AB11-91C6240E5674}" type="datetime1">
              <a:rPr lang="en-US" smtClean="0"/>
              <a:pPr/>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1988165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4BBB6B-374C-4031-8EDC-9CF49BB8DAC4}" type="datetime1">
              <a:rPr lang="en-US" smtClean="0"/>
              <a:pPr/>
              <a:t>12/19/2013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2253628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BAB523-9E30-4C0C-9E21-4A9908F47D35}" type="datetime1">
              <a:rPr lang="en-US" smtClean="0"/>
              <a:pPr/>
              <a:t>12/19/2013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408035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421B99-3772-4C41-A3C4-E0D611BCCA6E}" type="datetime1">
              <a:rPr lang="en-US" smtClean="0"/>
              <a:pPr/>
              <a:t>12/19/2013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1450917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AD6B1-6911-4800-BACC-EDD0EC4EACD5}" type="datetime1">
              <a:rPr lang="en-US" smtClean="0"/>
              <a:pPr/>
              <a:t>12/19/2013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274556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571F92-8A6C-46A1-83B3-2787BB43A1E9}" type="datetime1">
              <a:rPr lang="en-US" smtClean="0"/>
              <a:pPr/>
              <a:t>12/19/2013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73818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3D59EE-656F-435D-9A7F-6C75F7F67FAA}" type="datetime1">
              <a:rPr lang="en-US" smtClean="0"/>
              <a:pPr/>
              <a:t>12/19/2013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4216114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4544-8ECF-4DB4-AD6A-07E028383402}" type="datetime1">
              <a:rPr lang="en-US" smtClean="0"/>
              <a:pPr/>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2630147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CE1A47-A153-4288-85B7-295B8F30FD8C}" type="datetime1">
              <a:rPr lang="en-US" smtClean="0"/>
              <a:pPr/>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322683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68A7CA-E06E-47AC-94FA-F97B8DB1D11F}" type="datetime1">
              <a:rPr lang="en-US" smtClean="0"/>
              <a:pPr/>
              <a:t>12/19/2013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DF93FA-7F6F-4FB8-A869-92F785360332}" type="slidenum">
              <a:rPr lang="en-US" smtClean="0"/>
              <a:pPr/>
              <a:t>‹#›</a:t>
            </a:fld>
            <a:endParaRPr lang="en-US"/>
          </a:p>
        </p:txBody>
      </p:sp>
    </p:spTree>
    <p:extLst>
      <p:ext uri="{BB962C8B-B14F-4D97-AF65-F5344CB8AC3E}">
        <p14:creationId xmlns:p14="http://schemas.microsoft.com/office/powerpoint/2010/main" xmlns="" val="3163185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562600" y="468868"/>
            <a:ext cx="2590800" cy="369332"/>
          </a:xfrm>
          <a:prstGeom prst="rect">
            <a:avLst/>
          </a:prstGeom>
          <a:noFill/>
        </p:spPr>
        <p:txBody>
          <a:bodyPr wrap="square" rtlCol="0">
            <a:spAutoFit/>
          </a:bodyPr>
          <a:lstStyle/>
          <a:p>
            <a:pPr algn="r"/>
            <a:r>
              <a:rPr lang="en-US" dirty="0" smtClean="0"/>
              <a:t>Session: TWENTY FIVE</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2833885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SECTION 6</a:t>
            </a:r>
          </a:p>
          <a:p>
            <a:pPr lvl="1"/>
            <a:r>
              <a:rPr lang="en-US" dirty="0" smtClean="0"/>
              <a:t>Systemic Banking Crisis</a:t>
            </a:r>
          </a:p>
          <a:p>
            <a:pPr lvl="1"/>
            <a:r>
              <a:rPr lang="en-US" dirty="0" smtClean="0"/>
              <a:t>Indicators of Banking Crisis</a:t>
            </a:r>
          </a:p>
          <a:p>
            <a:pPr lvl="1"/>
            <a:r>
              <a:rPr lang="en-US" dirty="0" smtClean="0"/>
              <a:t>Others Causes of Banking Crisis</a:t>
            </a:r>
          </a:p>
          <a:p>
            <a:pPr lvl="1"/>
            <a:r>
              <a:rPr lang="en-US" dirty="0" smtClean="0"/>
              <a:t>Fundamental Factors behind most Crisis</a:t>
            </a:r>
          </a:p>
          <a:p>
            <a:pPr lvl="1"/>
            <a:r>
              <a:rPr lang="en-US" dirty="0" smtClean="0"/>
              <a:t>Crisis Containment Policies</a:t>
            </a:r>
          </a:p>
          <a:p>
            <a:pPr lvl="1"/>
            <a:r>
              <a:rPr lang="en-US" dirty="0" smtClean="0"/>
              <a:t>Policy responses for Resolution</a:t>
            </a:r>
          </a:p>
          <a:p>
            <a:pPr lvl="1"/>
            <a:r>
              <a:rPr lang="en-US" dirty="0" smtClean="0"/>
              <a:t>Crisis Containment Tools</a:t>
            </a:r>
          </a:p>
          <a:p>
            <a:pPr lvl="1"/>
            <a:r>
              <a:rPr lang="en-US" dirty="0" smtClean="0"/>
              <a:t>Policy resolution Approaches</a:t>
            </a:r>
          </a:p>
          <a:p>
            <a:pPr lvl="1"/>
            <a:r>
              <a:rPr lang="en-US" dirty="0" smtClean="0"/>
              <a:t>Guiding principles for bank resolution policy</a:t>
            </a:r>
          </a:p>
          <a:p>
            <a:pPr lvl="1"/>
            <a:r>
              <a:rPr lang="en-US" dirty="0" smtClean="0"/>
              <a:t>Resolution Techniques</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2</a:t>
            </a:fld>
            <a:endParaRPr lang="en-US"/>
          </a:p>
        </p:txBody>
      </p:sp>
    </p:spTree>
    <p:extLst>
      <p:ext uri="{BB962C8B-B14F-4D97-AF65-F5344CB8AC3E}">
        <p14:creationId xmlns:p14="http://schemas.microsoft.com/office/powerpoint/2010/main" xmlns="" val="3954626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lstStyle/>
          <a:p>
            <a:r>
              <a:rPr lang="en-US" dirty="0" smtClean="0"/>
              <a:t>What is Deposit Insurance</a:t>
            </a:r>
          </a:p>
          <a:p>
            <a:r>
              <a:rPr lang="en-US" dirty="0" smtClean="0"/>
              <a:t>State of Deposit Insurance in Pakistan</a:t>
            </a:r>
          </a:p>
          <a:p>
            <a:r>
              <a:rPr lang="en-US" dirty="0" smtClean="0"/>
              <a:t>Draft Deposit Protection ACT of Pakistan</a:t>
            </a:r>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3</a:t>
            </a:fld>
            <a:endParaRPr lang="en-US"/>
          </a:p>
        </p:txBody>
      </p:sp>
    </p:spTree>
    <p:extLst>
      <p:ext uri="{BB962C8B-B14F-4D97-AF65-F5344CB8AC3E}">
        <p14:creationId xmlns:p14="http://schemas.microsoft.com/office/powerpoint/2010/main" xmlns="" val="10997588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
            </a:r>
            <a:r>
              <a:rPr lang="en-US" dirty="0" smtClean="0"/>
              <a:t>eposit insurance</a:t>
            </a:r>
            <a:endParaRPr lang="en-US" dirty="0"/>
          </a:p>
        </p:txBody>
      </p:sp>
      <p:sp>
        <p:nvSpPr>
          <p:cNvPr id="3" name="Content Placeholder 2"/>
          <p:cNvSpPr>
            <a:spLocks noGrp="1"/>
          </p:cNvSpPr>
          <p:nvPr>
            <p:ph idx="1"/>
          </p:nvPr>
        </p:nvSpPr>
        <p:spPr/>
        <p:txBody>
          <a:bodyPr/>
          <a:lstStyle/>
          <a:p>
            <a:r>
              <a:rPr lang="en-US" dirty="0" smtClean="0"/>
              <a:t>Deposit </a:t>
            </a:r>
            <a:r>
              <a:rPr lang="en-US" dirty="0"/>
              <a:t>insurance is a measure implemented in many countries to protect bank depositors, in full or in part, from losses caused by a bank's inability to pay its debts when due. </a:t>
            </a:r>
            <a:endParaRPr lang="en-US" dirty="0" smtClean="0"/>
          </a:p>
          <a:p>
            <a:endParaRPr lang="en-US" dirty="0"/>
          </a:p>
          <a:p>
            <a:r>
              <a:rPr lang="en-US" dirty="0" smtClean="0"/>
              <a:t>Deposit </a:t>
            </a:r>
            <a:r>
              <a:rPr lang="en-US" dirty="0"/>
              <a:t>insurance systems are one component of a financial system safety net that promotes financial stability.</a:t>
            </a:r>
          </a:p>
        </p:txBody>
      </p:sp>
      <p:sp>
        <p:nvSpPr>
          <p:cNvPr id="4" name="Slide Number Placeholder 3"/>
          <p:cNvSpPr>
            <a:spLocks noGrp="1"/>
          </p:cNvSpPr>
          <p:nvPr>
            <p:ph type="sldNum" sz="quarter" idx="12"/>
          </p:nvPr>
        </p:nvSpPr>
        <p:spPr/>
        <p:txBody>
          <a:bodyPr/>
          <a:lstStyle/>
          <a:p>
            <a:fld id="{2DDF93FA-7F6F-4FB8-A869-92F785360332}" type="slidenum">
              <a:rPr lang="en-US" smtClean="0"/>
              <a:pPr/>
              <a:t>4</a:t>
            </a:fld>
            <a:endParaRPr lang="en-US"/>
          </a:p>
        </p:txBody>
      </p:sp>
    </p:spTree>
    <p:extLst>
      <p:ext uri="{BB962C8B-B14F-4D97-AF65-F5344CB8AC3E}">
        <p14:creationId xmlns:p14="http://schemas.microsoft.com/office/powerpoint/2010/main" xmlns="" val="3491244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a:t>
            </a:r>
            <a:r>
              <a:rPr lang="en-US" dirty="0" smtClean="0"/>
              <a:t>insurance (Contd.)</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primary purposes of the Deposit Insurance Fund (DIF) are: </a:t>
            </a:r>
            <a:endParaRPr lang="en-US" dirty="0" smtClean="0"/>
          </a:p>
          <a:p>
            <a:pPr lvl="1"/>
            <a:r>
              <a:rPr lang="en-US" dirty="0" smtClean="0"/>
              <a:t>(</a:t>
            </a:r>
            <a:r>
              <a:rPr lang="en-US" dirty="0"/>
              <a:t>1) to insure the deposits and protect the depositors of insured banks and </a:t>
            </a:r>
            <a:endParaRPr lang="en-US" dirty="0" smtClean="0"/>
          </a:p>
          <a:p>
            <a:pPr lvl="1"/>
            <a:r>
              <a:rPr lang="en-US" dirty="0" smtClean="0"/>
              <a:t>(</a:t>
            </a:r>
            <a:r>
              <a:rPr lang="en-US" dirty="0"/>
              <a:t>2) to resolve failed banks. </a:t>
            </a:r>
            <a:endParaRPr lang="en-US" dirty="0" smtClean="0"/>
          </a:p>
          <a:p>
            <a:r>
              <a:rPr lang="en-US" dirty="0" smtClean="0"/>
              <a:t>The </a:t>
            </a:r>
            <a:r>
              <a:rPr lang="en-US" dirty="0"/>
              <a:t>DIF is funded mainly through quarterly assessments on insured banks, but also receives interest income on its securities.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5</a:t>
            </a:fld>
            <a:endParaRPr lang="en-US"/>
          </a:p>
        </p:txBody>
      </p:sp>
    </p:spTree>
    <p:extLst>
      <p:ext uri="{BB962C8B-B14F-4D97-AF65-F5344CB8AC3E}">
        <p14:creationId xmlns:p14="http://schemas.microsoft.com/office/powerpoint/2010/main" xmlns="" val="6799365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Deposit Insurance In Pakistan</a:t>
            </a:r>
            <a:endParaRPr lang="en-US" dirty="0"/>
          </a:p>
        </p:txBody>
      </p:sp>
      <p:sp>
        <p:nvSpPr>
          <p:cNvPr id="3" name="Content Placeholder 2"/>
          <p:cNvSpPr>
            <a:spLocks noGrp="1"/>
          </p:cNvSpPr>
          <p:nvPr>
            <p:ph idx="1"/>
          </p:nvPr>
        </p:nvSpPr>
        <p:spPr/>
        <p:txBody>
          <a:bodyPr/>
          <a:lstStyle/>
          <a:p>
            <a:r>
              <a:rPr lang="en-US" dirty="0" smtClean="0"/>
              <a:t>Denationalization of state owned banks coupled with entry of new private institutions has left the safety of deposits in case of a bank failure to an arbitrary and implicit deposit protection mechanism, as the Bank Nationalization Act, 1974 covers only depositors of nationalized banks</a:t>
            </a:r>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6</a:t>
            </a:fld>
            <a:endParaRPr lang="en-US"/>
          </a:p>
        </p:txBody>
      </p:sp>
    </p:spTree>
    <p:extLst>
      <p:ext uri="{BB962C8B-B14F-4D97-AF65-F5344CB8AC3E}">
        <p14:creationId xmlns:p14="http://schemas.microsoft.com/office/powerpoint/2010/main" xmlns="" val="29782343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a:t>
            </a:r>
            <a:r>
              <a:rPr lang="en-US" dirty="0" smtClean="0"/>
              <a:t>Pakistan (Contd.)</a:t>
            </a:r>
            <a:endParaRPr lang="en-US" dirty="0"/>
          </a:p>
        </p:txBody>
      </p:sp>
      <p:sp>
        <p:nvSpPr>
          <p:cNvPr id="3" name="Content Placeholder 2"/>
          <p:cNvSpPr>
            <a:spLocks noGrp="1"/>
          </p:cNvSpPr>
          <p:nvPr>
            <p:ph idx="1"/>
          </p:nvPr>
        </p:nvSpPr>
        <p:spPr/>
        <p:txBody>
          <a:bodyPr>
            <a:normAutofit/>
          </a:bodyPr>
          <a:lstStyle/>
          <a:p>
            <a:r>
              <a:rPr lang="en-US" dirty="0" smtClean="0"/>
              <a:t>Accordingly, need has been felt to set up a formal system of explicit deposit protection during the second half of 2008. </a:t>
            </a:r>
          </a:p>
          <a:p>
            <a:endParaRPr lang="en-US" dirty="0"/>
          </a:p>
          <a:p>
            <a:r>
              <a:rPr lang="en-US" dirty="0" smtClean="0"/>
              <a:t>A number of steps were taken. </a:t>
            </a:r>
          </a:p>
          <a:p>
            <a:r>
              <a:rPr lang="en-US" dirty="0" smtClean="0"/>
              <a:t>A ‘concept paper’ on the subject was developed, and the scheme was prepared after consultation with the stakeholders. </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7</a:t>
            </a:fld>
            <a:endParaRPr lang="en-US"/>
          </a:p>
        </p:txBody>
      </p:sp>
    </p:spTree>
    <p:extLst>
      <p:ext uri="{BB962C8B-B14F-4D97-AF65-F5344CB8AC3E}">
        <p14:creationId xmlns:p14="http://schemas.microsoft.com/office/powerpoint/2010/main" xmlns="" val="34439504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normAutofit/>
          </a:bodyPr>
          <a:lstStyle/>
          <a:p>
            <a:r>
              <a:rPr lang="en-US" dirty="0" smtClean="0"/>
              <a:t>Additionally, a draft Act for establishment of deposit protection fund was prepared and sent to the Ministry of Finance for approval. </a:t>
            </a:r>
          </a:p>
          <a:p>
            <a:r>
              <a:rPr lang="en-US" dirty="0" smtClean="0"/>
              <a:t>Once the Act is enacted, its formal launch will explicitly cover large number of eligible/small depositors of the banking system. </a:t>
            </a:r>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8</a:t>
            </a:fld>
            <a:endParaRPr lang="en-US"/>
          </a:p>
        </p:txBody>
      </p:sp>
    </p:spTree>
    <p:extLst>
      <p:ext uri="{BB962C8B-B14F-4D97-AF65-F5344CB8AC3E}">
        <p14:creationId xmlns:p14="http://schemas.microsoft.com/office/powerpoint/2010/main" xmlns="" val="359524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lstStyle/>
          <a:p>
            <a:r>
              <a:rPr lang="en-US" dirty="0"/>
              <a:t>Further, the system will remove the burden of a bailout package, in case of a bank’s failure, on tax payers as participating banks will contribute towards the fund through regular premium payments. </a:t>
            </a:r>
          </a:p>
          <a:p>
            <a:endParaRPr lang="en-US" dirty="0"/>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9</a:t>
            </a:fld>
            <a:endParaRPr lang="en-US"/>
          </a:p>
        </p:txBody>
      </p:sp>
    </p:spTree>
    <p:extLst>
      <p:ext uri="{BB962C8B-B14F-4D97-AF65-F5344CB8AC3E}">
        <p14:creationId xmlns:p14="http://schemas.microsoft.com/office/powerpoint/2010/main" xmlns="" val="448650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normAutofit/>
          </a:bodyPr>
          <a:lstStyle/>
          <a:p>
            <a:r>
              <a:rPr lang="en-US" dirty="0" smtClean="0"/>
              <a:t>The </a:t>
            </a:r>
            <a:r>
              <a:rPr lang="en-US" dirty="0"/>
              <a:t>authorities were not pushed so far for establishing a separate deposit protection institution due to Sec 58(2) of the Banking Companies Ordinance 1962 which accorded priority payment to every depositor of the banking company a sum of one hundred thousand rupees or the balance at his credit, whichever is less.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10</a:t>
            </a:fld>
            <a:endParaRPr lang="en-US"/>
          </a:p>
        </p:txBody>
      </p:sp>
    </p:spTree>
    <p:extLst>
      <p:ext uri="{BB962C8B-B14F-4D97-AF65-F5344CB8AC3E}">
        <p14:creationId xmlns:p14="http://schemas.microsoft.com/office/powerpoint/2010/main" xmlns="" val="24128566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There was added comfort from Sec 5 (4) of the Banks (</a:t>
            </a:r>
            <a:r>
              <a:rPr lang="en-US" dirty="0" err="1"/>
              <a:t>Nationalisation</a:t>
            </a:r>
            <a:r>
              <a:rPr lang="en-US" dirty="0"/>
              <a:t>) Act, 1974 which guarantees safety of bank deposits by the federal government. </a:t>
            </a:r>
            <a:endParaRPr lang="en-US" dirty="0" smtClean="0"/>
          </a:p>
          <a:p>
            <a:endParaRPr lang="en-US" dirty="0"/>
          </a:p>
          <a:p>
            <a:r>
              <a:rPr lang="en-US" dirty="0" smtClean="0"/>
              <a:t>The </a:t>
            </a:r>
            <a:r>
              <a:rPr lang="en-US" dirty="0"/>
              <a:t>DPF Act will substitute the protection now available.</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11</a:t>
            </a:fld>
            <a:endParaRPr lang="en-US"/>
          </a:p>
        </p:txBody>
      </p:sp>
    </p:spTree>
    <p:extLst>
      <p:ext uri="{BB962C8B-B14F-4D97-AF65-F5344CB8AC3E}">
        <p14:creationId xmlns:p14="http://schemas.microsoft.com/office/powerpoint/2010/main" xmlns="" val="5692935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DPF is to compensate the depositors for losses incurred by them to the extent of protected deposits in the event of failure of a ‘member’ </a:t>
            </a:r>
            <a:r>
              <a:rPr lang="en-US" dirty="0" smtClean="0"/>
              <a:t>—</a:t>
            </a:r>
          </a:p>
          <a:p>
            <a:pPr lvl="1"/>
            <a:r>
              <a:rPr lang="en-US" dirty="0" smtClean="0"/>
              <a:t>a </a:t>
            </a:r>
            <a:r>
              <a:rPr lang="en-US" dirty="0"/>
              <a:t>banking company or a financial </a:t>
            </a:r>
            <a:r>
              <a:rPr lang="en-US" dirty="0" smtClean="0"/>
              <a:t>institution</a:t>
            </a:r>
          </a:p>
          <a:p>
            <a:pPr lvl="1"/>
            <a:r>
              <a:rPr lang="en-US" dirty="0" smtClean="0"/>
              <a:t>which </a:t>
            </a:r>
            <a:r>
              <a:rPr lang="en-US" dirty="0"/>
              <a:t>may be notified and required to pay premium to it under the provisions of this Act.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12</a:t>
            </a:fld>
            <a:endParaRPr lang="en-US"/>
          </a:p>
        </p:txBody>
      </p:sp>
    </p:spTree>
    <p:extLst>
      <p:ext uri="{BB962C8B-B14F-4D97-AF65-F5344CB8AC3E}">
        <p14:creationId xmlns:p14="http://schemas.microsoft.com/office/powerpoint/2010/main" xmlns="" val="29023780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a:t>All scheduled banks, unless, exempted by the DPF board, shall compulsorily be DPF members and liable to pay the prescribed premium.</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13</a:t>
            </a:fld>
            <a:endParaRPr lang="en-US"/>
          </a:p>
        </p:txBody>
      </p:sp>
    </p:spTree>
    <p:extLst>
      <p:ext uri="{BB962C8B-B14F-4D97-AF65-F5344CB8AC3E}">
        <p14:creationId xmlns:p14="http://schemas.microsoft.com/office/powerpoint/2010/main" xmlns="" val="11545696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lstStyle/>
          <a:p>
            <a:r>
              <a:rPr lang="en-US" dirty="0"/>
              <a:t>Regardless of the number and size of various deposits, the DPF shall provide protection up to an amount determined by it from time to time.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14</a:t>
            </a:fld>
            <a:endParaRPr lang="en-US"/>
          </a:p>
        </p:txBody>
      </p:sp>
    </p:spTree>
    <p:extLst>
      <p:ext uri="{BB962C8B-B14F-4D97-AF65-F5344CB8AC3E}">
        <p14:creationId xmlns:p14="http://schemas.microsoft.com/office/powerpoint/2010/main" xmlns="" val="1482490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lstStyle/>
          <a:p>
            <a:r>
              <a:rPr lang="en-US" dirty="0"/>
              <a:t>The protected amount shall be inclusive of any interest accrued or return due as on the notification date by the SBP to the effect that normal operations of a member has been closed or suspended as a result of its insolvency or any judicial or regulatory action.</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15</a:t>
            </a:fld>
            <a:endParaRPr lang="en-US"/>
          </a:p>
        </p:txBody>
      </p:sp>
    </p:spTree>
    <p:extLst>
      <p:ext uri="{BB962C8B-B14F-4D97-AF65-F5344CB8AC3E}">
        <p14:creationId xmlns:p14="http://schemas.microsoft.com/office/powerpoint/2010/main" xmlns="" val="16436690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lstStyle/>
          <a:p>
            <a:r>
              <a:rPr lang="en-US" dirty="0"/>
              <a:t>The DPF has no role in the issue of such notification or monitoring and supervision of the scheduled banks, for which the SBP is solely responsible. </a:t>
            </a:r>
            <a:endParaRPr lang="en-US" dirty="0" smtClean="0"/>
          </a:p>
          <a:p>
            <a:endParaRPr lang="en-US" dirty="0"/>
          </a:p>
          <a:p>
            <a:r>
              <a:rPr lang="en-US" dirty="0" smtClean="0"/>
              <a:t>As </a:t>
            </a:r>
            <a:r>
              <a:rPr lang="en-US" dirty="0"/>
              <a:t>and when the SBP declares a protected institution as a failed institution, DPF will come into play.</a:t>
            </a:r>
          </a:p>
        </p:txBody>
      </p:sp>
      <p:sp>
        <p:nvSpPr>
          <p:cNvPr id="4" name="Slide Number Placeholder 3"/>
          <p:cNvSpPr>
            <a:spLocks noGrp="1"/>
          </p:cNvSpPr>
          <p:nvPr>
            <p:ph type="sldNum" sz="quarter" idx="12"/>
          </p:nvPr>
        </p:nvSpPr>
        <p:spPr/>
        <p:txBody>
          <a:bodyPr/>
          <a:lstStyle/>
          <a:p>
            <a:fld id="{2DDF93FA-7F6F-4FB8-A869-92F785360332}" type="slidenum">
              <a:rPr lang="en-US" smtClean="0"/>
              <a:pPr/>
              <a:t>16</a:t>
            </a:fld>
            <a:endParaRPr lang="en-US"/>
          </a:p>
        </p:txBody>
      </p:sp>
    </p:spTree>
    <p:extLst>
      <p:ext uri="{BB962C8B-B14F-4D97-AF65-F5344CB8AC3E}">
        <p14:creationId xmlns:p14="http://schemas.microsoft.com/office/powerpoint/2010/main" xmlns="" val="4321442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lstStyle/>
          <a:p>
            <a:r>
              <a:rPr lang="en-US" dirty="0"/>
              <a:t>It is feared that if there is delay in issue of notification or proper regulation and supervision of such a protected bank</a:t>
            </a:r>
            <a:r>
              <a:rPr lang="en-US" dirty="0" smtClean="0"/>
              <a:t>, </a:t>
            </a:r>
            <a:r>
              <a:rPr lang="en-US" dirty="0"/>
              <a:t>the depositors may blame the central bank for loss of their deposits in excess of the protected deposits.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17</a:t>
            </a:fld>
            <a:endParaRPr lang="en-US"/>
          </a:p>
        </p:txBody>
      </p:sp>
    </p:spTree>
    <p:extLst>
      <p:ext uri="{BB962C8B-B14F-4D97-AF65-F5344CB8AC3E}">
        <p14:creationId xmlns:p14="http://schemas.microsoft.com/office/powerpoint/2010/main" xmlns="" val="15903052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lstStyle/>
          <a:p>
            <a:r>
              <a:rPr lang="en-US" dirty="0"/>
              <a:t>The respective roles of DPF and the SBP may be further reviewed to avoid such complications in future.</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18</a:t>
            </a:fld>
            <a:endParaRPr lang="en-US"/>
          </a:p>
        </p:txBody>
      </p:sp>
    </p:spTree>
    <p:extLst>
      <p:ext uri="{BB962C8B-B14F-4D97-AF65-F5344CB8AC3E}">
        <p14:creationId xmlns:p14="http://schemas.microsoft.com/office/powerpoint/2010/main" xmlns="" val="34362668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normAutofit/>
          </a:bodyPr>
          <a:lstStyle/>
          <a:p>
            <a:r>
              <a:rPr lang="en-US" dirty="0"/>
              <a:t>The DPF shall pay the liabilities of the failed institution to its depositors up to the amount protected and the DPF shall owe no interest on these amounts.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19</a:t>
            </a:fld>
            <a:endParaRPr lang="en-US"/>
          </a:p>
        </p:txBody>
      </p:sp>
    </p:spTree>
    <p:extLst>
      <p:ext uri="{BB962C8B-B14F-4D97-AF65-F5344CB8AC3E}">
        <p14:creationId xmlns:p14="http://schemas.microsoft.com/office/powerpoint/2010/main" xmlns="" val="296517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Insurance In Pakistan (Contd.)</a:t>
            </a:r>
          </a:p>
        </p:txBody>
      </p:sp>
      <p:sp>
        <p:nvSpPr>
          <p:cNvPr id="3" name="Content Placeholder 2"/>
          <p:cNvSpPr>
            <a:spLocks noGrp="1"/>
          </p:cNvSpPr>
          <p:nvPr>
            <p:ph idx="1"/>
          </p:nvPr>
        </p:nvSpPr>
        <p:spPr/>
        <p:txBody>
          <a:bodyPr/>
          <a:lstStyle/>
          <a:p>
            <a:r>
              <a:rPr lang="en-US" dirty="0"/>
              <a:t>The maximum amount of deposit protected under Section 58(2/3) of the Banking companies Ordinance, 1962 is Rs100,000. </a:t>
            </a:r>
            <a:endParaRPr lang="en-US" dirty="0" smtClean="0"/>
          </a:p>
          <a:p>
            <a:endParaRPr lang="en-US" dirty="0"/>
          </a:p>
          <a:p>
            <a:r>
              <a:rPr lang="en-US" dirty="0" smtClean="0"/>
              <a:t>The </a:t>
            </a:r>
            <a:r>
              <a:rPr lang="en-US" dirty="0"/>
              <a:t>DPF may consider revising this amount upwards after thorough analysis of existing deposits of which at least 90 per cent should be fully protected.</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20</a:t>
            </a:fld>
            <a:endParaRPr lang="en-US"/>
          </a:p>
        </p:txBody>
      </p:sp>
    </p:spTree>
    <p:extLst>
      <p:ext uri="{BB962C8B-B14F-4D97-AF65-F5344CB8AC3E}">
        <p14:creationId xmlns:p14="http://schemas.microsoft.com/office/powerpoint/2010/main" xmlns="" val="23847206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Deposit Protection ACT</a:t>
            </a:r>
            <a:endParaRPr lang="en-US" dirty="0"/>
          </a:p>
        </p:txBody>
      </p:sp>
      <p:sp>
        <p:nvSpPr>
          <p:cNvPr id="3" name="Content Placeholder 2"/>
          <p:cNvSpPr>
            <a:spLocks noGrp="1"/>
          </p:cNvSpPr>
          <p:nvPr>
            <p:ph idx="1"/>
          </p:nvPr>
        </p:nvSpPr>
        <p:spPr/>
        <p:txBody>
          <a:bodyPr/>
          <a:lstStyle/>
          <a:p>
            <a:r>
              <a:rPr lang="en-US" dirty="0" smtClean="0"/>
              <a:t>Short title, extent and commencement.-</a:t>
            </a:r>
          </a:p>
          <a:p>
            <a:endParaRPr lang="en-US" dirty="0" smtClean="0"/>
          </a:p>
          <a:p>
            <a:pPr lvl="1"/>
            <a:r>
              <a:rPr lang="en-US" dirty="0" smtClean="0"/>
              <a:t>(1) This Act may be called the Deposit Protection Fund Act, 2008. </a:t>
            </a:r>
          </a:p>
          <a:p>
            <a:pPr lvl="1"/>
            <a:endParaRPr lang="en-US" dirty="0" smtClean="0"/>
          </a:p>
          <a:p>
            <a:pPr lvl="1"/>
            <a:r>
              <a:rPr lang="en-US" dirty="0" smtClean="0"/>
              <a:t>(2) It extends to the whole of Pakistan. </a:t>
            </a:r>
          </a:p>
          <a:p>
            <a:pPr lvl="1"/>
            <a:endParaRPr lang="en-US" dirty="0" smtClean="0"/>
          </a:p>
          <a:p>
            <a:pPr lvl="1"/>
            <a:r>
              <a:rPr lang="en-US" dirty="0" smtClean="0"/>
              <a:t>(3) It shall come into force at once.</a:t>
            </a:r>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21</a:t>
            </a:fld>
            <a:endParaRPr lang="en-US"/>
          </a:p>
        </p:txBody>
      </p:sp>
    </p:spTree>
    <p:extLst>
      <p:ext uri="{BB962C8B-B14F-4D97-AF65-F5344CB8AC3E}">
        <p14:creationId xmlns:p14="http://schemas.microsoft.com/office/powerpoint/2010/main" xmlns="" val="38513510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t>
            </a:r>
            <a:r>
              <a:rPr lang="en-US" dirty="0" smtClean="0"/>
              <a:t>ACT (Contd.)</a:t>
            </a:r>
            <a:endParaRPr lang="en-US" dirty="0"/>
          </a:p>
        </p:txBody>
      </p:sp>
      <p:sp>
        <p:nvSpPr>
          <p:cNvPr id="3" name="Content Placeholder 2"/>
          <p:cNvSpPr>
            <a:spLocks noGrp="1"/>
          </p:cNvSpPr>
          <p:nvPr>
            <p:ph idx="1"/>
          </p:nvPr>
        </p:nvSpPr>
        <p:spPr/>
        <p:txBody>
          <a:bodyPr>
            <a:normAutofit/>
          </a:bodyPr>
          <a:lstStyle/>
          <a:p>
            <a:r>
              <a:rPr lang="en-US" dirty="0" smtClean="0"/>
              <a:t>Objective of the Fund. </a:t>
            </a:r>
          </a:p>
          <a:p>
            <a:endParaRPr lang="en-US" dirty="0" smtClean="0"/>
          </a:p>
          <a:p>
            <a:pPr lvl="1"/>
            <a:r>
              <a:rPr lang="en-US" dirty="0" smtClean="0"/>
              <a:t>(1) The objective of the Fund is to compensate the depositors for losses incurred by them to the extent of protected deposits in the event of failure of a member.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22</a:t>
            </a:fld>
            <a:endParaRPr lang="en-US"/>
          </a:p>
        </p:txBody>
      </p:sp>
    </p:spTree>
    <p:extLst>
      <p:ext uri="{BB962C8B-B14F-4D97-AF65-F5344CB8AC3E}">
        <p14:creationId xmlns:p14="http://schemas.microsoft.com/office/powerpoint/2010/main" xmlns="" val="11530962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lstStyle/>
          <a:p>
            <a:pPr lvl="1"/>
            <a:r>
              <a:rPr lang="en-US" dirty="0"/>
              <a:t>(2) All banks scheduled under Section 37 (2) of the State Bank of Pakistan Act, 1956, unless, exempted or excluded by the board, shall compulsorily be members of the Fund and liable to pay the prescribed premium.</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23</a:t>
            </a:fld>
            <a:endParaRPr lang="en-US"/>
          </a:p>
        </p:txBody>
      </p:sp>
    </p:spTree>
    <p:extLst>
      <p:ext uri="{BB962C8B-B14F-4D97-AF65-F5344CB8AC3E}">
        <p14:creationId xmlns:p14="http://schemas.microsoft.com/office/powerpoint/2010/main" xmlns="" val="36114952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normAutofit fontScale="92500" lnSpcReduction="10000"/>
          </a:bodyPr>
          <a:lstStyle/>
          <a:p>
            <a:r>
              <a:rPr lang="en-US" dirty="0" smtClean="0"/>
              <a:t>Business and functions of the Fund. –</a:t>
            </a:r>
          </a:p>
          <a:p>
            <a:endParaRPr lang="en-US" dirty="0"/>
          </a:p>
          <a:p>
            <a:r>
              <a:rPr lang="en-US" dirty="0" smtClean="0"/>
              <a:t>The Fund under the overall supervision and control of the board, may transact and carry on all or any of the following functions namely:- </a:t>
            </a:r>
          </a:p>
          <a:p>
            <a:endParaRPr lang="en-US" dirty="0" smtClean="0"/>
          </a:p>
          <a:p>
            <a:pPr lvl="1"/>
            <a:r>
              <a:rPr lang="en-US" dirty="0" smtClean="0"/>
              <a:t>(a) Collect premiums and contributions from members and others; </a:t>
            </a:r>
          </a:p>
          <a:p>
            <a:pPr lvl="1"/>
            <a:endParaRPr lang="en-US" dirty="0" smtClean="0"/>
          </a:p>
          <a:p>
            <a:pPr lvl="1"/>
            <a:r>
              <a:rPr lang="en-US" dirty="0" smtClean="0"/>
              <a:t>(b) Manage resources of the Fund;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24</a:t>
            </a:fld>
            <a:endParaRPr lang="en-US"/>
          </a:p>
        </p:txBody>
      </p:sp>
    </p:spTree>
    <p:extLst>
      <p:ext uri="{BB962C8B-B14F-4D97-AF65-F5344CB8AC3E}">
        <p14:creationId xmlns:p14="http://schemas.microsoft.com/office/powerpoint/2010/main" xmlns="" val="23827611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normAutofit/>
          </a:bodyPr>
          <a:lstStyle/>
          <a:p>
            <a:pPr lvl="1"/>
            <a:r>
              <a:rPr lang="en-US" dirty="0"/>
              <a:t>(c) Assess claims made against the Fund; </a:t>
            </a:r>
            <a:endParaRPr lang="en-US" dirty="0" smtClean="0"/>
          </a:p>
          <a:p>
            <a:pPr lvl="1"/>
            <a:endParaRPr lang="en-US" dirty="0"/>
          </a:p>
          <a:p>
            <a:pPr lvl="1"/>
            <a:r>
              <a:rPr lang="en-US" dirty="0"/>
              <a:t>(d) Make payments to eligible depositors to the extent of protected deposits; </a:t>
            </a:r>
            <a:endParaRPr lang="en-US" dirty="0" smtClean="0"/>
          </a:p>
          <a:p>
            <a:pPr lvl="1"/>
            <a:endParaRPr lang="en-US" dirty="0"/>
          </a:p>
          <a:p>
            <a:pPr lvl="1"/>
            <a:r>
              <a:rPr lang="en-US" dirty="0"/>
              <a:t>(e) Recover the payments made from the assets of failed institutions, and </a:t>
            </a:r>
          </a:p>
          <a:p>
            <a:pPr lvl="1"/>
            <a:endParaRPr lang="en-US" dirty="0"/>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25</a:t>
            </a:fld>
            <a:endParaRPr lang="en-US"/>
          </a:p>
        </p:txBody>
      </p:sp>
    </p:spTree>
    <p:extLst>
      <p:ext uri="{BB962C8B-B14F-4D97-AF65-F5344CB8AC3E}">
        <p14:creationId xmlns:p14="http://schemas.microsoft.com/office/powerpoint/2010/main" xmlns="" val="5443579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normAutofit/>
          </a:bodyPr>
          <a:lstStyle/>
          <a:p>
            <a:pPr lvl="1"/>
            <a:r>
              <a:rPr lang="en-US" dirty="0"/>
              <a:t>(f) The carrying on of any business and discharging of any functions and power as are  incidental to, or in connection with, the affairs of the Fund,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26</a:t>
            </a:fld>
            <a:endParaRPr lang="en-US"/>
          </a:p>
        </p:txBody>
      </p:sp>
    </p:spTree>
    <p:extLst>
      <p:ext uri="{BB962C8B-B14F-4D97-AF65-F5344CB8AC3E}">
        <p14:creationId xmlns:p14="http://schemas.microsoft.com/office/powerpoint/2010/main" xmlns="" val="6330836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normAutofit/>
          </a:bodyPr>
          <a:lstStyle/>
          <a:p>
            <a:r>
              <a:rPr lang="en-US" dirty="0" smtClean="0"/>
              <a:t>Share capital and limited liability.- </a:t>
            </a:r>
          </a:p>
          <a:p>
            <a:endParaRPr lang="en-US" dirty="0" smtClean="0"/>
          </a:p>
          <a:p>
            <a:pPr lvl="1"/>
            <a:r>
              <a:rPr lang="en-US" dirty="0" smtClean="0"/>
              <a:t>(1) The authorized share capital of the Fund shall be one billion rupees or such  other amount as the State Bank may, from time to time, determine by order in    writing and shall be divided into shares of one million rupees each. </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27</a:t>
            </a:fld>
            <a:endParaRPr lang="en-US"/>
          </a:p>
        </p:txBody>
      </p:sp>
    </p:spTree>
    <p:extLst>
      <p:ext uri="{BB962C8B-B14F-4D97-AF65-F5344CB8AC3E}">
        <p14:creationId xmlns:p14="http://schemas.microsoft.com/office/powerpoint/2010/main" xmlns="" val="21341407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normAutofit/>
          </a:bodyPr>
          <a:lstStyle/>
          <a:p>
            <a:pPr lvl="1"/>
            <a:r>
              <a:rPr lang="en-US" dirty="0"/>
              <a:t>(2) The paid-up capital of the Fund shall be such amount as may, from time to  time, by order in writing be determined and contributed by the State Bank.. </a:t>
            </a:r>
          </a:p>
          <a:p>
            <a:pPr lvl="1"/>
            <a:r>
              <a:rPr lang="en-US" dirty="0"/>
              <a:t>(3) </a:t>
            </a:r>
            <a:r>
              <a:rPr lang="en-US" dirty="0" smtClean="0"/>
              <a:t>The </a:t>
            </a:r>
            <a:r>
              <a:rPr lang="en-US" dirty="0"/>
              <a:t>share capital may be divided into different kinds and classes as may be prescribed </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28</a:t>
            </a:fld>
            <a:endParaRPr lang="en-US"/>
          </a:p>
        </p:txBody>
      </p:sp>
    </p:spTree>
    <p:extLst>
      <p:ext uri="{BB962C8B-B14F-4D97-AF65-F5344CB8AC3E}">
        <p14:creationId xmlns:p14="http://schemas.microsoft.com/office/powerpoint/2010/main" xmlns="" val="16673789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lstStyle/>
          <a:p>
            <a:pPr lvl="1"/>
            <a:r>
              <a:rPr lang="en-US" dirty="0"/>
              <a:t>(4) The liability of shareholders of the Fund shall be limited to the amount, if any, not fully paid-up on the shares held by them in the capital of the Fund. </a:t>
            </a:r>
          </a:p>
          <a:p>
            <a:pPr lvl="1"/>
            <a:r>
              <a:rPr lang="en-US" dirty="0"/>
              <a:t>(5) No dividend shall be payable to the shareholders of the Fund. </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29</a:t>
            </a:fld>
            <a:endParaRPr lang="en-US"/>
          </a:p>
        </p:txBody>
      </p:sp>
    </p:spTree>
    <p:extLst>
      <p:ext uri="{BB962C8B-B14F-4D97-AF65-F5344CB8AC3E}">
        <p14:creationId xmlns:p14="http://schemas.microsoft.com/office/powerpoint/2010/main" xmlns="" val="32905090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normAutofit/>
          </a:bodyPr>
          <a:lstStyle/>
          <a:p>
            <a:r>
              <a:rPr lang="en-US" dirty="0"/>
              <a:t>The Act mentions a number of exceptions to the protected deposits by persons such as: </a:t>
            </a:r>
            <a:endParaRPr lang="en-US" dirty="0" smtClean="0"/>
          </a:p>
          <a:p>
            <a:pPr lvl="1"/>
            <a:r>
              <a:rPr lang="en-US" dirty="0" smtClean="0"/>
              <a:t>(</a:t>
            </a:r>
            <a:r>
              <a:rPr lang="en-US" dirty="0"/>
              <a:t>a) persons who have been granted preferential interest or return by the bank in deviation from the announced terms and conditions; </a:t>
            </a:r>
            <a:endParaRPr lang="en-US" dirty="0" smtClean="0"/>
          </a:p>
          <a:p>
            <a:pPr lvl="1"/>
            <a:r>
              <a:rPr lang="en-US" dirty="0" smtClean="0"/>
              <a:t>(</a:t>
            </a:r>
            <a:r>
              <a:rPr lang="en-US" dirty="0"/>
              <a:t>b) members of the board of directors and senior management of a bank including chief executive officer and key executives;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30</a:t>
            </a:fld>
            <a:endParaRPr lang="en-US"/>
          </a:p>
        </p:txBody>
      </p:sp>
    </p:spTree>
    <p:extLst>
      <p:ext uri="{BB962C8B-B14F-4D97-AF65-F5344CB8AC3E}">
        <p14:creationId xmlns:p14="http://schemas.microsoft.com/office/powerpoint/2010/main" xmlns="" val="1699478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normAutofit/>
          </a:bodyPr>
          <a:lstStyle/>
          <a:p>
            <a:pPr marL="342900" lvl="1" indent="-342900"/>
            <a:r>
              <a:rPr lang="en-US" dirty="0"/>
              <a:t>(c) partners of auditing firms responsible to certify the bank’s financial statements; </a:t>
            </a:r>
            <a:endParaRPr lang="en-US" dirty="0" smtClean="0"/>
          </a:p>
          <a:p>
            <a:pPr marL="342900" lvl="1" indent="-342900"/>
            <a:endParaRPr lang="en-US" dirty="0" smtClean="0"/>
          </a:p>
          <a:p>
            <a:pPr marL="342900" lvl="1" indent="-342900"/>
            <a:r>
              <a:rPr lang="en-US" dirty="0" smtClean="0"/>
              <a:t>(</a:t>
            </a:r>
            <a:r>
              <a:rPr lang="en-US" dirty="0"/>
              <a:t>d) persons having acquired rights to a deposit after the SBP notification regarding closure or suspension of bank’s operations;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31</a:t>
            </a:fld>
            <a:endParaRPr lang="en-US"/>
          </a:p>
        </p:txBody>
      </p:sp>
    </p:spTree>
    <p:extLst>
      <p:ext uri="{BB962C8B-B14F-4D97-AF65-F5344CB8AC3E}">
        <p14:creationId xmlns:p14="http://schemas.microsoft.com/office/powerpoint/2010/main" xmlns="" val="28387719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lstStyle/>
          <a:p>
            <a:pPr marL="457200" lvl="1" indent="-457200"/>
            <a:r>
              <a:rPr lang="en-US" dirty="0"/>
              <a:t>(e) spouse, dependent lineal ascendants and descendants and dependent brothers and sisters of persons specified in items (b), (c) and (d) above; </a:t>
            </a:r>
            <a:endParaRPr lang="en-US" dirty="0" smtClean="0"/>
          </a:p>
          <a:p>
            <a:pPr marL="457200" lvl="1" indent="-457200"/>
            <a:endParaRPr lang="en-US" dirty="0"/>
          </a:p>
          <a:p>
            <a:pPr marL="457200" lvl="1" indent="-457200"/>
            <a:r>
              <a:rPr lang="en-US" dirty="0" smtClean="0"/>
              <a:t>(</a:t>
            </a:r>
            <a:r>
              <a:rPr lang="en-US" dirty="0"/>
              <a:t>f) any bank whose deposits are in its name and on its account; </a:t>
            </a:r>
            <a:r>
              <a:rPr lang="en-US" dirty="0" smtClean="0"/>
              <a:t>and</a:t>
            </a:r>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32</a:t>
            </a:fld>
            <a:endParaRPr lang="en-US"/>
          </a:p>
        </p:txBody>
      </p:sp>
    </p:spTree>
    <p:extLst>
      <p:ext uri="{BB962C8B-B14F-4D97-AF65-F5344CB8AC3E}">
        <p14:creationId xmlns:p14="http://schemas.microsoft.com/office/powerpoint/2010/main" xmlns="" val="37015565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lstStyle/>
          <a:p>
            <a:pPr marL="457200" lvl="1" indent="-457200"/>
            <a:r>
              <a:rPr lang="en-US" dirty="0"/>
              <a:t>(g) government or government institutions. </a:t>
            </a:r>
            <a:endParaRPr lang="en-US" dirty="0" smtClean="0"/>
          </a:p>
          <a:p>
            <a:pPr marL="457200" lvl="1" indent="-457200"/>
            <a:endParaRPr lang="en-US" dirty="0"/>
          </a:p>
          <a:p>
            <a:pPr marL="57150" indent="-457200"/>
            <a:r>
              <a:rPr lang="en-US" dirty="0" smtClean="0"/>
              <a:t>Also</a:t>
            </a:r>
            <a:r>
              <a:rPr lang="en-US" dirty="0"/>
              <a:t>, protected deposits shall not cover deposits arising out of or related to transactions or actions constituting money laundering.</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33</a:t>
            </a:fld>
            <a:endParaRPr lang="en-US"/>
          </a:p>
        </p:txBody>
      </p:sp>
    </p:spTree>
    <p:extLst>
      <p:ext uri="{BB962C8B-B14F-4D97-AF65-F5344CB8AC3E}">
        <p14:creationId xmlns:p14="http://schemas.microsoft.com/office/powerpoint/2010/main" xmlns="" val="3137255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normAutofit/>
          </a:bodyPr>
          <a:lstStyle/>
          <a:p>
            <a:r>
              <a:rPr lang="en-US" dirty="0"/>
              <a:t>The exceptions particularly those specified in items (b), (c), (d) and (e) in the preceding </a:t>
            </a:r>
            <a:r>
              <a:rPr lang="en-US" dirty="0" smtClean="0"/>
              <a:t>slides </a:t>
            </a:r>
            <a:r>
              <a:rPr lang="en-US" dirty="0"/>
              <a:t>may be not be easy to be administered by DPF/SBP.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34</a:t>
            </a:fld>
            <a:endParaRPr lang="en-US"/>
          </a:p>
        </p:txBody>
      </p:sp>
    </p:spTree>
    <p:extLst>
      <p:ext uri="{BB962C8B-B14F-4D97-AF65-F5344CB8AC3E}">
        <p14:creationId xmlns:p14="http://schemas.microsoft.com/office/powerpoint/2010/main" xmlns="" val="37862928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lstStyle/>
          <a:p>
            <a:r>
              <a:rPr lang="en-US" dirty="0"/>
              <a:t>The board, chief executive and key executives of the bank as well as the partners of the auditing firms may not like exemptions of their respective deposits from the protected </a:t>
            </a:r>
            <a:r>
              <a:rPr lang="en-US" dirty="0" smtClean="0"/>
              <a:t>deposits.</a:t>
            </a:r>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35</a:t>
            </a:fld>
            <a:endParaRPr lang="en-US"/>
          </a:p>
        </p:txBody>
      </p:sp>
    </p:spTree>
    <p:extLst>
      <p:ext uri="{BB962C8B-B14F-4D97-AF65-F5344CB8AC3E}">
        <p14:creationId xmlns:p14="http://schemas.microsoft.com/office/powerpoint/2010/main" xmlns="" val="39850971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lstStyle/>
          <a:p>
            <a:r>
              <a:rPr lang="en-US" dirty="0" smtClean="0"/>
              <a:t>In </a:t>
            </a:r>
            <a:r>
              <a:rPr lang="en-US" dirty="0"/>
              <a:t>case such persons open their personal accounts with other protected banks, this may give a wrong impression about their own bank.</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36</a:t>
            </a:fld>
            <a:endParaRPr lang="en-US"/>
          </a:p>
        </p:txBody>
      </p:sp>
    </p:spTree>
    <p:extLst>
      <p:ext uri="{BB962C8B-B14F-4D97-AF65-F5344CB8AC3E}">
        <p14:creationId xmlns:p14="http://schemas.microsoft.com/office/powerpoint/2010/main" xmlns="" val="30610099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Deposit Protection ACT (Contd.)</a:t>
            </a:r>
          </a:p>
        </p:txBody>
      </p:sp>
      <p:sp>
        <p:nvSpPr>
          <p:cNvPr id="3" name="Content Placeholder 2"/>
          <p:cNvSpPr>
            <a:spLocks noGrp="1"/>
          </p:cNvSpPr>
          <p:nvPr>
            <p:ph idx="1"/>
          </p:nvPr>
        </p:nvSpPr>
        <p:spPr/>
        <p:txBody>
          <a:bodyPr>
            <a:normAutofit/>
          </a:bodyPr>
          <a:lstStyle/>
          <a:p>
            <a:r>
              <a:rPr lang="en-US" dirty="0"/>
              <a:t>The draft Act provides that the general superintendence, direction and management of the affairs and business of DPF and overall policy making in respect of its operations shall vest in the </a:t>
            </a:r>
            <a:r>
              <a:rPr lang="en-US" dirty="0" smtClean="0"/>
              <a:t>board. </a:t>
            </a:r>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37</a:t>
            </a:fld>
            <a:endParaRPr lang="en-US"/>
          </a:p>
        </p:txBody>
      </p:sp>
    </p:spTree>
    <p:extLst>
      <p:ext uri="{BB962C8B-B14F-4D97-AF65-F5344CB8AC3E}">
        <p14:creationId xmlns:p14="http://schemas.microsoft.com/office/powerpoint/2010/main" xmlns="" val="40139752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Of DPF</a:t>
            </a:r>
            <a:endParaRPr lang="en-US" dirty="0"/>
          </a:p>
        </p:txBody>
      </p:sp>
      <p:sp>
        <p:nvSpPr>
          <p:cNvPr id="3" name="Content Placeholder 2"/>
          <p:cNvSpPr>
            <a:spLocks noGrp="1"/>
          </p:cNvSpPr>
          <p:nvPr>
            <p:ph idx="1"/>
          </p:nvPr>
        </p:nvSpPr>
        <p:spPr/>
        <p:txBody>
          <a:bodyPr/>
          <a:lstStyle/>
          <a:p>
            <a:r>
              <a:rPr lang="en-US" dirty="0" smtClean="0"/>
              <a:t>Chairman</a:t>
            </a:r>
          </a:p>
          <a:p>
            <a:r>
              <a:rPr lang="en-US" dirty="0" smtClean="0"/>
              <a:t>Managing Director</a:t>
            </a:r>
          </a:p>
          <a:p>
            <a:r>
              <a:rPr lang="en-US" dirty="0" smtClean="0"/>
              <a:t>Board of Directors</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38</a:t>
            </a:fld>
            <a:endParaRPr lang="en-US"/>
          </a:p>
        </p:txBody>
      </p:sp>
    </p:spTree>
    <p:extLst>
      <p:ext uri="{BB962C8B-B14F-4D97-AF65-F5344CB8AC3E}">
        <p14:creationId xmlns:p14="http://schemas.microsoft.com/office/powerpoint/2010/main" xmlns="" val="18751387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 Of </a:t>
            </a:r>
            <a:r>
              <a:rPr lang="en-US" dirty="0" smtClean="0"/>
              <a:t>DPF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 board </a:t>
            </a:r>
            <a:r>
              <a:rPr lang="en-US" dirty="0"/>
              <a:t>shall consist of the following five members: </a:t>
            </a:r>
            <a:endParaRPr lang="en-US" dirty="0" smtClean="0"/>
          </a:p>
          <a:p>
            <a:pPr lvl="1"/>
            <a:r>
              <a:rPr lang="en-US" dirty="0" smtClean="0"/>
              <a:t>(</a:t>
            </a:r>
            <a:r>
              <a:rPr lang="en-US" dirty="0"/>
              <a:t>a) a SBP deputy governor nominated by the SBP; </a:t>
            </a:r>
            <a:endParaRPr lang="en-US" dirty="0" smtClean="0"/>
          </a:p>
          <a:p>
            <a:pPr lvl="1"/>
            <a:r>
              <a:rPr lang="en-US" dirty="0" smtClean="0"/>
              <a:t>(</a:t>
            </a:r>
            <a:r>
              <a:rPr lang="en-US" dirty="0"/>
              <a:t>b) Three members appointed by the SBP central board, and </a:t>
            </a:r>
            <a:endParaRPr lang="en-US" dirty="0" smtClean="0"/>
          </a:p>
          <a:p>
            <a:pPr lvl="1"/>
            <a:r>
              <a:rPr lang="en-US" dirty="0" smtClean="0"/>
              <a:t>(</a:t>
            </a:r>
            <a:r>
              <a:rPr lang="en-US" dirty="0"/>
              <a:t>c) managing director. </a:t>
            </a:r>
            <a:endParaRPr lang="en-US" dirty="0" smtClean="0"/>
          </a:p>
          <a:p>
            <a:pPr lvl="1"/>
            <a:endParaRPr lang="en-US" dirty="0"/>
          </a:p>
          <a:p>
            <a:r>
              <a:rPr lang="en-US" dirty="0" smtClean="0"/>
              <a:t>DPF </a:t>
            </a:r>
            <a:r>
              <a:rPr lang="en-US" dirty="0"/>
              <a:t>will be a fully owned corporation of the SBP.</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39</a:t>
            </a:fld>
            <a:endParaRPr lang="en-US"/>
          </a:p>
        </p:txBody>
      </p:sp>
    </p:spTree>
    <p:extLst>
      <p:ext uri="{BB962C8B-B14F-4D97-AF65-F5344CB8AC3E}">
        <p14:creationId xmlns:p14="http://schemas.microsoft.com/office/powerpoint/2010/main" xmlns="" val="4379818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Demand of DPF</a:t>
            </a:r>
            <a:endParaRPr lang="en-US" dirty="0"/>
          </a:p>
        </p:txBody>
      </p:sp>
      <p:sp>
        <p:nvSpPr>
          <p:cNvPr id="3" name="Content Placeholder 2"/>
          <p:cNvSpPr>
            <a:spLocks noGrp="1"/>
          </p:cNvSpPr>
          <p:nvPr>
            <p:ph idx="1"/>
          </p:nvPr>
        </p:nvSpPr>
        <p:spPr/>
        <p:txBody>
          <a:bodyPr>
            <a:normAutofit/>
          </a:bodyPr>
          <a:lstStyle/>
          <a:p>
            <a:r>
              <a:rPr lang="en-US" dirty="0"/>
              <a:t>The scheduled banks are sitting smug due to existing deposit protection in the Banking Companies Ordinance, 1962 and there is no demand to enforce deposit insurance.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40</a:t>
            </a:fld>
            <a:endParaRPr lang="en-US"/>
          </a:p>
        </p:txBody>
      </p:sp>
    </p:spTree>
    <p:extLst>
      <p:ext uri="{BB962C8B-B14F-4D97-AF65-F5344CB8AC3E}">
        <p14:creationId xmlns:p14="http://schemas.microsoft.com/office/powerpoint/2010/main" xmlns="" val="3515552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Demand of DPF</a:t>
            </a:r>
          </a:p>
        </p:txBody>
      </p:sp>
      <p:sp>
        <p:nvSpPr>
          <p:cNvPr id="3" name="Content Placeholder 2"/>
          <p:cNvSpPr>
            <a:spLocks noGrp="1"/>
          </p:cNvSpPr>
          <p:nvPr>
            <p:ph idx="1"/>
          </p:nvPr>
        </p:nvSpPr>
        <p:spPr/>
        <p:txBody>
          <a:bodyPr>
            <a:normAutofit/>
          </a:bodyPr>
          <a:lstStyle/>
          <a:p>
            <a:r>
              <a:rPr lang="en-US" dirty="0"/>
              <a:t>They presently are not paying any premium or fee for protection. </a:t>
            </a:r>
            <a:endParaRPr lang="en-US" dirty="0" smtClean="0"/>
          </a:p>
          <a:p>
            <a:r>
              <a:rPr lang="en-US" dirty="0" smtClean="0"/>
              <a:t>Enforcement </a:t>
            </a:r>
            <a:r>
              <a:rPr lang="en-US" dirty="0"/>
              <a:t>of the DPF Act will oblige them to pay the premium and to comply with other requirements.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41</a:t>
            </a:fld>
            <a:endParaRPr lang="en-US"/>
          </a:p>
        </p:txBody>
      </p:sp>
    </p:spTree>
    <p:extLst>
      <p:ext uri="{BB962C8B-B14F-4D97-AF65-F5344CB8AC3E}">
        <p14:creationId xmlns:p14="http://schemas.microsoft.com/office/powerpoint/2010/main" xmlns="" val="28194676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Demand of DPF</a:t>
            </a:r>
          </a:p>
        </p:txBody>
      </p:sp>
      <p:sp>
        <p:nvSpPr>
          <p:cNvPr id="3" name="Content Placeholder 2"/>
          <p:cNvSpPr>
            <a:spLocks noGrp="1"/>
          </p:cNvSpPr>
          <p:nvPr>
            <p:ph idx="1"/>
          </p:nvPr>
        </p:nvSpPr>
        <p:spPr/>
        <p:txBody>
          <a:bodyPr/>
          <a:lstStyle/>
          <a:p>
            <a:r>
              <a:rPr lang="en-US" dirty="0"/>
              <a:t>There is potential for dispute on matters such as the determination of deposit amount and the premium due on such deposits from the protected bank. </a:t>
            </a:r>
            <a:endParaRPr lang="en-US" dirty="0" smtClean="0"/>
          </a:p>
          <a:p>
            <a:r>
              <a:rPr lang="en-US" dirty="0" smtClean="0"/>
              <a:t>There </a:t>
            </a:r>
            <a:r>
              <a:rPr lang="en-US" dirty="0"/>
              <a:t>should be a provision and forum for the resolution of such disputes.</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42</a:t>
            </a:fld>
            <a:endParaRPr lang="en-US"/>
          </a:p>
        </p:txBody>
      </p:sp>
    </p:spTree>
    <p:extLst>
      <p:ext uri="{BB962C8B-B14F-4D97-AF65-F5344CB8AC3E}">
        <p14:creationId xmlns:p14="http://schemas.microsoft.com/office/powerpoint/2010/main" xmlns="" val="42353323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Laws</a:t>
            </a:r>
            <a:endParaRPr lang="en-US" dirty="0"/>
          </a:p>
        </p:txBody>
      </p:sp>
      <p:sp>
        <p:nvSpPr>
          <p:cNvPr id="3" name="Content Placeholder 2"/>
          <p:cNvSpPr>
            <a:spLocks noGrp="1"/>
          </p:cNvSpPr>
          <p:nvPr>
            <p:ph idx="1"/>
          </p:nvPr>
        </p:nvSpPr>
        <p:spPr/>
        <p:txBody>
          <a:bodyPr>
            <a:normAutofit/>
          </a:bodyPr>
          <a:lstStyle/>
          <a:p>
            <a:r>
              <a:rPr lang="en-US" dirty="0"/>
              <a:t>Presently, the SBP is working with the government for major revision in applicable laws, namely the draft Banking Act and the draft Banking Companies Act. </a:t>
            </a:r>
            <a:endParaRPr lang="en-US" dirty="0" smtClean="0"/>
          </a:p>
        </p:txBody>
      </p:sp>
      <p:sp>
        <p:nvSpPr>
          <p:cNvPr id="4" name="Slide Number Placeholder 3"/>
          <p:cNvSpPr>
            <a:spLocks noGrp="1"/>
          </p:cNvSpPr>
          <p:nvPr>
            <p:ph type="sldNum" sz="quarter" idx="12"/>
          </p:nvPr>
        </p:nvSpPr>
        <p:spPr/>
        <p:txBody>
          <a:bodyPr/>
          <a:lstStyle/>
          <a:p>
            <a:fld id="{2DDF93FA-7F6F-4FB8-A869-92F785360332}" type="slidenum">
              <a:rPr lang="en-US" smtClean="0"/>
              <a:pPr/>
              <a:t>43</a:t>
            </a:fld>
            <a:endParaRPr lang="en-US"/>
          </a:p>
        </p:txBody>
      </p:sp>
    </p:spTree>
    <p:extLst>
      <p:ext uri="{BB962C8B-B14F-4D97-AF65-F5344CB8AC3E}">
        <p14:creationId xmlns:p14="http://schemas.microsoft.com/office/powerpoint/2010/main" xmlns="" val="41169163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Revision of </a:t>
            </a:r>
            <a:r>
              <a:rPr lang="en-US" dirty="0" smtClean="0"/>
              <a:t>Laws (Contd.)</a:t>
            </a:r>
            <a:endParaRPr lang="en-US" dirty="0"/>
          </a:p>
        </p:txBody>
      </p:sp>
      <p:sp>
        <p:nvSpPr>
          <p:cNvPr id="3" name="Content Placeholder 2"/>
          <p:cNvSpPr>
            <a:spLocks noGrp="1"/>
          </p:cNvSpPr>
          <p:nvPr>
            <p:ph idx="1"/>
          </p:nvPr>
        </p:nvSpPr>
        <p:spPr/>
        <p:txBody>
          <a:bodyPr/>
          <a:lstStyle/>
          <a:p>
            <a:r>
              <a:rPr lang="en-US" dirty="0"/>
              <a:t>For financial stability purposes it is considered appropriate that application of DPF may wait for enactment of the relevant laws and prudential regulations which may be revised due to banking debt trouble in many countries.</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44</a:t>
            </a:fld>
            <a:endParaRPr lang="en-US"/>
          </a:p>
        </p:txBody>
      </p:sp>
    </p:spTree>
    <p:extLst>
      <p:ext uri="{BB962C8B-B14F-4D97-AF65-F5344CB8AC3E}">
        <p14:creationId xmlns:p14="http://schemas.microsoft.com/office/powerpoint/2010/main" xmlns="" val="32545979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Deposit Protection Fund Resources </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 sources of the Fund’s resources shall consist of: </a:t>
            </a:r>
          </a:p>
          <a:p>
            <a:pPr lvl="1"/>
            <a:r>
              <a:rPr lang="en-US" dirty="0" smtClean="0"/>
              <a:t>(a) The paid-up share capital </a:t>
            </a:r>
          </a:p>
          <a:p>
            <a:pPr lvl="1"/>
            <a:r>
              <a:rPr lang="en-US" dirty="0" smtClean="0"/>
              <a:t>(b) initial premiums from members; </a:t>
            </a:r>
          </a:p>
          <a:p>
            <a:pPr lvl="1"/>
            <a:r>
              <a:rPr lang="en-US" dirty="0" smtClean="0"/>
              <a:t>(c) periodic premiums from members; </a:t>
            </a:r>
          </a:p>
        </p:txBody>
      </p:sp>
      <p:sp>
        <p:nvSpPr>
          <p:cNvPr id="4" name="Slide Number Placeholder 3"/>
          <p:cNvSpPr>
            <a:spLocks noGrp="1"/>
          </p:cNvSpPr>
          <p:nvPr>
            <p:ph type="sldNum" sz="quarter" idx="12"/>
          </p:nvPr>
        </p:nvSpPr>
        <p:spPr/>
        <p:txBody>
          <a:bodyPr/>
          <a:lstStyle/>
          <a:p>
            <a:fld id="{2DDF93FA-7F6F-4FB8-A869-92F785360332}" type="slidenum">
              <a:rPr lang="en-US" smtClean="0"/>
              <a:pPr/>
              <a:t>45</a:t>
            </a:fld>
            <a:endParaRPr lang="en-US"/>
          </a:p>
        </p:txBody>
      </p:sp>
    </p:spTree>
    <p:extLst>
      <p:ext uri="{BB962C8B-B14F-4D97-AF65-F5344CB8AC3E}">
        <p14:creationId xmlns:p14="http://schemas.microsoft.com/office/powerpoint/2010/main" xmlns="" val="30808043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Deposit Protection Fund Resources </a:t>
            </a:r>
            <a:r>
              <a:rPr lang="en-US" dirty="0" smtClean="0"/>
              <a:t> (Contd.)</a:t>
            </a:r>
            <a:endParaRPr lang="en-US" dirty="0"/>
          </a:p>
        </p:txBody>
      </p:sp>
      <p:sp>
        <p:nvSpPr>
          <p:cNvPr id="3" name="Content Placeholder 2"/>
          <p:cNvSpPr>
            <a:spLocks noGrp="1"/>
          </p:cNvSpPr>
          <p:nvPr>
            <p:ph idx="1"/>
          </p:nvPr>
        </p:nvSpPr>
        <p:spPr/>
        <p:txBody>
          <a:bodyPr/>
          <a:lstStyle/>
          <a:p>
            <a:pPr lvl="1"/>
            <a:r>
              <a:rPr lang="en-US" dirty="0"/>
              <a:t>(d) return on the investments ; </a:t>
            </a:r>
          </a:p>
          <a:p>
            <a:pPr lvl="1"/>
            <a:r>
              <a:rPr lang="en-US" dirty="0"/>
              <a:t>(e) proceeds received from a </a:t>
            </a:r>
            <a:r>
              <a:rPr lang="en-US" dirty="0" smtClean="0"/>
              <a:t>member’s </a:t>
            </a:r>
            <a:r>
              <a:rPr lang="en-US" dirty="0"/>
              <a:t>property in case of sale or liquidation; </a:t>
            </a:r>
          </a:p>
          <a:p>
            <a:pPr lvl="1"/>
            <a:r>
              <a:rPr lang="en-US" dirty="0"/>
              <a:t>(f) other sources including loans, donations, grants and foreign assistance. </a:t>
            </a:r>
          </a:p>
          <a:p>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46</a:t>
            </a:fld>
            <a:endParaRPr lang="en-US"/>
          </a:p>
        </p:txBody>
      </p:sp>
    </p:spTree>
    <p:extLst>
      <p:ext uri="{BB962C8B-B14F-4D97-AF65-F5344CB8AC3E}">
        <p14:creationId xmlns:p14="http://schemas.microsoft.com/office/powerpoint/2010/main" xmlns="" val="10802439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DPF Account</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dirty="0"/>
              <a:t>Fund shall open and maintain account with </a:t>
            </a:r>
            <a:r>
              <a:rPr lang="en-US" dirty="0" smtClean="0"/>
              <a:t>State </a:t>
            </a:r>
            <a:r>
              <a:rPr lang="en-US" dirty="0"/>
              <a:t>Bank of Pakistan, </a:t>
            </a:r>
            <a:endParaRPr lang="en-US" dirty="0" smtClean="0"/>
          </a:p>
          <a:p>
            <a:pPr marL="0" indent="0">
              <a:buNone/>
            </a:pPr>
            <a:endParaRPr lang="en-US" dirty="0"/>
          </a:p>
          <a:p>
            <a:pPr lvl="1"/>
            <a:r>
              <a:rPr lang="en-US" dirty="0"/>
              <a:t>Banking Services Corporation (Bank), established under the State Bank of Pakistan Banking </a:t>
            </a:r>
            <a:r>
              <a:rPr lang="en-US" dirty="0" smtClean="0"/>
              <a:t>Services </a:t>
            </a:r>
            <a:r>
              <a:rPr lang="en-US" dirty="0"/>
              <a:t>Corporation Ordinance 2001.</a:t>
            </a:r>
          </a:p>
          <a:p>
            <a:endParaRPr lang="en-US" dirty="0"/>
          </a:p>
        </p:txBody>
      </p:sp>
      <p:sp>
        <p:nvSpPr>
          <p:cNvPr id="5" name="Slide Number Placeholder 4"/>
          <p:cNvSpPr>
            <a:spLocks noGrp="1"/>
          </p:cNvSpPr>
          <p:nvPr>
            <p:ph type="sldNum" sz="quarter" idx="12"/>
          </p:nvPr>
        </p:nvSpPr>
        <p:spPr/>
        <p:txBody>
          <a:bodyPr/>
          <a:lstStyle/>
          <a:p>
            <a:fld id="{2DDF93FA-7F6F-4FB8-A869-92F785360332}" type="slidenum">
              <a:rPr lang="en-US" smtClean="0"/>
              <a:pPr/>
              <a:t>47</a:t>
            </a:fld>
            <a:endParaRPr lang="en-US"/>
          </a:p>
        </p:txBody>
      </p:sp>
    </p:spTree>
    <p:extLst>
      <p:ext uri="{BB962C8B-B14F-4D97-AF65-F5344CB8AC3E}">
        <p14:creationId xmlns:p14="http://schemas.microsoft.com/office/powerpoint/2010/main" xmlns="" val="37192364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What is Deposit Insurance</a:t>
            </a:r>
          </a:p>
          <a:p>
            <a:r>
              <a:rPr lang="en-US" dirty="0" smtClean="0"/>
              <a:t>State of Deposit Insurance in Pakistan</a:t>
            </a:r>
          </a:p>
          <a:p>
            <a:r>
              <a:rPr lang="en-US" dirty="0" smtClean="0"/>
              <a:t>Draft Deposit Protection ACT of Pakistan</a:t>
            </a:r>
            <a:endParaRPr lang="en-US" dirty="0"/>
          </a:p>
        </p:txBody>
      </p:sp>
      <p:sp>
        <p:nvSpPr>
          <p:cNvPr id="4" name="Slide Number Placeholder 3"/>
          <p:cNvSpPr>
            <a:spLocks noGrp="1"/>
          </p:cNvSpPr>
          <p:nvPr>
            <p:ph type="sldNum" sz="quarter" idx="12"/>
          </p:nvPr>
        </p:nvSpPr>
        <p:spPr/>
        <p:txBody>
          <a:bodyPr/>
          <a:lstStyle/>
          <a:p>
            <a:fld id="{2DDF93FA-7F6F-4FB8-A869-92F785360332}" type="slidenum">
              <a:rPr lang="en-US" smtClean="0"/>
              <a:pPr/>
              <a:t>48</a:t>
            </a:fld>
            <a:endParaRPr lang="en-US"/>
          </a:p>
        </p:txBody>
      </p:sp>
    </p:spTree>
    <p:extLst>
      <p:ext uri="{BB962C8B-B14F-4D97-AF65-F5344CB8AC3E}">
        <p14:creationId xmlns:p14="http://schemas.microsoft.com/office/powerpoint/2010/main" xmlns="" val="12339156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13FC7AF5-6A0E-47F8-90A1-F4730573BFB0}" type="slidenum">
              <a:rPr lang="en-US" smtClean="0"/>
              <a:pPr/>
              <a:t>49</a:t>
            </a:fld>
            <a:endParaRPr lang="en-US"/>
          </a:p>
        </p:txBody>
      </p:sp>
    </p:spTree>
    <p:extLst>
      <p:ext uri="{BB962C8B-B14F-4D97-AF65-F5344CB8AC3E}">
        <p14:creationId xmlns:p14="http://schemas.microsoft.com/office/powerpoint/2010/main" xmlns="" val="14850713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TotalTime>
  <Words>2087</Words>
  <Application>Microsoft Office PowerPoint</Application>
  <PresentationFormat>On-screen Show (4:3)</PresentationFormat>
  <Paragraphs>221</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MBF-705 LEGAL AND REGULATORY ASPECTS OF BANKING SUPERVISION</vt:lpstr>
      <vt:lpstr>Summary of last session</vt:lpstr>
      <vt:lpstr>Agenda of this session</vt:lpstr>
      <vt:lpstr>Deposit insurance</vt:lpstr>
      <vt:lpstr>Deposit insurance (Contd.)</vt:lpstr>
      <vt:lpstr>Deposit Insurance In Pakistan</vt:lpstr>
      <vt:lpstr>Deposit Insurance In Pakistan (Contd.)</vt:lpstr>
      <vt:lpstr>Deposit Insurance In Pakistan (Contd.)</vt:lpstr>
      <vt:lpstr>Deposit Insurance In Pakistan (Contd.)</vt:lpstr>
      <vt:lpstr>Deposit Insurance In Pakistan (Contd.)</vt:lpstr>
      <vt:lpstr>Slide 11</vt:lpstr>
      <vt:lpstr>Slide 12</vt:lpstr>
      <vt:lpstr>Deposit Insurance In Pakistan (Contd.)</vt:lpstr>
      <vt:lpstr>Deposit Insurance In Pakistan (Contd.)</vt:lpstr>
      <vt:lpstr>Deposit Insurance In Pakistan (Contd.)</vt:lpstr>
      <vt:lpstr>Deposit Insurance In Pakistan (Contd.)</vt:lpstr>
      <vt:lpstr>Deposit Insurance In Pakistan (Contd.)</vt:lpstr>
      <vt:lpstr>Deposit Insurance In Pakistan (Contd.)</vt:lpstr>
      <vt:lpstr>Deposit Insurance In Pakistan (Contd.)</vt:lpstr>
      <vt:lpstr>Deposit Insurance In Pakistan (Contd.)</vt:lpstr>
      <vt:lpstr>Deposit Protection ACT</vt:lpstr>
      <vt:lpstr>Deposit Protection ACT (Contd.)</vt:lpstr>
      <vt:lpstr>Deposit Protection ACT (Contd.)</vt:lpstr>
      <vt:lpstr>Deposit Protection ACT (Contd.)</vt:lpstr>
      <vt:lpstr>Deposit Protection ACT (Contd.)</vt:lpstr>
      <vt:lpstr>Deposit Protection ACT (Contd.)</vt:lpstr>
      <vt:lpstr>Deposit Protection ACT (Contd.)</vt:lpstr>
      <vt:lpstr>Deposit Protection ACT (Contd.)</vt:lpstr>
      <vt:lpstr>Deposit Protection ACT (Contd.)</vt:lpstr>
      <vt:lpstr>Deposit Protection ACT (Contd.)</vt:lpstr>
      <vt:lpstr>Deposit Protection ACT (Contd.)</vt:lpstr>
      <vt:lpstr>Deposit Protection ACT (Contd.)</vt:lpstr>
      <vt:lpstr>Deposit Protection ACT (Contd.)</vt:lpstr>
      <vt:lpstr>Deposit Protection ACT (Contd.)</vt:lpstr>
      <vt:lpstr>Deposit Protection ACT (Contd.)</vt:lpstr>
      <vt:lpstr>Deposit Protection ACT (Contd.)</vt:lpstr>
      <vt:lpstr>Deposit Protection ACT (Contd.)</vt:lpstr>
      <vt:lpstr>Management Of DPF</vt:lpstr>
      <vt:lpstr>Management Of DPF (Contd.)</vt:lpstr>
      <vt:lpstr>Demand of DPF</vt:lpstr>
      <vt:lpstr>Demand of DPF</vt:lpstr>
      <vt:lpstr>Demand of DPF</vt:lpstr>
      <vt:lpstr>Revision of Laws</vt:lpstr>
      <vt:lpstr>Revision of Laws (Contd.)</vt:lpstr>
      <vt:lpstr>Deposit Protection Fund Resources </vt:lpstr>
      <vt:lpstr>Deposit Protection Fund Resources  (Contd.)</vt:lpstr>
      <vt:lpstr>DPF Account</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MBF-705 LEGAL AND REGULATORY ASPECTS OF BANKING SUPERVISION</dc:title>
  <dc:creator>Usman</dc:creator>
  <cp:lastModifiedBy>NTS</cp:lastModifiedBy>
  <cp:revision>11</cp:revision>
  <dcterms:created xsi:type="dcterms:W3CDTF">2013-12-18T13:14:38Z</dcterms:created>
  <dcterms:modified xsi:type="dcterms:W3CDTF">2013-12-19T06:18:35Z</dcterms:modified>
</cp:coreProperties>
</file>