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sldIdLst>
    <p:sldId id="294" r:id="rId2"/>
    <p:sldId id="295" r:id="rId3"/>
    <p:sldId id="356" r:id="rId4"/>
    <p:sldId id="257" r:id="rId5"/>
    <p:sldId id="326" r:id="rId6"/>
    <p:sldId id="340" r:id="rId7"/>
    <p:sldId id="327" r:id="rId8"/>
    <p:sldId id="342" r:id="rId9"/>
    <p:sldId id="346" r:id="rId10"/>
    <p:sldId id="347" r:id="rId11"/>
    <p:sldId id="348" r:id="rId12"/>
    <p:sldId id="349" r:id="rId13"/>
    <p:sldId id="350" r:id="rId14"/>
    <p:sldId id="328" r:id="rId15"/>
    <p:sldId id="259" r:id="rId16"/>
    <p:sldId id="329" r:id="rId17"/>
    <p:sldId id="351" r:id="rId18"/>
    <p:sldId id="260" r:id="rId19"/>
    <p:sldId id="261" r:id="rId20"/>
    <p:sldId id="341" r:id="rId21"/>
    <p:sldId id="331" r:id="rId22"/>
    <p:sldId id="262" r:id="rId23"/>
    <p:sldId id="332" r:id="rId24"/>
    <p:sldId id="263" r:id="rId25"/>
    <p:sldId id="333" r:id="rId26"/>
    <p:sldId id="334" r:id="rId27"/>
    <p:sldId id="297" r:id="rId28"/>
    <p:sldId id="352" r:id="rId29"/>
    <p:sldId id="298" r:id="rId30"/>
    <p:sldId id="299" r:id="rId31"/>
    <p:sldId id="354" r:id="rId32"/>
    <p:sldId id="300" r:id="rId33"/>
    <p:sldId id="304" r:id="rId34"/>
    <p:sldId id="305" r:id="rId35"/>
    <p:sldId id="309" r:id="rId36"/>
    <p:sldId id="310" r:id="rId37"/>
    <p:sldId id="311" r:id="rId38"/>
    <p:sldId id="312" r:id="rId39"/>
    <p:sldId id="313" r:id="rId40"/>
    <p:sldId id="314" r:id="rId41"/>
    <p:sldId id="315" r:id="rId42"/>
    <p:sldId id="316" r:id="rId43"/>
    <p:sldId id="317" r:id="rId44"/>
    <p:sldId id="318" r:id="rId45"/>
    <p:sldId id="320" r:id="rId46"/>
    <p:sldId id="321" r:id="rId47"/>
    <p:sldId id="353" r:id="rId48"/>
    <p:sldId id="323" r:id="rId49"/>
    <p:sldId id="325" r:id="rId50"/>
    <p:sldId id="355" r:id="rId51"/>
    <p:sldId id="296"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0" d="100"/>
          <a:sy n="50" d="100"/>
        </p:scale>
        <p:origin x="-1190" y="-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F76D2-BA98-41A0-B574-84CA68159D04}" type="datetimeFigureOut">
              <a:rPr lang="en-US" smtClean="0"/>
              <a:pPr/>
              <a:t>12/18/2013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A75B2D-F6B7-4352-9D68-38E5D4FE4B20}" type="slidenum">
              <a:rPr lang="en-US" smtClean="0"/>
              <a:pPr/>
              <a:t>‹#›</a:t>
            </a:fld>
            <a:endParaRPr lang="en-US"/>
          </a:p>
        </p:txBody>
      </p:sp>
    </p:spTree>
    <p:extLst>
      <p:ext uri="{BB962C8B-B14F-4D97-AF65-F5344CB8AC3E}">
        <p14:creationId xmlns="" xmlns:p14="http://schemas.microsoft.com/office/powerpoint/2010/main" val="3511170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4E93C1-0978-45D3-A785-7DB3124EE54C}"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1615244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FEAE0A-5DE5-4F02-A0E6-F8BD4CF2E6D1}"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2864546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5AFE2F-9C18-4DC7-9BCD-884917BDA008}"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3049196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1A20CE-4C3A-4E7C-A8EE-EBD65DA2540E}" type="datetime1">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3663062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F0D50F-E424-4981-8592-02CD97E13C00}" type="datetime1">
              <a:rPr lang="en-US" smtClean="0"/>
              <a:pPr/>
              <a:t>12/18/2013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2530637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299B23-B3D5-4893-B005-69E212265035}" type="datetime1">
              <a:rPr lang="en-US" smtClean="0"/>
              <a:pPr/>
              <a:t>12/18/2013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94842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F52002-797E-4926-BF01-912021787E47}" type="datetime1">
              <a:rPr lang="en-US" smtClean="0"/>
              <a:pPr/>
              <a:t>12/18/2013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352225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C65F82-DE56-4971-A37F-0E89354E1494}" type="datetime1">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3405954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D16C78-A146-416D-A1C8-18B5263E4CAE}" type="datetime1">
              <a:rPr lang="en-US" smtClean="0"/>
              <a:pPr/>
              <a:t>12/18/2013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2674606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D4702-9EF5-4B2C-908B-09409705BD89}"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3346888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E26CF1-544C-4B03-8F88-9F082365DA27}" type="datetime1">
              <a:rPr lang="en-US" smtClean="0"/>
              <a:pPr/>
              <a:t>12/18/2013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903527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CFCA72-F7D9-4FFC-873D-0B49C9FFC03E}" type="datetime1">
              <a:rPr lang="en-US" smtClean="0"/>
              <a:pPr/>
              <a:t>12/18/2013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8B935C-C711-4283-AE28-63C0DA1BA138}" type="slidenum">
              <a:rPr lang="en-US" smtClean="0"/>
              <a:pPr/>
              <a:t>‹#›</a:t>
            </a:fld>
            <a:endParaRPr lang="en-US"/>
          </a:p>
        </p:txBody>
      </p:sp>
    </p:spTree>
    <p:extLst>
      <p:ext uri="{BB962C8B-B14F-4D97-AF65-F5344CB8AC3E}">
        <p14:creationId xmlns="" xmlns:p14="http://schemas.microsoft.com/office/powerpoint/2010/main" val="191050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TWENTY FOUR</a:t>
            </a:r>
            <a:endParaRPr lang="en-US" dirty="0"/>
          </a:p>
        </p:txBody>
      </p:sp>
      <mc:AlternateContent xmlns:mc="http://schemas.openxmlformats.org/markup-compatibility/2006">
        <mc:Choice xmlns="" xmlns:p14="http://schemas.microsoft.com/office/powerpoint/2010/main"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 xmlns:p14="http://schemas.microsoft.com/office/powerpoint/2010/main" val="41737106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Lender of Last Resort</a:t>
            </a:r>
          </a:p>
          <a:p>
            <a:r>
              <a:rPr lang="en-US" dirty="0" smtClean="0"/>
              <a:t>Classical Theory</a:t>
            </a:r>
          </a:p>
          <a:p>
            <a:r>
              <a:rPr lang="en-US" dirty="0" smtClean="0"/>
              <a:t>LOLR and Bank closure Policy</a:t>
            </a:r>
          </a:p>
          <a:p>
            <a:r>
              <a:rPr lang="en-US" dirty="0" smtClean="0"/>
              <a:t>Solvent banks and Insolvent Banks; LOLR</a:t>
            </a:r>
          </a:p>
          <a:p>
            <a:r>
              <a:rPr lang="en-US" dirty="0" smtClean="0"/>
              <a:t>Systemic Risk</a:t>
            </a:r>
          </a:p>
          <a:p>
            <a:r>
              <a:rPr lang="en-US" dirty="0" smtClean="0"/>
              <a:t>Contagion</a:t>
            </a:r>
          </a:p>
          <a:p>
            <a:r>
              <a:rPr lang="en-US" dirty="0" smtClean="0"/>
              <a:t>Panic of 2008 crisis</a:t>
            </a:r>
          </a:p>
          <a:p>
            <a:r>
              <a:rPr lang="en-US" dirty="0" smtClean="0"/>
              <a:t>Liquidity in a non functioning interbank market</a:t>
            </a:r>
          </a:p>
          <a:p>
            <a:r>
              <a:rPr lang="en-US" dirty="0"/>
              <a:t>LOLR policy as part of the banking safety net</a:t>
            </a:r>
            <a:endParaRPr lang="en-US" dirty="0" smtClean="0"/>
          </a:p>
          <a:p>
            <a:r>
              <a:rPr lang="en-US" dirty="0"/>
              <a:t>Lessons for the LOLR’s </a:t>
            </a:r>
            <a:r>
              <a:rPr lang="en-US" dirty="0" smtClean="0"/>
              <a:t>role</a:t>
            </a:r>
          </a:p>
          <a:p>
            <a:r>
              <a:rPr lang="en-US" dirty="0"/>
              <a:t>Case Example: The State Bank of Pakistan</a:t>
            </a:r>
          </a:p>
        </p:txBody>
      </p:sp>
      <p:sp>
        <p:nvSpPr>
          <p:cNvPr id="4" name="Slide Number Placeholder 3"/>
          <p:cNvSpPr>
            <a:spLocks noGrp="1"/>
          </p:cNvSpPr>
          <p:nvPr>
            <p:ph type="sldNum" sz="quarter" idx="12"/>
          </p:nvPr>
        </p:nvSpPr>
        <p:spPr/>
        <p:txBody>
          <a:bodyPr/>
          <a:lstStyle/>
          <a:p>
            <a:fld id="{94FD13E0-F000-4EB5-B87B-1F51A7604B64}" type="slidenum">
              <a:rPr lang="en-US" smtClean="0"/>
              <a:pPr/>
              <a:t>2</a:t>
            </a:fld>
            <a:endParaRPr lang="en-US"/>
          </a:p>
        </p:txBody>
      </p:sp>
    </p:spTree>
    <p:extLst>
      <p:ext uri="{BB962C8B-B14F-4D97-AF65-F5344CB8AC3E}">
        <p14:creationId xmlns="" xmlns:p14="http://schemas.microsoft.com/office/powerpoint/2010/main" val="35884801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SECTION 6</a:t>
            </a:r>
          </a:p>
          <a:p>
            <a:pPr lvl="1"/>
            <a:r>
              <a:rPr lang="en-US" dirty="0" smtClean="0"/>
              <a:t>Systemic </a:t>
            </a:r>
            <a:r>
              <a:rPr lang="en-US" dirty="0" smtClean="0"/>
              <a:t>Banking Crisis</a:t>
            </a:r>
          </a:p>
          <a:p>
            <a:pPr lvl="1"/>
            <a:r>
              <a:rPr lang="en-US" dirty="0" smtClean="0"/>
              <a:t>Indicators of Banking Crisis</a:t>
            </a:r>
          </a:p>
          <a:p>
            <a:pPr lvl="1"/>
            <a:r>
              <a:rPr lang="en-US" dirty="0" smtClean="0"/>
              <a:t>Others Causes of Banking Crisis</a:t>
            </a:r>
          </a:p>
          <a:p>
            <a:pPr lvl="1"/>
            <a:r>
              <a:rPr lang="en-US" dirty="0" smtClean="0"/>
              <a:t>Fundamental Factors behind most Crisis</a:t>
            </a:r>
          </a:p>
          <a:p>
            <a:pPr lvl="1"/>
            <a:r>
              <a:rPr lang="en-US" dirty="0" smtClean="0"/>
              <a:t>Crisis Containment Policies</a:t>
            </a:r>
          </a:p>
          <a:p>
            <a:pPr lvl="1"/>
            <a:r>
              <a:rPr lang="en-US" dirty="0" smtClean="0"/>
              <a:t>Policy responses for Resolution</a:t>
            </a:r>
          </a:p>
          <a:p>
            <a:pPr lvl="1"/>
            <a:r>
              <a:rPr lang="en-US" dirty="0" smtClean="0"/>
              <a:t>Crisis Containment Tools</a:t>
            </a:r>
          </a:p>
          <a:p>
            <a:pPr lvl="1"/>
            <a:r>
              <a:rPr lang="en-US" dirty="0" smtClean="0"/>
              <a:t>Policy resolution Approaches</a:t>
            </a:r>
          </a:p>
          <a:p>
            <a:pPr lvl="1"/>
            <a:r>
              <a:rPr lang="en-US" dirty="0" smtClean="0"/>
              <a:t>Guiding principles for bank resolution policy</a:t>
            </a:r>
          </a:p>
          <a:p>
            <a:pPr lvl="1"/>
            <a:r>
              <a:rPr lang="en-US" dirty="0" smtClean="0"/>
              <a:t>Resolution Techniques</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3</a:t>
            </a:fld>
            <a:endParaRPr lang="en-US"/>
          </a:p>
        </p:txBody>
      </p:sp>
    </p:spTree>
    <p:extLst>
      <p:ext uri="{BB962C8B-B14F-4D97-AF65-F5344CB8AC3E}">
        <p14:creationId xmlns="" xmlns:p14="http://schemas.microsoft.com/office/powerpoint/2010/main" val="2669343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Systemic Banking Crisis</a:t>
            </a:r>
            <a:endParaRPr lang="en-US" dirty="0"/>
          </a:p>
        </p:txBody>
      </p:sp>
      <p:sp>
        <p:nvSpPr>
          <p:cNvPr id="3" name="Content Placeholder 2"/>
          <p:cNvSpPr>
            <a:spLocks noGrp="1"/>
          </p:cNvSpPr>
          <p:nvPr>
            <p:ph idx="1"/>
          </p:nvPr>
        </p:nvSpPr>
        <p:spPr/>
        <p:txBody>
          <a:bodyPr>
            <a:normAutofit/>
          </a:bodyPr>
          <a:lstStyle/>
          <a:p>
            <a:r>
              <a:rPr lang="en-US" dirty="0" smtClean="0"/>
              <a:t>In a systemic banking crisis, a country’s corporate and financial sectors experience a large number of defaults and financial institutions and corporations face great difficulties repaying contracts on time.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4</a:t>
            </a:fld>
            <a:endParaRPr lang="en-US"/>
          </a:p>
        </p:txBody>
      </p:sp>
    </p:spTree>
    <p:extLst>
      <p:ext uri="{BB962C8B-B14F-4D97-AF65-F5344CB8AC3E}">
        <p14:creationId xmlns="" xmlns:p14="http://schemas.microsoft.com/office/powerpoint/2010/main" val="13889742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Systemic Banking Crisis (Contd.)</a:t>
            </a:r>
            <a:endParaRPr lang="en-US" dirty="0"/>
          </a:p>
        </p:txBody>
      </p:sp>
      <p:sp>
        <p:nvSpPr>
          <p:cNvPr id="3" name="Content Placeholder 2"/>
          <p:cNvSpPr>
            <a:spLocks noGrp="1"/>
          </p:cNvSpPr>
          <p:nvPr>
            <p:ph idx="1"/>
          </p:nvPr>
        </p:nvSpPr>
        <p:spPr/>
        <p:txBody>
          <a:bodyPr>
            <a:normAutofit/>
          </a:bodyPr>
          <a:lstStyle/>
          <a:p>
            <a:r>
              <a:rPr lang="en-US" dirty="0" smtClean="0"/>
              <a:t>As a result, non-performing loans increase sharply and all or most of the aggregate banking system capital is exhausted. </a:t>
            </a:r>
          </a:p>
        </p:txBody>
      </p:sp>
      <p:sp>
        <p:nvSpPr>
          <p:cNvPr id="4" name="Slide Number Placeholder 3"/>
          <p:cNvSpPr>
            <a:spLocks noGrp="1"/>
          </p:cNvSpPr>
          <p:nvPr>
            <p:ph type="sldNum" sz="quarter" idx="12"/>
          </p:nvPr>
        </p:nvSpPr>
        <p:spPr/>
        <p:txBody>
          <a:bodyPr/>
          <a:lstStyle/>
          <a:p>
            <a:fld id="{528B935C-C711-4283-AE28-63C0DA1BA138}" type="slidenum">
              <a:rPr lang="en-US" smtClean="0"/>
              <a:pPr/>
              <a:t>5</a:t>
            </a:fld>
            <a:endParaRPr lang="en-US"/>
          </a:p>
        </p:txBody>
      </p:sp>
    </p:spTree>
    <p:extLst>
      <p:ext uri="{BB962C8B-B14F-4D97-AF65-F5344CB8AC3E}">
        <p14:creationId xmlns="" xmlns:p14="http://schemas.microsoft.com/office/powerpoint/2010/main" val="5967934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Systemic Banking Crisis (Contd.)</a:t>
            </a:r>
            <a:endParaRPr lang="en-US" dirty="0"/>
          </a:p>
        </p:txBody>
      </p:sp>
      <p:sp>
        <p:nvSpPr>
          <p:cNvPr id="3" name="Content Placeholder 2"/>
          <p:cNvSpPr>
            <a:spLocks noGrp="1"/>
          </p:cNvSpPr>
          <p:nvPr>
            <p:ph idx="1"/>
          </p:nvPr>
        </p:nvSpPr>
        <p:spPr/>
        <p:txBody>
          <a:bodyPr/>
          <a:lstStyle/>
          <a:p>
            <a:r>
              <a:rPr lang="en-US" dirty="0" smtClean="0"/>
              <a:t>This situation may be accompanied by depressed asset prices (such as equity and real estate prices) on the heels of run-ups before the crisis, sharp increases in real interest rates, and a slowdown or reversal in capital flows. </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6</a:t>
            </a:fld>
            <a:endParaRPr lang="en-US"/>
          </a:p>
        </p:txBody>
      </p:sp>
    </p:spTree>
    <p:extLst>
      <p:ext uri="{BB962C8B-B14F-4D97-AF65-F5344CB8AC3E}">
        <p14:creationId xmlns="" xmlns:p14="http://schemas.microsoft.com/office/powerpoint/2010/main" val="40749160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Systemic Banking Crisis (Contd.)</a:t>
            </a:r>
            <a:endParaRPr lang="en-US" dirty="0"/>
          </a:p>
        </p:txBody>
      </p:sp>
      <p:sp>
        <p:nvSpPr>
          <p:cNvPr id="3" name="Content Placeholder 2"/>
          <p:cNvSpPr>
            <a:spLocks noGrp="1"/>
          </p:cNvSpPr>
          <p:nvPr>
            <p:ph idx="1"/>
          </p:nvPr>
        </p:nvSpPr>
        <p:spPr/>
        <p:txBody>
          <a:bodyPr/>
          <a:lstStyle/>
          <a:p>
            <a:r>
              <a:rPr lang="en-US" dirty="0" smtClean="0"/>
              <a:t>In some cases, the crisis is triggered by depositor runs on banks, though in most cases it is a general realization that systemically important financial institutions are in distress</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7</a:t>
            </a:fld>
            <a:endParaRPr lang="en-US"/>
          </a:p>
        </p:txBody>
      </p:sp>
    </p:spTree>
    <p:extLst>
      <p:ext uri="{BB962C8B-B14F-4D97-AF65-F5344CB8AC3E}">
        <p14:creationId xmlns="" xmlns:p14="http://schemas.microsoft.com/office/powerpoint/2010/main" val="2973094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Indicators of Banking Crisis</a:t>
            </a:r>
            <a:endParaRPr lang="en-US" dirty="0"/>
          </a:p>
        </p:txBody>
      </p:sp>
      <p:sp>
        <p:nvSpPr>
          <p:cNvPr id="3" name="Content Placeholder 2"/>
          <p:cNvSpPr>
            <a:spLocks noGrp="1"/>
          </p:cNvSpPr>
          <p:nvPr>
            <p:ph idx="1"/>
          </p:nvPr>
        </p:nvSpPr>
        <p:spPr/>
        <p:txBody>
          <a:bodyPr>
            <a:normAutofit lnSpcReduction="10000"/>
          </a:bodyPr>
          <a:lstStyle/>
          <a:p>
            <a:r>
              <a:rPr lang="en-US" dirty="0" smtClean="0"/>
              <a:t>These indicators predict banking crises relatively well. </a:t>
            </a:r>
          </a:p>
          <a:p>
            <a:pPr lvl="1"/>
            <a:r>
              <a:rPr lang="en-US" dirty="0" smtClean="0"/>
              <a:t>Slower output growth, </a:t>
            </a:r>
          </a:p>
          <a:p>
            <a:pPr lvl="1"/>
            <a:r>
              <a:rPr lang="en-US" dirty="0" smtClean="0"/>
              <a:t>increases in real interest rates, </a:t>
            </a:r>
          </a:p>
          <a:p>
            <a:pPr lvl="1"/>
            <a:r>
              <a:rPr lang="en-US" dirty="0" smtClean="0"/>
              <a:t>declining liquidity, </a:t>
            </a:r>
          </a:p>
          <a:p>
            <a:pPr lvl="1"/>
            <a:r>
              <a:rPr lang="en-US" dirty="0" smtClean="0"/>
              <a:t>faster credit growth, </a:t>
            </a:r>
          </a:p>
          <a:p>
            <a:pPr lvl="1"/>
            <a:r>
              <a:rPr lang="en-US" dirty="0" smtClean="0"/>
              <a:t>explicit deposit insurance, </a:t>
            </a:r>
          </a:p>
          <a:p>
            <a:pPr lvl="1"/>
            <a:r>
              <a:rPr lang="en-US" dirty="0" smtClean="0"/>
              <a:t>poor legal systems, and </a:t>
            </a:r>
          </a:p>
          <a:p>
            <a:pPr lvl="1"/>
            <a:r>
              <a:rPr lang="en-US" dirty="0" smtClean="0"/>
              <a:t>a generally less-developed institutional framework</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8</a:t>
            </a:fld>
            <a:endParaRPr lang="en-US"/>
          </a:p>
        </p:txBody>
      </p:sp>
    </p:spTree>
    <p:extLst>
      <p:ext uri="{BB962C8B-B14F-4D97-AF65-F5344CB8AC3E}">
        <p14:creationId xmlns="" xmlns:p14="http://schemas.microsoft.com/office/powerpoint/2010/main" val="2226100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Causes of Banking Crisis</a:t>
            </a:r>
            <a:endParaRPr lang="en-US" dirty="0"/>
          </a:p>
        </p:txBody>
      </p:sp>
      <p:sp>
        <p:nvSpPr>
          <p:cNvPr id="3" name="Content Placeholder 2"/>
          <p:cNvSpPr>
            <a:spLocks noGrp="1"/>
          </p:cNvSpPr>
          <p:nvPr>
            <p:ph idx="1"/>
          </p:nvPr>
        </p:nvSpPr>
        <p:spPr/>
        <p:txBody>
          <a:bodyPr/>
          <a:lstStyle/>
          <a:p>
            <a:r>
              <a:rPr lang="en-US" dirty="0" smtClean="0"/>
              <a:t>institutional weaknesses, including the presence (or absence) of explicit deposit insurance, </a:t>
            </a:r>
          </a:p>
          <a:p>
            <a:r>
              <a:rPr lang="en-US" dirty="0" smtClean="0"/>
              <a:t>absence of resolution mechanisms, </a:t>
            </a:r>
          </a:p>
          <a:p>
            <a:r>
              <a:rPr lang="en-US" dirty="0" smtClean="0"/>
              <a:t>weak enforcement of contracts, </a:t>
            </a:r>
          </a:p>
          <a:p>
            <a:r>
              <a:rPr lang="en-US" dirty="0" smtClean="0"/>
              <a:t>poor regulation and supervision, and </a:t>
            </a:r>
          </a:p>
          <a:p>
            <a:r>
              <a:rPr lang="en-US" dirty="0" smtClean="0"/>
              <a:t>perverse links between corporations and banks.</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9</a:t>
            </a:fld>
            <a:endParaRPr lang="en-US"/>
          </a:p>
        </p:txBody>
      </p:sp>
    </p:spTree>
    <p:extLst>
      <p:ext uri="{BB962C8B-B14F-4D97-AF65-F5344CB8AC3E}">
        <p14:creationId xmlns="" xmlns:p14="http://schemas.microsoft.com/office/powerpoint/2010/main" val="2393104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t>
            </a:r>
            <a:r>
              <a:rPr lang="en-US" dirty="0" smtClean="0"/>
              <a:t>undamental </a:t>
            </a:r>
            <a:r>
              <a:rPr lang="en-US" dirty="0"/>
              <a:t>F</a:t>
            </a:r>
            <a:r>
              <a:rPr lang="en-US" dirty="0" smtClean="0"/>
              <a:t>actors behind most Crises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Crises are typically manifestations of deeper characteristics of the financial sector, which make it prone to such events. </a:t>
            </a:r>
          </a:p>
          <a:p>
            <a:r>
              <a:rPr lang="en-US" dirty="0" smtClean="0"/>
              <a:t>The financial system often  implicitly protects poorly performing firms by continuing to provide loans. </a:t>
            </a:r>
          </a:p>
          <a:p>
            <a:r>
              <a:rPr lang="en-US" dirty="0" smtClean="0"/>
              <a:t>Besides the failure of owners to discipline management of, particularly, state-owned, banks, incentives for prudential banking are typically weak.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10</a:t>
            </a:fld>
            <a:endParaRPr lang="en-US"/>
          </a:p>
        </p:txBody>
      </p:sp>
    </p:spTree>
    <p:extLst>
      <p:ext uri="{BB962C8B-B14F-4D97-AF65-F5344CB8AC3E}">
        <p14:creationId xmlns="" xmlns:p14="http://schemas.microsoft.com/office/powerpoint/2010/main" val="20458389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Fundamental Factors behind most Crises (Contd.)</a:t>
            </a:r>
            <a:endParaRPr lang="en-US" dirty="0"/>
          </a:p>
        </p:txBody>
      </p:sp>
      <p:sp>
        <p:nvSpPr>
          <p:cNvPr id="3" name="Content Placeholder 2"/>
          <p:cNvSpPr>
            <a:spLocks noGrp="1"/>
          </p:cNvSpPr>
          <p:nvPr>
            <p:ph idx="1"/>
          </p:nvPr>
        </p:nvSpPr>
        <p:spPr/>
        <p:txBody>
          <a:bodyPr>
            <a:normAutofit/>
          </a:bodyPr>
          <a:lstStyle/>
          <a:p>
            <a:r>
              <a:rPr lang="en-US" dirty="0" smtClean="0"/>
              <a:t>This includes inadequately designed and weakly </a:t>
            </a:r>
            <a:r>
              <a:rPr lang="en-US" dirty="0" smtClean="0"/>
              <a:t>enforced lending </a:t>
            </a:r>
            <a:r>
              <a:rPr lang="en-US" dirty="0" smtClean="0"/>
              <a:t>limits, asset classification systems and loan loss provisioning rules which fall short of international standards, and no clear exit policy for troubled financial institutions.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11</a:t>
            </a:fld>
            <a:endParaRPr lang="en-US"/>
          </a:p>
        </p:txBody>
      </p:sp>
    </p:spTree>
    <p:extLst>
      <p:ext uri="{BB962C8B-B14F-4D97-AF65-F5344CB8AC3E}">
        <p14:creationId xmlns="" xmlns:p14="http://schemas.microsoft.com/office/powerpoint/2010/main" val="510619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Fundamental Factors behind most Crises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Countries with systemic bank crises have often huge holes in their regulatory, supervisory, accounting, auditing and disclosure frameworks and practices.</a:t>
            </a:r>
          </a:p>
          <a:p>
            <a:r>
              <a:rPr lang="en-US" dirty="0" smtClean="0"/>
              <a:t>The quality and disclosure of information and financial statements is often unreliable or simply out of date. </a:t>
            </a:r>
          </a:p>
          <a:p>
            <a:r>
              <a:rPr lang="en-US" dirty="0" smtClean="0"/>
              <a:t>And enforcement of laws and regulations can be pitifully weak.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12</a:t>
            </a:fld>
            <a:endParaRPr lang="en-US"/>
          </a:p>
        </p:txBody>
      </p:sp>
    </p:spTree>
    <p:extLst>
      <p:ext uri="{BB962C8B-B14F-4D97-AF65-F5344CB8AC3E}">
        <p14:creationId xmlns="" xmlns:p14="http://schemas.microsoft.com/office/powerpoint/2010/main" val="40337349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Crisis Containment Policies</a:t>
            </a:r>
            <a:endParaRPr lang="en-US" dirty="0"/>
          </a:p>
        </p:txBody>
      </p:sp>
      <p:sp>
        <p:nvSpPr>
          <p:cNvPr id="3" name="Content Placeholder 2"/>
          <p:cNvSpPr>
            <a:spLocks noGrp="1"/>
          </p:cNvSpPr>
          <p:nvPr>
            <p:ph idx="1"/>
          </p:nvPr>
        </p:nvSpPr>
        <p:spPr/>
        <p:txBody>
          <a:bodyPr>
            <a:normAutofit/>
          </a:bodyPr>
          <a:lstStyle/>
          <a:p>
            <a:r>
              <a:rPr lang="en-US" dirty="0" smtClean="0"/>
              <a:t>Initially, the regulator’s policy options are limited to those policies that do not rely on the formation of new institutions or complex new mechanisms.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13</a:t>
            </a:fld>
            <a:endParaRPr lang="en-US"/>
          </a:p>
        </p:txBody>
      </p:sp>
    </p:spTree>
    <p:extLst>
      <p:ext uri="{BB962C8B-B14F-4D97-AF65-F5344CB8AC3E}">
        <p14:creationId xmlns="" xmlns:p14="http://schemas.microsoft.com/office/powerpoint/2010/main" val="29612769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Responses for Resolution</a:t>
            </a:r>
            <a:endParaRPr lang="en-US" dirty="0"/>
          </a:p>
        </p:txBody>
      </p:sp>
      <p:sp>
        <p:nvSpPr>
          <p:cNvPr id="3" name="Content Placeholder 2"/>
          <p:cNvSpPr>
            <a:spLocks noGrp="1"/>
          </p:cNvSpPr>
          <p:nvPr>
            <p:ph idx="1"/>
          </p:nvPr>
        </p:nvSpPr>
        <p:spPr/>
        <p:txBody>
          <a:bodyPr/>
          <a:lstStyle/>
          <a:p>
            <a:r>
              <a:rPr lang="en-US" dirty="0" smtClean="0"/>
              <a:t>Immediate policy responses include:</a:t>
            </a:r>
          </a:p>
          <a:p>
            <a:endParaRPr lang="en-US" dirty="0" smtClean="0"/>
          </a:p>
          <a:p>
            <a:r>
              <a:rPr lang="en-US" dirty="0" smtClean="0"/>
              <a:t>(a) suspension of convertibility of deposits, which prevents bank depositors from seeking repayment from banks,</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14</a:t>
            </a:fld>
            <a:endParaRPr lang="en-US"/>
          </a:p>
        </p:txBody>
      </p:sp>
    </p:spTree>
    <p:extLst>
      <p:ext uri="{BB962C8B-B14F-4D97-AF65-F5344CB8AC3E}">
        <p14:creationId xmlns="" xmlns:p14="http://schemas.microsoft.com/office/powerpoint/2010/main" val="41843233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Policy Responses for Resolution (Contd.)</a:t>
            </a:r>
            <a:endParaRPr lang="en-US" dirty="0"/>
          </a:p>
        </p:txBody>
      </p:sp>
      <p:sp>
        <p:nvSpPr>
          <p:cNvPr id="3" name="Content Placeholder 2"/>
          <p:cNvSpPr>
            <a:spLocks noGrp="1"/>
          </p:cNvSpPr>
          <p:nvPr>
            <p:ph idx="1"/>
          </p:nvPr>
        </p:nvSpPr>
        <p:spPr/>
        <p:txBody>
          <a:bodyPr>
            <a:normAutofit/>
          </a:bodyPr>
          <a:lstStyle/>
          <a:p>
            <a:r>
              <a:rPr lang="en-US" dirty="0" smtClean="0"/>
              <a:t>(b) regulatory capital forbearance</a:t>
            </a:r>
          </a:p>
          <a:p>
            <a:endParaRPr lang="en-US" dirty="0"/>
          </a:p>
          <a:p>
            <a:pPr lvl="1"/>
            <a:r>
              <a:rPr lang="en-US" dirty="0" smtClean="0"/>
              <a:t>which allows banks to avoid the cost of regulatory compliance (for example by allowing banks to overstate their equity capital in order to avoid the costs of contractions in loan supply),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15</a:t>
            </a:fld>
            <a:endParaRPr lang="en-US"/>
          </a:p>
        </p:txBody>
      </p:sp>
    </p:spTree>
    <p:extLst>
      <p:ext uri="{BB962C8B-B14F-4D97-AF65-F5344CB8AC3E}">
        <p14:creationId xmlns="" xmlns:p14="http://schemas.microsoft.com/office/powerpoint/2010/main" val="27742464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Policy Responses for Resolution (Contd.)</a:t>
            </a:r>
            <a:endParaRPr lang="en-US" dirty="0"/>
          </a:p>
        </p:txBody>
      </p:sp>
      <p:sp>
        <p:nvSpPr>
          <p:cNvPr id="3" name="Content Placeholder 2"/>
          <p:cNvSpPr>
            <a:spLocks noGrp="1"/>
          </p:cNvSpPr>
          <p:nvPr>
            <p:ph idx="1"/>
          </p:nvPr>
        </p:nvSpPr>
        <p:spPr/>
        <p:txBody>
          <a:bodyPr/>
          <a:lstStyle/>
          <a:p>
            <a:r>
              <a:rPr lang="en-US" dirty="0" smtClean="0"/>
              <a:t>(c) emergency liquidity support to banks, </a:t>
            </a:r>
          </a:p>
          <a:p>
            <a:endParaRPr lang="en-US" dirty="0" smtClean="0"/>
          </a:p>
          <a:p>
            <a:r>
              <a:rPr lang="en-US" dirty="0" smtClean="0"/>
              <a:t>(d) a government guarantee of depositors. </a:t>
            </a:r>
          </a:p>
          <a:p>
            <a:endParaRPr lang="en-US" dirty="0"/>
          </a:p>
          <a:p>
            <a:endParaRPr lang="en-US" dirty="0" smtClean="0"/>
          </a:p>
          <a:p>
            <a:r>
              <a:rPr lang="en-US" dirty="0" smtClean="0"/>
              <a:t>Each of these immediate policy actions are motivated by adverse changes in the condition of banks.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16</a:t>
            </a:fld>
            <a:endParaRPr lang="en-US"/>
          </a:p>
        </p:txBody>
      </p:sp>
    </p:spTree>
    <p:extLst>
      <p:ext uri="{BB962C8B-B14F-4D97-AF65-F5344CB8AC3E}">
        <p14:creationId xmlns="" xmlns:p14="http://schemas.microsoft.com/office/powerpoint/2010/main" val="28092979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Policy Responses for Resolution (Contd.)</a:t>
            </a:r>
            <a:endParaRPr lang="en-US" dirty="0"/>
          </a:p>
        </p:txBody>
      </p:sp>
      <p:sp>
        <p:nvSpPr>
          <p:cNvPr id="3" name="Content Placeholder 2"/>
          <p:cNvSpPr>
            <a:spLocks noGrp="1"/>
          </p:cNvSpPr>
          <p:nvPr>
            <p:ph idx="1"/>
          </p:nvPr>
        </p:nvSpPr>
        <p:spPr/>
        <p:txBody>
          <a:bodyPr/>
          <a:lstStyle/>
          <a:p>
            <a:r>
              <a:rPr lang="en-US" dirty="0" smtClean="0"/>
              <a:t>Each of these techniques is designed to buy time, and in the case of the first two, that depositor confidence can soon be restored. </a:t>
            </a:r>
          </a:p>
          <a:p>
            <a:endParaRPr lang="en-US" dirty="0"/>
          </a:p>
          <a:p>
            <a:r>
              <a:rPr lang="en-US" dirty="0" smtClean="0"/>
              <a:t>The success of each technique will crucially depend on the credibility and creditworthiness of the government.</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17</a:t>
            </a:fld>
            <a:endParaRPr lang="en-US"/>
          </a:p>
        </p:txBody>
      </p:sp>
    </p:spTree>
    <p:extLst>
      <p:ext uri="{BB962C8B-B14F-4D97-AF65-F5344CB8AC3E}">
        <p14:creationId xmlns="" xmlns:p14="http://schemas.microsoft.com/office/powerpoint/2010/main" val="10730025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 Holiday</a:t>
            </a:r>
            <a:endParaRPr lang="en-US" dirty="0"/>
          </a:p>
        </p:txBody>
      </p:sp>
      <p:sp>
        <p:nvSpPr>
          <p:cNvPr id="3" name="Content Placeholder 2"/>
          <p:cNvSpPr>
            <a:spLocks noGrp="1"/>
          </p:cNvSpPr>
          <p:nvPr>
            <p:ph idx="1"/>
          </p:nvPr>
        </p:nvSpPr>
        <p:spPr/>
        <p:txBody>
          <a:bodyPr>
            <a:normAutofit/>
          </a:bodyPr>
          <a:lstStyle/>
          <a:p>
            <a:r>
              <a:rPr lang="en-US" dirty="0" smtClean="0"/>
              <a:t>Deposit withdrawals can be addressed by emergency liquidity loans, usually from the central bank when market sources are insufficient, by an extension of government guarantees of depositors and other bank creditors, or by a temporary suspension of depositor rights in what is often called a “bank holiday”.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18</a:t>
            </a:fld>
            <a:endParaRPr lang="en-US"/>
          </a:p>
        </p:txBody>
      </p:sp>
    </p:spTree>
    <p:extLst>
      <p:ext uri="{BB962C8B-B14F-4D97-AF65-F5344CB8AC3E}">
        <p14:creationId xmlns="" xmlns:p14="http://schemas.microsoft.com/office/powerpoint/2010/main" val="25883260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Crisis Containment Tools</a:t>
            </a:r>
            <a:endParaRPr lang="en-US" dirty="0"/>
          </a:p>
        </p:txBody>
      </p:sp>
      <p:sp>
        <p:nvSpPr>
          <p:cNvPr id="3" name="Content Placeholder 2"/>
          <p:cNvSpPr>
            <a:spLocks noGrp="1"/>
          </p:cNvSpPr>
          <p:nvPr>
            <p:ph idx="1"/>
          </p:nvPr>
        </p:nvSpPr>
        <p:spPr/>
        <p:txBody>
          <a:bodyPr>
            <a:normAutofit/>
          </a:bodyPr>
          <a:lstStyle/>
          <a:p>
            <a:r>
              <a:rPr lang="en-US" dirty="0" smtClean="0"/>
              <a:t>Preventing looting of an insolvent or near insolvent bank requires a different set of containment tools, which may include:</a:t>
            </a:r>
          </a:p>
          <a:p>
            <a:pPr lvl="1"/>
            <a:r>
              <a:rPr lang="en-US" dirty="0" smtClean="0"/>
              <a:t> administrative intervention including the temporary assumption of management powers by a regulatory official, </a:t>
            </a:r>
          </a:p>
        </p:txBody>
      </p:sp>
      <p:sp>
        <p:nvSpPr>
          <p:cNvPr id="4" name="Slide Number Placeholder 3"/>
          <p:cNvSpPr>
            <a:spLocks noGrp="1"/>
          </p:cNvSpPr>
          <p:nvPr>
            <p:ph type="sldNum" sz="quarter" idx="12"/>
          </p:nvPr>
        </p:nvSpPr>
        <p:spPr/>
        <p:txBody>
          <a:bodyPr/>
          <a:lstStyle/>
          <a:p>
            <a:fld id="{528B935C-C711-4283-AE28-63C0DA1BA138}" type="slidenum">
              <a:rPr lang="en-US" smtClean="0"/>
              <a:pPr/>
              <a:t>19</a:t>
            </a:fld>
            <a:endParaRPr lang="en-US"/>
          </a:p>
        </p:txBody>
      </p:sp>
    </p:spTree>
    <p:extLst>
      <p:ext uri="{BB962C8B-B14F-4D97-AF65-F5344CB8AC3E}">
        <p14:creationId xmlns="" xmlns:p14="http://schemas.microsoft.com/office/powerpoint/2010/main" val="62801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Crisis Containment Tools (Contd.)</a:t>
            </a:r>
            <a:endParaRPr lang="en-US" dirty="0"/>
          </a:p>
        </p:txBody>
      </p:sp>
      <p:sp>
        <p:nvSpPr>
          <p:cNvPr id="3" name="Content Placeholder 2"/>
          <p:cNvSpPr>
            <a:spLocks noGrp="1"/>
          </p:cNvSpPr>
          <p:nvPr>
            <p:ph idx="1"/>
          </p:nvPr>
        </p:nvSpPr>
        <p:spPr/>
        <p:txBody>
          <a:bodyPr/>
          <a:lstStyle/>
          <a:p>
            <a:pPr lvl="1"/>
            <a:r>
              <a:rPr lang="en-US" dirty="0"/>
              <a:t>C</a:t>
            </a:r>
            <a:r>
              <a:rPr lang="en-US" dirty="0" smtClean="0"/>
              <a:t>losure, which may for example include the subsidized compulsory sale of a bank’s good assets to a sound bank, </a:t>
            </a:r>
          </a:p>
          <a:p>
            <a:pPr lvl="1"/>
            <a:r>
              <a:rPr lang="en-US" dirty="0"/>
              <a:t>T</a:t>
            </a:r>
            <a:r>
              <a:rPr lang="en-US" dirty="0" smtClean="0"/>
              <a:t>ogether with the assumption by that bank of all or most of the failed entity’s banking liabilities; or more simply an assisted merger. </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20</a:t>
            </a:fld>
            <a:endParaRPr lang="en-US"/>
          </a:p>
        </p:txBody>
      </p:sp>
    </p:spTree>
    <p:extLst>
      <p:ext uri="{BB962C8B-B14F-4D97-AF65-F5344CB8AC3E}">
        <p14:creationId xmlns="" xmlns:p14="http://schemas.microsoft.com/office/powerpoint/2010/main" val="1570700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Crisis Containment Tools (Contd.)</a:t>
            </a:r>
            <a:endParaRPr lang="en-US" dirty="0"/>
          </a:p>
        </p:txBody>
      </p:sp>
      <p:sp>
        <p:nvSpPr>
          <p:cNvPr id="3" name="Content Placeholder 2"/>
          <p:cNvSpPr>
            <a:spLocks noGrp="1"/>
          </p:cNvSpPr>
          <p:nvPr>
            <p:ph idx="1"/>
          </p:nvPr>
        </p:nvSpPr>
        <p:spPr/>
        <p:txBody>
          <a:bodyPr/>
          <a:lstStyle/>
          <a:p>
            <a:r>
              <a:rPr lang="en-US" dirty="0" smtClean="0"/>
              <a:t>Here the prior availability of the necessary legal powers is critical, given the incentive for bank insiders to hang on, as well as the customary cognitive gaps causing insiders to deny the failure of their bank.</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21</a:t>
            </a:fld>
            <a:endParaRPr lang="en-US"/>
          </a:p>
        </p:txBody>
      </p:sp>
    </p:spTree>
    <p:extLst>
      <p:ext uri="{BB962C8B-B14F-4D97-AF65-F5344CB8AC3E}">
        <p14:creationId xmlns="" xmlns:p14="http://schemas.microsoft.com/office/powerpoint/2010/main" val="14460953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Crisis Containment Tools (Contd.)</a:t>
            </a:r>
            <a:endParaRPr lang="en-US" dirty="0"/>
          </a:p>
        </p:txBody>
      </p:sp>
      <p:sp>
        <p:nvSpPr>
          <p:cNvPr id="3" name="Content Placeholder 2"/>
          <p:cNvSpPr>
            <a:spLocks noGrp="1"/>
          </p:cNvSpPr>
          <p:nvPr>
            <p:ph idx="1"/>
          </p:nvPr>
        </p:nvSpPr>
        <p:spPr/>
        <p:txBody>
          <a:bodyPr>
            <a:normAutofit/>
          </a:bodyPr>
          <a:lstStyle/>
          <a:p>
            <a:r>
              <a:rPr lang="en-US" dirty="0" smtClean="0"/>
              <a:t>Adopting the correct approach to an emerging financial crisis calls for a clear understanding of what the underlying cause of the crisis is, as well as a quick judgment as to the likely effectiveness of the alternative tools that are available.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22</a:t>
            </a:fld>
            <a:endParaRPr lang="en-US"/>
          </a:p>
        </p:txBody>
      </p:sp>
    </p:spTree>
    <p:extLst>
      <p:ext uri="{BB962C8B-B14F-4D97-AF65-F5344CB8AC3E}">
        <p14:creationId xmlns="" xmlns:p14="http://schemas.microsoft.com/office/powerpoint/2010/main" val="42766995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Crisis Containment Tools (Contd.)</a:t>
            </a:r>
            <a:endParaRPr lang="en-US" dirty="0"/>
          </a:p>
        </p:txBody>
      </p:sp>
      <p:sp>
        <p:nvSpPr>
          <p:cNvPr id="3" name="Content Placeholder 2"/>
          <p:cNvSpPr>
            <a:spLocks noGrp="1"/>
          </p:cNvSpPr>
          <p:nvPr>
            <p:ph idx="1"/>
          </p:nvPr>
        </p:nvSpPr>
        <p:spPr/>
        <p:txBody>
          <a:bodyPr/>
          <a:lstStyle/>
          <a:p>
            <a:r>
              <a:rPr lang="en-US" dirty="0" smtClean="0"/>
              <a:t>The actions taken at this time will have a possibly irreversible impact on the ultimate allocation of losses in the system.</a:t>
            </a:r>
          </a:p>
          <a:p>
            <a:endParaRPr lang="en-US" dirty="0" smtClean="0"/>
          </a:p>
          <a:p>
            <a:r>
              <a:rPr lang="en-US" dirty="0" smtClean="0"/>
              <a:t>In addition, the longer term implications in the form of moral hazard for the future also need to be taken into account.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23</a:t>
            </a:fld>
            <a:endParaRPr lang="en-US"/>
          </a:p>
        </p:txBody>
      </p:sp>
    </p:spTree>
    <p:extLst>
      <p:ext uri="{BB962C8B-B14F-4D97-AF65-F5344CB8AC3E}">
        <p14:creationId xmlns="" xmlns:p14="http://schemas.microsoft.com/office/powerpoint/2010/main" val="306615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resolution Approaches</a:t>
            </a:r>
            <a:endParaRPr lang="en-US" dirty="0"/>
          </a:p>
        </p:txBody>
      </p:sp>
      <p:sp>
        <p:nvSpPr>
          <p:cNvPr id="3" name="Content Placeholder 2"/>
          <p:cNvSpPr>
            <a:spLocks noGrp="1"/>
          </p:cNvSpPr>
          <p:nvPr>
            <p:ph idx="1"/>
          </p:nvPr>
        </p:nvSpPr>
        <p:spPr/>
        <p:txBody>
          <a:bodyPr>
            <a:normAutofit/>
          </a:bodyPr>
          <a:lstStyle/>
          <a:p>
            <a:r>
              <a:rPr lang="en-US" dirty="0" smtClean="0"/>
              <a:t>The main policy approaches employed in the resolution phase of crises include: </a:t>
            </a:r>
          </a:p>
          <a:p>
            <a:endParaRPr lang="en-US" dirty="0"/>
          </a:p>
          <a:p>
            <a:r>
              <a:rPr lang="en-US" dirty="0" smtClean="0"/>
              <a:t>(a) conditional government-subsidized, but decentralized, workouts of distressed loans;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24</a:t>
            </a:fld>
            <a:endParaRPr lang="en-US"/>
          </a:p>
        </p:txBody>
      </p:sp>
    </p:spTree>
    <p:extLst>
      <p:ext uri="{BB962C8B-B14F-4D97-AF65-F5344CB8AC3E}">
        <p14:creationId xmlns="" xmlns:p14="http://schemas.microsoft.com/office/powerpoint/2010/main" val="22129944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Policy resolution Approaches (Contd.)</a:t>
            </a:r>
            <a:endParaRPr lang="en-US" dirty="0"/>
          </a:p>
        </p:txBody>
      </p:sp>
      <p:sp>
        <p:nvSpPr>
          <p:cNvPr id="3" name="Content Placeholder 2"/>
          <p:cNvSpPr>
            <a:spLocks noGrp="1"/>
          </p:cNvSpPr>
          <p:nvPr>
            <p:ph idx="1"/>
          </p:nvPr>
        </p:nvSpPr>
        <p:spPr/>
        <p:txBody>
          <a:bodyPr>
            <a:normAutofit/>
          </a:bodyPr>
          <a:lstStyle/>
          <a:p>
            <a:r>
              <a:rPr lang="en-US" dirty="0" smtClean="0"/>
              <a:t>(b) debt forgiveness; </a:t>
            </a:r>
          </a:p>
          <a:p>
            <a:endParaRPr lang="en-US" dirty="0"/>
          </a:p>
          <a:p>
            <a:r>
              <a:rPr lang="en-US" dirty="0" smtClean="0"/>
              <a:t>(c) the establishment of a government-owned asset management company to buy and resolve distressed loans; </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25</a:t>
            </a:fld>
            <a:endParaRPr lang="en-US"/>
          </a:p>
        </p:txBody>
      </p:sp>
    </p:spTree>
    <p:extLst>
      <p:ext uri="{BB962C8B-B14F-4D97-AF65-F5344CB8AC3E}">
        <p14:creationId xmlns="" xmlns:p14="http://schemas.microsoft.com/office/powerpoint/2010/main" val="25493763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Policy resolution Approaches (Contd.)</a:t>
            </a:r>
            <a:endParaRPr lang="en-US" dirty="0"/>
          </a:p>
        </p:txBody>
      </p:sp>
      <p:sp>
        <p:nvSpPr>
          <p:cNvPr id="3" name="Content Placeholder 2"/>
          <p:cNvSpPr>
            <a:spLocks noGrp="1"/>
          </p:cNvSpPr>
          <p:nvPr>
            <p:ph idx="1"/>
          </p:nvPr>
        </p:nvSpPr>
        <p:spPr/>
        <p:txBody>
          <a:bodyPr/>
          <a:lstStyle/>
          <a:p>
            <a:r>
              <a:rPr lang="en-US" dirty="0" smtClean="0"/>
              <a:t>(d) government-assisted sales of financial institutions to new owners, typically foreign; and </a:t>
            </a:r>
          </a:p>
          <a:p>
            <a:endParaRPr lang="en-US" dirty="0"/>
          </a:p>
          <a:p>
            <a:r>
              <a:rPr lang="en-US" dirty="0" smtClean="0"/>
              <a:t>(e) government-assisted recapitalization of financial institutions through injection of funds</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26</a:t>
            </a:fld>
            <a:endParaRPr lang="en-US"/>
          </a:p>
        </p:txBody>
      </p:sp>
    </p:spTree>
    <p:extLst>
      <p:ext uri="{BB962C8B-B14F-4D97-AF65-F5344CB8AC3E}">
        <p14:creationId xmlns="" xmlns:p14="http://schemas.microsoft.com/office/powerpoint/2010/main" val="32489257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banks resolution policy</a:t>
            </a:r>
            <a:endParaRPr lang="en-US" dirty="0"/>
          </a:p>
        </p:txBody>
      </p:sp>
      <p:sp>
        <p:nvSpPr>
          <p:cNvPr id="3" name="Content Placeholder 2"/>
          <p:cNvSpPr>
            <a:spLocks noGrp="1"/>
          </p:cNvSpPr>
          <p:nvPr>
            <p:ph idx="1"/>
          </p:nvPr>
        </p:nvSpPr>
        <p:spPr/>
        <p:txBody>
          <a:bodyPr>
            <a:normAutofit/>
          </a:bodyPr>
          <a:lstStyle/>
          <a:p>
            <a:r>
              <a:rPr lang="en-US" dirty="0" smtClean="0"/>
              <a:t>It may take the deposit insurer some time to determine who are the insured depositors, to close their accounts and pay them off. </a:t>
            </a:r>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27</a:t>
            </a:fld>
            <a:endParaRPr lang="en-US"/>
          </a:p>
        </p:txBody>
      </p:sp>
    </p:spTree>
    <p:extLst>
      <p:ext uri="{BB962C8B-B14F-4D97-AF65-F5344CB8AC3E}">
        <p14:creationId xmlns="" xmlns:p14="http://schemas.microsoft.com/office/powerpoint/2010/main" val="1043743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Guiding principles for banks resolution policy (Contd.)</a:t>
            </a:r>
            <a:endParaRPr lang="en-US" dirty="0"/>
          </a:p>
        </p:txBody>
      </p:sp>
      <p:sp>
        <p:nvSpPr>
          <p:cNvPr id="3" name="Content Placeholder 2"/>
          <p:cNvSpPr>
            <a:spLocks noGrp="1"/>
          </p:cNvSpPr>
          <p:nvPr>
            <p:ph idx="1"/>
          </p:nvPr>
        </p:nvSpPr>
        <p:spPr/>
        <p:txBody>
          <a:bodyPr/>
          <a:lstStyle/>
          <a:p>
            <a:r>
              <a:rPr lang="en-US" dirty="0" smtClean="0"/>
              <a:t>In the absence of a deposit insurer, the delay to depositors – if they are entitled to receive any monies back - will be even longer as liquidation procedures can be protracted. </a:t>
            </a:r>
          </a:p>
          <a:p>
            <a:r>
              <a:rPr lang="en-US" dirty="0" smtClean="0"/>
              <a:t>In any case, the choice of resolution measures, and the choice between resolution and closure, should be made with the aim of </a:t>
            </a:r>
            <a:r>
              <a:rPr lang="en-US" dirty="0" err="1" smtClean="0"/>
              <a:t>minimising</a:t>
            </a:r>
            <a:r>
              <a:rPr lang="en-US" dirty="0" smtClean="0"/>
              <a:t> market disruption.</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28</a:t>
            </a:fld>
            <a:endParaRPr lang="en-US"/>
          </a:p>
        </p:txBody>
      </p:sp>
    </p:spTree>
    <p:extLst>
      <p:ext uri="{BB962C8B-B14F-4D97-AF65-F5344CB8AC3E}">
        <p14:creationId xmlns="" xmlns:p14="http://schemas.microsoft.com/office/powerpoint/2010/main" val="36873055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Resolution </a:t>
            </a:r>
            <a:r>
              <a:rPr lang="en-US" dirty="0" smtClean="0"/>
              <a:t>techniques</a:t>
            </a:r>
            <a:endParaRPr lang="en-US" dirty="0"/>
          </a:p>
        </p:txBody>
      </p:sp>
      <p:sp>
        <p:nvSpPr>
          <p:cNvPr id="3" name="Content Placeholder 2"/>
          <p:cNvSpPr>
            <a:spLocks noGrp="1"/>
          </p:cNvSpPr>
          <p:nvPr>
            <p:ph idx="1"/>
          </p:nvPr>
        </p:nvSpPr>
        <p:spPr/>
        <p:txBody>
          <a:bodyPr>
            <a:normAutofit/>
          </a:bodyPr>
          <a:lstStyle/>
          <a:p>
            <a:r>
              <a:rPr lang="en-US" dirty="0"/>
              <a:t>The distinction between a legal closure and economic closure of the bank </a:t>
            </a:r>
            <a:r>
              <a:rPr lang="en-US" dirty="0" smtClean="0"/>
              <a:t>is important</a:t>
            </a:r>
            <a:r>
              <a:rPr lang="en-US" dirty="0"/>
              <a:t>. In a legal closure, the </a:t>
            </a:r>
            <a:r>
              <a:rPr lang="en-US" dirty="0" err="1"/>
              <a:t>licence</a:t>
            </a:r>
            <a:r>
              <a:rPr lang="en-US" dirty="0"/>
              <a:t> of the bank is withdrawn and the legal entity </a:t>
            </a:r>
            <a:r>
              <a:rPr lang="en-US" dirty="0" smtClean="0"/>
              <a:t>ceases to </a:t>
            </a:r>
            <a:r>
              <a:rPr lang="en-US" dirty="0"/>
              <a:t>exist. In an </a:t>
            </a:r>
            <a:r>
              <a:rPr lang="en-US" dirty="0" smtClean="0"/>
              <a:t> economic </a:t>
            </a:r>
            <a:r>
              <a:rPr lang="en-US" dirty="0"/>
              <a:t>closure, there is interruption or cessation of the operations of </a:t>
            </a:r>
            <a:r>
              <a:rPr lang="en-US" dirty="0" smtClean="0"/>
              <a:t>the bank </a:t>
            </a:r>
            <a:r>
              <a:rPr lang="en-US" dirty="0"/>
              <a:t>which may often lead to severe disruption and possibly losses for the </a:t>
            </a:r>
            <a:r>
              <a:rPr lang="en-US" dirty="0" smtClean="0"/>
              <a:t>bank’s customers</a:t>
            </a:r>
            <a:r>
              <a:rPr lang="en-US" dirty="0"/>
              <a:t>.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29</a:t>
            </a:fld>
            <a:endParaRPr lang="en-US"/>
          </a:p>
        </p:txBody>
      </p:sp>
    </p:spTree>
    <p:extLst>
      <p:ext uri="{BB962C8B-B14F-4D97-AF65-F5344CB8AC3E}">
        <p14:creationId xmlns="" xmlns:p14="http://schemas.microsoft.com/office/powerpoint/2010/main" val="14430854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Resolution techniques (Contd.)</a:t>
            </a:r>
            <a:endParaRPr lang="en-US" dirty="0"/>
          </a:p>
        </p:txBody>
      </p:sp>
      <p:sp>
        <p:nvSpPr>
          <p:cNvPr id="3" name="Content Placeholder 2"/>
          <p:cNvSpPr>
            <a:spLocks noGrp="1"/>
          </p:cNvSpPr>
          <p:nvPr>
            <p:ph idx="1"/>
          </p:nvPr>
        </p:nvSpPr>
        <p:spPr/>
        <p:txBody>
          <a:bodyPr/>
          <a:lstStyle/>
          <a:p>
            <a:r>
              <a:rPr lang="en-US" dirty="0" smtClean="0"/>
              <a:t>The art of resolving bank problems often entails achieving a “legal closure” while avoiding an “economic closure”.</a:t>
            </a:r>
          </a:p>
          <a:p>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30</a:t>
            </a:fld>
            <a:endParaRPr lang="en-US"/>
          </a:p>
        </p:txBody>
      </p:sp>
    </p:spTree>
    <p:extLst>
      <p:ext uri="{BB962C8B-B14F-4D97-AF65-F5344CB8AC3E}">
        <p14:creationId xmlns="" xmlns:p14="http://schemas.microsoft.com/office/powerpoint/2010/main" val="23972950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Resolution techniques (Contd.)</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pPr marL="0" indent="0">
              <a:buNone/>
            </a:pPr>
            <a:r>
              <a:rPr lang="en-US" dirty="0" smtClean="0"/>
              <a:t>Following are the fundamental resolution techniques:</a:t>
            </a:r>
          </a:p>
          <a:p>
            <a:pPr marL="0" indent="0">
              <a:buNone/>
            </a:pPr>
            <a:endParaRPr lang="en-US" dirty="0" smtClean="0"/>
          </a:p>
          <a:p>
            <a:pPr marL="514350" indent="-514350">
              <a:buFont typeface="+mj-lt"/>
              <a:buAutoNum type="arabicPeriod"/>
            </a:pPr>
            <a:r>
              <a:rPr lang="en-US" dirty="0" smtClean="0"/>
              <a:t>Restructuring plans</a:t>
            </a:r>
          </a:p>
          <a:p>
            <a:pPr marL="514350" indent="-514350">
              <a:buFont typeface="+mj-lt"/>
              <a:buAutoNum type="arabicPeriod"/>
            </a:pPr>
            <a:r>
              <a:rPr lang="en-US" dirty="0" smtClean="0"/>
              <a:t>Mergers and acquisitions</a:t>
            </a:r>
          </a:p>
          <a:p>
            <a:pPr marL="514350" indent="-514350">
              <a:buFont typeface="+mj-lt"/>
              <a:buAutoNum type="arabicPeriod"/>
            </a:pPr>
            <a:r>
              <a:rPr lang="en-US" dirty="0" smtClean="0"/>
              <a:t>Purchase-and-assumption transactions</a:t>
            </a:r>
          </a:p>
          <a:p>
            <a:pPr marL="514350" indent="-514350">
              <a:buFont typeface="+mj-lt"/>
              <a:buAutoNum type="arabicPeriod"/>
            </a:pPr>
            <a:r>
              <a:rPr lang="en-US" dirty="0" smtClean="0"/>
              <a:t>Bridge bank</a:t>
            </a:r>
          </a:p>
          <a:p>
            <a:pPr marL="514350" indent="-514350">
              <a:buFont typeface="+mj-lt"/>
              <a:buAutoNum type="arabicPeriod"/>
            </a:pPr>
            <a:r>
              <a:rPr lang="en-US" dirty="0" smtClean="0"/>
              <a:t>Use of public sector monies in a resolution</a:t>
            </a:r>
          </a:p>
          <a:p>
            <a:pPr marL="514350" indent="-514350">
              <a:buFont typeface="+mj-lt"/>
              <a:buAutoNum type="arabicPeriod"/>
            </a:pPr>
            <a:r>
              <a:rPr lang="en-US" dirty="0" smtClean="0"/>
              <a:t>Closure of the bank: Depositors pay-off</a:t>
            </a:r>
          </a:p>
          <a:p>
            <a:pPr marL="514350" indent="-514350">
              <a:buFont typeface="+mj-lt"/>
              <a:buAutoNum type="arabicPeriod"/>
            </a:pPr>
            <a:r>
              <a:rPr lang="en-US" dirty="0" smtClean="0"/>
              <a:t>Management of impaired assets</a:t>
            </a:r>
          </a:p>
          <a:p>
            <a:pPr marL="514350" indent="-514350">
              <a:buFont typeface="+mj-lt"/>
              <a:buAutoNum type="arabicPeriod"/>
            </a:pPr>
            <a:r>
              <a:rPr lang="en-US" dirty="0" smtClean="0"/>
              <a:t>Public disclosure of problems</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31</a:t>
            </a:fld>
            <a:endParaRPr lang="en-US"/>
          </a:p>
        </p:txBody>
      </p:sp>
    </p:spTree>
    <p:extLst>
      <p:ext uri="{BB962C8B-B14F-4D97-AF65-F5344CB8AC3E}">
        <p14:creationId xmlns="" xmlns:p14="http://schemas.microsoft.com/office/powerpoint/2010/main" val="38922220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Restructuring plans</a:t>
            </a:r>
            <a:endParaRPr lang="en-US" dirty="0"/>
          </a:p>
        </p:txBody>
      </p:sp>
      <p:sp>
        <p:nvSpPr>
          <p:cNvPr id="3" name="Content Placeholder 2"/>
          <p:cNvSpPr>
            <a:spLocks noGrp="1"/>
          </p:cNvSpPr>
          <p:nvPr>
            <p:ph idx="1"/>
          </p:nvPr>
        </p:nvSpPr>
        <p:spPr/>
        <p:txBody>
          <a:bodyPr>
            <a:normAutofit/>
          </a:bodyPr>
          <a:lstStyle/>
          <a:p>
            <a:r>
              <a:rPr lang="en-US" dirty="0"/>
              <a:t>While a weak bank may be required to </a:t>
            </a:r>
            <a:r>
              <a:rPr lang="en-US" dirty="0" err="1"/>
              <a:t>reorganise</a:t>
            </a:r>
            <a:r>
              <a:rPr lang="en-US" dirty="0"/>
              <a:t> its operations as a </a:t>
            </a:r>
            <a:r>
              <a:rPr lang="en-US" dirty="0" smtClean="0"/>
              <a:t>corrective action</a:t>
            </a:r>
            <a:r>
              <a:rPr lang="en-US" dirty="0"/>
              <a:t>, if insolvency is imminent, the bank may be required to carry out a </a:t>
            </a:r>
            <a:r>
              <a:rPr lang="en-US" dirty="0" smtClean="0"/>
              <a:t>radical restructuring</a:t>
            </a:r>
            <a:r>
              <a:rPr lang="en-US" dirty="0"/>
              <a:t>. </a:t>
            </a:r>
            <a:endParaRPr lang="en-US" dirty="0" smtClean="0"/>
          </a:p>
          <a:p>
            <a:r>
              <a:rPr lang="en-US" dirty="0" smtClean="0"/>
              <a:t>Such </a:t>
            </a:r>
            <a:r>
              <a:rPr lang="en-US" dirty="0"/>
              <a:t>a strategy is only worth adopting if there is a real chance of getting </a:t>
            </a:r>
            <a:r>
              <a:rPr lang="en-US" dirty="0" smtClean="0"/>
              <a:t>the business </a:t>
            </a:r>
            <a:r>
              <a:rPr lang="en-US" dirty="0"/>
              <a:t>back on a sound footing in the short term.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32</a:t>
            </a:fld>
            <a:endParaRPr lang="en-US"/>
          </a:p>
        </p:txBody>
      </p:sp>
    </p:spTree>
    <p:extLst>
      <p:ext uri="{BB962C8B-B14F-4D97-AF65-F5344CB8AC3E}">
        <p14:creationId xmlns="" xmlns:p14="http://schemas.microsoft.com/office/powerpoint/2010/main" val="29724323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Mergers and </a:t>
            </a:r>
            <a:r>
              <a:rPr lang="en-US" dirty="0" smtClean="0"/>
              <a:t>acquisitions</a:t>
            </a:r>
            <a:endParaRPr lang="en-US" dirty="0"/>
          </a:p>
        </p:txBody>
      </p:sp>
      <p:sp>
        <p:nvSpPr>
          <p:cNvPr id="3" name="Content Placeholder 2"/>
          <p:cNvSpPr>
            <a:spLocks noGrp="1"/>
          </p:cNvSpPr>
          <p:nvPr>
            <p:ph idx="1"/>
          </p:nvPr>
        </p:nvSpPr>
        <p:spPr/>
        <p:txBody>
          <a:bodyPr/>
          <a:lstStyle/>
          <a:p>
            <a:r>
              <a:rPr lang="en-US" dirty="0"/>
              <a:t>When a bank cannot on its own resolve its weaknesses, it should consider a </a:t>
            </a:r>
            <a:r>
              <a:rPr lang="en-US" dirty="0" smtClean="0"/>
              <a:t>merger with</a:t>
            </a:r>
            <a:r>
              <a:rPr lang="en-US" dirty="0"/>
              <a:t>, or acquisition by, a healthy bank. This is a private sector resolution technique.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33</a:t>
            </a:fld>
            <a:endParaRPr lang="en-US"/>
          </a:p>
        </p:txBody>
      </p:sp>
    </p:spTree>
    <p:extLst>
      <p:ext uri="{BB962C8B-B14F-4D97-AF65-F5344CB8AC3E}">
        <p14:creationId xmlns="" xmlns:p14="http://schemas.microsoft.com/office/powerpoint/2010/main" val="8936028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Mergers and acquisitions (Contd.)</a:t>
            </a:r>
            <a:endParaRPr lang="en-US" dirty="0"/>
          </a:p>
        </p:txBody>
      </p:sp>
      <p:sp>
        <p:nvSpPr>
          <p:cNvPr id="3" name="Content Placeholder 2"/>
          <p:cNvSpPr>
            <a:spLocks noGrp="1"/>
          </p:cNvSpPr>
          <p:nvPr>
            <p:ph idx="1"/>
          </p:nvPr>
        </p:nvSpPr>
        <p:spPr/>
        <p:txBody>
          <a:bodyPr/>
          <a:lstStyle/>
          <a:p>
            <a:r>
              <a:rPr lang="en-US" dirty="0" smtClean="0"/>
              <a:t>Banks (even those that fail) are attractive targets to investors, especially financial institutions, because of their intrinsic franchise value.</a:t>
            </a:r>
          </a:p>
          <a:p>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34</a:t>
            </a:fld>
            <a:endParaRPr lang="en-US"/>
          </a:p>
        </p:txBody>
      </p:sp>
    </p:spTree>
    <p:extLst>
      <p:ext uri="{BB962C8B-B14F-4D97-AF65-F5344CB8AC3E}">
        <p14:creationId xmlns="" xmlns:p14="http://schemas.microsoft.com/office/powerpoint/2010/main" val="39742775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Mergers and acquisitions (Contd.)</a:t>
            </a:r>
            <a:endParaRPr lang="en-US" dirty="0"/>
          </a:p>
        </p:txBody>
      </p:sp>
      <p:sp>
        <p:nvSpPr>
          <p:cNvPr id="3" name="Content Placeholder 2"/>
          <p:cNvSpPr>
            <a:spLocks noGrp="1"/>
          </p:cNvSpPr>
          <p:nvPr>
            <p:ph idx="1"/>
          </p:nvPr>
        </p:nvSpPr>
        <p:spPr/>
        <p:txBody>
          <a:bodyPr>
            <a:normAutofit fontScale="77500" lnSpcReduction="20000"/>
          </a:bodyPr>
          <a:lstStyle/>
          <a:p>
            <a:r>
              <a:rPr lang="en-US" dirty="0"/>
              <a:t>The advantages of an M&amp;A type solution is that it</a:t>
            </a:r>
            <a:r>
              <a:rPr lang="en-US" dirty="0" smtClean="0"/>
              <a:t>:</a:t>
            </a:r>
          </a:p>
          <a:p>
            <a:endParaRPr lang="en-US" dirty="0"/>
          </a:p>
          <a:p>
            <a:r>
              <a:rPr lang="en-US" dirty="0"/>
              <a:t>• </a:t>
            </a:r>
            <a:r>
              <a:rPr lang="en-US" dirty="0" smtClean="0"/>
              <a:t>Maintains </a:t>
            </a:r>
            <a:r>
              <a:rPr lang="en-US" dirty="0"/>
              <a:t>the failing bank as a going concern and preserves the value of the </a:t>
            </a:r>
            <a:r>
              <a:rPr lang="en-US" dirty="0" smtClean="0"/>
              <a:t>assets (thereby </a:t>
            </a:r>
            <a:r>
              <a:rPr lang="en-US" dirty="0"/>
              <a:t>reducing the cost to the government or deposit insurer</a:t>
            </a:r>
            <a:r>
              <a:rPr lang="en-US" dirty="0" smtClean="0"/>
              <a:t>);</a:t>
            </a:r>
          </a:p>
          <a:p>
            <a:endParaRPr lang="en-US" dirty="0"/>
          </a:p>
          <a:p>
            <a:r>
              <a:rPr lang="en-US" dirty="0"/>
              <a:t>• M</a:t>
            </a:r>
            <a:r>
              <a:rPr lang="en-US" dirty="0" smtClean="0"/>
              <a:t>inimizes </a:t>
            </a:r>
            <a:r>
              <a:rPr lang="en-US" dirty="0"/>
              <a:t>the impact on markets as there are no disruptions in banking services </a:t>
            </a:r>
            <a:r>
              <a:rPr lang="en-US" dirty="0" smtClean="0"/>
              <a:t>to customers </a:t>
            </a:r>
            <a:r>
              <a:rPr lang="en-US" dirty="0"/>
              <a:t>of the failing bank; </a:t>
            </a:r>
            <a:r>
              <a:rPr lang="en-US" dirty="0" smtClean="0"/>
              <a:t>and</a:t>
            </a:r>
          </a:p>
          <a:p>
            <a:endParaRPr lang="en-US" dirty="0"/>
          </a:p>
          <a:p>
            <a:r>
              <a:rPr lang="en-US" dirty="0"/>
              <a:t>• </a:t>
            </a:r>
            <a:r>
              <a:rPr lang="en-US" dirty="0" smtClean="0"/>
              <a:t>All </a:t>
            </a:r>
            <a:r>
              <a:rPr lang="en-US" dirty="0"/>
              <a:t>assets are transferred in an M&amp;A and all depositors and creditors are </a:t>
            </a:r>
            <a:r>
              <a:rPr lang="en-US" dirty="0" smtClean="0"/>
              <a:t>fully protected</a:t>
            </a:r>
            <a:r>
              <a:rPr lang="en-US" dirty="0"/>
              <a:t>.</a:t>
            </a:r>
          </a:p>
        </p:txBody>
      </p:sp>
      <p:sp>
        <p:nvSpPr>
          <p:cNvPr id="4" name="Slide Number Placeholder 3"/>
          <p:cNvSpPr>
            <a:spLocks noGrp="1"/>
          </p:cNvSpPr>
          <p:nvPr>
            <p:ph type="sldNum" sz="quarter" idx="12"/>
          </p:nvPr>
        </p:nvSpPr>
        <p:spPr/>
        <p:txBody>
          <a:bodyPr/>
          <a:lstStyle/>
          <a:p>
            <a:fld id="{13FC7AF5-6A0E-47F8-90A1-F4730573BFB0}" type="slidenum">
              <a:rPr lang="en-US" smtClean="0"/>
              <a:pPr/>
              <a:t>35</a:t>
            </a:fld>
            <a:endParaRPr lang="en-US"/>
          </a:p>
        </p:txBody>
      </p:sp>
    </p:spTree>
    <p:extLst>
      <p:ext uri="{BB962C8B-B14F-4D97-AF65-F5344CB8AC3E}">
        <p14:creationId xmlns="" xmlns:p14="http://schemas.microsoft.com/office/powerpoint/2010/main" val="389706936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Purchase-and-assumption </a:t>
            </a:r>
            <a:r>
              <a:rPr lang="en-US" dirty="0" smtClean="0"/>
              <a:t>transactions</a:t>
            </a:r>
            <a:endParaRPr lang="en-US" dirty="0"/>
          </a:p>
        </p:txBody>
      </p:sp>
      <p:sp>
        <p:nvSpPr>
          <p:cNvPr id="3" name="Content Placeholder 2"/>
          <p:cNvSpPr>
            <a:spLocks noGrp="1"/>
          </p:cNvSpPr>
          <p:nvPr>
            <p:ph idx="1"/>
          </p:nvPr>
        </p:nvSpPr>
        <p:spPr/>
        <p:txBody>
          <a:bodyPr>
            <a:normAutofit/>
          </a:bodyPr>
          <a:lstStyle/>
          <a:p>
            <a:r>
              <a:rPr lang="en-US" dirty="0"/>
              <a:t>If a private sector M&amp;A is not forthcoming or cannot be arranged, a purchase </a:t>
            </a:r>
            <a:r>
              <a:rPr lang="en-US" dirty="0" smtClean="0"/>
              <a:t>and assumption </a:t>
            </a:r>
            <a:r>
              <a:rPr lang="en-US" dirty="0"/>
              <a:t>(P&amp;A) transaction may be considered. A P&amp;A transaction is one where a </a:t>
            </a:r>
            <a:r>
              <a:rPr lang="en-US" dirty="0" smtClean="0"/>
              <a:t>healthy institution </a:t>
            </a:r>
            <a:r>
              <a:rPr lang="en-US" dirty="0"/>
              <a:t>or private investor(s) purchases some or all of the </a:t>
            </a:r>
            <a:r>
              <a:rPr lang="en-US" dirty="0" smtClean="0"/>
              <a:t> assets </a:t>
            </a:r>
            <a:r>
              <a:rPr lang="en-US" dirty="0"/>
              <a:t>and assumes some or </a:t>
            </a:r>
            <a:r>
              <a:rPr lang="en-US" dirty="0" smtClean="0"/>
              <a:t>all of </a:t>
            </a:r>
            <a:r>
              <a:rPr lang="en-US" dirty="0"/>
              <a:t>the liabilities of a failed bank.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36</a:t>
            </a:fld>
            <a:endParaRPr lang="en-US"/>
          </a:p>
        </p:txBody>
      </p:sp>
    </p:spTree>
    <p:extLst>
      <p:ext uri="{BB962C8B-B14F-4D97-AF65-F5344CB8AC3E}">
        <p14:creationId xmlns="" xmlns:p14="http://schemas.microsoft.com/office/powerpoint/2010/main" val="14284205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Purchase-and-assumption transactions (Contd.)</a:t>
            </a:r>
            <a:endParaRPr lang="en-US" dirty="0"/>
          </a:p>
        </p:txBody>
      </p:sp>
      <p:sp>
        <p:nvSpPr>
          <p:cNvPr id="3" name="Content Placeholder 2"/>
          <p:cNvSpPr>
            <a:spLocks noGrp="1"/>
          </p:cNvSpPr>
          <p:nvPr>
            <p:ph idx="1"/>
          </p:nvPr>
        </p:nvSpPr>
        <p:spPr/>
        <p:txBody>
          <a:bodyPr/>
          <a:lstStyle/>
          <a:p>
            <a:r>
              <a:rPr lang="en-US" dirty="0" smtClean="0"/>
              <a:t>P&amp;A transactions in most countries require withdrawal of the bank </a:t>
            </a:r>
            <a:r>
              <a:rPr lang="en-US" dirty="0" err="1" smtClean="0"/>
              <a:t>licence</a:t>
            </a:r>
            <a:r>
              <a:rPr lang="en-US" dirty="0" smtClean="0"/>
              <a:t> and the commencement of resolution proceedings by the liquidator. </a:t>
            </a:r>
          </a:p>
          <a:p>
            <a:r>
              <a:rPr lang="en-US" dirty="0" smtClean="0"/>
              <a:t>The acquiring bank purchases assets of the failed bank but not its charter.</a:t>
            </a:r>
          </a:p>
          <a:p>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37</a:t>
            </a:fld>
            <a:endParaRPr lang="en-US"/>
          </a:p>
        </p:txBody>
      </p:sp>
    </p:spTree>
    <p:extLst>
      <p:ext uri="{BB962C8B-B14F-4D97-AF65-F5344CB8AC3E}">
        <p14:creationId xmlns="" xmlns:p14="http://schemas.microsoft.com/office/powerpoint/2010/main" val="26899200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Purchase-and-assumption transactions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P&amp;A type solution has the following benefits</a:t>
            </a:r>
            <a:r>
              <a:rPr lang="en-US" dirty="0" smtClean="0"/>
              <a:t>:</a:t>
            </a:r>
          </a:p>
          <a:p>
            <a:endParaRPr lang="en-US" dirty="0"/>
          </a:p>
          <a:p>
            <a:r>
              <a:rPr lang="en-US" dirty="0"/>
              <a:t>• saves the value of the assets of the failed bank (thereby reducing the </a:t>
            </a:r>
            <a:r>
              <a:rPr lang="en-US" dirty="0" smtClean="0"/>
              <a:t>resolution cost);</a:t>
            </a:r>
          </a:p>
          <a:p>
            <a:endParaRPr lang="en-US" dirty="0"/>
          </a:p>
          <a:p>
            <a:r>
              <a:rPr lang="en-US" dirty="0"/>
              <a:t>• </a:t>
            </a:r>
            <a:r>
              <a:rPr lang="en-US" dirty="0" err="1"/>
              <a:t>minimises</a:t>
            </a:r>
            <a:r>
              <a:rPr lang="en-US" dirty="0"/>
              <a:t> the impact on the market by returning assets and deposits to </a:t>
            </a:r>
            <a:r>
              <a:rPr lang="en-US" dirty="0" smtClean="0"/>
              <a:t>normal banking </a:t>
            </a:r>
            <a:r>
              <a:rPr lang="en-US" dirty="0"/>
              <a:t>operations with the acquiring bank quickly. It can typically be </a:t>
            </a:r>
            <a:r>
              <a:rPr lang="en-US" dirty="0" smtClean="0"/>
              <a:t>completed over </a:t>
            </a:r>
            <a:r>
              <a:rPr lang="en-US" dirty="0"/>
              <a:t>a weekend; and</a:t>
            </a:r>
          </a:p>
          <a:p>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38</a:t>
            </a:fld>
            <a:endParaRPr lang="en-US"/>
          </a:p>
        </p:txBody>
      </p:sp>
    </p:spTree>
    <p:extLst>
      <p:ext uri="{BB962C8B-B14F-4D97-AF65-F5344CB8AC3E}">
        <p14:creationId xmlns="" xmlns:p14="http://schemas.microsoft.com/office/powerpoint/2010/main" val="14786748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Purchase-and-assumption transactions (Contd.)</a:t>
            </a:r>
            <a:endParaRPr lang="en-US" dirty="0"/>
          </a:p>
        </p:txBody>
      </p:sp>
      <p:sp>
        <p:nvSpPr>
          <p:cNvPr id="3" name="Content Placeholder 2"/>
          <p:cNvSpPr>
            <a:spLocks noGrp="1"/>
          </p:cNvSpPr>
          <p:nvPr>
            <p:ph idx="1"/>
          </p:nvPr>
        </p:nvSpPr>
        <p:spPr/>
        <p:txBody>
          <a:bodyPr/>
          <a:lstStyle/>
          <a:p>
            <a:r>
              <a:rPr lang="en-US" dirty="0" smtClean="0"/>
              <a:t>• customers with insured deposits suffer no loss in service and have immediate access to their funds at the acquiring bank if the P&amp;A transaction can be completed over the weekend.</a:t>
            </a:r>
          </a:p>
          <a:p>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39</a:t>
            </a:fld>
            <a:endParaRPr lang="en-US"/>
          </a:p>
        </p:txBody>
      </p:sp>
    </p:spTree>
    <p:extLst>
      <p:ext uri="{BB962C8B-B14F-4D97-AF65-F5344CB8AC3E}">
        <p14:creationId xmlns="" xmlns:p14="http://schemas.microsoft.com/office/powerpoint/2010/main" val="23351293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Bridge </a:t>
            </a:r>
            <a:r>
              <a:rPr lang="en-US" dirty="0" smtClean="0"/>
              <a:t>bank</a:t>
            </a:r>
            <a:endParaRPr lang="en-US" dirty="0"/>
          </a:p>
        </p:txBody>
      </p:sp>
      <p:sp>
        <p:nvSpPr>
          <p:cNvPr id="3" name="Content Placeholder 2"/>
          <p:cNvSpPr>
            <a:spLocks noGrp="1"/>
          </p:cNvSpPr>
          <p:nvPr>
            <p:ph idx="1"/>
          </p:nvPr>
        </p:nvSpPr>
        <p:spPr/>
        <p:txBody>
          <a:bodyPr/>
          <a:lstStyle/>
          <a:p>
            <a:r>
              <a:rPr lang="en-US" dirty="0"/>
              <a:t>A bridge bank is a resolution technique that allows a bank to continue its </a:t>
            </a:r>
            <a:r>
              <a:rPr lang="en-US" dirty="0" smtClean="0"/>
              <a:t>operations until </a:t>
            </a:r>
            <a:r>
              <a:rPr lang="en-US" dirty="0"/>
              <a:t>a permanent solution can be found. The weak bank is closed by the licensing </a:t>
            </a:r>
            <a:r>
              <a:rPr lang="en-US" dirty="0" smtClean="0"/>
              <a:t>authority and placed under liquidation.</a:t>
            </a:r>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40</a:t>
            </a:fld>
            <a:endParaRPr lang="en-US"/>
          </a:p>
        </p:txBody>
      </p:sp>
    </p:spTree>
    <p:extLst>
      <p:ext uri="{BB962C8B-B14F-4D97-AF65-F5344CB8AC3E}">
        <p14:creationId xmlns="" xmlns:p14="http://schemas.microsoft.com/office/powerpoint/2010/main" val="17242855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bank (Contd.)</a:t>
            </a:r>
            <a:endParaRPr lang="en-US" dirty="0"/>
          </a:p>
        </p:txBody>
      </p:sp>
      <p:sp>
        <p:nvSpPr>
          <p:cNvPr id="3" name="Content Placeholder 2"/>
          <p:cNvSpPr>
            <a:spLocks noGrp="1"/>
          </p:cNvSpPr>
          <p:nvPr>
            <p:ph idx="1"/>
          </p:nvPr>
        </p:nvSpPr>
        <p:spPr/>
        <p:txBody>
          <a:bodyPr>
            <a:normAutofit/>
          </a:bodyPr>
          <a:lstStyle/>
          <a:p>
            <a:r>
              <a:rPr lang="en-US" dirty="0" smtClean="0"/>
              <a:t>A </a:t>
            </a:r>
            <a:r>
              <a:rPr lang="en-US" dirty="0"/>
              <a:t>new bank, referred to as a bridge bank, is licensed </a:t>
            </a:r>
            <a:r>
              <a:rPr lang="en-US" dirty="0" smtClean="0"/>
              <a:t>and controlled </a:t>
            </a:r>
            <a:r>
              <a:rPr lang="en-US" dirty="0"/>
              <a:t>by the liquidator. </a:t>
            </a:r>
            <a:endParaRPr lang="en-US" dirty="0" smtClean="0"/>
          </a:p>
          <a:p>
            <a:r>
              <a:rPr lang="en-US" dirty="0" smtClean="0"/>
              <a:t>The </a:t>
            </a:r>
            <a:r>
              <a:rPr lang="en-US" dirty="0"/>
              <a:t>liquidator has discretion in determining which assets </a:t>
            </a:r>
            <a:r>
              <a:rPr lang="en-US" dirty="0" smtClean="0"/>
              <a:t>and liabilities </a:t>
            </a:r>
            <a:r>
              <a:rPr lang="en-US" dirty="0"/>
              <a:t>are transferred to the bridge bank. </a:t>
            </a:r>
            <a:endParaRPr lang="en-US" dirty="0" smtClean="0"/>
          </a:p>
          <a:p>
            <a:r>
              <a:rPr lang="en-US" dirty="0" smtClean="0"/>
              <a:t>Those </a:t>
            </a:r>
            <a:r>
              <a:rPr lang="en-US" dirty="0"/>
              <a:t>assets and liabilities that are </a:t>
            </a:r>
            <a:r>
              <a:rPr lang="en-US" dirty="0" smtClean="0"/>
              <a:t>not transferred </a:t>
            </a:r>
            <a:r>
              <a:rPr lang="en-US" dirty="0"/>
              <a:t>to the bridge bank remain with the liquidator.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41</a:t>
            </a:fld>
            <a:endParaRPr lang="en-US"/>
          </a:p>
        </p:txBody>
      </p:sp>
    </p:spTree>
    <p:extLst>
      <p:ext uri="{BB962C8B-B14F-4D97-AF65-F5344CB8AC3E}">
        <p14:creationId xmlns="" xmlns:p14="http://schemas.microsoft.com/office/powerpoint/2010/main" val="18756230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Bridge bank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 bridge bank is designed to “bridge” the gap between the failure of a bank and the time when the liquidator can evaluate and market the bank in such a manner that allows for a satisfactory acquisition by a third party. </a:t>
            </a:r>
          </a:p>
          <a:p>
            <a:r>
              <a:rPr lang="en-US" dirty="0" smtClean="0"/>
              <a:t>It also allows potential purchasers the time necessary to assess the bank’s condition in order to submit their offers while at the same time permitting uninterrupted service to bank customers.</a:t>
            </a:r>
          </a:p>
          <a:p>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42</a:t>
            </a:fld>
            <a:endParaRPr lang="en-US"/>
          </a:p>
        </p:txBody>
      </p:sp>
    </p:spTree>
    <p:extLst>
      <p:ext uri="{BB962C8B-B14F-4D97-AF65-F5344CB8AC3E}">
        <p14:creationId xmlns="" xmlns:p14="http://schemas.microsoft.com/office/powerpoint/2010/main" val="33208802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Use of public sector monies in a </a:t>
            </a:r>
            <a:r>
              <a:rPr lang="en-US" dirty="0" smtClean="0"/>
              <a:t>resolution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Public funds are only for exceptional circumstances. </a:t>
            </a:r>
            <a:endParaRPr lang="en-US" dirty="0" smtClean="0"/>
          </a:p>
          <a:p>
            <a:r>
              <a:rPr lang="en-US" dirty="0" smtClean="0"/>
              <a:t>Public </a:t>
            </a:r>
            <a:r>
              <a:rPr lang="en-US" dirty="0"/>
              <a:t>funds for the </a:t>
            </a:r>
            <a:r>
              <a:rPr lang="en-US" dirty="0" smtClean="0"/>
              <a:t>resolution of </a:t>
            </a:r>
            <a:r>
              <a:rPr lang="en-US" dirty="0"/>
              <a:t>weak banks may be considered in potentially systemic situations, including the risk of </a:t>
            </a:r>
            <a:r>
              <a:rPr lang="en-US" dirty="0" smtClean="0"/>
              <a:t>loss or </a:t>
            </a:r>
            <a:r>
              <a:rPr lang="en-US" dirty="0"/>
              <a:t>disruption of credit and payment services to a large number of customers. </a:t>
            </a:r>
            <a:endParaRPr lang="en-US" dirty="0" smtClean="0"/>
          </a:p>
          <a:p>
            <a:r>
              <a:rPr lang="en-US" dirty="0" smtClean="0"/>
              <a:t>Government </a:t>
            </a:r>
            <a:r>
              <a:rPr lang="en-US" dirty="0"/>
              <a:t>support may take </a:t>
            </a:r>
            <a:r>
              <a:rPr lang="en-US" dirty="0" smtClean="0"/>
              <a:t>the </a:t>
            </a:r>
            <a:r>
              <a:rPr lang="en-US" dirty="0"/>
              <a:t>form of financial inducements to facilitate </a:t>
            </a:r>
            <a:r>
              <a:rPr lang="en-US" dirty="0" smtClean="0"/>
              <a:t>a resolution measure.</a:t>
            </a:r>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43</a:t>
            </a:fld>
            <a:endParaRPr lang="en-US"/>
          </a:p>
        </p:txBody>
      </p:sp>
    </p:spTree>
    <p:extLst>
      <p:ext uri="{BB962C8B-B14F-4D97-AF65-F5344CB8AC3E}">
        <p14:creationId xmlns="" xmlns:p14="http://schemas.microsoft.com/office/powerpoint/2010/main" val="2669369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Closure of the bank: Depositors pay-off</a:t>
            </a:r>
          </a:p>
        </p:txBody>
      </p:sp>
      <p:sp>
        <p:nvSpPr>
          <p:cNvPr id="3" name="Content Placeholder 2"/>
          <p:cNvSpPr>
            <a:spLocks noGrp="1"/>
          </p:cNvSpPr>
          <p:nvPr>
            <p:ph idx="1"/>
          </p:nvPr>
        </p:nvSpPr>
        <p:spPr/>
        <p:txBody>
          <a:bodyPr>
            <a:normAutofit lnSpcReduction="10000"/>
          </a:bodyPr>
          <a:lstStyle/>
          <a:p>
            <a:r>
              <a:rPr lang="en-US" dirty="0"/>
              <a:t>If no investor is willing to step in to rescue the bank, the repayment of </a:t>
            </a:r>
            <a:r>
              <a:rPr lang="en-US" dirty="0" smtClean="0"/>
              <a:t>depositors and </a:t>
            </a:r>
            <a:r>
              <a:rPr lang="en-US" dirty="0"/>
              <a:t>the liquidation of the bank’s assets are unavoidable. </a:t>
            </a:r>
            <a:endParaRPr lang="en-US" dirty="0" smtClean="0"/>
          </a:p>
          <a:p>
            <a:r>
              <a:rPr lang="en-US" dirty="0" smtClean="0"/>
              <a:t>In </a:t>
            </a:r>
            <a:r>
              <a:rPr lang="en-US" dirty="0"/>
              <a:t>countries with a </a:t>
            </a:r>
            <a:r>
              <a:rPr lang="en-US" dirty="0" smtClean="0"/>
              <a:t>deposit insurance </a:t>
            </a:r>
            <a:r>
              <a:rPr lang="en-US" dirty="0"/>
              <a:t>scheme, closure of the bank and depositor pay-off is also the right decision </a:t>
            </a:r>
            <a:r>
              <a:rPr lang="en-US" dirty="0" smtClean="0"/>
              <a:t>where a </a:t>
            </a:r>
            <a:r>
              <a:rPr lang="en-US" dirty="0"/>
              <a:t>depositor pay-off is less costly than other resolution measures. </a:t>
            </a:r>
            <a:endParaRPr lang="en-US" dirty="0" smtClean="0"/>
          </a:p>
        </p:txBody>
      </p:sp>
      <p:sp>
        <p:nvSpPr>
          <p:cNvPr id="4" name="Slide Number Placeholder 3"/>
          <p:cNvSpPr>
            <a:spLocks noGrp="1"/>
          </p:cNvSpPr>
          <p:nvPr>
            <p:ph type="sldNum" sz="quarter" idx="12"/>
          </p:nvPr>
        </p:nvSpPr>
        <p:spPr/>
        <p:txBody>
          <a:bodyPr/>
          <a:lstStyle/>
          <a:p>
            <a:fld id="{13FC7AF5-6A0E-47F8-90A1-F4730573BFB0}" type="slidenum">
              <a:rPr lang="en-US" smtClean="0"/>
              <a:pPr/>
              <a:t>44</a:t>
            </a:fld>
            <a:endParaRPr lang="en-US"/>
          </a:p>
        </p:txBody>
      </p:sp>
    </p:spTree>
    <p:extLst>
      <p:ext uri="{BB962C8B-B14F-4D97-AF65-F5344CB8AC3E}">
        <p14:creationId xmlns="" xmlns:p14="http://schemas.microsoft.com/office/powerpoint/2010/main" val="35859368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Management of impaired </a:t>
            </a:r>
            <a:r>
              <a:rPr lang="en-US" dirty="0" smtClean="0"/>
              <a:t>assets</a:t>
            </a:r>
            <a:endParaRPr lang="en-US" dirty="0"/>
          </a:p>
        </p:txBody>
      </p:sp>
      <p:sp>
        <p:nvSpPr>
          <p:cNvPr id="3" name="Content Placeholder 2"/>
          <p:cNvSpPr>
            <a:spLocks noGrp="1"/>
          </p:cNvSpPr>
          <p:nvPr>
            <p:ph idx="1"/>
          </p:nvPr>
        </p:nvSpPr>
        <p:spPr/>
        <p:txBody>
          <a:bodyPr>
            <a:normAutofit/>
          </a:bodyPr>
          <a:lstStyle/>
          <a:p>
            <a:r>
              <a:rPr lang="en-US" dirty="0"/>
              <a:t>In all resolution techniques, unless all of the assets of a weak bank are acquired </a:t>
            </a:r>
            <a:r>
              <a:rPr lang="en-US" dirty="0" smtClean="0"/>
              <a:t>by another </a:t>
            </a:r>
            <a:r>
              <a:rPr lang="en-US" dirty="0"/>
              <a:t>institution, there will be a large amount of impaired loans and other bad assets </a:t>
            </a:r>
            <a:r>
              <a:rPr lang="en-US" dirty="0" smtClean="0"/>
              <a:t>that needs </a:t>
            </a:r>
            <a:r>
              <a:rPr lang="en-US" dirty="0"/>
              <a:t>to be managed. </a:t>
            </a:r>
            <a:endParaRPr lang="en-US" dirty="0" smtClean="0"/>
          </a:p>
        </p:txBody>
      </p:sp>
      <p:sp>
        <p:nvSpPr>
          <p:cNvPr id="4" name="Slide Number Placeholder 3"/>
          <p:cNvSpPr>
            <a:spLocks noGrp="1"/>
          </p:cNvSpPr>
          <p:nvPr>
            <p:ph type="sldNum" sz="quarter" idx="12"/>
          </p:nvPr>
        </p:nvSpPr>
        <p:spPr/>
        <p:txBody>
          <a:bodyPr/>
          <a:lstStyle/>
          <a:p>
            <a:fld id="{13FC7AF5-6A0E-47F8-90A1-F4730573BFB0}" type="slidenum">
              <a:rPr lang="en-US" smtClean="0"/>
              <a:pPr/>
              <a:t>45</a:t>
            </a:fld>
            <a:endParaRPr lang="en-US"/>
          </a:p>
        </p:txBody>
      </p:sp>
    </p:spTree>
    <p:extLst>
      <p:ext uri="{BB962C8B-B14F-4D97-AF65-F5344CB8AC3E}">
        <p14:creationId xmlns="" xmlns:p14="http://schemas.microsoft.com/office/powerpoint/2010/main" val="24071386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of impaired assets (Contd.)</a:t>
            </a:r>
            <a:endParaRPr lang="en-US" dirty="0"/>
          </a:p>
        </p:txBody>
      </p:sp>
      <p:sp>
        <p:nvSpPr>
          <p:cNvPr id="3" name="Content Placeholder 2"/>
          <p:cNvSpPr>
            <a:spLocks noGrp="1"/>
          </p:cNvSpPr>
          <p:nvPr>
            <p:ph idx="1"/>
          </p:nvPr>
        </p:nvSpPr>
        <p:spPr/>
        <p:txBody>
          <a:bodyPr>
            <a:normAutofit/>
          </a:bodyPr>
          <a:lstStyle/>
          <a:p>
            <a:r>
              <a:rPr lang="en-US" dirty="0" smtClean="0"/>
              <a:t>Asset recovery should aim to be economic, fair and expeditious, with a view to </a:t>
            </a:r>
            <a:r>
              <a:rPr lang="en-US" dirty="0" err="1" smtClean="0"/>
              <a:t>maximising</a:t>
            </a:r>
            <a:r>
              <a:rPr lang="en-US" dirty="0" smtClean="0"/>
              <a:t> the recoveries on a net present value basis.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46</a:t>
            </a:fld>
            <a:endParaRPr lang="en-US"/>
          </a:p>
        </p:txBody>
      </p:sp>
    </p:spTree>
    <p:extLst>
      <p:ext uri="{BB962C8B-B14F-4D97-AF65-F5344CB8AC3E}">
        <p14:creationId xmlns="" xmlns:p14="http://schemas.microsoft.com/office/powerpoint/2010/main" val="237913316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of impaired assets (Contd.)</a:t>
            </a:r>
            <a:endParaRPr lang="en-US" dirty="0"/>
          </a:p>
        </p:txBody>
      </p:sp>
      <p:sp>
        <p:nvSpPr>
          <p:cNvPr id="3" name="Content Placeholder 2"/>
          <p:cNvSpPr>
            <a:spLocks noGrp="1"/>
          </p:cNvSpPr>
          <p:nvPr>
            <p:ph idx="1"/>
          </p:nvPr>
        </p:nvSpPr>
        <p:spPr/>
        <p:txBody>
          <a:bodyPr/>
          <a:lstStyle/>
          <a:p>
            <a:r>
              <a:rPr lang="en-US" dirty="0" smtClean="0"/>
              <a:t>Recovery of impaired assets can be done through direct collection (foreclosure of assets of debtors, especially from large debtors) or sales of assets to third parties, or by handling the assets (e.g. through debt work-outs) to prepare them for later sales. </a:t>
            </a:r>
          </a:p>
          <a:p>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47</a:t>
            </a:fld>
            <a:endParaRPr lang="en-US"/>
          </a:p>
        </p:txBody>
      </p:sp>
    </p:spTree>
    <p:extLst>
      <p:ext uri="{BB962C8B-B14F-4D97-AF65-F5344CB8AC3E}">
        <p14:creationId xmlns="" xmlns:p14="http://schemas.microsoft.com/office/powerpoint/2010/main" val="39668669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Public disclosure of </a:t>
            </a:r>
            <a:r>
              <a:rPr lang="en-US" dirty="0" smtClean="0"/>
              <a:t>problems</a:t>
            </a:r>
            <a:endParaRPr lang="en-US" dirty="0"/>
          </a:p>
        </p:txBody>
      </p:sp>
      <p:sp>
        <p:nvSpPr>
          <p:cNvPr id="3" name="Content Placeholder 2"/>
          <p:cNvSpPr>
            <a:spLocks noGrp="1"/>
          </p:cNvSpPr>
          <p:nvPr>
            <p:ph idx="1"/>
          </p:nvPr>
        </p:nvSpPr>
        <p:spPr/>
        <p:txBody>
          <a:bodyPr>
            <a:normAutofit/>
          </a:bodyPr>
          <a:lstStyle/>
          <a:p>
            <a:r>
              <a:rPr lang="en-US" dirty="0"/>
              <a:t>An important issue is whether, and at what point, the bank, the supervisor, </a:t>
            </a:r>
            <a:r>
              <a:rPr lang="en-US" dirty="0" smtClean="0"/>
              <a:t>central bank </a:t>
            </a:r>
            <a:r>
              <a:rPr lang="en-US" dirty="0"/>
              <a:t>or perhaps the government, should comment publicly on problems faced by a </a:t>
            </a:r>
            <a:r>
              <a:rPr lang="en-US" dirty="0" smtClean="0"/>
              <a:t>weak bank. </a:t>
            </a:r>
            <a:r>
              <a:rPr lang="en-US" dirty="0"/>
              <a:t>As a general rule, disclosure should be </a:t>
            </a:r>
            <a:r>
              <a:rPr lang="en-US" dirty="0" err="1"/>
              <a:t>favoured</a:t>
            </a:r>
            <a:r>
              <a:rPr lang="en-US" dirty="0"/>
              <a:t> to the extent legally permissible </a:t>
            </a:r>
            <a:r>
              <a:rPr lang="en-US" dirty="0" smtClean="0"/>
              <a:t>and required</a:t>
            </a:r>
            <a:r>
              <a:rPr lang="en-US" dirty="0"/>
              <a:t>. </a:t>
            </a:r>
          </a:p>
        </p:txBody>
      </p:sp>
      <p:sp>
        <p:nvSpPr>
          <p:cNvPr id="4" name="Slide Number Placeholder 3"/>
          <p:cNvSpPr>
            <a:spLocks noGrp="1"/>
          </p:cNvSpPr>
          <p:nvPr>
            <p:ph type="sldNum" sz="quarter" idx="12"/>
          </p:nvPr>
        </p:nvSpPr>
        <p:spPr/>
        <p:txBody>
          <a:bodyPr/>
          <a:lstStyle/>
          <a:p>
            <a:fld id="{13FC7AF5-6A0E-47F8-90A1-F4730573BFB0}" type="slidenum">
              <a:rPr lang="en-US" smtClean="0"/>
              <a:pPr/>
              <a:t>48</a:t>
            </a:fld>
            <a:endParaRPr lang="en-US"/>
          </a:p>
        </p:txBody>
      </p:sp>
    </p:spTree>
    <p:extLst>
      <p:ext uri="{BB962C8B-B14F-4D97-AF65-F5344CB8AC3E}">
        <p14:creationId xmlns="" xmlns:p14="http://schemas.microsoft.com/office/powerpoint/2010/main" val="21489242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Public disclosure of problems (Contd.)</a:t>
            </a:r>
            <a:endParaRPr lang="en-US" dirty="0"/>
          </a:p>
        </p:txBody>
      </p:sp>
      <p:sp>
        <p:nvSpPr>
          <p:cNvPr id="3" name="Content Placeholder 2"/>
          <p:cNvSpPr>
            <a:spLocks noGrp="1"/>
          </p:cNvSpPr>
          <p:nvPr>
            <p:ph idx="1"/>
          </p:nvPr>
        </p:nvSpPr>
        <p:spPr/>
        <p:txBody>
          <a:bodyPr/>
          <a:lstStyle/>
          <a:p>
            <a:r>
              <a:rPr lang="en-US" dirty="0" smtClean="0"/>
              <a:t>The overriding consideration in the choice of timing and content of the disclosure must be how they contribute to resolving the weak bank, while maintaining overall confidence and systemic stability.</a:t>
            </a:r>
          </a:p>
          <a:p>
            <a:endParaRPr lang="en-US" dirty="0"/>
          </a:p>
        </p:txBody>
      </p:sp>
      <p:sp>
        <p:nvSpPr>
          <p:cNvPr id="4" name="Slide Number Placeholder 3"/>
          <p:cNvSpPr>
            <a:spLocks noGrp="1"/>
          </p:cNvSpPr>
          <p:nvPr>
            <p:ph type="sldNum" sz="quarter" idx="12"/>
          </p:nvPr>
        </p:nvSpPr>
        <p:spPr/>
        <p:txBody>
          <a:bodyPr/>
          <a:lstStyle/>
          <a:p>
            <a:fld id="{13FC7AF5-6A0E-47F8-90A1-F4730573BFB0}" type="slidenum">
              <a:rPr lang="en-US" smtClean="0"/>
              <a:pPr/>
              <a:t>49</a:t>
            </a:fld>
            <a:endParaRPr lang="en-US"/>
          </a:p>
        </p:txBody>
      </p:sp>
    </p:spTree>
    <p:extLst>
      <p:ext uri="{BB962C8B-B14F-4D97-AF65-F5344CB8AC3E}">
        <p14:creationId xmlns="" xmlns:p14="http://schemas.microsoft.com/office/powerpoint/2010/main" val="279233762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SECTION 6</a:t>
            </a:r>
          </a:p>
          <a:p>
            <a:pPr lvl="1"/>
            <a:r>
              <a:rPr lang="en-US" dirty="0" smtClean="0"/>
              <a:t>Systemic Banking Crisis</a:t>
            </a:r>
          </a:p>
          <a:p>
            <a:pPr lvl="1"/>
            <a:r>
              <a:rPr lang="en-US" dirty="0" smtClean="0"/>
              <a:t>Indicators of Banking Crisis</a:t>
            </a:r>
          </a:p>
          <a:p>
            <a:pPr lvl="1"/>
            <a:r>
              <a:rPr lang="en-US" dirty="0" smtClean="0"/>
              <a:t>Others Causes of Banking Crisis</a:t>
            </a:r>
          </a:p>
          <a:p>
            <a:pPr lvl="1"/>
            <a:r>
              <a:rPr lang="en-US" dirty="0" smtClean="0"/>
              <a:t>Fundamental Factors behind most Crisis</a:t>
            </a:r>
          </a:p>
          <a:p>
            <a:pPr lvl="1"/>
            <a:r>
              <a:rPr lang="en-US" dirty="0" smtClean="0"/>
              <a:t>Crisis Containment Policies</a:t>
            </a:r>
          </a:p>
          <a:p>
            <a:pPr lvl="1"/>
            <a:r>
              <a:rPr lang="en-US" dirty="0" smtClean="0"/>
              <a:t>Policy responses for Resolution</a:t>
            </a:r>
          </a:p>
          <a:p>
            <a:pPr lvl="1"/>
            <a:r>
              <a:rPr lang="en-US" dirty="0" smtClean="0"/>
              <a:t>Crisis Containment Tools</a:t>
            </a:r>
          </a:p>
          <a:p>
            <a:pPr lvl="1"/>
            <a:r>
              <a:rPr lang="en-US" dirty="0" smtClean="0"/>
              <a:t>Policy resolution Approaches</a:t>
            </a:r>
          </a:p>
          <a:p>
            <a:pPr lvl="1"/>
            <a:r>
              <a:rPr lang="en-US" dirty="0" smtClean="0"/>
              <a:t>Guiding principles for bank resolution policy</a:t>
            </a:r>
          </a:p>
          <a:p>
            <a:pPr lvl="1"/>
            <a:r>
              <a:rPr lang="en-US" dirty="0" smtClean="0"/>
              <a:t>Resolution Techniques</a:t>
            </a:r>
            <a:endParaRPr lang="en-US" dirty="0"/>
          </a:p>
        </p:txBody>
      </p:sp>
      <p:sp>
        <p:nvSpPr>
          <p:cNvPr id="4" name="Slide Number Placeholder 3"/>
          <p:cNvSpPr>
            <a:spLocks noGrp="1"/>
          </p:cNvSpPr>
          <p:nvPr>
            <p:ph type="sldNum" sz="quarter" idx="12"/>
          </p:nvPr>
        </p:nvSpPr>
        <p:spPr/>
        <p:txBody>
          <a:bodyPr/>
          <a:lstStyle/>
          <a:p>
            <a:fld id="{528B935C-C711-4283-AE28-63C0DA1BA138}" type="slidenum">
              <a:rPr lang="en-US" smtClean="0"/>
              <a:pPr/>
              <a:t>50</a:t>
            </a:fld>
            <a:endParaRPr lang="en-US"/>
          </a:p>
        </p:txBody>
      </p:sp>
    </p:spTree>
    <p:extLst>
      <p:ext uri="{BB962C8B-B14F-4D97-AF65-F5344CB8AC3E}">
        <p14:creationId xmlns="" xmlns:p14="http://schemas.microsoft.com/office/powerpoint/2010/main" val="100987080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13FC7AF5-6A0E-47F8-90A1-F4730573BFB0}" type="slidenum">
              <a:rPr lang="en-US" smtClean="0"/>
              <a:pPr/>
              <a:t>51</a:t>
            </a:fld>
            <a:endParaRPr lang="en-US"/>
          </a:p>
        </p:txBody>
      </p:sp>
    </p:spTree>
    <p:extLst>
      <p:ext uri="{BB962C8B-B14F-4D97-AF65-F5344CB8AC3E}">
        <p14:creationId xmlns="" xmlns:p14="http://schemas.microsoft.com/office/powerpoint/2010/main" val="14850713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417</TotalTime>
  <Words>2379</Words>
  <Application>Microsoft Office PowerPoint</Application>
  <PresentationFormat>On-screen Show (4:3)</PresentationFormat>
  <Paragraphs>246</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MBF-705 LEGAL AND REGULATORY ASPECTS OF BANKING SUPERVISION</vt:lpstr>
      <vt:lpstr>Summary of last session</vt:lpstr>
      <vt:lpstr>Agenda of this session</vt:lpstr>
      <vt:lpstr>Systemic Banking Crisis</vt:lpstr>
      <vt:lpstr>Systemic Banking Crisis (Contd.)</vt:lpstr>
      <vt:lpstr>Systemic Banking Crisis (Contd.)</vt:lpstr>
      <vt:lpstr>Systemic Banking Crisis (Contd.)</vt:lpstr>
      <vt:lpstr>Indicators of Banking Crisis</vt:lpstr>
      <vt:lpstr>Other Causes of Banking Crisis</vt:lpstr>
      <vt:lpstr>Fundamental Factors behind most Crises</vt:lpstr>
      <vt:lpstr>Fundamental Factors behind most Crises (Contd.)</vt:lpstr>
      <vt:lpstr>Fundamental Factors behind most Crises (Contd.)</vt:lpstr>
      <vt:lpstr>Crisis Containment Policies</vt:lpstr>
      <vt:lpstr>Policy Responses for Resolution</vt:lpstr>
      <vt:lpstr>Policy Responses for Resolution (Contd.)</vt:lpstr>
      <vt:lpstr>Policy Responses for Resolution (Contd.)</vt:lpstr>
      <vt:lpstr>Policy Responses for Resolution (Contd.)</vt:lpstr>
      <vt:lpstr>Bank Holiday</vt:lpstr>
      <vt:lpstr>Crisis Containment Tools</vt:lpstr>
      <vt:lpstr>Crisis Containment Tools (Contd.)</vt:lpstr>
      <vt:lpstr>Crisis Containment Tools (Contd.)</vt:lpstr>
      <vt:lpstr>Crisis Containment Tools (Contd.)</vt:lpstr>
      <vt:lpstr>Crisis Containment Tools (Contd.)</vt:lpstr>
      <vt:lpstr>Policy resolution Approaches</vt:lpstr>
      <vt:lpstr>Policy resolution Approaches (Contd.)</vt:lpstr>
      <vt:lpstr>Policy resolution Approaches (Contd.)</vt:lpstr>
      <vt:lpstr>Guiding principles for banks resolution policy</vt:lpstr>
      <vt:lpstr>Guiding principles for banks resolution policy (Contd.)</vt:lpstr>
      <vt:lpstr>Resolution techniques</vt:lpstr>
      <vt:lpstr>Resolution techniques (Contd.)</vt:lpstr>
      <vt:lpstr>Resolution techniques (Contd.)</vt:lpstr>
      <vt:lpstr>Restructuring plans</vt:lpstr>
      <vt:lpstr>Mergers and acquisitions</vt:lpstr>
      <vt:lpstr>Mergers and acquisitions (Contd.)</vt:lpstr>
      <vt:lpstr>Mergers and acquisitions (Contd.)</vt:lpstr>
      <vt:lpstr>Purchase-and-assumption transactions</vt:lpstr>
      <vt:lpstr>Purchase-and-assumption transactions (Contd.)</vt:lpstr>
      <vt:lpstr>Purchase-and-assumption transactions (Contd.)</vt:lpstr>
      <vt:lpstr>Purchase-and-assumption transactions (Contd.)</vt:lpstr>
      <vt:lpstr>Bridge bank</vt:lpstr>
      <vt:lpstr>Bridge bank (Contd.)</vt:lpstr>
      <vt:lpstr>Bridge bank (Contd.)</vt:lpstr>
      <vt:lpstr>Use of public sector monies in a resolution</vt:lpstr>
      <vt:lpstr>Closure of the bank: Depositors pay-off</vt:lpstr>
      <vt:lpstr>Management of impaired assets</vt:lpstr>
      <vt:lpstr>Management of impaired assets (Contd.)</vt:lpstr>
      <vt:lpstr>Management of impaired assets (Contd.)</vt:lpstr>
      <vt:lpstr>Public disclosure of problems</vt:lpstr>
      <vt:lpstr>Public disclosure of problems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22</cp:revision>
  <dcterms:created xsi:type="dcterms:W3CDTF">2013-12-18T09:28:52Z</dcterms:created>
  <dcterms:modified xsi:type="dcterms:W3CDTF">2013-12-18T17:50:30Z</dcterms:modified>
</cp:coreProperties>
</file>