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ink/ink1.xml" ContentType="application/inkml+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53"/>
  </p:notesMasterIdLst>
  <p:sldIdLst>
    <p:sldId id="310" r:id="rId2"/>
    <p:sldId id="309" r:id="rId3"/>
    <p:sldId id="308" r:id="rId4"/>
    <p:sldId id="257" r:id="rId5"/>
    <p:sldId id="286" r:id="rId6"/>
    <p:sldId id="259" r:id="rId7"/>
    <p:sldId id="284" r:id="rId8"/>
    <p:sldId id="260" r:id="rId9"/>
    <p:sldId id="287" r:id="rId10"/>
    <p:sldId id="288" r:id="rId11"/>
    <p:sldId id="289" r:id="rId12"/>
    <p:sldId id="261" r:id="rId13"/>
    <p:sldId id="291" r:id="rId14"/>
    <p:sldId id="262" r:id="rId15"/>
    <p:sldId id="263" r:id="rId16"/>
    <p:sldId id="292" r:id="rId17"/>
    <p:sldId id="293" r:id="rId18"/>
    <p:sldId id="264" r:id="rId19"/>
    <p:sldId id="294" r:id="rId20"/>
    <p:sldId id="265" r:id="rId21"/>
    <p:sldId id="295" r:id="rId22"/>
    <p:sldId id="296" r:id="rId23"/>
    <p:sldId id="266" r:id="rId24"/>
    <p:sldId id="297" r:id="rId25"/>
    <p:sldId id="267" r:id="rId26"/>
    <p:sldId id="306" r:id="rId27"/>
    <p:sldId id="268" r:id="rId28"/>
    <p:sldId id="269" r:id="rId29"/>
    <p:sldId id="270" r:id="rId30"/>
    <p:sldId id="298" r:id="rId31"/>
    <p:sldId id="271" r:id="rId32"/>
    <p:sldId id="272" r:id="rId33"/>
    <p:sldId id="273" r:id="rId34"/>
    <p:sldId id="274" r:id="rId35"/>
    <p:sldId id="299" r:id="rId36"/>
    <p:sldId id="275" r:id="rId37"/>
    <p:sldId id="276" r:id="rId38"/>
    <p:sldId id="277" r:id="rId39"/>
    <p:sldId id="300" r:id="rId40"/>
    <p:sldId id="278" r:id="rId41"/>
    <p:sldId id="301" r:id="rId42"/>
    <p:sldId id="279" r:id="rId43"/>
    <p:sldId id="302" r:id="rId44"/>
    <p:sldId id="280" r:id="rId45"/>
    <p:sldId id="303" r:id="rId46"/>
    <p:sldId id="282" r:id="rId47"/>
    <p:sldId id="304" r:id="rId48"/>
    <p:sldId id="305" r:id="rId49"/>
    <p:sldId id="283" r:id="rId50"/>
    <p:sldId id="307" r:id="rId51"/>
    <p:sldId id="311"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ink/ink1.xml><?xml version="1.0" encoding="utf-8"?>
<inkml:ink xmlns:inkml="http://www.w3.org/2003/InkML">
  <inkml:definitions>
    <inkml:context xml:id="ctx0">
      <inkml:inkSource xml:id="inkSrc0">
        <inkml:traceFormat>
          <inkml:channel name="X" type="integer" max="1366" units="cm"/>
          <inkml:channel name="Y" type="integer" max="768" units="cm"/>
        </inkml:traceFormat>
        <inkml:channelProperties>
          <inkml:channelProperty channel="X" name="resolution" value="28.34025" units="1/cm"/>
          <inkml:channelProperty channel="Y" name="resolution" value="28.33948" units="1/cm"/>
        </inkml:channelProperties>
      </inkml:inkSource>
      <inkml:timestamp xml:id="ts0" timeString="2013-11-25T07:49:45.859"/>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FC1FC97-04C5-469A-B25A-A1FB32B8B513}" type="datetimeFigureOut">
              <a:rPr lang="en-US" smtClean="0"/>
              <a:t>13-Dec-13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0338E-03F3-4D87-B8AC-B6137CBDDC98}"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63A966A5-A9EE-44CA-BD62-71517292F364}" type="datetime1">
              <a:rPr lang="en-US" smtClean="0"/>
              <a:t>13-Dec-13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851602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691B279-977F-4226-A480-0E0E83BF8F8F}" type="datetime1">
              <a:rPr lang="en-US" smtClean="0"/>
              <a:t>13-Dec-13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2715330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63CDD93-DE9B-4ECD-8858-4DC40282C4B6}" type="datetime1">
              <a:rPr lang="en-US" smtClean="0"/>
              <a:t>13-Dec-13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27588671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70B5104-631B-4B71-97C7-E1BBF8961EA9}" type="datetime1">
              <a:rPr lang="en-US" smtClean="0"/>
              <a:t>13-Dec-13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1384300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4391220-61F0-46CA-AE04-0490F68F4529}" type="datetime1">
              <a:rPr lang="en-US" smtClean="0"/>
              <a:t>13-Dec-13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7444699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E74279B-B769-4748-BCEE-E8DB9CC92319}" type="datetime1">
              <a:rPr lang="en-US" smtClean="0"/>
              <a:t>13-Dec-13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19058778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8A9B73-CD80-4E39-982A-8D2939F88181}" type="datetime1">
              <a:rPr lang="en-US" smtClean="0"/>
              <a:t>13-Dec-13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14395735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E0ACDF6-0912-4D80-96E2-9086E51B9B87}" type="datetime1">
              <a:rPr lang="en-US" smtClean="0"/>
              <a:t>13-Dec-13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3656894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3F14D07-E035-459E-8C90-3D3B9B81A445}" type="datetime1">
              <a:rPr lang="en-US" smtClean="0"/>
              <a:t>13-Dec-13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8698100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1E8EA5C-84A7-45E6-BCF5-45A6D84A0E4E}" type="datetime1">
              <a:rPr lang="en-US" smtClean="0"/>
              <a:t>13-Dec-13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22270619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B5DDB9-CE3F-4559-8611-7A2B72DF05AA}" type="datetime1">
              <a:rPr lang="en-US" smtClean="0"/>
              <a:t>13-Dec-13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19993684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F8261E-1573-4931-84F0-06465EA4E723}" type="datetime1">
              <a:rPr lang="en-US" smtClean="0"/>
              <a:t>13-Dec-13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FD13E0-F000-4EB5-B87B-1F51A7604B64}" type="slidenum">
              <a:rPr lang="en-US" smtClean="0"/>
              <a:pPr/>
              <a:t>‹#›</a:t>
            </a:fld>
            <a:endParaRPr lang="en-US"/>
          </a:p>
        </p:txBody>
      </p:sp>
    </p:spTree>
    <p:extLst>
      <p:ext uri="{BB962C8B-B14F-4D97-AF65-F5344CB8AC3E}">
        <p14:creationId xmlns:p14="http://schemas.microsoft.com/office/powerpoint/2010/main" xmlns="" val="2673703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5562600" y="468868"/>
            <a:ext cx="2590800" cy="369332"/>
          </a:xfrm>
          <a:prstGeom prst="rect">
            <a:avLst/>
          </a:prstGeom>
          <a:noFill/>
        </p:spPr>
        <p:txBody>
          <a:bodyPr wrap="square" rtlCol="0">
            <a:spAutoFit/>
          </a:bodyPr>
          <a:lstStyle/>
          <a:p>
            <a:pPr algn="r"/>
            <a:r>
              <a:rPr lang="en-US" dirty="0" smtClean="0"/>
              <a:t>Session: TWENTY THREE</a:t>
            </a:r>
            <a:endParaRPr lang="en-US" dirty="0"/>
          </a:p>
        </p:txBody>
      </p:sp>
      <mc:AlternateContent xmlns:mc="http://schemas.openxmlformats.org/markup-compatibility/2006">
        <mc:Choice xmlns:p14="http://schemas.microsoft.com/office/powerpoint/2010/main" xmlns="" Requires="p14">
          <p:contentPart p14:bwMode="auto" r:id="rId2">
            <p14:nvContentPartPr>
              <p14:cNvPr id="1026" name="Ink 2"/>
              <p14:cNvContentPartPr>
                <a14:cpLocks xmlns:a14="http://schemas.microsoft.com/office/drawing/2010/main" noRot="1" noChangeAspect="1" noEditPoints="1" noChangeArrowheads="1" noChangeShapeType="1"/>
              </p14:cNvContentPartPr>
              <p14:nvPr/>
            </p14:nvContentPartPr>
            <p14:xfrm>
              <a:off x="38695313" y="3478213"/>
              <a:ext cx="0" cy="0"/>
            </p14:xfrm>
          </p:contentPart>
        </mc:Choice>
        <mc:Fallback>
          <p:pic>
            <p:nvPicPr>
              <p:cNvPr id="1026" name="Ink 2"/>
              <p:cNvPicPr>
                <a:picLocks noRot="1" noChangeAspect="1" noEditPoints="1" noChangeArrowheads="1" noChangeShapeType="1"/>
              </p:cNvPicPr>
              <p:nvPr/>
            </p:nvPicPr>
            <p:blipFill>
              <a:blip r:embed="rId3"/>
              <a:stretch>
                <a:fillRect/>
              </a:stretch>
            </p:blipFill>
            <p:spPr>
              <a:xfrm>
                <a:off x="38695313" y="3478213"/>
                <a:ext cx="0" cy="0"/>
              </a:xfrm>
              <a:prstGeom prst="rect">
                <a:avLst/>
              </a:prstGeom>
            </p:spPr>
          </p:pic>
        </mc:Fallback>
      </mc:AlternateContent>
    </p:spTree>
    <p:extLst>
      <p:ext uri="{BB962C8B-B14F-4D97-AF65-F5344CB8AC3E}">
        <p14:creationId xmlns:p14="http://schemas.microsoft.com/office/powerpoint/2010/main" xmlns="" val="268331249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Session</a:t>
            </a:r>
            <a:endParaRPr lang="en-US" dirty="0"/>
          </a:p>
        </p:txBody>
      </p:sp>
      <p:sp>
        <p:nvSpPr>
          <p:cNvPr id="3" name="Content Placeholder 2"/>
          <p:cNvSpPr>
            <a:spLocks noGrp="1"/>
          </p:cNvSpPr>
          <p:nvPr>
            <p:ph idx="1"/>
          </p:nvPr>
        </p:nvSpPr>
        <p:spPr/>
        <p:txBody>
          <a:bodyPr/>
          <a:lstStyle/>
          <a:p>
            <a:r>
              <a:rPr lang="en-US" dirty="0" smtClean="0"/>
              <a:t>Corrective actions for weak Banks</a:t>
            </a:r>
          </a:p>
          <a:p>
            <a:r>
              <a:rPr lang="en-US" dirty="0" smtClean="0"/>
              <a:t>General principles for corrective action</a:t>
            </a:r>
          </a:p>
          <a:p>
            <a:r>
              <a:rPr lang="en-US" dirty="0" smtClean="0"/>
              <a:t>Guiding principles for banks resolution policy</a:t>
            </a:r>
          </a:p>
          <a:p>
            <a:r>
              <a:rPr lang="en-US" dirty="0" smtClean="0"/>
              <a:t>Resolution techniques</a:t>
            </a:r>
          </a:p>
          <a:p>
            <a:r>
              <a:rPr lang="en-US" dirty="0" smtClean="0"/>
              <a:t>Conclusion: Dealing with Weak Banks</a:t>
            </a:r>
            <a:endParaRPr lang="en-US" dirty="0"/>
          </a:p>
        </p:txBody>
      </p:sp>
      <p:sp>
        <p:nvSpPr>
          <p:cNvPr id="4" name="Slide Number Placeholder 3"/>
          <p:cNvSpPr>
            <a:spLocks noGrp="1"/>
          </p:cNvSpPr>
          <p:nvPr>
            <p:ph type="sldNum" sz="quarter" idx="12"/>
          </p:nvPr>
        </p:nvSpPr>
        <p:spPr/>
        <p:txBody>
          <a:bodyPr/>
          <a:lstStyle/>
          <a:p>
            <a:fld id="{BF39AC1F-C05D-41F2-A6FD-E170478A299B}" type="slidenum">
              <a:rPr lang="en-US" smtClean="0"/>
              <a:pPr/>
              <a:t>2</a:t>
            </a:fld>
            <a:endParaRPr lang="en-US"/>
          </a:p>
        </p:txBody>
      </p:sp>
    </p:spTree>
    <p:extLst>
      <p:ext uri="{BB962C8B-B14F-4D97-AF65-F5344CB8AC3E}">
        <p14:creationId xmlns:p14="http://schemas.microsoft.com/office/powerpoint/2010/main" xmlns="" val="234808127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Lender of Last Resort</a:t>
            </a:r>
          </a:p>
          <a:p>
            <a:r>
              <a:rPr lang="en-US" dirty="0" smtClean="0"/>
              <a:t>Classical Theory</a:t>
            </a:r>
          </a:p>
          <a:p>
            <a:r>
              <a:rPr lang="en-US" dirty="0" smtClean="0"/>
              <a:t>LOLR and Bank closure Policy</a:t>
            </a:r>
          </a:p>
          <a:p>
            <a:r>
              <a:rPr lang="en-US" dirty="0" smtClean="0"/>
              <a:t>Solvent banks and Insolvent Banks; LOLR</a:t>
            </a:r>
          </a:p>
          <a:p>
            <a:r>
              <a:rPr lang="en-US" dirty="0" smtClean="0"/>
              <a:t>Systemic Risk</a:t>
            </a:r>
          </a:p>
          <a:p>
            <a:r>
              <a:rPr lang="en-US" dirty="0" smtClean="0"/>
              <a:t>Contagion</a:t>
            </a:r>
          </a:p>
          <a:p>
            <a:r>
              <a:rPr lang="en-US" dirty="0" smtClean="0"/>
              <a:t>Panic of 2008 crisis</a:t>
            </a:r>
          </a:p>
          <a:p>
            <a:r>
              <a:rPr lang="en-US" dirty="0" smtClean="0"/>
              <a:t>Liquidity in a non functioning interbank market</a:t>
            </a:r>
          </a:p>
          <a:p>
            <a:r>
              <a:rPr lang="en-US" dirty="0"/>
              <a:t>LOLR policy as part of the banking safety net</a:t>
            </a:r>
            <a:endParaRPr lang="en-US" dirty="0" smtClean="0"/>
          </a:p>
          <a:p>
            <a:r>
              <a:rPr lang="en-US" dirty="0"/>
              <a:t>Lessons for the LOLR’s </a:t>
            </a:r>
            <a:r>
              <a:rPr lang="en-US" dirty="0" smtClean="0"/>
              <a:t>role</a:t>
            </a:r>
          </a:p>
          <a:p>
            <a:r>
              <a:rPr lang="en-US" dirty="0"/>
              <a:t>Case Example: The State Bank of Pakistan</a:t>
            </a:r>
          </a:p>
        </p:txBody>
      </p:sp>
      <p:sp>
        <p:nvSpPr>
          <p:cNvPr id="4" name="Slide Number Placeholder 3"/>
          <p:cNvSpPr>
            <a:spLocks noGrp="1"/>
          </p:cNvSpPr>
          <p:nvPr>
            <p:ph type="sldNum" sz="quarter" idx="12"/>
          </p:nvPr>
        </p:nvSpPr>
        <p:spPr/>
        <p:txBody>
          <a:bodyPr/>
          <a:lstStyle/>
          <a:p>
            <a:fld id="{94FD13E0-F000-4EB5-B87B-1F51A7604B64}" type="slidenum">
              <a:rPr lang="en-US" smtClean="0"/>
              <a:pPr/>
              <a:t>3</a:t>
            </a:fld>
            <a:endParaRPr lang="en-US"/>
          </a:p>
        </p:txBody>
      </p:sp>
    </p:spTree>
    <p:extLst>
      <p:ext uri="{BB962C8B-B14F-4D97-AF65-F5344CB8AC3E}">
        <p14:creationId xmlns:p14="http://schemas.microsoft.com/office/powerpoint/2010/main" xmlns="" val="22223475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Lender of Last Resort</a:t>
            </a:r>
            <a:endParaRPr lang="en-US" dirty="0"/>
          </a:p>
        </p:txBody>
      </p:sp>
      <p:sp>
        <p:nvSpPr>
          <p:cNvPr id="3" name="Content Placeholder 2"/>
          <p:cNvSpPr>
            <a:spLocks noGrp="1"/>
          </p:cNvSpPr>
          <p:nvPr>
            <p:ph idx="1"/>
          </p:nvPr>
        </p:nvSpPr>
        <p:spPr/>
        <p:txBody>
          <a:bodyPr>
            <a:normAutofit/>
          </a:bodyPr>
          <a:lstStyle/>
          <a:p>
            <a:r>
              <a:rPr lang="en-US" dirty="0" smtClean="0"/>
              <a:t>The discretionary provision of liquidity to a financial institution (or the market as a whole) by the central bank in reaction to an adverse shock which causes an abnormal increase in demand for liquidity which cannot be met from an alternative source.</a:t>
            </a:r>
          </a:p>
        </p:txBody>
      </p:sp>
      <p:sp>
        <p:nvSpPr>
          <p:cNvPr id="4" name="Slide Number Placeholder 3"/>
          <p:cNvSpPr>
            <a:spLocks noGrp="1"/>
          </p:cNvSpPr>
          <p:nvPr>
            <p:ph type="sldNum" sz="quarter" idx="12"/>
          </p:nvPr>
        </p:nvSpPr>
        <p:spPr/>
        <p:txBody>
          <a:bodyPr/>
          <a:lstStyle/>
          <a:p>
            <a:fld id="{94FD13E0-F000-4EB5-B87B-1F51A7604B64}" type="slidenum">
              <a:rPr lang="en-US" smtClean="0"/>
              <a:pPr/>
              <a:t>4</a:t>
            </a:fld>
            <a:endParaRPr lang="en-US"/>
          </a:p>
        </p:txBody>
      </p:sp>
    </p:spTree>
    <p:extLst>
      <p:ext uri="{BB962C8B-B14F-4D97-AF65-F5344CB8AC3E}">
        <p14:creationId xmlns:p14="http://schemas.microsoft.com/office/powerpoint/2010/main" xmlns="" val="107412013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Lender of Last Resort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This means that the central bank is the lender (provider of liquidity) of last resort (if there is no other way to increase the supply of liquidity when there is a lack thereof). </a:t>
            </a:r>
          </a:p>
          <a:p>
            <a:r>
              <a:rPr lang="en-US" dirty="0" smtClean="0"/>
              <a:t>The function has been performed by many central banks since the beginning of the 20th century. </a:t>
            </a:r>
          </a:p>
          <a:p>
            <a:r>
              <a:rPr lang="en-US" dirty="0" smtClean="0"/>
              <a:t>The goal is to prevent financial panics and bank runs spreading from one bank to the next due to a lack of liquidity.</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5</a:t>
            </a:fld>
            <a:endParaRPr lang="en-US"/>
          </a:p>
        </p:txBody>
      </p:sp>
    </p:spTree>
    <p:extLst>
      <p:ext uri="{BB962C8B-B14F-4D97-AF65-F5344CB8AC3E}">
        <p14:creationId xmlns:p14="http://schemas.microsoft.com/office/powerpoint/2010/main" xmlns="" val="29464771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Lender of Last Resort (Contd.)</a:t>
            </a:r>
            <a:endParaRPr lang="en-US" dirty="0"/>
          </a:p>
        </p:txBody>
      </p:sp>
      <p:sp>
        <p:nvSpPr>
          <p:cNvPr id="3" name="Content Placeholder 2"/>
          <p:cNvSpPr>
            <a:spLocks noGrp="1"/>
          </p:cNvSpPr>
          <p:nvPr>
            <p:ph idx="1"/>
          </p:nvPr>
        </p:nvSpPr>
        <p:spPr/>
        <p:txBody>
          <a:bodyPr>
            <a:normAutofit/>
          </a:bodyPr>
          <a:lstStyle/>
          <a:p>
            <a:r>
              <a:rPr lang="en-US" dirty="0"/>
              <a:t>Since the creation of the first central banks in the 19th century, the existence of a lender of last resort (LOLR) has been a key issue for the structure of the banking industry. </a:t>
            </a:r>
            <a:endParaRPr lang="en-US" dirty="0" smtClean="0"/>
          </a:p>
          <a:p>
            <a:r>
              <a:rPr lang="en-US" dirty="0" smtClean="0"/>
              <a:t>Banks </a:t>
            </a:r>
            <a:r>
              <a:rPr lang="en-US" dirty="0"/>
              <a:t>finance opaque assets with a long maturity with short-lived liabilities – a combination that is vulnerable to sudden loss of confidence.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6</a:t>
            </a:fld>
            <a:endParaRPr lang="en-US"/>
          </a:p>
        </p:txBody>
      </p:sp>
    </p:spTree>
    <p:extLst>
      <p:ext uri="{BB962C8B-B14F-4D97-AF65-F5344CB8AC3E}">
        <p14:creationId xmlns:p14="http://schemas.microsoft.com/office/powerpoint/2010/main" xmlns="" val="51748455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Classical Theory</a:t>
            </a:r>
            <a:endParaRPr lang="en-US" dirty="0"/>
          </a:p>
        </p:txBody>
      </p:sp>
      <p:sp>
        <p:nvSpPr>
          <p:cNvPr id="3" name="Content Placeholder 2"/>
          <p:cNvSpPr>
            <a:spLocks noGrp="1"/>
          </p:cNvSpPr>
          <p:nvPr>
            <p:ph idx="1"/>
          </p:nvPr>
        </p:nvSpPr>
        <p:spPr/>
        <p:txBody>
          <a:bodyPr/>
          <a:lstStyle/>
          <a:p>
            <a:r>
              <a:rPr lang="en-US" dirty="0" smtClean="0"/>
              <a:t>To avoid avoidable disasters when confidence evaporates, the classical view (Thornton 1802 and Bagehot 1873) is that the central bank should lend to illiquid but solvent banks, at a penalty rate, and against collateral deemed to be good under normal times.</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7</a:t>
            </a:fld>
            <a:endParaRPr lang="en-US"/>
          </a:p>
        </p:txBody>
      </p:sp>
    </p:spTree>
    <p:extLst>
      <p:ext uri="{BB962C8B-B14F-4D97-AF65-F5344CB8AC3E}">
        <p14:creationId xmlns:p14="http://schemas.microsoft.com/office/powerpoint/2010/main" xmlns="" val="22493827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Classical Theory (Contd.)</a:t>
            </a:r>
            <a:endParaRPr lang="en-US" dirty="0"/>
          </a:p>
        </p:txBody>
      </p:sp>
      <p:sp>
        <p:nvSpPr>
          <p:cNvPr id="3" name="Content Placeholder 2"/>
          <p:cNvSpPr>
            <a:spLocks noGrp="1"/>
          </p:cNvSpPr>
          <p:nvPr>
            <p:ph idx="1"/>
          </p:nvPr>
        </p:nvSpPr>
        <p:spPr/>
        <p:txBody>
          <a:bodyPr>
            <a:normAutofit/>
          </a:bodyPr>
          <a:lstStyle/>
          <a:p>
            <a:r>
              <a:rPr lang="en-US" dirty="0"/>
              <a:t>With the development of well-functioning financial markets, this view has been considered obsolete</a:t>
            </a:r>
            <a:r>
              <a:rPr lang="en-US" dirty="0" smtClean="0"/>
              <a:t>.</a:t>
            </a:r>
          </a:p>
          <a:p>
            <a:r>
              <a:rPr lang="en-US" dirty="0" smtClean="0"/>
              <a:t> </a:t>
            </a:r>
            <a:r>
              <a:rPr lang="en-US" dirty="0" err="1"/>
              <a:t>Goodfriend</a:t>
            </a:r>
            <a:r>
              <a:rPr lang="en-US" dirty="0"/>
              <a:t> and King (1988) in particular argue that the central bank should just provide liquidity to the market and leave to banks the task of allocating credit and monitoring debtors.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8</a:t>
            </a:fld>
            <a:endParaRPr lang="en-US"/>
          </a:p>
        </p:txBody>
      </p:sp>
    </p:spTree>
    <p:extLst>
      <p:ext uri="{BB962C8B-B14F-4D97-AF65-F5344CB8AC3E}">
        <p14:creationId xmlns:p14="http://schemas.microsoft.com/office/powerpoint/2010/main" xmlns="" val="365595367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Classical Theory (Contd.)</a:t>
            </a:r>
            <a:endParaRPr lang="en-US" dirty="0"/>
          </a:p>
        </p:txBody>
      </p:sp>
      <p:sp>
        <p:nvSpPr>
          <p:cNvPr id="3" name="Content Placeholder 2"/>
          <p:cNvSpPr>
            <a:spLocks noGrp="1"/>
          </p:cNvSpPr>
          <p:nvPr>
            <p:ph idx="1"/>
          </p:nvPr>
        </p:nvSpPr>
        <p:spPr/>
        <p:txBody>
          <a:bodyPr>
            <a:normAutofit/>
          </a:bodyPr>
          <a:lstStyle/>
          <a:p>
            <a:r>
              <a:rPr lang="en-US" dirty="0" smtClean="0"/>
              <a:t>On account of extensive </a:t>
            </a:r>
            <a:r>
              <a:rPr lang="en-US" dirty="0"/>
              <a:t>research </a:t>
            </a:r>
            <a:r>
              <a:rPr lang="en-US" dirty="0" smtClean="0"/>
              <a:t>by </a:t>
            </a:r>
            <a:r>
              <a:rPr lang="en-US" dirty="0"/>
              <a:t>both Thornton’s and Bagehot’s works</a:t>
            </a:r>
            <a:r>
              <a:rPr lang="en-US" dirty="0" smtClean="0"/>
              <a:t>, their main proposals are  </a:t>
            </a:r>
            <a:r>
              <a:rPr lang="en-US" dirty="0"/>
              <a:t>as follows: </a:t>
            </a:r>
            <a:endParaRPr lang="en-US" dirty="0" smtClean="0"/>
          </a:p>
          <a:p>
            <a:endParaRPr lang="en-US" dirty="0"/>
          </a:p>
          <a:p>
            <a:r>
              <a:rPr lang="en-US" dirty="0" smtClean="0"/>
              <a:t>(</a:t>
            </a:r>
            <a:r>
              <a:rPr lang="en-US" dirty="0"/>
              <a:t>1) protect the money stock instead of saving individual institutions; </a:t>
            </a:r>
            <a:endParaRPr lang="en-US" dirty="0" smtClean="0"/>
          </a:p>
          <a:p>
            <a:endParaRPr lang="en-US" dirty="0"/>
          </a:p>
          <a:p>
            <a:r>
              <a:rPr lang="en-US" dirty="0" smtClean="0"/>
              <a:t>(</a:t>
            </a:r>
            <a:r>
              <a:rPr lang="en-US" dirty="0"/>
              <a:t>2) rescue solvent institutions only;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9</a:t>
            </a:fld>
            <a:endParaRPr lang="en-US"/>
          </a:p>
        </p:txBody>
      </p:sp>
    </p:spTree>
    <p:extLst>
      <p:ext uri="{BB962C8B-B14F-4D97-AF65-F5344CB8AC3E}">
        <p14:creationId xmlns:p14="http://schemas.microsoft.com/office/powerpoint/2010/main" xmlns="" val="272217054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Classical Theory (Contd.)</a:t>
            </a:r>
            <a:endParaRPr lang="en-US" dirty="0"/>
          </a:p>
        </p:txBody>
      </p:sp>
      <p:sp>
        <p:nvSpPr>
          <p:cNvPr id="3" name="Content Placeholder 2"/>
          <p:cNvSpPr>
            <a:spLocks noGrp="1"/>
          </p:cNvSpPr>
          <p:nvPr>
            <p:ph idx="1"/>
          </p:nvPr>
        </p:nvSpPr>
        <p:spPr/>
        <p:txBody>
          <a:bodyPr>
            <a:normAutofit/>
          </a:bodyPr>
          <a:lstStyle/>
          <a:p>
            <a:r>
              <a:rPr lang="en-US" dirty="0" smtClean="0"/>
              <a:t>(3) let insolvent institutions default; </a:t>
            </a:r>
          </a:p>
          <a:p>
            <a:endParaRPr lang="en-US" dirty="0"/>
          </a:p>
          <a:p>
            <a:r>
              <a:rPr lang="en-US" dirty="0" smtClean="0"/>
              <a:t>(4) charge penalty rates; </a:t>
            </a:r>
          </a:p>
          <a:p>
            <a:endParaRPr lang="en-US" dirty="0"/>
          </a:p>
          <a:p>
            <a:r>
              <a:rPr lang="en-US" dirty="0" smtClean="0"/>
              <a:t>(5) require good collateral; and</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10</a:t>
            </a:fld>
            <a:endParaRPr lang="en-US"/>
          </a:p>
        </p:txBody>
      </p:sp>
    </p:spTree>
    <p:extLst>
      <p:ext uri="{BB962C8B-B14F-4D97-AF65-F5344CB8AC3E}">
        <p14:creationId xmlns:p14="http://schemas.microsoft.com/office/powerpoint/2010/main" xmlns="" val="333238059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Classical Theory (Contd.)</a:t>
            </a:r>
            <a:endParaRPr lang="en-US" dirty="0"/>
          </a:p>
        </p:txBody>
      </p:sp>
      <p:sp>
        <p:nvSpPr>
          <p:cNvPr id="3" name="Content Placeholder 2"/>
          <p:cNvSpPr>
            <a:spLocks noGrp="1"/>
          </p:cNvSpPr>
          <p:nvPr>
            <p:ph idx="1"/>
          </p:nvPr>
        </p:nvSpPr>
        <p:spPr/>
        <p:txBody>
          <a:bodyPr/>
          <a:lstStyle/>
          <a:p>
            <a:r>
              <a:rPr lang="en-US" dirty="0" smtClean="0"/>
              <a:t>(6) pre-announce these conditions before a crisis so that the market knows exactly what to expect. </a:t>
            </a:r>
          </a:p>
          <a:p>
            <a:endParaRPr lang="en-US" dirty="0"/>
          </a:p>
          <a:p>
            <a:r>
              <a:rPr lang="en-US" dirty="0" smtClean="0"/>
              <a:t>Many of these points remain controversial today but it seems to be accepted that the Bank of England strictly followed these rules during the last third of the 19th century.</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11</a:t>
            </a:fld>
            <a:endParaRPr lang="en-US"/>
          </a:p>
        </p:txBody>
      </p:sp>
    </p:spTree>
    <p:extLst>
      <p:ext uri="{BB962C8B-B14F-4D97-AF65-F5344CB8AC3E}">
        <p14:creationId xmlns:p14="http://schemas.microsoft.com/office/powerpoint/2010/main" xmlns="" val="179736647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LOLR and bank closure </a:t>
            </a:r>
            <a:r>
              <a:rPr lang="en-US" dirty="0" smtClean="0"/>
              <a:t>policy</a:t>
            </a:r>
            <a:endParaRPr lang="en-US" dirty="0"/>
          </a:p>
        </p:txBody>
      </p:sp>
      <p:sp>
        <p:nvSpPr>
          <p:cNvPr id="3" name="Content Placeholder 2"/>
          <p:cNvSpPr>
            <a:spLocks noGrp="1"/>
          </p:cNvSpPr>
          <p:nvPr>
            <p:ph idx="1"/>
          </p:nvPr>
        </p:nvSpPr>
        <p:spPr/>
        <p:txBody>
          <a:bodyPr>
            <a:normAutofit/>
          </a:bodyPr>
          <a:lstStyle/>
          <a:p>
            <a:r>
              <a:rPr lang="en-US" dirty="0"/>
              <a:t>LOLR is thus connected with the efficient bank closure policy and, more generally, with the costs of bank failures and of the safety net</a:t>
            </a:r>
            <a:r>
              <a:rPr lang="en-US" dirty="0" smtClean="0"/>
              <a:t>.</a:t>
            </a:r>
          </a:p>
          <a:p>
            <a:pPr marL="0" indent="0">
              <a:buNone/>
            </a:pP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12</a:t>
            </a:fld>
            <a:endParaRPr lang="en-US"/>
          </a:p>
        </p:txBody>
      </p:sp>
    </p:spTree>
    <p:extLst>
      <p:ext uri="{BB962C8B-B14F-4D97-AF65-F5344CB8AC3E}">
        <p14:creationId xmlns:p14="http://schemas.microsoft.com/office/powerpoint/2010/main" xmlns="" val="163342940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LOLR; Solvent Banks and Insolvent Banks</a:t>
            </a:r>
            <a:endParaRPr lang="en-US" dirty="0"/>
          </a:p>
        </p:txBody>
      </p:sp>
      <p:sp>
        <p:nvSpPr>
          <p:cNvPr id="3" name="Content Placeholder 2"/>
          <p:cNvSpPr>
            <a:spLocks noGrp="1"/>
          </p:cNvSpPr>
          <p:nvPr>
            <p:ph idx="1"/>
          </p:nvPr>
        </p:nvSpPr>
        <p:spPr/>
        <p:txBody>
          <a:bodyPr/>
          <a:lstStyle/>
          <a:p>
            <a:r>
              <a:rPr lang="en-US" dirty="0" smtClean="0"/>
              <a:t>In cases of illiquidity, the LOLR is </a:t>
            </a:r>
            <a:r>
              <a:rPr lang="en-US" dirty="0" err="1" smtClean="0"/>
              <a:t>channelling</a:t>
            </a:r>
            <a:r>
              <a:rPr lang="en-US" dirty="0" smtClean="0"/>
              <a:t> liquidity and improving the efficiency of the monetary policy framework. </a:t>
            </a:r>
          </a:p>
          <a:p>
            <a:endParaRPr lang="en-US" dirty="0"/>
          </a:p>
          <a:p>
            <a:r>
              <a:rPr lang="en-US" dirty="0" smtClean="0"/>
              <a:t>In insolvency cases, the LOLR acts as part of a safety net and thus is directly related to the overall regulatory framework.</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13</a:t>
            </a:fld>
            <a:endParaRPr lang="en-US"/>
          </a:p>
        </p:txBody>
      </p:sp>
    </p:spTree>
    <p:extLst>
      <p:ext uri="{BB962C8B-B14F-4D97-AF65-F5344CB8AC3E}">
        <p14:creationId xmlns:p14="http://schemas.microsoft.com/office/powerpoint/2010/main" xmlns="" val="32489287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LOLR; Solvent Banks and Insolvent Banks (Contd.)</a:t>
            </a:r>
            <a:endParaRPr lang="en-US" dirty="0"/>
          </a:p>
        </p:txBody>
      </p:sp>
      <p:sp>
        <p:nvSpPr>
          <p:cNvPr id="3" name="Content Placeholder 2"/>
          <p:cNvSpPr>
            <a:spLocks noGrp="1"/>
          </p:cNvSpPr>
          <p:nvPr>
            <p:ph idx="1"/>
          </p:nvPr>
        </p:nvSpPr>
        <p:spPr/>
        <p:txBody>
          <a:bodyPr/>
          <a:lstStyle/>
          <a:p>
            <a:r>
              <a:rPr lang="en-US" dirty="0"/>
              <a:t>Clearly, the design of an optimal LOLR mechanism has to take into account both the banking regulation context and the monetary framework that is intended to cope not only with inflation but also with the management of aggregate liquidity.</a:t>
            </a:r>
          </a:p>
        </p:txBody>
      </p:sp>
      <p:sp>
        <p:nvSpPr>
          <p:cNvPr id="4" name="Slide Number Placeholder 3"/>
          <p:cNvSpPr>
            <a:spLocks noGrp="1"/>
          </p:cNvSpPr>
          <p:nvPr>
            <p:ph type="sldNum" sz="quarter" idx="12"/>
          </p:nvPr>
        </p:nvSpPr>
        <p:spPr/>
        <p:txBody>
          <a:bodyPr/>
          <a:lstStyle/>
          <a:p>
            <a:fld id="{94FD13E0-F000-4EB5-B87B-1F51A7604B64}" type="slidenum">
              <a:rPr lang="en-US" smtClean="0"/>
              <a:pPr/>
              <a:t>14</a:t>
            </a:fld>
            <a:endParaRPr lang="en-US"/>
          </a:p>
        </p:txBody>
      </p:sp>
    </p:spTree>
    <p:extLst>
      <p:ext uri="{BB962C8B-B14F-4D97-AF65-F5344CB8AC3E}">
        <p14:creationId xmlns:p14="http://schemas.microsoft.com/office/powerpoint/2010/main" xmlns="" val="125880573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Systemic Risk</a:t>
            </a:r>
            <a:endParaRPr lang="en-US" dirty="0"/>
          </a:p>
        </p:txBody>
      </p:sp>
      <p:sp>
        <p:nvSpPr>
          <p:cNvPr id="3" name="Content Placeholder 2"/>
          <p:cNvSpPr>
            <a:spLocks noGrp="1"/>
          </p:cNvSpPr>
          <p:nvPr>
            <p:ph idx="1"/>
          </p:nvPr>
        </p:nvSpPr>
        <p:spPr/>
        <p:txBody>
          <a:bodyPr>
            <a:normAutofit/>
          </a:bodyPr>
          <a:lstStyle/>
          <a:p>
            <a:r>
              <a:rPr lang="en-US" dirty="0"/>
              <a:t>These issues are compounded by the fact that financially fragile intermediaries are exposed to the threat of systemic risk.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15</a:t>
            </a:fld>
            <a:endParaRPr lang="en-US"/>
          </a:p>
        </p:txBody>
      </p:sp>
    </p:spTree>
    <p:extLst>
      <p:ext uri="{BB962C8B-B14F-4D97-AF65-F5344CB8AC3E}">
        <p14:creationId xmlns:p14="http://schemas.microsoft.com/office/powerpoint/2010/main" xmlns="" val="23708207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Systemic Risk (Contd.)</a:t>
            </a:r>
            <a:endParaRPr lang="en-US" dirty="0"/>
          </a:p>
        </p:txBody>
      </p:sp>
      <p:sp>
        <p:nvSpPr>
          <p:cNvPr id="3" name="Content Placeholder 2"/>
          <p:cNvSpPr>
            <a:spLocks noGrp="1"/>
          </p:cNvSpPr>
          <p:nvPr>
            <p:ph idx="1"/>
          </p:nvPr>
        </p:nvSpPr>
        <p:spPr/>
        <p:txBody>
          <a:bodyPr>
            <a:normAutofit/>
          </a:bodyPr>
          <a:lstStyle/>
          <a:p>
            <a:r>
              <a:rPr lang="en-US" dirty="0" smtClean="0"/>
              <a:t>Systemic risk may arise from the existence of a network of financial contracts from several types of operations: </a:t>
            </a:r>
          </a:p>
          <a:p>
            <a:endParaRPr lang="en-US" dirty="0"/>
          </a:p>
          <a:p>
            <a:pPr lvl="1"/>
            <a:r>
              <a:rPr lang="en-US" dirty="0" smtClean="0"/>
              <a:t>the payment system, </a:t>
            </a:r>
          </a:p>
          <a:p>
            <a:pPr lvl="1"/>
            <a:r>
              <a:rPr lang="en-US" dirty="0" smtClean="0"/>
              <a:t>the interbank market, and </a:t>
            </a:r>
          </a:p>
          <a:p>
            <a:pPr lvl="1"/>
            <a:r>
              <a:rPr lang="en-US" dirty="0" smtClean="0"/>
              <a:t>the market for derivatives. </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16</a:t>
            </a:fld>
            <a:endParaRPr lang="en-US"/>
          </a:p>
        </p:txBody>
      </p:sp>
    </p:spTree>
    <p:extLst>
      <p:ext uri="{BB962C8B-B14F-4D97-AF65-F5344CB8AC3E}">
        <p14:creationId xmlns:p14="http://schemas.microsoft.com/office/powerpoint/2010/main" xmlns="" val="288532329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Contagion</a:t>
            </a:r>
            <a:endParaRPr lang="en-US" dirty="0"/>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smtClean="0"/>
              <a:t>The tremendous growth of these operations in recent decades has increased the interconnections among financial intermediaries and among countries. </a:t>
            </a:r>
          </a:p>
          <a:p>
            <a:pPr marL="342900" lvl="1" indent="-342900">
              <a:buFont typeface="Arial" pitchFamily="34" charset="0"/>
              <a:buChar char="•"/>
            </a:pPr>
            <a:r>
              <a:rPr lang="en-US" dirty="0" smtClean="0"/>
              <a:t>This has greatly augmented the potential for contagion (Allen and Gale 2000 and </a:t>
            </a:r>
            <a:r>
              <a:rPr lang="en-US" dirty="0" err="1" smtClean="0"/>
              <a:t>Freixas</a:t>
            </a:r>
            <a:r>
              <a:rPr lang="en-US" dirty="0" smtClean="0"/>
              <a:t>, </a:t>
            </a:r>
            <a:r>
              <a:rPr lang="en-US" dirty="0" err="1" smtClean="0"/>
              <a:t>Parigi</a:t>
            </a:r>
            <a:r>
              <a:rPr lang="en-US" dirty="0" smtClean="0"/>
              <a:t> and </a:t>
            </a:r>
            <a:r>
              <a:rPr lang="en-US" dirty="0" err="1" smtClean="0"/>
              <a:t>Rochet</a:t>
            </a:r>
            <a:r>
              <a:rPr lang="en-US" dirty="0" smtClean="0"/>
              <a:t> 2000).</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17</a:t>
            </a:fld>
            <a:endParaRPr lang="en-US"/>
          </a:p>
        </p:txBody>
      </p:sp>
    </p:spTree>
    <p:extLst>
      <p:ext uri="{BB962C8B-B14F-4D97-AF65-F5344CB8AC3E}">
        <p14:creationId xmlns:p14="http://schemas.microsoft.com/office/powerpoint/2010/main" xmlns="" val="214292481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panic of 2008 and subprime crisis of </a:t>
            </a:r>
            <a:r>
              <a:rPr lang="en-US" dirty="0" smtClean="0"/>
              <a:t>2007</a:t>
            </a:r>
            <a:endParaRPr lang="en-US" dirty="0"/>
          </a:p>
        </p:txBody>
      </p:sp>
      <p:sp>
        <p:nvSpPr>
          <p:cNvPr id="3" name="Content Placeholder 2"/>
          <p:cNvSpPr>
            <a:spLocks noGrp="1"/>
          </p:cNvSpPr>
          <p:nvPr>
            <p:ph idx="1"/>
          </p:nvPr>
        </p:nvSpPr>
        <p:spPr/>
        <p:txBody>
          <a:bodyPr>
            <a:normAutofit/>
          </a:bodyPr>
          <a:lstStyle/>
          <a:p>
            <a:pPr fontAlgn="base"/>
            <a:r>
              <a:rPr lang="en-US" dirty="0"/>
              <a:t>The panic of 2008, originating with the subprime crisis of 2007, offers key insights into systemic risk and illustrates vividly the new role of a lender of last resort.</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18</a:t>
            </a:fld>
            <a:endParaRPr lang="en-US"/>
          </a:p>
        </p:txBody>
      </p:sp>
    </p:spTree>
    <p:extLst>
      <p:ext uri="{BB962C8B-B14F-4D97-AF65-F5344CB8AC3E}">
        <p14:creationId xmlns:p14="http://schemas.microsoft.com/office/powerpoint/2010/main" xmlns="" val="7306654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panic of 2008 and subprime crisis of 2007 (Contd.)</a:t>
            </a:r>
            <a:endParaRPr lang="en-US" dirty="0"/>
          </a:p>
        </p:txBody>
      </p:sp>
      <p:sp>
        <p:nvSpPr>
          <p:cNvPr id="3" name="Content Placeholder 2"/>
          <p:cNvSpPr>
            <a:spLocks noGrp="1"/>
          </p:cNvSpPr>
          <p:nvPr>
            <p:ph idx="1"/>
          </p:nvPr>
        </p:nvSpPr>
        <p:spPr/>
        <p:txBody>
          <a:bodyPr/>
          <a:lstStyle/>
          <a:p>
            <a:r>
              <a:rPr lang="en-US" dirty="0" smtClean="0"/>
              <a:t>Years of accommodating monetary policy, regulatory arbitrage to save capital, and waves of financial innovations – which by definition tend to escape traditional prudential regulation – have created the conditions for slack credit standards and rating agencies that fail to call for adequate risk </a:t>
            </a:r>
            <a:r>
              <a:rPr lang="en-US" dirty="0" err="1" smtClean="0"/>
              <a:t>premia</a:t>
            </a:r>
            <a:r>
              <a:rPr lang="en-US" dirty="0" smtClean="0"/>
              <a:t>.</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19</a:t>
            </a:fld>
            <a:endParaRPr lang="en-US"/>
          </a:p>
        </p:txBody>
      </p:sp>
    </p:spTree>
    <p:extLst>
      <p:ext uri="{BB962C8B-B14F-4D97-AF65-F5344CB8AC3E}">
        <p14:creationId xmlns:p14="http://schemas.microsoft.com/office/powerpoint/2010/main" xmlns="" val="16513649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panic of 2008 and subprime crisis of 2007 (Contd.)</a:t>
            </a:r>
            <a:endParaRPr lang="en-US" dirty="0"/>
          </a:p>
        </p:txBody>
      </p:sp>
      <p:sp>
        <p:nvSpPr>
          <p:cNvPr id="3" name="Content Placeholder 2"/>
          <p:cNvSpPr>
            <a:spLocks noGrp="1"/>
          </p:cNvSpPr>
          <p:nvPr>
            <p:ph idx="1"/>
          </p:nvPr>
        </p:nvSpPr>
        <p:spPr/>
        <p:txBody>
          <a:bodyPr>
            <a:normAutofit/>
          </a:bodyPr>
          <a:lstStyle/>
          <a:p>
            <a:r>
              <a:rPr lang="en-US" dirty="0"/>
              <a:t>The opacity of the assets of the banks and of the financial vehicles they created to hold mortgages resulted in a dramatic and sudden reappraisal of risk </a:t>
            </a:r>
            <a:r>
              <a:rPr lang="en-US" dirty="0" err="1"/>
              <a:t>premia</a:t>
            </a:r>
            <a:r>
              <a:rPr lang="en-US" dirty="0"/>
              <a:t>.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20</a:t>
            </a:fld>
            <a:endParaRPr lang="en-US"/>
          </a:p>
        </p:txBody>
      </p:sp>
    </p:spTree>
    <p:extLst>
      <p:ext uri="{BB962C8B-B14F-4D97-AF65-F5344CB8AC3E}">
        <p14:creationId xmlns:p14="http://schemas.microsoft.com/office/powerpoint/2010/main" xmlns="" val="229365164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panic of 2008 and subprime crisis of 2007 (Contd.)</a:t>
            </a:r>
            <a:endParaRPr lang="en-US" dirty="0"/>
          </a:p>
        </p:txBody>
      </p:sp>
      <p:sp>
        <p:nvSpPr>
          <p:cNvPr id="3" name="Content Placeholder 2"/>
          <p:cNvSpPr>
            <a:spLocks noGrp="1"/>
          </p:cNvSpPr>
          <p:nvPr>
            <p:ph idx="1"/>
          </p:nvPr>
        </p:nvSpPr>
        <p:spPr/>
        <p:txBody>
          <a:bodyPr>
            <a:normAutofit/>
          </a:bodyPr>
          <a:lstStyle/>
          <a:p>
            <a:r>
              <a:rPr lang="en-US" dirty="0" smtClean="0"/>
              <a:t>As with a thin market typical of the </a:t>
            </a:r>
            <a:r>
              <a:rPr lang="en-US" dirty="0" err="1" smtClean="0"/>
              <a:t>Akerlof</a:t>
            </a:r>
            <a:r>
              <a:rPr lang="en-US" dirty="0" smtClean="0"/>
              <a:t> lemons problem (</a:t>
            </a:r>
            <a:r>
              <a:rPr lang="en-US" dirty="0" err="1" smtClean="0"/>
              <a:t>Freixas</a:t>
            </a:r>
            <a:r>
              <a:rPr lang="en-US" dirty="0" smtClean="0"/>
              <a:t> and Jorge 2007), financial intermediaries have become reluctant to lend to each other if not for very short maturities. </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21</a:t>
            </a:fld>
            <a:endParaRPr lang="en-US"/>
          </a:p>
        </p:txBody>
      </p:sp>
    </p:spTree>
    <p:extLst>
      <p:ext uri="{BB962C8B-B14F-4D97-AF65-F5344CB8AC3E}">
        <p14:creationId xmlns:p14="http://schemas.microsoft.com/office/powerpoint/2010/main" xmlns="" val="368748233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panic of 2008 and subprime crisis of 2007 (Contd.)</a:t>
            </a:r>
            <a:endParaRPr lang="en-US" dirty="0"/>
          </a:p>
        </p:txBody>
      </p:sp>
      <p:sp>
        <p:nvSpPr>
          <p:cNvPr id="3" name="Content Placeholder 2"/>
          <p:cNvSpPr>
            <a:spLocks noGrp="1"/>
          </p:cNvSpPr>
          <p:nvPr>
            <p:ph idx="1"/>
          </p:nvPr>
        </p:nvSpPr>
        <p:spPr/>
        <p:txBody>
          <a:bodyPr/>
          <a:lstStyle/>
          <a:p>
            <a:r>
              <a:rPr lang="en-US" dirty="0" smtClean="0"/>
              <a:t>The fear that the interbank market might not work well and might fail to recycle the emergency liquidity provided by the central banks around the world in various and coordinated ways has induced banks to choose the rational equilibrium strategy of hoarding some of the extra liquidity instead of recycling it to the banks in deficit.</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22</a:t>
            </a:fld>
            <a:endParaRPr lang="en-US"/>
          </a:p>
        </p:txBody>
      </p:sp>
    </p:spTree>
    <p:extLst>
      <p:ext uri="{BB962C8B-B14F-4D97-AF65-F5344CB8AC3E}">
        <p14:creationId xmlns:p14="http://schemas.microsoft.com/office/powerpoint/2010/main" xmlns="" val="314751464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panic of 2008 and subprime crisis of 2007 (Contd.)</a:t>
            </a:r>
            <a:endParaRPr lang="en-US" dirty="0"/>
          </a:p>
        </p:txBody>
      </p:sp>
      <p:sp>
        <p:nvSpPr>
          <p:cNvPr id="3" name="Content Placeholder 2"/>
          <p:cNvSpPr>
            <a:spLocks noGrp="1"/>
          </p:cNvSpPr>
          <p:nvPr>
            <p:ph idx="1"/>
          </p:nvPr>
        </p:nvSpPr>
        <p:spPr/>
        <p:txBody>
          <a:bodyPr>
            <a:normAutofit/>
          </a:bodyPr>
          <a:lstStyle/>
          <a:p>
            <a:r>
              <a:rPr lang="en-US" dirty="0"/>
              <a:t>The resulting equilibrium closely resembles the gridlock described by </a:t>
            </a:r>
            <a:r>
              <a:rPr lang="en-US" dirty="0" err="1"/>
              <a:t>Freixas</a:t>
            </a:r>
            <a:r>
              <a:rPr lang="en-US" dirty="0"/>
              <a:t>, </a:t>
            </a:r>
            <a:r>
              <a:rPr lang="en-US" dirty="0" err="1"/>
              <a:t>Parigi</a:t>
            </a:r>
            <a:r>
              <a:rPr lang="en-US" dirty="0"/>
              <a:t> and </a:t>
            </a:r>
            <a:r>
              <a:rPr lang="en-US" dirty="0" err="1"/>
              <a:t>Rochet</a:t>
            </a:r>
            <a:r>
              <a:rPr lang="en-US" dirty="0"/>
              <a:t> (2000), where the fear that a debtor bank will not </a:t>
            </a:r>
            <a:r>
              <a:rPr lang="en-US" dirty="0" err="1"/>
              <a:t>honour</a:t>
            </a:r>
            <a:r>
              <a:rPr lang="en-US" dirty="0"/>
              <a:t> its obligations induces the depositors of the creditor bank to withdraw deposits, thus triggering the liquidation of assets in a chain reaction.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23</a:t>
            </a:fld>
            <a:endParaRPr lang="en-US"/>
          </a:p>
        </p:txBody>
      </p:sp>
    </p:spTree>
    <p:extLst>
      <p:ext uri="{BB962C8B-B14F-4D97-AF65-F5344CB8AC3E}">
        <p14:creationId xmlns:p14="http://schemas.microsoft.com/office/powerpoint/2010/main" xmlns="" val="140102408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The panic of 2008 and subprime crisis of 2007 (Contd.)</a:t>
            </a:r>
            <a:endParaRPr lang="en-US" dirty="0"/>
          </a:p>
        </p:txBody>
      </p:sp>
      <p:sp>
        <p:nvSpPr>
          <p:cNvPr id="3" name="Content Placeholder 2"/>
          <p:cNvSpPr>
            <a:spLocks noGrp="1"/>
          </p:cNvSpPr>
          <p:nvPr>
            <p:ph idx="1"/>
          </p:nvPr>
        </p:nvSpPr>
        <p:spPr/>
        <p:txBody>
          <a:bodyPr/>
          <a:lstStyle/>
          <a:p>
            <a:r>
              <a:rPr lang="en-US" dirty="0" smtClean="0"/>
              <a:t>This is the modern form of a “bank run” – financial intermediaries refuse to renew credit lines to other intermediaries, thus threatening the very survival of the system.</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24</a:t>
            </a:fld>
            <a:endParaRPr lang="en-US"/>
          </a:p>
        </p:txBody>
      </p:sp>
    </p:spTree>
    <p:extLst>
      <p:ext uri="{BB962C8B-B14F-4D97-AF65-F5344CB8AC3E}">
        <p14:creationId xmlns:p14="http://schemas.microsoft.com/office/powerpoint/2010/main" xmlns="" val="286558929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Liquidity in a non-functioning interbank </a:t>
            </a:r>
            <a:r>
              <a:rPr lang="en-US" dirty="0" smtClean="0"/>
              <a:t>market</a:t>
            </a:r>
            <a:endParaRPr lang="en-US" dirty="0"/>
          </a:p>
        </p:txBody>
      </p:sp>
      <p:sp>
        <p:nvSpPr>
          <p:cNvPr id="3" name="Content Placeholder 2"/>
          <p:cNvSpPr>
            <a:spLocks noGrp="1"/>
          </p:cNvSpPr>
          <p:nvPr>
            <p:ph idx="1"/>
          </p:nvPr>
        </p:nvSpPr>
        <p:spPr/>
        <p:txBody>
          <a:bodyPr>
            <a:normAutofit/>
          </a:bodyPr>
          <a:lstStyle/>
          <a:p>
            <a:r>
              <a:rPr lang="en-US" dirty="0"/>
              <a:t>Clearly </a:t>
            </a:r>
            <a:r>
              <a:rPr lang="en-US" dirty="0" err="1"/>
              <a:t>channelling</a:t>
            </a:r>
            <a:r>
              <a:rPr lang="en-US" dirty="0"/>
              <a:t> emergency liquidity assistance through the interbank market will not work if the interbank market is not functioning properly. </a:t>
            </a:r>
            <a:endParaRPr lang="en-US" dirty="0" smtClean="0"/>
          </a:p>
        </p:txBody>
      </p:sp>
      <p:sp>
        <p:nvSpPr>
          <p:cNvPr id="4" name="Slide Number Placeholder 3"/>
          <p:cNvSpPr>
            <a:spLocks noGrp="1"/>
          </p:cNvSpPr>
          <p:nvPr>
            <p:ph type="sldNum" sz="quarter" idx="12"/>
          </p:nvPr>
        </p:nvSpPr>
        <p:spPr/>
        <p:txBody>
          <a:bodyPr/>
          <a:lstStyle/>
          <a:p>
            <a:fld id="{94FD13E0-F000-4EB5-B87B-1F51A7604B64}" type="slidenum">
              <a:rPr lang="en-US" smtClean="0"/>
              <a:pPr/>
              <a:t>25</a:t>
            </a:fld>
            <a:endParaRPr lang="en-US"/>
          </a:p>
        </p:txBody>
      </p:sp>
    </p:spTree>
    <p:extLst>
      <p:ext uri="{BB962C8B-B14F-4D97-AF65-F5344CB8AC3E}">
        <p14:creationId xmlns:p14="http://schemas.microsoft.com/office/powerpoint/2010/main" xmlns="" val="74983219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Liquidity in a non-functioning interbank market (Contd.)</a:t>
            </a:r>
            <a:endParaRPr lang="en-US" dirty="0"/>
          </a:p>
        </p:txBody>
      </p:sp>
      <p:sp>
        <p:nvSpPr>
          <p:cNvPr id="3" name="Content Placeholder 2"/>
          <p:cNvSpPr>
            <a:spLocks noGrp="1"/>
          </p:cNvSpPr>
          <p:nvPr>
            <p:ph idx="1"/>
          </p:nvPr>
        </p:nvSpPr>
        <p:spPr/>
        <p:txBody>
          <a:bodyPr/>
          <a:lstStyle/>
          <a:p>
            <a:r>
              <a:rPr lang="en-US" dirty="0" smtClean="0"/>
              <a:t>Thus, to limit the systemic feedbacks of the sudden deleveraging of financial institutions, the Fed has taken the unprecedented steps of both increasing the list of collateral eligible for central bank lending and extending emergency liquidity assistance to investment banks, government sponsored entities, money market mutual funds, and a large insurance company (AIG). </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26</a:t>
            </a:fld>
            <a:endParaRPr lang="en-US"/>
          </a:p>
        </p:txBody>
      </p:sp>
    </p:spTree>
    <p:extLst>
      <p:ext uri="{BB962C8B-B14F-4D97-AF65-F5344CB8AC3E}">
        <p14:creationId xmlns:p14="http://schemas.microsoft.com/office/powerpoint/2010/main" xmlns="" val="78319094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Liquidity in a non-functioning interbank market (Contd.)</a:t>
            </a:r>
            <a:endParaRPr lang="en-US" dirty="0"/>
          </a:p>
        </p:txBody>
      </p:sp>
      <p:sp>
        <p:nvSpPr>
          <p:cNvPr id="3" name="Content Placeholder 2"/>
          <p:cNvSpPr>
            <a:spLocks noGrp="1"/>
          </p:cNvSpPr>
          <p:nvPr>
            <p:ph idx="1"/>
          </p:nvPr>
        </p:nvSpPr>
        <p:spPr/>
        <p:txBody>
          <a:bodyPr>
            <a:normAutofit/>
          </a:bodyPr>
          <a:lstStyle/>
          <a:p>
            <a:r>
              <a:rPr lang="en-US" dirty="0"/>
              <a:t>The panic of 2008 has showed that </a:t>
            </a:r>
            <a:r>
              <a:rPr lang="en-US" dirty="0" smtClean="0"/>
              <a:t>LOLR role </a:t>
            </a:r>
            <a:r>
              <a:rPr lang="en-US" dirty="0"/>
              <a:t>should be limited to the funding of illiquid but solvent depository institutions, while capital injections should be the Treasury’s responsibility.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27</a:t>
            </a:fld>
            <a:endParaRPr lang="en-US"/>
          </a:p>
        </p:txBody>
      </p:sp>
    </p:spTree>
    <p:extLst>
      <p:ext uri="{BB962C8B-B14F-4D97-AF65-F5344CB8AC3E}">
        <p14:creationId xmlns:p14="http://schemas.microsoft.com/office/powerpoint/2010/main" xmlns="" val="405378583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Liquidity in a non-functioning interbank market (Contd.)</a:t>
            </a:r>
            <a:endParaRPr lang="en-US" dirty="0"/>
          </a:p>
        </p:txBody>
      </p:sp>
      <p:sp>
        <p:nvSpPr>
          <p:cNvPr id="3" name="Content Placeholder 2"/>
          <p:cNvSpPr>
            <a:spLocks noGrp="1"/>
          </p:cNvSpPr>
          <p:nvPr>
            <p:ph idx="1"/>
          </p:nvPr>
        </p:nvSpPr>
        <p:spPr/>
        <p:txBody>
          <a:bodyPr/>
          <a:lstStyle/>
          <a:p>
            <a:r>
              <a:rPr lang="en-US" dirty="0"/>
              <a:t>To understand the interventions of the lender of last resort in the current crisis, the view of its role has to be a broad one encompassing the closure or bail-out decision defining the lender of last resort as an agency that has the faculty to extend credit to a financial institution unable to secure funds through the regular circuit.</a:t>
            </a:r>
          </a:p>
        </p:txBody>
      </p:sp>
      <p:sp>
        <p:nvSpPr>
          <p:cNvPr id="4" name="Slide Number Placeholder 3"/>
          <p:cNvSpPr>
            <a:spLocks noGrp="1"/>
          </p:cNvSpPr>
          <p:nvPr>
            <p:ph type="sldNum" sz="quarter" idx="12"/>
          </p:nvPr>
        </p:nvSpPr>
        <p:spPr/>
        <p:txBody>
          <a:bodyPr/>
          <a:lstStyle/>
          <a:p>
            <a:fld id="{94FD13E0-F000-4EB5-B87B-1F51A7604B64}" type="slidenum">
              <a:rPr lang="en-US" smtClean="0"/>
              <a:pPr/>
              <a:t>28</a:t>
            </a:fld>
            <a:endParaRPr lang="en-US"/>
          </a:p>
        </p:txBody>
      </p:sp>
    </p:spTree>
    <p:extLst>
      <p:ext uri="{BB962C8B-B14F-4D97-AF65-F5344CB8AC3E}">
        <p14:creationId xmlns:p14="http://schemas.microsoft.com/office/powerpoint/2010/main" xmlns="" val="36833506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LOLR policy as part of the banking safety </a:t>
            </a:r>
            <a:r>
              <a:rPr lang="en-US" dirty="0" smtClean="0"/>
              <a:t>net</a:t>
            </a:r>
            <a:endParaRPr lang="en-US" dirty="0"/>
          </a:p>
        </p:txBody>
      </p:sp>
      <p:sp>
        <p:nvSpPr>
          <p:cNvPr id="3" name="Content Placeholder 2"/>
          <p:cNvSpPr>
            <a:spLocks noGrp="1"/>
          </p:cNvSpPr>
          <p:nvPr>
            <p:ph idx="1"/>
          </p:nvPr>
        </p:nvSpPr>
        <p:spPr/>
        <p:txBody>
          <a:bodyPr>
            <a:normAutofit fontScale="92500"/>
          </a:bodyPr>
          <a:lstStyle/>
          <a:p>
            <a:pPr fontAlgn="base"/>
            <a:r>
              <a:rPr lang="en-US" dirty="0"/>
              <a:t>Once we establish that the lender of last resort policy has to be part of the overall banking safety net, the interdependence of the different components of this safety net becomes clear.</a:t>
            </a:r>
          </a:p>
          <a:p>
            <a:pPr fontAlgn="base"/>
            <a:r>
              <a:rPr lang="en-US" dirty="0"/>
              <a:t>First, the existence of a deposit insurance system limits the social cost of a bank’s bankruptcy, and therefore, reduces the instances where a LOLR intervention will be required</a:t>
            </a:r>
            <a:r>
              <a:rPr lang="en-US" dirty="0" smtClean="0"/>
              <a:t>.</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29</a:t>
            </a:fld>
            <a:endParaRPr lang="en-US"/>
          </a:p>
        </p:txBody>
      </p:sp>
    </p:spTree>
    <p:extLst>
      <p:ext uri="{BB962C8B-B14F-4D97-AF65-F5344CB8AC3E}">
        <p14:creationId xmlns:p14="http://schemas.microsoft.com/office/powerpoint/2010/main" xmlns="" val="121397704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LOLR policy as part of the banking safety net (Contd.)</a:t>
            </a:r>
            <a:endParaRPr lang="en-US" dirty="0"/>
          </a:p>
        </p:txBody>
      </p:sp>
      <p:sp>
        <p:nvSpPr>
          <p:cNvPr id="3" name="Content Placeholder 2"/>
          <p:cNvSpPr>
            <a:spLocks noGrp="1"/>
          </p:cNvSpPr>
          <p:nvPr>
            <p:ph idx="1"/>
          </p:nvPr>
        </p:nvSpPr>
        <p:spPr/>
        <p:txBody>
          <a:bodyPr/>
          <a:lstStyle/>
          <a:p>
            <a:pPr fontAlgn="base"/>
            <a:r>
              <a:rPr lang="en-US" dirty="0" smtClean="0"/>
              <a:t>Second, capital regulation reduces the probability of a bank in default being effectively insolvent, and so has a similar role in limiting the costly intervention of the LOLR.</a:t>
            </a:r>
          </a:p>
          <a:p>
            <a:pPr fontAlgn="base"/>
            <a:r>
              <a:rPr lang="en-US" dirty="0" smtClean="0"/>
              <a:t>Third, the procedures to bail-out or liquidate a bank, determined by the legal and enforcement framework will determine the cost-benefit analysis of a LOLR intervention.</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30</a:t>
            </a:fld>
            <a:endParaRPr lang="en-US"/>
          </a:p>
        </p:txBody>
      </p:sp>
    </p:spTree>
    <p:extLst>
      <p:ext uri="{BB962C8B-B14F-4D97-AF65-F5344CB8AC3E}">
        <p14:creationId xmlns:p14="http://schemas.microsoft.com/office/powerpoint/2010/main" xmlns="" val="342195602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LOLR policy as part of the banking safety net (Contd.)</a:t>
            </a:r>
            <a:endParaRPr lang="en-US" dirty="0"/>
          </a:p>
        </p:txBody>
      </p:sp>
      <p:sp>
        <p:nvSpPr>
          <p:cNvPr id="3" name="Content Placeholder 2"/>
          <p:cNvSpPr>
            <a:spLocks noGrp="1"/>
          </p:cNvSpPr>
          <p:nvPr>
            <p:ph idx="1"/>
          </p:nvPr>
        </p:nvSpPr>
        <p:spPr/>
        <p:txBody>
          <a:bodyPr/>
          <a:lstStyle/>
          <a:p>
            <a:r>
              <a:rPr lang="en-US" dirty="0"/>
              <a:t>Adopting a perspective of an all-embracing safety net does not mean that the safety net has to be the responsibility of a unique agent. Often several regulatory agencies interact, because different functions related to the well functioning of the safety net are allocated to different agents.</a:t>
            </a:r>
          </a:p>
        </p:txBody>
      </p:sp>
      <p:sp>
        <p:nvSpPr>
          <p:cNvPr id="4" name="Slide Number Placeholder 3"/>
          <p:cNvSpPr>
            <a:spLocks noGrp="1"/>
          </p:cNvSpPr>
          <p:nvPr>
            <p:ph type="sldNum" sz="quarter" idx="12"/>
          </p:nvPr>
        </p:nvSpPr>
        <p:spPr/>
        <p:txBody>
          <a:bodyPr/>
          <a:lstStyle/>
          <a:p>
            <a:fld id="{94FD13E0-F000-4EB5-B87B-1F51A7604B64}" type="slidenum">
              <a:rPr lang="en-US" smtClean="0"/>
              <a:pPr/>
              <a:t>31</a:t>
            </a:fld>
            <a:endParaRPr lang="en-US"/>
          </a:p>
        </p:txBody>
      </p:sp>
    </p:spTree>
    <p:extLst>
      <p:ext uri="{BB962C8B-B14F-4D97-AF65-F5344CB8AC3E}">
        <p14:creationId xmlns:p14="http://schemas.microsoft.com/office/powerpoint/2010/main" xmlns="" val="42594004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LOLR policy as part of the banking safety net (Contd.)</a:t>
            </a:r>
            <a:endParaRPr lang="en-US" dirty="0"/>
          </a:p>
        </p:txBody>
      </p:sp>
      <p:sp>
        <p:nvSpPr>
          <p:cNvPr id="3" name="Content Placeholder 2"/>
          <p:cNvSpPr>
            <a:spLocks noGrp="1"/>
          </p:cNvSpPr>
          <p:nvPr>
            <p:ph idx="1"/>
          </p:nvPr>
        </p:nvSpPr>
        <p:spPr/>
        <p:txBody>
          <a:bodyPr>
            <a:normAutofit/>
          </a:bodyPr>
          <a:lstStyle/>
          <a:p>
            <a:r>
              <a:rPr lang="en-US" dirty="0"/>
              <a:t>It is quite reasonable to separate monetary policy from banking regulation, and the separation of the deposit insurance company from the central bank makes the cost of deposit insurance more transparent.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32</a:t>
            </a:fld>
            <a:endParaRPr lang="en-US"/>
          </a:p>
        </p:txBody>
      </p:sp>
    </p:spTree>
    <p:extLst>
      <p:ext uri="{BB962C8B-B14F-4D97-AF65-F5344CB8AC3E}">
        <p14:creationId xmlns:p14="http://schemas.microsoft.com/office/powerpoint/2010/main" xmlns="" val="41958554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Lessons for the LOLR’s </a:t>
            </a:r>
            <a:r>
              <a:rPr lang="en-US" dirty="0" smtClean="0"/>
              <a:t>role</a:t>
            </a:r>
            <a:endParaRPr lang="en-US" dirty="0"/>
          </a:p>
        </p:txBody>
      </p:sp>
      <p:sp>
        <p:nvSpPr>
          <p:cNvPr id="3" name="Content Placeholder 2"/>
          <p:cNvSpPr>
            <a:spLocks noGrp="1"/>
          </p:cNvSpPr>
          <p:nvPr>
            <p:ph idx="1"/>
          </p:nvPr>
        </p:nvSpPr>
        <p:spPr/>
        <p:txBody>
          <a:bodyPr/>
          <a:lstStyle/>
          <a:p>
            <a:pPr fontAlgn="base"/>
            <a:r>
              <a:rPr lang="en-US" b="1" dirty="0"/>
              <a:t>First</a:t>
            </a:r>
            <a:r>
              <a:rPr lang="en-US" dirty="0"/>
              <a:t>, </a:t>
            </a:r>
            <a:r>
              <a:rPr lang="en-US" dirty="0" smtClean="0"/>
              <a:t>an </a:t>
            </a:r>
            <a:r>
              <a:rPr lang="en-US" dirty="0"/>
              <a:t>additional aggregate liquidity injection is not a sufficiently powerful instrument to solve the crisis</a:t>
            </a:r>
            <a:r>
              <a:rPr lang="en-US" dirty="0" smtClean="0"/>
              <a:t>.</a:t>
            </a:r>
          </a:p>
          <a:p>
            <a:pPr fontAlgn="base"/>
            <a:endParaRPr lang="en-US" dirty="0"/>
          </a:p>
          <a:p>
            <a:pPr fontAlgn="base"/>
            <a:r>
              <a:rPr lang="en-US" dirty="0"/>
              <a:t>The illiquidity of financial institutions around the world is, in fact, directly linked not only to their solvency but also to asset prices.</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33</a:t>
            </a:fld>
            <a:endParaRPr lang="en-US"/>
          </a:p>
        </p:txBody>
      </p:sp>
    </p:spTree>
    <p:extLst>
      <p:ext uri="{BB962C8B-B14F-4D97-AF65-F5344CB8AC3E}">
        <p14:creationId xmlns:p14="http://schemas.microsoft.com/office/powerpoint/2010/main" xmlns="" val="79149284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for the LOLR’s role (Contd.)</a:t>
            </a:r>
            <a:endParaRPr lang="en-US" dirty="0"/>
          </a:p>
        </p:txBody>
      </p:sp>
      <p:sp>
        <p:nvSpPr>
          <p:cNvPr id="3" name="Content Placeholder 2"/>
          <p:cNvSpPr>
            <a:spLocks noGrp="1"/>
          </p:cNvSpPr>
          <p:nvPr>
            <p:ph idx="1"/>
          </p:nvPr>
        </p:nvSpPr>
        <p:spPr/>
        <p:txBody>
          <a:bodyPr>
            <a:normAutofit/>
          </a:bodyPr>
          <a:lstStyle/>
          <a:p>
            <a:pPr fontAlgn="base"/>
            <a:r>
              <a:rPr lang="en-US" b="1" dirty="0"/>
              <a:t>Second</a:t>
            </a:r>
            <a:r>
              <a:rPr lang="en-US" dirty="0"/>
              <a:t>, central banks around the world have been much more flexible in providing support to the banking industry than initially expected.</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34</a:t>
            </a:fld>
            <a:endParaRPr lang="en-US"/>
          </a:p>
        </p:txBody>
      </p:sp>
    </p:spTree>
    <p:extLst>
      <p:ext uri="{BB962C8B-B14F-4D97-AF65-F5344CB8AC3E}">
        <p14:creationId xmlns:p14="http://schemas.microsoft.com/office/powerpoint/2010/main" xmlns="" val="2907606509"/>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for the LOLR’s role (Contd.)</a:t>
            </a:r>
            <a:endParaRPr lang="en-US" dirty="0"/>
          </a:p>
        </p:txBody>
      </p:sp>
      <p:sp>
        <p:nvSpPr>
          <p:cNvPr id="3" name="Content Placeholder 2"/>
          <p:cNvSpPr>
            <a:spLocks noGrp="1"/>
          </p:cNvSpPr>
          <p:nvPr>
            <p:ph idx="1"/>
          </p:nvPr>
        </p:nvSpPr>
        <p:spPr/>
        <p:txBody>
          <a:bodyPr/>
          <a:lstStyle/>
          <a:p>
            <a:r>
              <a:rPr lang="en-US" dirty="0" smtClean="0"/>
              <a:t>In other words, that central bank cannot credibly commit to a bail-out policy. Indeed, the arguments regarding the bail-out of banks only if their closure could have a systemic impact (too-big-to-fail), that were intended for an individual bank facing financial distress were soon discarded in </a:t>
            </a:r>
            <a:r>
              <a:rPr lang="en-US" dirty="0" err="1" smtClean="0"/>
              <a:t>favour</a:t>
            </a:r>
            <a:r>
              <a:rPr lang="en-US" dirty="0" smtClean="0"/>
              <a:t> of a more realistic approach.</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35</a:t>
            </a:fld>
            <a:endParaRPr lang="en-US"/>
          </a:p>
        </p:txBody>
      </p:sp>
    </p:spTree>
    <p:extLst>
      <p:ext uri="{BB962C8B-B14F-4D97-AF65-F5344CB8AC3E}">
        <p14:creationId xmlns:p14="http://schemas.microsoft.com/office/powerpoint/2010/main" xmlns="" val="14754605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for the LOLR’s role (Contd.)</a:t>
            </a:r>
            <a:endParaRPr lang="en-US" dirty="0"/>
          </a:p>
        </p:txBody>
      </p:sp>
      <p:sp>
        <p:nvSpPr>
          <p:cNvPr id="3" name="Content Placeholder 2"/>
          <p:cNvSpPr>
            <a:spLocks noGrp="1"/>
          </p:cNvSpPr>
          <p:nvPr>
            <p:ph idx="1"/>
          </p:nvPr>
        </p:nvSpPr>
        <p:spPr/>
        <p:txBody>
          <a:bodyPr/>
          <a:lstStyle/>
          <a:p>
            <a:pPr fontAlgn="base"/>
            <a:r>
              <a:rPr lang="en-US" dirty="0"/>
              <a:t>A </a:t>
            </a:r>
            <a:r>
              <a:rPr lang="en-US" b="1" dirty="0"/>
              <a:t>third point </a:t>
            </a:r>
            <a:r>
              <a:rPr lang="en-US" dirty="0"/>
              <a:t>is that, in a systemic crisis, the safety net is extended to non-bank institutions.</a:t>
            </a:r>
          </a:p>
          <a:p>
            <a:pPr fontAlgn="base"/>
            <a:r>
              <a:rPr lang="en-US" dirty="0"/>
              <a:t>This may be the result of financial innovation. Yet, because AIG had been issuing credit default swaps, its bankruptcy would have affected the fragility of the banking industry by leading to losses and a lower capital.</a:t>
            </a:r>
          </a:p>
        </p:txBody>
      </p:sp>
      <p:sp>
        <p:nvSpPr>
          <p:cNvPr id="4" name="Slide Number Placeholder 3"/>
          <p:cNvSpPr>
            <a:spLocks noGrp="1"/>
          </p:cNvSpPr>
          <p:nvPr>
            <p:ph type="sldNum" sz="quarter" idx="12"/>
          </p:nvPr>
        </p:nvSpPr>
        <p:spPr/>
        <p:txBody>
          <a:bodyPr/>
          <a:lstStyle/>
          <a:p>
            <a:fld id="{94FD13E0-F000-4EB5-B87B-1F51A7604B64}" type="slidenum">
              <a:rPr lang="en-US" smtClean="0"/>
              <a:pPr/>
              <a:t>36</a:t>
            </a:fld>
            <a:endParaRPr lang="en-US"/>
          </a:p>
        </p:txBody>
      </p:sp>
    </p:spTree>
    <p:extLst>
      <p:ext uri="{BB962C8B-B14F-4D97-AF65-F5344CB8AC3E}">
        <p14:creationId xmlns:p14="http://schemas.microsoft.com/office/powerpoint/2010/main" xmlns="" val="143188586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Lessons for the LOLR’s role (Contd.)</a:t>
            </a:r>
            <a:endParaRPr lang="en-US" dirty="0"/>
          </a:p>
        </p:txBody>
      </p:sp>
      <p:sp>
        <p:nvSpPr>
          <p:cNvPr id="3" name="Content Placeholder 2"/>
          <p:cNvSpPr>
            <a:spLocks noGrp="1"/>
          </p:cNvSpPr>
          <p:nvPr>
            <p:ph idx="1"/>
          </p:nvPr>
        </p:nvSpPr>
        <p:spPr/>
        <p:txBody>
          <a:bodyPr>
            <a:normAutofit/>
          </a:bodyPr>
          <a:lstStyle/>
          <a:p>
            <a:pPr fontAlgn="base"/>
            <a:r>
              <a:rPr lang="en-US" b="1" dirty="0"/>
              <a:t>Fourth,</a:t>
            </a:r>
            <a:r>
              <a:rPr lang="en-US" dirty="0"/>
              <a:t> regulators around the world have a mandate to protect the interests of their national investors.</a:t>
            </a:r>
          </a:p>
          <a:p>
            <a:pPr fontAlgn="base"/>
            <a:r>
              <a:rPr lang="en-US" dirty="0"/>
              <a:t>The international coordination of regulators, and in particular, the European coordination has been helpless when faced with the real cost of the Icelandic crisis.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37</a:t>
            </a:fld>
            <a:endParaRPr lang="en-US"/>
          </a:p>
        </p:txBody>
      </p:sp>
    </p:spTree>
    <p:extLst>
      <p:ext uri="{BB962C8B-B14F-4D97-AF65-F5344CB8AC3E}">
        <p14:creationId xmlns:p14="http://schemas.microsoft.com/office/powerpoint/2010/main" xmlns="" val="43200139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Example: The State Bank of Pakistan</a:t>
            </a:r>
            <a:endParaRPr lang="en-US" dirty="0"/>
          </a:p>
        </p:txBody>
      </p:sp>
      <p:sp>
        <p:nvSpPr>
          <p:cNvPr id="3" name="Content Placeholder 2"/>
          <p:cNvSpPr>
            <a:spLocks noGrp="1"/>
          </p:cNvSpPr>
          <p:nvPr>
            <p:ph idx="1"/>
          </p:nvPr>
        </p:nvSpPr>
        <p:spPr/>
        <p:txBody>
          <a:bodyPr>
            <a:normAutofit/>
          </a:bodyPr>
          <a:lstStyle/>
          <a:p>
            <a:r>
              <a:rPr lang="en-US" dirty="0"/>
              <a:t>The State Bank of Pakistan is the lender of last resort for the </a:t>
            </a:r>
            <a:r>
              <a:rPr lang="en-US" dirty="0" smtClean="0"/>
              <a:t>Pakistani commercial </a:t>
            </a:r>
            <a:r>
              <a:rPr lang="en-US" dirty="0"/>
              <a:t>banks</a:t>
            </a:r>
            <a:r>
              <a:rPr lang="en-US" dirty="0" smtClean="0"/>
              <a:t>.</a:t>
            </a:r>
          </a:p>
          <a:p>
            <a:r>
              <a:rPr lang="en-US" dirty="0" smtClean="0"/>
              <a:t>It </a:t>
            </a:r>
            <a:r>
              <a:rPr lang="en-US" dirty="0"/>
              <a:t>at any time the banks are short of cash reserves, the State Bank of </a:t>
            </a:r>
            <a:r>
              <a:rPr lang="en-US" dirty="0" smtClean="0"/>
              <a:t>Pakistan comes </a:t>
            </a:r>
            <a:r>
              <a:rPr lang="en-US" dirty="0"/>
              <a:t>to their rescue. </a:t>
            </a:r>
          </a:p>
        </p:txBody>
      </p:sp>
      <p:sp>
        <p:nvSpPr>
          <p:cNvPr id="4" name="Slide Number Placeholder 3"/>
          <p:cNvSpPr>
            <a:spLocks noGrp="1"/>
          </p:cNvSpPr>
          <p:nvPr>
            <p:ph type="sldNum" sz="quarter" idx="12"/>
          </p:nvPr>
        </p:nvSpPr>
        <p:spPr/>
        <p:txBody>
          <a:bodyPr/>
          <a:lstStyle/>
          <a:p>
            <a:fld id="{94FD13E0-F000-4EB5-B87B-1F51A7604B64}" type="slidenum">
              <a:rPr lang="en-US" smtClean="0"/>
              <a:pPr/>
              <a:t>38</a:t>
            </a:fld>
            <a:endParaRPr lang="en-US"/>
          </a:p>
        </p:txBody>
      </p:sp>
    </p:spTree>
    <p:extLst>
      <p:ext uri="{BB962C8B-B14F-4D97-AF65-F5344CB8AC3E}">
        <p14:creationId xmlns:p14="http://schemas.microsoft.com/office/powerpoint/2010/main" xmlns="" val="123307542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Case Example: The State Bank of Pakistan (Contd.)</a:t>
            </a:r>
            <a:endParaRPr lang="en-US" dirty="0"/>
          </a:p>
        </p:txBody>
      </p:sp>
      <p:sp>
        <p:nvSpPr>
          <p:cNvPr id="3" name="Content Placeholder 2"/>
          <p:cNvSpPr>
            <a:spLocks noGrp="1"/>
          </p:cNvSpPr>
          <p:nvPr>
            <p:ph idx="1"/>
          </p:nvPr>
        </p:nvSpPr>
        <p:spPr/>
        <p:txBody>
          <a:bodyPr/>
          <a:lstStyle/>
          <a:p>
            <a:r>
              <a:rPr lang="en-US" dirty="0" smtClean="0"/>
              <a:t>It provides cash to commercial banks by rediscounting bills of exchange and treasury bills. </a:t>
            </a:r>
          </a:p>
          <a:p>
            <a:r>
              <a:rPr lang="en-US" dirty="0" smtClean="0"/>
              <a:t>The State Bank of Pakistan thus helps and maintain liquidity ad solvency of the commercial banks.</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39</a:t>
            </a:fld>
            <a:endParaRPr lang="en-US"/>
          </a:p>
        </p:txBody>
      </p:sp>
    </p:spTree>
    <p:extLst>
      <p:ext uri="{BB962C8B-B14F-4D97-AF65-F5344CB8AC3E}">
        <p14:creationId xmlns:p14="http://schemas.microsoft.com/office/powerpoint/2010/main" xmlns="" val="267905304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Principal role and Objective of SBP</a:t>
            </a:r>
            <a:endParaRPr lang="en-US" dirty="0"/>
          </a:p>
        </p:txBody>
      </p:sp>
      <p:sp>
        <p:nvSpPr>
          <p:cNvPr id="3" name="Content Placeholder 2"/>
          <p:cNvSpPr>
            <a:spLocks noGrp="1"/>
          </p:cNvSpPr>
          <p:nvPr>
            <p:ph idx="1"/>
          </p:nvPr>
        </p:nvSpPr>
        <p:spPr/>
        <p:txBody>
          <a:bodyPr>
            <a:normAutofit/>
          </a:bodyPr>
          <a:lstStyle/>
          <a:p>
            <a:r>
              <a:rPr lang="en-US" dirty="0" smtClean="0"/>
              <a:t>A principal role of SBP is to provide liquidity to the banking system in times of systemic illiquidity problems. </a:t>
            </a:r>
          </a:p>
          <a:p>
            <a:r>
              <a:rPr lang="en-US" dirty="0" smtClean="0"/>
              <a:t>SBP’s principal objective as LOLR is to maintain liquidity in the banking system as a whole and ensure the smooth functioning of the payments system. </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40</a:t>
            </a:fld>
            <a:endParaRPr lang="en-US"/>
          </a:p>
        </p:txBody>
      </p:sp>
    </p:spTree>
    <p:extLst>
      <p:ext uri="{BB962C8B-B14F-4D97-AF65-F5344CB8AC3E}">
        <p14:creationId xmlns:p14="http://schemas.microsoft.com/office/powerpoint/2010/main" xmlns="" val="66001835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Principal role and Objective of SBP (Contd.)</a:t>
            </a:r>
            <a:endParaRPr lang="en-US" dirty="0"/>
          </a:p>
        </p:txBody>
      </p:sp>
      <p:sp>
        <p:nvSpPr>
          <p:cNvPr id="3" name="Content Placeholder 2"/>
          <p:cNvSpPr>
            <a:spLocks noGrp="1"/>
          </p:cNvSpPr>
          <p:nvPr>
            <p:ph idx="1"/>
          </p:nvPr>
        </p:nvSpPr>
        <p:spPr/>
        <p:txBody>
          <a:bodyPr/>
          <a:lstStyle/>
          <a:p>
            <a:r>
              <a:rPr lang="en-US" dirty="0" smtClean="0"/>
              <a:t>Another objective is to ensure that solvent banks do not fail due to temporary illiquidity. </a:t>
            </a:r>
          </a:p>
          <a:p>
            <a:r>
              <a:rPr lang="en-US" dirty="0" smtClean="0"/>
              <a:t>At present, SBP provides liquidity for solvent banks facing temporary liquidity problems using different instruments. </a:t>
            </a:r>
          </a:p>
          <a:p>
            <a:r>
              <a:rPr lang="en-US" dirty="0" smtClean="0"/>
              <a:t>With its off-site monitoring mechanisms and on-site inspections of banks SBP has a good idea of banks’ solvency situation.</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41</a:t>
            </a:fld>
            <a:endParaRPr lang="en-US"/>
          </a:p>
        </p:txBody>
      </p:sp>
    </p:spTree>
    <p:extLst>
      <p:ext uri="{BB962C8B-B14F-4D97-AF65-F5344CB8AC3E}">
        <p14:creationId xmlns:p14="http://schemas.microsoft.com/office/powerpoint/2010/main" xmlns="" val="192497915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SBP ACT</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SBP Act must be changed to better specify SBP‟s role and powers as LOLR. Under existing law the SBP has very limited scope to function as LOLR: the SBP Act calls for all lending to be secured. </a:t>
            </a:r>
          </a:p>
          <a:p>
            <a:r>
              <a:rPr lang="en-US" dirty="0" smtClean="0"/>
              <a:t>SBP can provide liquidity to the overall market but has limited capacity for providing liquidity to individual banks. </a:t>
            </a:r>
          </a:p>
          <a:p>
            <a:r>
              <a:rPr lang="en-US" dirty="0" smtClean="0"/>
              <a:t>Once individual banks have run out of un-encumbered government securities, SBP has no other effective instruments with which to meet banks’ liquidity shortfalls. </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42</a:t>
            </a:fld>
            <a:endParaRPr lang="en-US"/>
          </a:p>
        </p:txBody>
      </p:sp>
    </p:spTree>
    <p:extLst>
      <p:ext uri="{BB962C8B-B14F-4D97-AF65-F5344CB8AC3E}">
        <p14:creationId xmlns:p14="http://schemas.microsoft.com/office/powerpoint/2010/main" xmlns="" val="3401411591"/>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SBP ACT</a:t>
            </a:r>
            <a:endParaRPr lang="en-US" dirty="0"/>
          </a:p>
        </p:txBody>
      </p:sp>
      <p:sp>
        <p:nvSpPr>
          <p:cNvPr id="3" name="Content Placeholder 2"/>
          <p:cNvSpPr>
            <a:spLocks noGrp="1"/>
          </p:cNvSpPr>
          <p:nvPr>
            <p:ph idx="1"/>
          </p:nvPr>
        </p:nvSpPr>
        <p:spPr/>
        <p:txBody>
          <a:bodyPr/>
          <a:lstStyle/>
          <a:p>
            <a:r>
              <a:rPr lang="en-US" dirty="0" smtClean="0"/>
              <a:t>When a bank runs out of collateral and becomes illiquid, SBP would need to close it. Recent liquidity problems in the market have tested SBP’s ability to manage the stress situation, which SBP has managed successfully through its monetary tools</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43</a:t>
            </a:fld>
            <a:endParaRPr lang="en-US"/>
          </a:p>
        </p:txBody>
      </p:sp>
    </p:spTree>
    <p:extLst>
      <p:ext uri="{BB962C8B-B14F-4D97-AF65-F5344CB8AC3E}">
        <p14:creationId xmlns:p14="http://schemas.microsoft.com/office/powerpoint/2010/main" xmlns="" val="84745962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SBP ACT (Contd.)</a:t>
            </a:r>
            <a:endParaRPr lang="en-US" dirty="0"/>
          </a:p>
        </p:txBody>
      </p:sp>
      <p:sp>
        <p:nvSpPr>
          <p:cNvPr id="3" name="Content Placeholder 2"/>
          <p:cNvSpPr>
            <a:spLocks noGrp="1"/>
          </p:cNvSpPr>
          <p:nvPr>
            <p:ph idx="1"/>
          </p:nvPr>
        </p:nvSpPr>
        <p:spPr/>
        <p:txBody>
          <a:bodyPr>
            <a:normAutofit/>
          </a:bodyPr>
          <a:lstStyle/>
          <a:p>
            <a:r>
              <a:rPr lang="en-US" dirty="0" smtClean="0"/>
              <a:t>The SBP needs broader legal authority to deal with illiquid banks. The law should define what institutions are eligible for SBP support, including guarantees of different kinds, and what assets qualify as collateral. </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44</a:t>
            </a:fld>
            <a:endParaRPr lang="en-US"/>
          </a:p>
        </p:txBody>
      </p:sp>
    </p:spTree>
    <p:extLst>
      <p:ext uri="{BB962C8B-B14F-4D97-AF65-F5344CB8AC3E}">
        <p14:creationId xmlns:p14="http://schemas.microsoft.com/office/powerpoint/2010/main" xmlns="" val="313763440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SBP ACT (Contd.)</a:t>
            </a:r>
            <a:endParaRPr lang="en-US" dirty="0"/>
          </a:p>
        </p:txBody>
      </p:sp>
      <p:sp>
        <p:nvSpPr>
          <p:cNvPr id="3" name="Content Placeholder 2"/>
          <p:cNvSpPr>
            <a:spLocks noGrp="1"/>
          </p:cNvSpPr>
          <p:nvPr>
            <p:ph idx="1"/>
          </p:nvPr>
        </p:nvSpPr>
        <p:spPr/>
        <p:txBody>
          <a:bodyPr>
            <a:normAutofit/>
          </a:bodyPr>
          <a:lstStyle/>
          <a:p>
            <a:r>
              <a:rPr lang="en-US" dirty="0" smtClean="0"/>
              <a:t>It is proposed that only scheduled banks, including branches of foreign banks, be eligible counterparts for LOLR support and that all NBFIs be excluded from access. </a:t>
            </a:r>
          </a:p>
          <a:p>
            <a:r>
              <a:rPr lang="en-US" dirty="0" smtClean="0"/>
              <a:t>All support should be short-term. </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45</a:t>
            </a:fld>
            <a:endParaRPr lang="en-US"/>
          </a:p>
        </p:txBody>
      </p:sp>
    </p:spTree>
    <p:extLst>
      <p:ext uri="{BB962C8B-B14F-4D97-AF65-F5344CB8AC3E}">
        <p14:creationId xmlns:p14="http://schemas.microsoft.com/office/powerpoint/2010/main" xmlns="" val="3206897615"/>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Rules and Criteria</a:t>
            </a:r>
            <a:endParaRPr lang="en-US" dirty="0"/>
          </a:p>
        </p:txBody>
      </p:sp>
      <p:sp>
        <p:nvSpPr>
          <p:cNvPr id="3" name="Content Placeholder 2"/>
          <p:cNvSpPr>
            <a:spLocks noGrp="1"/>
          </p:cNvSpPr>
          <p:nvPr>
            <p:ph idx="1"/>
          </p:nvPr>
        </p:nvSpPr>
        <p:spPr/>
        <p:txBody>
          <a:bodyPr>
            <a:normAutofit/>
          </a:bodyPr>
          <a:lstStyle/>
          <a:p>
            <a:r>
              <a:rPr lang="en-US" dirty="0" smtClean="0"/>
              <a:t>SBP has developed a set of internal rules and criteria, which helps it make consistent decisions and better justify its actions and facilitate accountability afterwards. </a:t>
            </a:r>
          </a:p>
          <a:p>
            <a:r>
              <a:rPr lang="en-US" dirty="0" smtClean="0"/>
              <a:t>It should seek to make its decisions consistent both among classes of banks and over time. </a:t>
            </a:r>
          </a:p>
          <a:p>
            <a:r>
              <a:rPr lang="en-US" dirty="0" smtClean="0"/>
              <a:t>New LOLR operating rules distinguish between bank-specific and systemic problems. </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46</a:t>
            </a:fld>
            <a:endParaRPr lang="en-US"/>
          </a:p>
        </p:txBody>
      </p:sp>
    </p:spTree>
    <p:extLst>
      <p:ext uri="{BB962C8B-B14F-4D97-AF65-F5344CB8AC3E}">
        <p14:creationId xmlns:p14="http://schemas.microsoft.com/office/powerpoint/2010/main" xmlns="" val="3722885967"/>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Rules and Criteria (Contd.)</a:t>
            </a:r>
            <a:endParaRPr lang="en-US" dirty="0"/>
          </a:p>
        </p:txBody>
      </p:sp>
      <p:sp>
        <p:nvSpPr>
          <p:cNvPr id="3" name="Content Placeholder 2"/>
          <p:cNvSpPr>
            <a:spLocks noGrp="1"/>
          </p:cNvSpPr>
          <p:nvPr>
            <p:ph idx="1"/>
          </p:nvPr>
        </p:nvSpPr>
        <p:spPr/>
        <p:txBody>
          <a:bodyPr>
            <a:normAutofit/>
          </a:bodyPr>
          <a:lstStyle/>
          <a:p>
            <a:r>
              <a:rPr lang="en-US" dirty="0" smtClean="0"/>
              <a:t>These rules are based on different policy scenarios but also leave sufficient room for tweaking and policy changes in view of different economic and financial realities of each situation. </a:t>
            </a:r>
          </a:p>
          <a:p>
            <a:r>
              <a:rPr lang="en-US" dirty="0" smtClean="0"/>
              <a:t>SBP has sought legal powers to make all LOLR support conditional on corrective actions by the borrowing bank. </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47</a:t>
            </a:fld>
            <a:endParaRPr lang="en-US"/>
          </a:p>
        </p:txBody>
      </p:sp>
    </p:spTree>
    <p:extLst>
      <p:ext uri="{BB962C8B-B14F-4D97-AF65-F5344CB8AC3E}">
        <p14:creationId xmlns:p14="http://schemas.microsoft.com/office/powerpoint/2010/main" xmlns="" val="2455331660"/>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Rules and Criteria (Contd.)</a:t>
            </a:r>
            <a:endParaRPr lang="en-US" dirty="0"/>
          </a:p>
        </p:txBody>
      </p:sp>
      <p:sp>
        <p:nvSpPr>
          <p:cNvPr id="3" name="Content Placeholder 2"/>
          <p:cNvSpPr>
            <a:spLocks noGrp="1"/>
          </p:cNvSpPr>
          <p:nvPr>
            <p:ph idx="1"/>
          </p:nvPr>
        </p:nvSpPr>
        <p:spPr/>
        <p:txBody>
          <a:bodyPr/>
          <a:lstStyle/>
          <a:p>
            <a:r>
              <a:rPr lang="en-US" dirty="0" smtClean="0"/>
              <a:t>LOLR policies and rules are closely coordinated with bank exit policies. </a:t>
            </a:r>
          </a:p>
          <a:p>
            <a:r>
              <a:rPr lang="en-US" dirty="0" smtClean="0"/>
              <a:t>LOLR rules are for internal use and it will be up to the SBP to determine what general rules and criteria it may wish to make transparent. </a:t>
            </a:r>
          </a:p>
          <a:p>
            <a:r>
              <a:rPr lang="en-US" dirty="0" smtClean="0"/>
              <a:t>Details of corrective actions by individual banks using LOLR facilities will remain confidential.</a:t>
            </a:r>
          </a:p>
          <a:p>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48</a:t>
            </a:fld>
            <a:endParaRPr lang="en-US"/>
          </a:p>
        </p:txBody>
      </p:sp>
    </p:spTree>
    <p:extLst>
      <p:ext uri="{BB962C8B-B14F-4D97-AF65-F5344CB8AC3E}">
        <p14:creationId xmlns:p14="http://schemas.microsoft.com/office/powerpoint/2010/main" xmlns="" val="1975148059"/>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Internal Rules and Criteria (Contd.)</a:t>
            </a:r>
            <a:endParaRPr lang="en-US" dirty="0"/>
          </a:p>
        </p:txBody>
      </p:sp>
      <p:sp>
        <p:nvSpPr>
          <p:cNvPr id="3" name="Content Placeholder 2"/>
          <p:cNvSpPr>
            <a:spLocks noGrp="1"/>
          </p:cNvSpPr>
          <p:nvPr>
            <p:ph idx="1"/>
          </p:nvPr>
        </p:nvSpPr>
        <p:spPr/>
        <p:txBody>
          <a:bodyPr/>
          <a:lstStyle/>
          <a:p>
            <a:r>
              <a:rPr lang="en-US" dirty="0" smtClean="0"/>
              <a:t>Unsecured LOLR lending would have to be guaranteed by the government. Such lending should be considered potential solvency support, and take-over of the institution for an eventual resolution strategy. </a:t>
            </a:r>
            <a:endParaRPr lang="en-US" dirty="0"/>
          </a:p>
        </p:txBody>
      </p:sp>
      <p:sp>
        <p:nvSpPr>
          <p:cNvPr id="4" name="Slide Number Placeholder 3"/>
          <p:cNvSpPr>
            <a:spLocks noGrp="1"/>
          </p:cNvSpPr>
          <p:nvPr>
            <p:ph type="sldNum" sz="quarter" idx="12"/>
          </p:nvPr>
        </p:nvSpPr>
        <p:spPr/>
        <p:txBody>
          <a:bodyPr/>
          <a:lstStyle/>
          <a:p>
            <a:fld id="{94FD13E0-F000-4EB5-B87B-1F51A7604B64}" type="slidenum">
              <a:rPr lang="en-US" smtClean="0"/>
              <a:pPr/>
              <a:t>49</a:t>
            </a:fld>
            <a:endParaRPr lang="en-US"/>
          </a:p>
        </p:txBody>
      </p:sp>
    </p:spTree>
    <p:extLst>
      <p:ext uri="{BB962C8B-B14F-4D97-AF65-F5344CB8AC3E}">
        <p14:creationId xmlns:p14="http://schemas.microsoft.com/office/powerpoint/2010/main" xmlns="" val="291229300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this session</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Lender of Last Resort</a:t>
            </a:r>
          </a:p>
          <a:p>
            <a:r>
              <a:rPr lang="en-US" dirty="0" smtClean="0"/>
              <a:t>Classical Theory</a:t>
            </a:r>
          </a:p>
          <a:p>
            <a:r>
              <a:rPr lang="en-US" dirty="0" smtClean="0"/>
              <a:t>LOLR and Bank closure Policy</a:t>
            </a:r>
          </a:p>
          <a:p>
            <a:r>
              <a:rPr lang="en-US" dirty="0" smtClean="0"/>
              <a:t>Solvent banks and Insolvent Banks; LOLR</a:t>
            </a:r>
          </a:p>
          <a:p>
            <a:r>
              <a:rPr lang="en-US" dirty="0" smtClean="0"/>
              <a:t>Systemic Risk</a:t>
            </a:r>
          </a:p>
          <a:p>
            <a:r>
              <a:rPr lang="en-US" dirty="0" smtClean="0"/>
              <a:t>Contagion</a:t>
            </a:r>
          </a:p>
          <a:p>
            <a:r>
              <a:rPr lang="en-US" dirty="0" smtClean="0"/>
              <a:t>Panic of 2008 crisis</a:t>
            </a:r>
          </a:p>
          <a:p>
            <a:r>
              <a:rPr lang="en-US" dirty="0" smtClean="0"/>
              <a:t>Liquidity in a non functioning interbank market</a:t>
            </a:r>
          </a:p>
          <a:p>
            <a:r>
              <a:rPr lang="en-US" dirty="0"/>
              <a:t>LOLR policy as part of the banking safety net</a:t>
            </a:r>
            <a:endParaRPr lang="en-US" dirty="0" smtClean="0"/>
          </a:p>
          <a:p>
            <a:r>
              <a:rPr lang="en-US" dirty="0"/>
              <a:t>Lessons for the LOLR’s </a:t>
            </a:r>
            <a:r>
              <a:rPr lang="en-US" dirty="0" smtClean="0"/>
              <a:t>role</a:t>
            </a:r>
          </a:p>
          <a:p>
            <a:r>
              <a:rPr lang="en-US" dirty="0"/>
              <a:t>Case Example: The State Bank of Pakistan</a:t>
            </a:r>
          </a:p>
        </p:txBody>
      </p:sp>
      <p:sp>
        <p:nvSpPr>
          <p:cNvPr id="4" name="Slide Number Placeholder 3"/>
          <p:cNvSpPr>
            <a:spLocks noGrp="1"/>
          </p:cNvSpPr>
          <p:nvPr>
            <p:ph type="sldNum" sz="quarter" idx="12"/>
          </p:nvPr>
        </p:nvSpPr>
        <p:spPr/>
        <p:txBody>
          <a:bodyPr/>
          <a:lstStyle/>
          <a:p>
            <a:fld id="{94FD13E0-F000-4EB5-B87B-1F51A7604B64}" type="slidenum">
              <a:rPr lang="en-US" smtClean="0"/>
              <a:pPr/>
              <a:t>50</a:t>
            </a:fld>
            <a:endParaRPr lang="en-US"/>
          </a:p>
        </p:txBody>
      </p:sp>
    </p:spTree>
    <p:extLst>
      <p:ext uri="{BB962C8B-B14F-4D97-AF65-F5344CB8AC3E}">
        <p14:creationId xmlns:p14="http://schemas.microsoft.com/office/powerpoint/2010/main" xmlns="" val="273154643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13FC7AF5-6A0E-47F8-90A1-F4730573BFB0}" type="slidenum">
              <a:rPr lang="en-US" smtClean="0"/>
              <a:pPr/>
              <a:t>51</a:t>
            </a:fld>
            <a:endParaRPr lang="en-US"/>
          </a:p>
        </p:txBody>
      </p:sp>
    </p:spTree>
    <p:extLst>
      <p:ext uri="{BB962C8B-B14F-4D97-AF65-F5344CB8AC3E}">
        <p14:creationId xmlns:p14="http://schemas.microsoft.com/office/powerpoint/2010/main" xmlns="" val="3384283850"/>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149</TotalTime>
  <Words>2541</Words>
  <Application>Microsoft Office PowerPoint</Application>
  <PresentationFormat>On-screen Show (4:3)</PresentationFormat>
  <Paragraphs>216</Paragraphs>
  <Slides>51</Slides>
  <Notes>0</Notes>
  <HiddenSlides>0</HiddenSlides>
  <MMClips>0</MMClips>
  <ScaleCrop>false</ScaleCrop>
  <HeadingPairs>
    <vt:vector size="4" baseType="variant">
      <vt:variant>
        <vt:lpstr>Theme</vt:lpstr>
      </vt:variant>
      <vt:variant>
        <vt:i4>1</vt:i4>
      </vt:variant>
      <vt:variant>
        <vt:lpstr>Slide Titles</vt:lpstr>
      </vt:variant>
      <vt:variant>
        <vt:i4>51</vt:i4>
      </vt:variant>
    </vt:vector>
  </HeadingPairs>
  <TitlesOfParts>
    <vt:vector size="52" baseType="lpstr">
      <vt:lpstr>Office Theme</vt:lpstr>
      <vt:lpstr>MBF-705 LEGAL AND REGULATORY ASPECTS OF BANKING SUPERVISION</vt:lpstr>
      <vt:lpstr>Summary of previous Session</vt:lpstr>
      <vt:lpstr>Summary of this session</vt:lpstr>
      <vt:lpstr>Lender of Last Resort</vt:lpstr>
      <vt:lpstr>Lender of Last Resort (Contd.)</vt:lpstr>
      <vt:lpstr>Lender of Last Resort (Contd.)</vt:lpstr>
      <vt:lpstr>Classical Theory</vt:lpstr>
      <vt:lpstr>Classical Theory (Contd.)</vt:lpstr>
      <vt:lpstr>Classical Theory (Contd.)</vt:lpstr>
      <vt:lpstr>Classical Theory (Contd.)</vt:lpstr>
      <vt:lpstr>Classical Theory (Contd.)</vt:lpstr>
      <vt:lpstr>LOLR and bank closure policy</vt:lpstr>
      <vt:lpstr>LOLR; Solvent Banks and Insolvent Banks</vt:lpstr>
      <vt:lpstr>LOLR; Solvent Banks and Insolvent Banks (Contd.)</vt:lpstr>
      <vt:lpstr>Systemic Risk</vt:lpstr>
      <vt:lpstr>Systemic Risk (Contd.)</vt:lpstr>
      <vt:lpstr>Contagion</vt:lpstr>
      <vt:lpstr>The panic of 2008 and subprime crisis of 2007</vt:lpstr>
      <vt:lpstr>The panic of 2008 and subprime crisis of 2007 (Contd.)</vt:lpstr>
      <vt:lpstr>The panic of 2008 and subprime crisis of 2007 (Contd.)</vt:lpstr>
      <vt:lpstr>The panic of 2008 and subprime crisis of 2007 (Contd.)</vt:lpstr>
      <vt:lpstr>The panic of 2008 and subprime crisis of 2007 (Contd.)</vt:lpstr>
      <vt:lpstr>The panic of 2008 and subprime crisis of 2007 (Contd.)</vt:lpstr>
      <vt:lpstr>The panic of 2008 and subprime crisis of 2007 (Contd.)</vt:lpstr>
      <vt:lpstr>Liquidity in a non-functioning interbank market</vt:lpstr>
      <vt:lpstr>Liquidity in a non-functioning interbank market (Contd.)</vt:lpstr>
      <vt:lpstr>Liquidity in a non-functioning interbank market (Contd.)</vt:lpstr>
      <vt:lpstr>Liquidity in a non-functioning interbank market (Contd.)</vt:lpstr>
      <vt:lpstr>LOLR policy as part of the banking safety net</vt:lpstr>
      <vt:lpstr>LOLR policy as part of the banking safety net (Contd.)</vt:lpstr>
      <vt:lpstr>LOLR policy as part of the banking safety net (Contd.)</vt:lpstr>
      <vt:lpstr>LOLR policy as part of the banking safety net (Contd.)</vt:lpstr>
      <vt:lpstr>Lessons for the LOLR’s role</vt:lpstr>
      <vt:lpstr>Lessons for the LOLR’s role (Contd.)</vt:lpstr>
      <vt:lpstr>Lessons for the LOLR’s role (Contd.)</vt:lpstr>
      <vt:lpstr>Lessons for the LOLR’s role (Contd.)</vt:lpstr>
      <vt:lpstr>Lessons for the LOLR’s role (Contd.)</vt:lpstr>
      <vt:lpstr>Case Example: The State Bank of Pakistan</vt:lpstr>
      <vt:lpstr>Case Example: The State Bank of Pakistan (Contd.)</vt:lpstr>
      <vt:lpstr>Principal role and Objective of SBP</vt:lpstr>
      <vt:lpstr>Principal role and Objective of SBP (Contd.)</vt:lpstr>
      <vt:lpstr>SBP ACT</vt:lpstr>
      <vt:lpstr>SBP ACT</vt:lpstr>
      <vt:lpstr>SBP ACT (Contd.)</vt:lpstr>
      <vt:lpstr>SBP ACT (Contd.)</vt:lpstr>
      <vt:lpstr>Internal Rules and Criteria</vt:lpstr>
      <vt:lpstr>Internal Rules and Criteria (Contd.)</vt:lpstr>
      <vt:lpstr>Internal Rules and Criteria (Contd.)</vt:lpstr>
      <vt:lpstr>Internal Rules and Criteria (Contd.)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Usman</dc:creator>
  <cp:lastModifiedBy>vcomsats</cp:lastModifiedBy>
  <cp:revision>8</cp:revision>
  <dcterms:created xsi:type="dcterms:W3CDTF">2013-12-13T02:49:37Z</dcterms:created>
  <dcterms:modified xsi:type="dcterms:W3CDTF">2013-12-13T06:28:27Z</dcterms:modified>
</cp:coreProperties>
</file>