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ink/ink1.xml" ContentType="application/inkml+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58"/>
  </p:notesMasterIdLst>
  <p:sldIdLst>
    <p:sldId id="319" r:id="rId2"/>
    <p:sldId id="321" r:id="rId3"/>
    <p:sldId id="322"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92" r:id="rId25"/>
    <p:sldId id="290" r:id="rId26"/>
    <p:sldId id="293" r:id="rId27"/>
    <p:sldId id="291" r:id="rId28"/>
    <p:sldId id="294" r:id="rId29"/>
    <p:sldId id="277" r:id="rId30"/>
    <p:sldId id="295" r:id="rId31"/>
    <p:sldId id="296" r:id="rId32"/>
    <p:sldId id="278" r:id="rId33"/>
    <p:sldId id="297" r:id="rId34"/>
    <p:sldId id="279" r:id="rId35"/>
    <p:sldId id="299" r:id="rId36"/>
    <p:sldId id="298" r:id="rId37"/>
    <p:sldId id="300" r:id="rId38"/>
    <p:sldId id="301" r:id="rId39"/>
    <p:sldId id="280" r:id="rId40"/>
    <p:sldId id="302" r:id="rId41"/>
    <p:sldId id="303" r:id="rId42"/>
    <p:sldId id="281" r:id="rId43"/>
    <p:sldId id="304" r:id="rId44"/>
    <p:sldId id="305" r:id="rId45"/>
    <p:sldId id="282" r:id="rId46"/>
    <p:sldId id="306" r:id="rId47"/>
    <p:sldId id="307" r:id="rId48"/>
    <p:sldId id="283" r:id="rId49"/>
    <p:sldId id="325" r:id="rId50"/>
    <p:sldId id="284" r:id="rId51"/>
    <p:sldId id="308" r:id="rId52"/>
    <p:sldId id="286" r:id="rId53"/>
    <p:sldId id="313" r:id="rId54"/>
    <p:sldId id="314" r:id="rId55"/>
    <p:sldId id="323" r:id="rId56"/>
    <p:sldId id="324" r:id="rId5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ink/ink1.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25T07:49:45.859"/>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50E5399-D345-496C-A802-014A3058CACD}" type="datetimeFigureOut">
              <a:rPr lang="en-US" smtClean="0"/>
              <a:pPr/>
              <a:t>12-Dec-13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1541ECD-62D4-49DC-94FF-F436A9B0937F}" type="slidenum">
              <a:rPr lang="en-US" smtClean="0"/>
              <a:pPr/>
              <a:t>‹#›</a:t>
            </a:fld>
            <a:endParaRPr lang="en-US"/>
          </a:p>
        </p:txBody>
      </p:sp>
    </p:spTree>
    <p:extLst>
      <p:ext uri="{BB962C8B-B14F-4D97-AF65-F5344CB8AC3E}">
        <p14:creationId xmlns:p14="http://schemas.microsoft.com/office/powerpoint/2010/main" xmlns="" val="3395745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DC00C15-EBAC-4B91-BC93-11845F09EA18}" type="datetime1">
              <a:rPr lang="en-US" smtClean="0"/>
              <a:pPr/>
              <a:t>12-Dec-13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39AC1F-C05D-41F2-A6FD-E170478A299B}" type="slidenum">
              <a:rPr lang="en-US" smtClean="0"/>
              <a:pPr/>
              <a:t>‹#›</a:t>
            </a:fld>
            <a:endParaRPr lang="en-US"/>
          </a:p>
        </p:txBody>
      </p:sp>
    </p:spTree>
    <p:extLst>
      <p:ext uri="{BB962C8B-B14F-4D97-AF65-F5344CB8AC3E}">
        <p14:creationId xmlns:p14="http://schemas.microsoft.com/office/powerpoint/2010/main" xmlns="" val="149654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59D6443-F5DF-476B-A5CC-61DA5ECEFD26}" type="datetime1">
              <a:rPr lang="en-US" smtClean="0"/>
              <a:pPr/>
              <a:t>12-Dec-13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39AC1F-C05D-41F2-A6FD-E170478A299B}" type="slidenum">
              <a:rPr lang="en-US" smtClean="0"/>
              <a:pPr/>
              <a:t>‹#›</a:t>
            </a:fld>
            <a:endParaRPr lang="en-US"/>
          </a:p>
        </p:txBody>
      </p:sp>
    </p:spTree>
    <p:extLst>
      <p:ext uri="{BB962C8B-B14F-4D97-AF65-F5344CB8AC3E}">
        <p14:creationId xmlns:p14="http://schemas.microsoft.com/office/powerpoint/2010/main" xmlns="" val="39023923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23630BA-C2E9-46E3-9A28-F48B172F0F66}" type="datetime1">
              <a:rPr lang="en-US" smtClean="0"/>
              <a:pPr/>
              <a:t>12-Dec-13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39AC1F-C05D-41F2-A6FD-E170478A299B}" type="slidenum">
              <a:rPr lang="en-US" smtClean="0"/>
              <a:pPr/>
              <a:t>‹#›</a:t>
            </a:fld>
            <a:endParaRPr lang="en-US"/>
          </a:p>
        </p:txBody>
      </p:sp>
    </p:spTree>
    <p:extLst>
      <p:ext uri="{BB962C8B-B14F-4D97-AF65-F5344CB8AC3E}">
        <p14:creationId xmlns:p14="http://schemas.microsoft.com/office/powerpoint/2010/main" xmlns="" val="38703763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1CB9946-69D2-4D10-892F-B657937E947A}" type="datetime1">
              <a:rPr lang="en-US" smtClean="0"/>
              <a:pPr/>
              <a:t>12-Dec-13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39AC1F-C05D-41F2-A6FD-E170478A299B}" type="slidenum">
              <a:rPr lang="en-US" smtClean="0"/>
              <a:pPr/>
              <a:t>‹#›</a:t>
            </a:fld>
            <a:endParaRPr lang="en-US"/>
          </a:p>
        </p:txBody>
      </p:sp>
    </p:spTree>
    <p:extLst>
      <p:ext uri="{BB962C8B-B14F-4D97-AF65-F5344CB8AC3E}">
        <p14:creationId xmlns:p14="http://schemas.microsoft.com/office/powerpoint/2010/main" xmlns="" val="26416719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B3F5E3B-FE56-413D-8F9A-1DD85C9A62F0}" type="datetime1">
              <a:rPr lang="en-US" smtClean="0"/>
              <a:pPr/>
              <a:t>12-Dec-13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F39AC1F-C05D-41F2-A6FD-E170478A299B}" type="slidenum">
              <a:rPr lang="en-US" smtClean="0"/>
              <a:pPr/>
              <a:t>‹#›</a:t>
            </a:fld>
            <a:endParaRPr lang="en-US"/>
          </a:p>
        </p:txBody>
      </p:sp>
    </p:spTree>
    <p:extLst>
      <p:ext uri="{BB962C8B-B14F-4D97-AF65-F5344CB8AC3E}">
        <p14:creationId xmlns:p14="http://schemas.microsoft.com/office/powerpoint/2010/main" xmlns="" val="37224028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E47F1DF-91AA-470B-86B6-59C4D53E2A0C}" type="datetime1">
              <a:rPr lang="en-US" smtClean="0"/>
              <a:pPr/>
              <a:t>12-Dec-13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F39AC1F-C05D-41F2-A6FD-E170478A299B}" type="slidenum">
              <a:rPr lang="en-US" smtClean="0"/>
              <a:pPr/>
              <a:t>‹#›</a:t>
            </a:fld>
            <a:endParaRPr lang="en-US"/>
          </a:p>
        </p:txBody>
      </p:sp>
    </p:spTree>
    <p:extLst>
      <p:ext uri="{BB962C8B-B14F-4D97-AF65-F5344CB8AC3E}">
        <p14:creationId xmlns:p14="http://schemas.microsoft.com/office/powerpoint/2010/main" xmlns="" val="11170476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EABAB5-50E9-4B62-A3B3-8CB7FB7DD4F1}" type="datetime1">
              <a:rPr lang="en-US" smtClean="0"/>
              <a:pPr/>
              <a:t>12-Dec-13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F39AC1F-C05D-41F2-A6FD-E170478A299B}" type="slidenum">
              <a:rPr lang="en-US" smtClean="0"/>
              <a:pPr/>
              <a:t>‹#›</a:t>
            </a:fld>
            <a:endParaRPr lang="en-US"/>
          </a:p>
        </p:txBody>
      </p:sp>
    </p:spTree>
    <p:extLst>
      <p:ext uri="{BB962C8B-B14F-4D97-AF65-F5344CB8AC3E}">
        <p14:creationId xmlns:p14="http://schemas.microsoft.com/office/powerpoint/2010/main" xmlns="" val="29412995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073418-166E-41E2-AE08-F4CE972A617B}" type="datetime1">
              <a:rPr lang="en-US" smtClean="0"/>
              <a:pPr/>
              <a:t>12-Dec-13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39AC1F-C05D-41F2-A6FD-E170478A299B}" type="slidenum">
              <a:rPr lang="en-US" smtClean="0"/>
              <a:pPr/>
              <a:t>‹#›</a:t>
            </a:fld>
            <a:endParaRPr lang="en-US"/>
          </a:p>
        </p:txBody>
      </p:sp>
    </p:spTree>
    <p:extLst>
      <p:ext uri="{BB962C8B-B14F-4D97-AF65-F5344CB8AC3E}">
        <p14:creationId xmlns:p14="http://schemas.microsoft.com/office/powerpoint/2010/main" xmlns="" val="30213656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F08024-0992-4946-A0C2-071DEE093AE2}" type="datetime1">
              <a:rPr lang="en-US" smtClean="0"/>
              <a:pPr/>
              <a:t>12-Dec-13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39AC1F-C05D-41F2-A6FD-E170478A299B}" type="slidenum">
              <a:rPr lang="en-US" smtClean="0"/>
              <a:pPr/>
              <a:t>‹#›</a:t>
            </a:fld>
            <a:endParaRPr lang="en-US"/>
          </a:p>
        </p:txBody>
      </p:sp>
    </p:spTree>
    <p:extLst>
      <p:ext uri="{BB962C8B-B14F-4D97-AF65-F5344CB8AC3E}">
        <p14:creationId xmlns:p14="http://schemas.microsoft.com/office/powerpoint/2010/main" xmlns="" val="28433522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2E4E3E5-FBB2-444C-8013-C5A50D2D3CF5}" type="datetime1">
              <a:rPr lang="en-US" smtClean="0"/>
              <a:pPr/>
              <a:t>12-Dec-13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39AC1F-C05D-41F2-A6FD-E170478A299B}" type="slidenum">
              <a:rPr lang="en-US" smtClean="0"/>
              <a:pPr/>
              <a:t>‹#›</a:t>
            </a:fld>
            <a:endParaRPr lang="en-US"/>
          </a:p>
        </p:txBody>
      </p:sp>
    </p:spTree>
    <p:extLst>
      <p:ext uri="{BB962C8B-B14F-4D97-AF65-F5344CB8AC3E}">
        <p14:creationId xmlns:p14="http://schemas.microsoft.com/office/powerpoint/2010/main" xmlns="" val="19439389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BF1039-52A3-4DA4-9FC1-6984551F96DA}" type="datetime1">
              <a:rPr lang="en-US" smtClean="0"/>
              <a:pPr/>
              <a:t>12-Dec-13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39AC1F-C05D-41F2-A6FD-E170478A299B}" type="slidenum">
              <a:rPr lang="en-US" smtClean="0"/>
              <a:pPr/>
              <a:t>‹#›</a:t>
            </a:fld>
            <a:endParaRPr lang="en-US"/>
          </a:p>
        </p:txBody>
      </p:sp>
    </p:spTree>
    <p:extLst>
      <p:ext uri="{BB962C8B-B14F-4D97-AF65-F5344CB8AC3E}">
        <p14:creationId xmlns:p14="http://schemas.microsoft.com/office/powerpoint/2010/main" xmlns="" val="35449349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2E1E15-4DED-4314-8CEE-FDEBE23069B1}" type="datetime1">
              <a:rPr lang="en-US" smtClean="0"/>
              <a:pPr/>
              <a:t>12-Dec-13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39AC1F-C05D-41F2-A6FD-E170478A299B}" type="slidenum">
              <a:rPr lang="en-US" smtClean="0"/>
              <a:pPr/>
              <a:t>‹#›</a:t>
            </a:fld>
            <a:endParaRPr lang="en-US"/>
          </a:p>
        </p:txBody>
      </p:sp>
    </p:spTree>
    <p:extLst>
      <p:ext uri="{BB962C8B-B14F-4D97-AF65-F5344CB8AC3E}">
        <p14:creationId xmlns:p14="http://schemas.microsoft.com/office/powerpoint/2010/main" xmlns="" val="28097018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customXml" Target="../ink/ink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90750"/>
            <a:ext cx="7772400" cy="2381250"/>
          </a:xfrm>
        </p:spPr>
        <p:txBody>
          <a:bodyPr>
            <a:normAutofit fontScale="90000"/>
          </a:bodyPr>
          <a:lstStyle/>
          <a:p>
            <a:r>
              <a:rPr lang="en-US" dirty="0" smtClean="0"/>
              <a:t>MBF-705</a:t>
            </a:r>
            <a:br>
              <a:rPr lang="en-US" dirty="0" smtClean="0"/>
            </a:br>
            <a:r>
              <a:rPr lang="en-US" dirty="0" smtClean="0"/>
              <a:t>LEGAL AND REGULATORY ASPECTS OF BANKING SUPERVISION</a:t>
            </a:r>
            <a:endParaRPr lang="en-US" dirty="0"/>
          </a:p>
        </p:txBody>
      </p:sp>
      <p:sp>
        <p:nvSpPr>
          <p:cNvPr id="3" name="Subtitle 2"/>
          <p:cNvSpPr>
            <a:spLocks noGrp="1"/>
          </p:cNvSpPr>
          <p:nvPr>
            <p:ph type="subTitle" idx="1"/>
          </p:nvPr>
        </p:nvSpPr>
        <p:spPr>
          <a:xfrm>
            <a:off x="1752600" y="4648200"/>
            <a:ext cx="6400800" cy="762000"/>
          </a:xfrm>
        </p:spPr>
        <p:txBody>
          <a:bodyPr/>
          <a:lstStyle/>
          <a:p>
            <a:pPr algn="r"/>
            <a:r>
              <a:rPr lang="en-US" dirty="0" smtClean="0"/>
              <a:t>OSMAN BIN SAIF</a:t>
            </a:r>
            <a:endParaRPr lang="en-US" dirty="0"/>
          </a:p>
        </p:txBody>
      </p:sp>
      <p:sp>
        <p:nvSpPr>
          <p:cNvPr id="4" name="TextBox 3"/>
          <p:cNvSpPr txBox="1"/>
          <p:nvPr/>
        </p:nvSpPr>
        <p:spPr>
          <a:xfrm>
            <a:off x="5562600" y="468868"/>
            <a:ext cx="2590800" cy="369332"/>
          </a:xfrm>
          <a:prstGeom prst="rect">
            <a:avLst/>
          </a:prstGeom>
          <a:noFill/>
        </p:spPr>
        <p:txBody>
          <a:bodyPr wrap="square" rtlCol="0">
            <a:spAutoFit/>
          </a:bodyPr>
          <a:lstStyle/>
          <a:p>
            <a:pPr algn="r"/>
            <a:r>
              <a:rPr lang="en-US" dirty="0" smtClean="0"/>
              <a:t>Session: TWENTY ONE</a:t>
            </a:r>
            <a:endParaRPr lang="en-US" dirty="0"/>
          </a:p>
        </p:txBody>
      </p:sp>
      <mc:AlternateContent xmlns:mc="http://schemas.openxmlformats.org/markup-compatibility/2006">
        <mc:Choice xmlns:p14="http://schemas.microsoft.com/office/powerpoint/2010/main" xmlns="" Requires="p14">
          <p:contentPart p14:bwMode="auto" r:id="rId2">
            <p14:nvContentPartPr>
              <p14:cNvPr id="1026" name="Ink 2"/>
              <p14:cNvContentPartPr>
                <a14:cpLocks xmlns:a14="http://schemas.microsoft.com/office/drawing/2010/main" noRot="1" noChangeAspect="1" noEditPoints="1" noChangeArrowheads="1" noChangeShapeType="1"/>
              </p14:cNvContentPartPr>
              <p14:nvPr/>
            </p14:nvContentPartPr>
            <p14:xfrm>
              <a:off x="38695313" y="3478213"/>
              <a:ext cx="0" cy="0"/>
            </p14:xfrm>
          </p:contentPart>
        </mc:Choice>
        <mc:Fallback>
          <p:pic>
            <p:nvPicPr>
              <p:cNvPr id="1026" name="Ink 2"/>
              <p:cNvPicPr>
                <a:picLocks noRot="1" noChangeAspect="1" noEditPoints="1" noChangeArrowheads="1" noChangeShapeType="1"/>
              </p:cNvPicPr>
              <p:nvPr/>
            </p:nvPicPr>
            <p:blipFill>
              <a:blip r:embed="rId3"/>
              <a:stretch>
                <a:fillRect/>
              </a:stretch>
            </p:blipFill>
            <p:spPr>
              <a:xfrm>
                <a:off x="38695313" y="3478213"/>
                <a:ext cx="0" cy="0"/>
              </a:xfrm>
              <a:prstGeom prst="rect">
                <a:avLst/>
              </a:prstGeom>
            </p:spPr>
          </p:pic>
        </mc:Fallback>
      </mc:AlternateContent>
    </p:spTree>
    <p:extLst>
      <p:ext uri="{BB962C8B-B14F-4D97-AF65-F5344CB8AC3E}">
        <p14:creationId xmlns:p14="http://schemas.microsoft.com/office/powerpoint/2010/main" xmlns="" val="39334361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previous Session</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What are Weak Banks?</a:t>
            </a:r>
          </a:p>
          <a:p>
            <a:r>
              <a:rPr lang="en-US" dirty="0" smtClean="0"/>
              <a:t>Mandate of Basel Committee Task force</a:t>
            </a:r>
          </a:p>
          <a:p>
            <a:r>
              <a:rPr lang="en-US" dirty="0" smtClean="0"/>
              <a:t>Supervisory objectives for Dealing with Weak Banks</a:t>
            </a:r>
          </a:p>
          <a:p>
            <a:r>
              <a:rPr lang="en-US" dirty="0" smtClean="0"/>
              <a:t>Guidelines and Principles for dealing with weak banks</a:t>
            </a:r>
          </a:p>
          <a:p>
            <a:r>
              <a:rPr lang="en-US" dirty="0" smtClean="0"/>
              <a:t>Symptoms and causes of bank problem</a:t>
            </a:r>
          </a:p>
          <a:p>
            <a:r>
              <a:rPr lang="en-US" dirty="0" smtClean="0"/>
              <a:t>Result of loose supervision</a:t>
            </a:r>
          </a:p>
          <a:p>
            <a:pPr lvl="1"/>
            <a:r>
              <a:rPr lang="en-US" dirty="0" smtClean="0"/>
              <a:t>To the external environment</a:t>
            </a:r>
            <a:endParaRPr lang="en-US" dirty="0"/>
          </a:p>
        </p:txBody>
      </p:sp>
      <p:sp>
        <p:nvSpPr>
          <p:cNvPr id="4" name="Slide Number Placeholder 3"/>
          <p:cNvSpPr>
            <a:spLocks noGrp="1"/>
          </p:cNvSpPr>
          <p:nvPr>
            <p:ph type="sldNum" sz="quarter" idx="12"/>
          </p:nvPr>
        </p:nvSpPr>
        <p:spPr/>
        <p:txBody>
          <a:bodyPr/>
          <a:lstStyle/>
          <a:p>
            <a:fld id="{BF39AC1F-C05D-41F2-A6FD-E170478A299B}" type="slidenum">
              <a:rPr lang="en-US" smtClean="0"/>
              <a:pPr/>
              <a:t>2</a:t>
            </a:fld>
            <a:endParaRPr lang="en-US"/>
          </a:p>
        </p:txBody>
      </p:sp>
    </p:spTree>
    <p:extLst>
      <p:ext uri="{BB962C8B-B14F-4D97-AF65-F5344CB8AC3E}">
        <p14:creationId xmlns:p14="http://schemas.microsoft.com/office/powerpoint/2010/main" xmlns="" val="200276086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of this Session</a:t>
            </a:r>
            <a:endParaRPr lang="en-US" dirty="0"/>
          </a:p>
        </p:txBody>
      </p:sp>
      <p:sp>
        <p:nvSpPr>
          <p:cNvPr id="3" name="Content Placeholder 2"/>
          <p:cNvSpPr>
            <a:spLocks noGrp="1"/>
          </p:cNvSpPr>
          <p:nvPr>
            <p:ph idx="1"/>
          </p:nvPr>
        </p:nvSpPr>
        <p:spPr/>
        <p:txBody>
          <a:bodyPr/>
          <a:lstStyle/>
          <a:p>
            <a:r>
              <a:rPr lang="en-US" dirty="0" smtClean="0"/>
              <a:t>Foundations of a Sound supervisory system</a:t>
            </a:r>
          </a:p>
          <a:p>
            <a:r>
              <a:rPr lang="en-US" dirty="0" smtClean="0"/>
              <a:t>Supervisory Powers</a:t>
            </a:r>
          </a:p>
          <a:p>
            <a:r>
              <a:rPr lang="en-US" dirty="0" smtClean="0"/>
              <a:t>Institutional pre-conditions for dealing with weak banks</a:t>
            </a:r>
          </a:p>
          <a:p>
            <a:r>
              <a:rPr lang="en-US" dirty="0" smtClean="0"/>
              <a:t>Identification of weak Banks</a:t>
            </a:r>
          </a:p>
          <a:p>
            <a:r>
              <a:rPr lang="en-US" dirty="0" smtClean="0"/>
              <a:t>Supervision Methods for identification of weak banks</a:t>
            </a:r>
          </a:p>
          <a:p>
            <a:endParaRPr lang="en-US" dirty="0"/>
          </a:p>
        </p:txBody>
      </p:sp>
      <p:sp>
        <p:nvSpPr>
          <p:cNvPr id="4" name="Slide Number Placeholder 3"/>
          <p:cNvSpPr>
            <a:spLocks noGrp="1"/>
          </p:cNvSpPr>
          <p:nvPr>
            <p:ph type="sldNum" sz="quarter" idx="12"/>
          </p:nvPr>
        </p:nvSpPr>
        <p:spPr/>
        <p:txBody>
          <a:bodyPr/>
          <a:lstStyle/>
          <a:p>
            <a:fld id="{BF39AC1F-C05D-41F2-A6FD-E170478A299B}" type="slidenum">
              <a:rPr lang="en-US" smtClean="0"/>
              <a:pPr/>
              <a:t>3</a:t>
            </a:fld>
            <a:endParaRPr lang="en-US"/>
          </a:p>
        </p:txBody>
      </p:sp>
    </p:spTree>
    <p:extLst>
      <p:ext uri="{BB962C8B-B14F-4D97-AF65-F5344CB8AC3E}">
        <p14:creationId xmlns:p14="http://schemas.microsoft.com/office/powerpoint/2010/main" xmlns="" val="36120743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Foundations of a Sound Supervisory System</a:t>
            </a:r>
            <a:endParaRPr lang="en-US" dirty="0"/>
          </a:p>
        </p:txBody>
      </p:sp>
      <p:sp>
        <p:nvSpPr>
          <p:cNvPr id="3" name="Content Placeholder 2"/>
          <p:cNvSpPr>
            <a:spLocks noGrp="1"/>
          </p:cNvSpPr>
          <p:nvPr>
            <p:ph idx="1"/>
          </p:nvPr>
        </p:nvSpPr>
        <p:spPr/>
        <p:txBody>
          <a:bodyPr>
            <a:normAutofit/>
          </a:bodyPr>
          <a:lstStyle/>
          <a:p>
            <a:r>
              <a:rPr lang="en-US" dirty="0"/>
              <a:t>The Basel Core Principles for Effective Banking Supervision and its </a:t>
            </a:r>
            <a:r>
              <a:rPr lang="en-US" dirty="0" smtClean="0"/>
              <a:t>Methodology set </a:t>
            </a:r>
            <a:r>
              <a:rPr lang="en-US" dirty="0"/>
              <a:t>out the necessary foundations of a sound supervisory system. </a:t>
            </a:r>
            <a:endParaRPr lang="en-US" dirty="0" smtClean="0"/>
          </a:p>
          <a:p>
            <a:r>
              <a:rPr lang="en-US" dirty="0" smtClean="0"/>
              <a:t>They </a:t>
            </a:r>
            <a:r>
              <a:rPr lang="en-US" dirty="0"/>
              <a:t>are also crucial </a:t>
            </a:r>
            <a:r>
              <a:rPr lang="en-US" dirty="0" smtClean="0"/>
              <a:t>in preventing </a:t>
            </a:r>
            <a:r>
              <a:rPr lang="en-US" dirty="0"/>
              <a:t>and dealing with weak banks. </a:t>
            </a:r>
          </a:p>
        </p:txBody>
      </p:sp>
      <p:sp>
        <p:nvSpPr>
          <p:cNvPr id="4" name="Slide Number Placeholder 3"/>
          <p:cNvSpPr>
            <a:spLocks noGrp="1"/>
          </p:cNvSpPr>
          <p:nvPr>
            <p:ph type="sldNum" sz="quarter" idx="12"/>
          </p:nvPr>
        </p:nvSpPr>
        <p:spPr/>
        <p:txBody>
          <a:bodyPr/>
          <a:lstStyle/>
          <a:p>
            <a:fld id="{BF39AC1F-C05D-41F2-A6FD-E170478A299B}" type="slidenum">
              <a:rPr lang="en-US" smtClean="0"/>
              <a:pPr/>
              <a:t>4</a:t>
            </a:fld>
            <a:endParaRPr lang="en-US"/>
          </a:p>
        </p:txBody>
      </p:sp>
    </p:spTree>
    <p:extLst>
      <p:ext uri="{BB962C8B-B14F-4D97-AF65-F5344CB8AC3E}">
        <p14:creationId xmlns:p14="http://schemas.microsoft.com/office/powerpoint/2010/main" xmlns="" val="31370845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Supervisory Powers</a:t>
            </a:r>
            <a:endParaRPr lang="en-US" dirty="0"/>
          </a:p>
        </p:txBody>
      </p:sp>
      <p:sp>
        <p:nvSpPr>
          <p:cNvPr id="3" name="Content Placeholder 2"/>
          <p:cNvSpPr>
            <a:spLocks noGrp="1"/>
          </p:cNvSpPr>
          <p:nvPr>
            <p:ph idx="1"/>
          </p:nvPr>
        </p:nvSpPr>
        <p:spPr/>
        <p:txBody>
          <a:bodyPr/>
          <a:lstStyle/>
          <a:p>
            <a:r>
              <a:rPr lang="en-US" dirty="0" smtClean="0"/>
              <a:t>In essence and to be effective, laws must provide for or supervisors must be given powers to set and/or require:</a:t>
            </a:r>
          </a:p>
          <a:p>
            <a:endParaRPr lang="en-US" dirty="0" smtClean="0"/>
          </a:p>
          <a:p>
            <a:pPr lvl="1"/>
            <a:r>
              <a:rPr lang="en-US" b="1" dirty="0" smtClean="0"/>
              <a:t>Comprehensive </a:t>
            </a:r>
            <a:r>
              <a:rPr lang="en-US" b="1" dirty="0"/>
              <a:t>rules </a:t>
            </a:r>
            <a:r>
              <a:rPr lang="en-US" dirty="0"/>
              <a:t>for the licensing of banks, for permitting new major </a:t>
            </a:r>
            <a:r>
              <a:rPr lang="en-US" dirty="0" smtClean="0"/>
              <a:t>activities, acquisitions </a:t>
            </a:r>
            <a:r>
              <a:rPr lang="en-US" dirty="0"/>
              <a:t>or investments by banks and for ownership changes in banks.</a:t>
            </a:r>
          </a:p>
          <a:p>
            <a:endParaRPr lang="en-US" dirty="0"/>
          </a:p>
        </p:txBody>
      </p:sp>
      <p:sp>
        <p:nvSpPr>
          <p:cNvPr id="4" name="Slide Number Placeholder 3"/>
          <p:cNvSpPr>
            <a:spLocks noGrp="1"/>
          </p:cNvSpPr>
          <p:nvPr>
            <p:ph type="sldNum" sz="quarter" idx="12"/>
          </p:nvPr>
        </p:nvSpPr>
        <p:spPr/>
        <p:txBody>
          <a:bodyPr/>
          <a:lstStyle/>
          <a:p>
            <a:fld id="{BF39AC1F-C05D-41F2-A6FD-E170478A299B}" type="slidenum">
              <a:rPr lang="en-US" smtClean="0"/>
              <a:pPr/>
              <a:t>5</a:t>
            </a:fld>
            <a:endParaRPr lang="en-US"/>
          </a:p>
        </p:txBody>
      </p:sp>
    </p:spTree>
    <p:extLst>
      <p:ext uri="{BB962C8B-B14F-4D97-AF65-F5344CB8AC3E}">
        <p14:creationId xmlns:p14="http://schemas.microsoft.com/office/powerpoint/2010/main" xmlns="" val="19962388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Supervisory Powers (Contd.)</a:t>
            </a:r>
            <a:endParaRPr lang="en-US" dirty="0"/>
          </a:p>
        </p:txBody>
      </p:sp>
      <p:sp>
        <p:nvSpPr>
          <p:cNvPr id="3" name="Content Placeholder 2"/>
          <p:cNvSpPr>
            <a:spLocks noGrp="1"/>
          </p:cNvSpPr>
          <p:nvPr>
            <p:ph idx="1"/>
          </p:nvPr>
        </p:nvSpPr>
        <p:spPr/>
        <p:txBody>
          <a:bodyPr/>
          <a:lstStyle/>
          <a:p>
            <a:pPr lvl="1"/>
            <a:r>
              <a:rPr lang="en-US" b="1" dirty="0"/>
              <a:t>Prudential rules or guidelines </a:t>
            </a:r>
            <a:r>
              <a:rPr lang="en-US" dirty="0"/>
              <a:t>for banks, such as norms and limits on </a:t>
            </a:r>
            <a:r>
              <a:rPr lang="en-US" dirty="0" smtClean="0"/>
              <a:t>capital, liquidity</a:t>
            </a:r>
            <a:r>
              <a:rPr lang="en-US" dirty="0"/>
              <a:t>, connected lending and loan concentrations, and powers to enforce a </a:t>
            </a:r>
            <a:r>
              <a:rPr lang="en-US" dirty="0" smtClean="0"/>
              <a:t>range of </a:t>
            </a:r>
            <a:r>
              <a:rPr lang="en-US" dirty="0"/>
              <a:t>penalties when prudential requirements are not met.</a:t>
            </a:r>
          </a:p>
        </p:txBody>
      </p:sp>
      <p:sp>
        <p:nvSpPr>
          <p:cNvPr id="4" name="Slide Number Placeholder 3"/>
          <p:cNvSpPr>
            <a:spLocks noGrp="1"/>
          </p:cNvSpPr>
          <p:nvPr>
            <p:ph type="sldNum" sz="quarter" idx="12"/>
          </p:nvPr>
        </p:nvSpPr>
        <p:spPr/>
        <p:txBody>
          <a:bodyPr/>
          <a:lstStyle/>
          <a:p>
            <a:fld id="{BF39AC1F-C05D-41F2-A6FD-E170478A299B}" type="slidenum">
              <a:rPr lang="en-US" smtClean="0"/>
              <a:pPr/>
              <a:t>6</a:t>
            </a:fld>
            <a:endParaRPr lang="en-US"/>
          </a:p>
        </p:txBody>
      </p:sp>
    </p:spTree>
    <p:extLst>
      <p:ext uri="{BB962C8B-B14F-4D97-AF65-F5344CB8AC3E}">
        <p14:creationId xmlns:p14="http://schemas.microsoft.com/office/powerpoint/2010/main" xmlns="" val="18966342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Supervisory Powers (Contd.)</a:t>
            </a:r>
            <a:endParaRPr lang="en-US" dirty="0"/>
          </a:p>
        </p:txBody>
      </p:sp>
      <p:sp>
        <p:nvSpPr>
          <p:cNvPr id="3" name="Content Placeholder 2"/>
          <p:cNvSpPr>
            <a:spLocks noGrp="1"/>
          </p:cNvSpPr>
          <p:nvPr>
            <p:ph idx="1"/>
          </p:nvPr>
        </p:nvSpPr>
        <p:spPr/>
        <p:txBody>
          <a:bodyPr>
            <a:normAutofit/>
          </a:bodyPr>
          <a:lstStyle/>
          <a:p>
            <a:pPr lvl="1"/>
            <a:r>
              <a:rPr lang="en-US" b="1" dirty="0"/>
              <a:t>Requirements for internal controls </a:t>
            </a:r>
            <a:r>
              <a:rPr lang="en-US" dirty="0"/>
              <a:t>and risk management systems in </a:t>
            </a:r>
            <a:r>
              <a:rPr lang="en-US" dirty="0" smtClean="0"/>
              <a:t>banks consistent </a:t>
            </a:r>
            <a:r>
              <a:rPr lang="en-US" dirty="0"/>
              <a:t>with the strategy, complexity and scale of the business. </a:t>
            </a:r>
            <a:endParaRPr lang="en-US" dirty="0" smtClean="0"/>
          </a:p>
          <a:p>
            <a:pPr lvl="2"/>
            <a:r>
              <a:rPr lang="en-US" dirty="0" smtClean="0"/>
              <a:t>This includes policies </a:t>
            </a:r>
            <a:r>
              <a:rPr lang="en-US" dirty="0"/>
              <a:t>and procedures for the identification, reporting, monitoring and managing </a:t>
            </a:r>
            <a:r>
              <a:rPr lang="en-US" dirty="0" smtClean="0"/>
              <a:t>of all </a:t>
            </a:r>
            <a:r>
              <a:rPr lang="en-US" dirty="0"/>
              <a:t>the various risks inherent in banking activities.</a:t>
            </a:r>
          </a:p>
        </p:txBody>
      </p:sp>
      <p:sp>
        <p:nvSpPr>
          <p:cNvPr id="4" name="Slide Number Placeholder 3"/>
          <p:cNvSpPr>
            <a:spLocks noGrp="1"/>
          </p:cNvSpPr>
          <p:nvPr>
            <p:ph type="sldNum" sz="quarter" idx="12"/>
          </p:nvPr>
        </p:nvSpPr>
        <p:spPr/>
        <p:txBody>
          <a:bodyPr/>
          <a:lstStyle/>
          <a:p>
            <a:fld id="{BF39AC1F-C05D-41F2-A6FD-E170478A299B}" type="slidenum">
              <a:rPr lang="en-US" smtClean="0"/>
              <a:pPr/>
              <a:t>7</a:t>
            </a:fld>
            <a:endParaRPr lang="en-US"/>
          </a:p>
        </p:txBody>
      </p:sp>
    </p:spTree>
    <p:extLst>
      <p:ext uri="{BB962C8B-B14F-4D97-AF65-F5344CB8AC3E}">
        <p14:creationId xmlns:p14="http://schemas.microsoft.com/office/powerpoint/2010/main" xmlns="" val="11764212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Supervisory Powers (Contd.)</a:t>
            </a:r>
            <a:endParaRPr lang="en-US" dirty="0"/>
          </a:p>
        </p:txBody>
      </p:sp>
      <p:sp>
        <p:nvSpPr>
          <p:cNvPr id="3" name="Content Placeholder 2"/>
          <p:cNvSpPr>
            <a:spLocks noGrp="1"/>
          </p:cNvSpPr>
          <p:nvPr>
            <p:ph idx="1"/>
          </p:nvPr>
        </p:nvSpPr>
        <p:spPr/>
        <p:txBody>
          <a:bodyPr>
            <a:normAutofit/>
          </a:bodyPr>
          <a:lstStyle/>
          <a:p>
            <a:pPr lvl="1"/>
            <a:r>
              <a:rPr lang="en-US" b="1" dirty="0"/>
              <a:t>Requirements for effective corporate governance </a:t>
            </a:r>
            <a:r>
              <a:rPr lang="en-US" dirty="0"/>
              <a:t>in banks. </a:t>
            </a:r>
            <a:endParaRPr lang="en-US" dirty="0" smtClean="0"/>
          </a:p>
          <a:p>
            <a:pPr lvl="2"/>
            <a:r>
              <a:rPr lang="en-US" dirty="0" smtClean="0"/>
              <a:t>Good </a:t>
            </a:r>
            <a:r>
              <a:rPr lang="en-US" dirty="0"/>
              <a:t>governance </a:t>
            </a:r>
            <a:r>
              <a:rPr lang="en-US" dirty="0" smtClean="0"/>
              <a:t>can be </a:t>
            </a:r>
            <a:r>
              <a:rPr lang="en-US" dirty="0"/>
              <a:t>further enhanced by appropriate incentives for managers to maintain good </a:t>
            </a:r>
            <a:r>
              <a:rPr lang="en-US" dirty="0" smtClean="0"/>
              <a:t>credit and </a:t>
            </a:r>
            <a:r>
              <a:rPr lang="en-US" dirty="0"/>
              <a:t>risk management practices and internal control procedures and systems, </a:t>
            </a:r>
            <a:r>
              <a:rPr lang="en-US" dirty="0" smtClean="0"/>
              <a:t>and by </a:t>
            </a:r>
            <a:r>
              <a:rPr lang="en-US" dirty="0"/>
              <a:t>market discipline, facilitated by greater disclosure.</a:t>
            </a:r>
          </a:p>
        </p:txBody>
      </p:sp>
      <p:sp>
        <p:nvSpPr>
          <p:cNvPr id="4" name="Slide Number Placeholder 3"/>
          <p:cNvSpPr>
            <a:spLocks noGrp="1"/>
          </p:cNvSpPr>
          <p:nvPr>
            <p:ph type="sldNum" sz="quarter" idx="12"/>
          </p:nvPr>
        </p:nvSpPr>
        <p:spPr/>
        <p:txBody>
          <a:bodyPr/>
          <a:lstStyle/>
          <a:p>
            <a:fld id="{BF39AC1F-C05D-41F2-A6FD-E170478A299B}" type="slidenum">
              <a:rPr lang="en-US" smtClean="0"/>
              <a:pPr/>
              <a:t>8</a:t>
            </a:fld>
            <a:endParaRPr lang="en-US"/>
          </a:p>
        </p:txBody>
      </p:sp>
    </p:spTree>
    <p:extLst>
      <p:ext uri="{BB962C8B-B14F-4D97-AF65-F5344CB8AC3E}">
        <p14:creationId xmlns:p14="http://schemas.microsoft.com/office/powerpoint/2010/main" xmlns="" val="30096983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Supervisory Powers (Contd.)</a:t>
            </a:r>
            <a:endParaRPr lang="en-US" dirty="0"/>
          </a:p>
        </p:txBody>
      </p:sp>
      <p:sp>
        <p:nvSpPr>
          <p:cNvPr id="3" name="Content Placeholder 2"/>
          <p:cNvSpPr>
            <a:spLocks noGrp="1"/>
          </p:cNvSpPr>
          <p:nvPr>
            <p:ph idx="1"/>
          </p:nvPr>
        </p:nvSpPr>
        <p:spPr/>
        <p:txBody>
          <a:bodyPr/>
          <a:lstStyle/>
          <a:p>
            <a:pPr lvl="1"/>
            <a:r>
              <a:rPr lang="en-US" b="1" dirty="0"/>
              <a:t>Requirements for periodic reporting by banks </a:t>
            </a:r>
            <a:r>
              <a:rPr lang="en-US" dirty="0"/>
              <a:t>and the means to conduct </a:t>
            </a:r>
            <a:r>
              <a:rPr lang="en-US" dirty="0" smtClean="0"/>
              <a:t>onsite examinations</a:t>
            </a:r>
            <a:r>
              <a:rPr lang="en-US" dirty="0"/>
              <a:t>, so that problems can be detected in a timely manner.</a:t>
            </a:r>
          </a:p>
          <a:p>
            <a:endParaRPr lang="en-US" dirty="0"/>
          </a:p>
        </p:txBody>
      </p:sp>
      <p:sp>
        <p:nvSpPr>
          <p:cNvPr id="4" name="Slide Number Placeholder 3"/>
          <p:cNvSpPr>
            <a:spLocks noGrp="1"/>
          </p:cNvSpPr>
          <p:nvPr>
            <p:ph type="sldNum" sz="quarter" idx="12"/>
          </p:nvPr>
        </p:nvSpPr>
        <p:spPr/>
        <p:txBody>
          <a:bodyPr/>
          <a:lstStyle/>
          <a:p>
            <a:fld id="{BF39AC1F-C05D-41F2-A6FD-E170478A299B}" type="slidenum">
              <a:rPr lang="en-US" smtClean="0"/>
              <a:pPr/>
              <a:t>9</a:t>
            </a:fld>
            <a:endParaRPr lang="en-US"/>
          </a:p>
        </p:txBody>
      </p:sp>
    </p:spTree>
    <p:extLst>
      <p:ext uri="{BB962C8B-B14F-4D97-AF65-F5344CB8AC3E}">
        <p14:creationId xmlns:p14="http://schemas.microsoft.com/office/powerpoint/2010/main" xmlns="" val="17064269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Supervisory Powers (Contd.)</a:t>
            </a:r>
            <a:endParaRPr lang="en-US" dirty="0"/>
          </a:p>
        </p:txBody>
      </p:sp>
      <p:sp>
        <p:nvSpPr>
          <p:cNvPr id="3" name="Content Placeholder 2"/>
          <p:cNvSpPr>
            <a:spLocks noGrp="1"/>
          </p:cNvSpPr>
          <p:nvPr>
            <p:ph idx="1"/>
          </p:nvPr>
        </p:nvSpPr>
        <p:spPr/>
        <p:txBody>
          <a:bodyPr/>
          <a:lstStyle/>
          <a:p>
            <a:pPr lvl="1"/>
            <a:r>
              <a:rPr lang="en-US" b="1" dirty="0"/>
              <a:t>Timely corrective measures to overcome difficulties</a:t>
            </a:r>
            <a:r>
              <a:rPr lang="en-US" dirty="0"/>
              <a:t>. There should be a wide </a:t>
            </a:r>
            <a:r>
              <a:rPr lang="en-US" dirty="0" smtClean="0"/>
              <a:t>range of </a:t>
            </a:r>
            <a:r>
              <a:rPr lang="en-US" dirty="0"/>
              <a:t>instruments available to the supervisor so as to permit a graduated and </a:t>
            </a:r>
            <a:r>
              <a:rPr lang="en-US" dirty="0" smtClean="0"/>
              <a:t>flexible response </a:t>
            </a:r>
            <a:r>
              <a:rPr lang="en-US" dirty="0"/>
              <a:t>to different problems. </a:t>
            </a:r>
            <a:endParaRPr lang="en-US" dirty="0" smtClean="0"/>
          </a:p>
          <a:p>
            <a:pPr lvl="1"/>
            <a:r>
              <a:rPr lang="en-US" dirty="0" smtClean="0"/>
              <a:t>In </a:t>
            </a:r>
            <a:r>
              <a:rPr lang="en-US" dirty="0"/>
              <a:t>extreme cases, the supervisor should be able </a:t>
            </a:r>
            <a:r>
              <a:rPr lang="en-US" dirty="0" smtClean="0"/>
              <a:t>to </a:t>
            </a:r>
            <a:r>
              <a:rPr lang="en-US" b="1" dirty="0" smtClean="0"/>
              <a:t>revoke the license</a:t>
            </a:r>
            <a:r>
              <a:rPr lang="en-US" dirty="0" smtClean="0"/>
              <a:t>.</a:t>
            </a:r>
            <a:endParaRPr lang="en-US" dirty="0"/>
          </a:p>
        </p:txBody>
      </p:sp>
      <p:sp>
        <p:nvSpPr>
          <p:cNvPr id="4" name="Slide Number Placeholder 3"/>
          <p:cNvSpPr>
            <a:spLocks noGrp="1"/>
          </p:cNvSpPr>
          <p:nvPr>
            <p:ph type="sldNum" sz="quarter" idx="12"/>
          </p:nvPr>
        </p:nvSpPr>
        <p:spPr/>
        <p:txBody>
          <a:bodyPr/>
          <a:lstStyle/>
          <a:p>
            <a:fld id="{BF39AC1F-C05D-41F2-A6FD-E170478A299B}" type="slidenum">
              <a:rPr lang="en-US" smtClean="0"/>
              <a:pPr/>
              <a:t>10</a:t>
            </a:fld>
            <a:endParaRPr lang="en-US"/>
          </a:p>
        </p:txBody>
      </p:sp>
    </p:spTree>
    <p:extLst>
      <p:ext uri="{BB962C8B-B14F-4D97-AF65-F5344CB8AC3E}">
        <p14:creationId xmlns:p14="http://schemas.microsoft.com/office/powerpoint/2010/main" xmlns="" val="34647397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Supervisory Powers (Contd.)</a:t>
            </a:r>
            <a:endParaRPr lang="en-US" dirty="0"/>
          </a:p>
        </p:txBody>
      </p:sp>
      <p:sp>
        <p:nvSpPr>
          <p:cNvPr id="3" name="Content Placeholder 2"/>
          <p:cNvSpPr>
            <a:spLocks noGrp="1"/>
          </p:cNvSpPr>
          <p:nvPr>
            <p:ph idx="1"/>
          </p:nvPr>
        </p:nvSpPr>
        <p:spPr/>
        <p:txBody>
          <a:bodyPr/>
          <a:lstStyle/>
          <a:p>
            <a:pPr lvl="1"/>
            <a:r>
              <a:rPr lang="en-US" b="1" dirty="0"/>
              <a:t>Accounting standards </a:t>
            </a:r>
            <a:r>
              <a:rPr lang="en-US" dirty="0"/>
              <a:t>based on conventions and rules that are </a:t>
            </a:r>
            <a:r>
              <a:rPr lang="en-US" dirty="0" smtClean="0"/>
              <a:t>internationally accepted </a:t>
            </a:r>
            <a:r>
              <a:rPr lang="en-US" dirty="0"/>
              <a:t>and relevant for banks. </a:t>
            </a:r>
            <a:endParaRPr lang="en-US" dirty="0" smtClean="0"/>
          </a:p>
          <a:p>
            <a:pPr lvl="1"/>
            <a:r>
              <a:rPr lang="en-US" dirty="0" smtClean="0"/>
              <a:t>In </a:t>
            </a:r>
            <a:r>
              <a:rPr lang="en-US" dirty="0"/>
              <a:t>particular, there must be rules or guidance </a:t>
            </a:r>
            <a:r>
              <a:rPr lang="en-US" dirty="0" smtClean="0"/>
              <a:t>that require </a:t>
            </a:r>
            <a:r>
              <a:rPr lang="en-US" b="1" dirty="0"/>
              <a:t>asset impairment </a:t>
            </a:r>
            <a:r>
              <a:rPr lang="en-US" dirty="0"/>
              <a:t>to be </a:t>
            </a:r>
            <a:r>
              <a:rPr lang="en-US" dirty="0" smtClean="0"/>
              <a:t>recognized </a:t>
            </a:r>
            <a:r>
              <a:rPr lang="en-US" dirty="0"/>
              <a:t>on a timely basis so that </a:t>
            </a:r>
            <a:r>
              <a:rPr lang="en-US" dirty="0" smtClean="0"/>
              <a:t>unrealizable values </a:t>
            </a:r>
            <a:r>
              <a:rPr lang="en-US" dirty="0"/>
              <a:t>do not remain on a bank's </a:t>
            </a:r>
            <a:r>
              <a:rPr lang="en-US" dirty="0" smtClean="0"/>
              <a:t>books.</a:t>
            </a:r>
            <a:endParaRPr lang="en-US" dirty="0"/>
          </a:p>
          <a:p>
            <a:endParaRPr lang="en-US" dirty="0"/>
          </a:p>
        </p:txBody>
      </p:sp>
      <p:sp>
        <p:nvSpPr>
          <p:cNvPr id="4" name="Slide Number Placeholder 3"/>
          <p:cNvSpPr>
            <a:spLocks noGrp="1"/>
          </p:cNvSpPr>
          <p:nvPr>
            <p:ph type="sldNum" sz="quarter" idx="12"/>
          </p:nvPr>
        </p:nvSpPr>
        <p:spPr/>
        <p:txBody>
          <a:bodyPr/>
          <a:lstStyle/>
          <a:p>
            <a:fld id="{BF39AC1F-C05D-41F2-A6FD-E170478A299B}" type="slidenum">
              <a:rPr lang="en-US" smtClean="0"/>
              <a:pPr/>
              <a:t>11</a:t>
            </a:fld>
            <a:endParaRPr lang="en-US"/>
          </a:p>
        </p:txBody>
      </p:sp>
    </p:spTree>
    <p:extLst>
      <p:ext uri="{BB962C8B-B14F-4D97-AF65-F5344CB8AC3E}">
        <p14:creationId xmlns:p14="http://schemas.microsoft.com/office/powerpoint/2010/main" xmlns="" val="20222833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Supervisory Powers (Contd.)</a:t>
            </a:r>
            <a:endParaRPr lang="en-US" dirty="0"/>
          </a:p>
        </p:txBody>
      </p:sp>
      <p:sp>
        <p:nvSpPr>
          <p:cNvPr id="3" name="Content Placeholder 2"/>
          <p:cNvSpPr>
            <a:spLocks noGrp="1"/>
          </p:cNvSpPr>
          <p:nvPr>
            <p:ph idx="1"/>
          </p:nvPr>
        </p:nvSpPr>
        <p:spPr/>
        <p:txBody>
          <a:bodyPr>
            <a:normAutofit/>
          </a:bodyPr>
          <a:lstStyle/>
          <a:p>
            <a:pPr lvl="1"/>
            <a:r>
              <a:rPr lang="en-US" b="1" dirty="0"/>
              <a:t>The scope and standards </a:t>
            </a:r>
            <a:r>
              <a:rPr lang="en-US" dirty="0"/>
              <a:t>to be achieved in audits of banks. </a:t>
            </a:r>
            <a:endParaRPr lang="en-US" dirty="0" smtClean="0"/>
          </a:p>
          <a:p>
            <a:pPr lvl="1"/>
            <a:r>
              <a:rPr lang="en-US" b="1" dirty="0" smtClean="0"/>
              <a:t>There </a:t>
            </a:r>
            <a:r>
              <a:rPr lang="en-US" b="1" dirty="0"/>
              <a:t>should </a:t>
            </a:r>
            <a:r>
              <a:rPr lang="en-US" b="1" dirty="0" smtClean="0"/>
              <a:t>be penalties </a:t>
            </a:r>
            <a:r>
              <a:rPr lang="en-US" dirty="0"/>
              <a:t>for auditors in the event of non-compliance, including supervisory power </a:t>
            </a:r>
            <a:r>
              <a:rPr lang="en-US" dirty="0" smtClean="0"/>
              <a:t>to dismiss </a:t>
            </a:r>
            <a:r>
              <a:rPr lang="en-US" dirty="0"/>
              <a:t>auditors that have violated rules or otherwise proved themselves unsuitable.</a:t>
            </a:r>
          </a:p>
          <a:p>
            <a:pPr lvl="1"/>
            <a:r>
              <a:rPr lang="en-US" dirty="0"/>
              <a:t>There should be a legal basis for the auditor to report its findings directly to </a:t>
            </a:r>
            <a:r>
              <a:rPr lang="en-US" dirty="0" smtClean="0"/>
              <a:t>the supervisor</a:t>
            </a:r>
            <a:r>
              <a:rPr lang="en-US" dirty="0"/>
              <a:t>.</a:t>
            </a:r>
          </a:p>
          <a:p>
            <a:endParaRPr lang="en-US" dirty="0"/>
          </a:p>
        </p:txBody>
      </p:sp>
      <p:sp>
        <p:nvSpPr>
          <p:cNvPr id="4" name="Slide Number Placeholder 3"/>
          <p:cNvSpPr>
            <a:spLocks noGrp="1"/>
          </p:cNvSpPr>
          <p:nvPr>
            <p:ph type="sldNum" sz="quarter" idx="12"/>
          </p:nvPr>
        </p:nvSpPr>
        <p:spPr/>
        <p:txBody>
          <a:bodyPr/>
          <a:lstStyle/>
          <a:p>
            <a:fld id="{BF39AC1F-C05D-41F2-A6FD-E170478A299B}" type="slidenum">
              <a:rPr lang="en-US" smtClean="0"/>
              <a:pPr/>
              <a:t>12</a:t>
            </a:fld>
            <a:endParaRPr lang="en-US"/>
          </a:p>
        </p:txBody>
      </p:sp>
    </p:spTree>
    <p:extLst>
      <p:ext uri="{BB962C8B-B14F-4D97-AF65-F5344CB8AC3E}">
        <p14:creationId xmlns:p14="http://schemas.microsoft.com/office/powerpoint/2010/main" xmlns="" val="23446135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Institutional pre-conditions for dealing with weak Banks</a:t>
            </a:r>
            <a:endParaRPr lang="en-US" dirty="0"/>
          </a:p>
        </p:txBody>
      </p:sp>
      <p:sp>
        <p:nvSpPr>
          <p:cNvPr id="3" name="Content Placeholder 2"/>
          <p:cNvSpPr>
            <a:spLocks noGrp="1"/>
          </p:cNvSpPr>
          <p:nvPr>
            <p:ph idx="1"/>
          </p:nvPr>
        </p:nvSpPr>
        <p:spPr/>
        <p:txBody>
          <a:bodyPr/>
          <a:lstStyle/>
          <a:p>
            <a:r>
              <a:rPr lang="en-US" dirty="0" smtClean="0"/>
              <a:t>The main </a:t>
            </a:r>
            <a:r>
              <a:rPr lang="en-US" dirty="0"/>
              <a:t>institutional pre-conditions for dealing effectively with weak </a:t>
            </a:r>
            <a:r>
              <a:rPr lang="en-US" dirty="0" smtClean="0"/>
              <a:t>banks are:</a:t>
            </a:r>
          </a:p>
          <a:p>
            <a:endParaRPr lang="en-US" dirty="0"/>
          </a:p>
          <a:p>
            <a:r>
              <a:rPr lang="en-US" dirty="0"/>
              <a:t>Laws providing that the bank supervisory authority has </a:t>
            </a:r>
            <a:r>
              <a:rPr lang="en-US" b="1" dirty="0"/>
              <a:t>operational </a:t>
            </a:r>
            <a:r>
              <a:rPr lang="en-US" b="1" dirty="0" smtClean="0"/>
              <a:t>independence </a:t>
            </a:r>
            <a:r>
              <a:rPr lang="en-US" dirty="0" smtClean="0"/>
              <a:t>and </a:t>
            </a:r>
            <a:r>
              <a:rPr lang="en-US" dirty="0"/>
              <a:t>access to adequate resources to conduct effective supervision.</a:t>
            </a:r>
          </a:p>
          <a:p>
            <a:endParaRPr lang="en-US" dirty="0"/>
          </a:p>
        </p:txBody>
      </p:sp>
      <p:sp>
        <p:nvSpPr>
          <p:cNvPr id="4" name="Slide Number Placeholder 3"/>
          <p:cNvSpPr>
            <a:spLocks noGrp="1"/>
          </p:cNvSpPr>
          <p:nvPr>
            <p:ph type="sldNum" sz="quarter" idx="12"/>
          </p:nvPr>
        </p:nvSpPr>
        <p:spPr/>
        <p:txBody>
          <a:bodyPr/>
          <a:lstStyle/>
          <a:p>
            <a:fld id="{BF39AC1F-C05D-41F2-A6FD-E170478A299B}" type="slidenum">
              <a:rPr lang="en-US" smtClean="0"/>
              <a:pPr/>
              <a:t>13</a:t>
            </a:fld>
            <a:endParaRPr lang="en-US"/>
          </a:p>
        </p:txBody>
      </p:sp>
    </p:spTree>
    <p:extLst>
      <p:ext uri="{BB962C8B-B14F-4D97-AF65-F5344CB8AC3E}">
        <p14:creationId xmlns:p14="http://schemas.microsoft.com/office/powerpoint/2010/main" xmlns="" val="196401064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Institutional pre-conditions for dealing with weak Banks (Contd.)</a:t>
            </a:r>
            <a:endParaRPr lang="en-US" dirty="0"/>
          </a:p>
        </p:txBody>
      </p:sp>
      <p:sp>
        <p:nvSpPr>
          <p:cNvPr id="3" name="Content Placeholder 2"/>
          <p:cNvSpPr>
            <a:spLocks noGrp="1"/>
          </p:cNvSpPr>
          <p:nvPr>
            <p:ph idx="1"/>
          </p:nvPr>
        </p:nvSpPr>
        <p:spPr/>
        <p:txBody>
          <a:bodyPr>
            <a:normAutofit fontScale="92500" lnSpcReduction="10000"/>
          </a:bodyPr>
          <a:lstStyle/>
          <a:p>
            <a:r>
              <a:rPr lang="en-US" dirty="0"/>
              <a:t>Laws providing appropriate </a:t>
            </a:r>
            <a:r>
              <a:rPr lang="en-US" b="1" dirty="0"/>
              <a:t>legal protection </a:t>
            </a:r>
            <a:r>
              <a:rPr lang="en-US" dirty="0"/>
              <a:t>for supervisory authorities and </a:t>
            </a:r>
            <a:r>
              <a:rPr lang="en-US" dirty="0" smtClean="0"/>
              <a:t>individual supervisors </a:t>
            </a:r>
            <a:r>
              <a:rPr lang="en-US" dirty="0"/>
              <a:t>for actions taken in good faith in the course of performing </a:t>
            </a:r>
            <a:r>
              <a:rPr lang="en-US" dirty="0" smtClean="0"/>
              <a:t>supervisory duties.</a:t>
            </a:r>
          </a:p>
          <a:p>
            <a:endParaRPr lang="en-US" dirty="0"/>
          </a:p>
          <a:p>
            <a:r>
              <a:rPr lang="en-US" dirty="0"/>
              <a:t>• </a:t>
            </a:r>
            <a:r>
              <a:rPr lang="en-US" b="1" dirty="0"/>
              <a:t>A legal and judicial environment</a:t>
            </a:r>
            <a:r>
              <a:rPr lang="en-US" dirty="0"/>
              <a:t>, including an adequate insolvency </a:t>
            </a:r>
            <a:r>
              <a:rPr lang="en-US" dirty="0" smtClean="0"/>
              <a:t>regime, which allows </a:t>
            </a:r>
            <a:r>
              <a:rPr lang="en-US" dirty="0"/>
              <a:t>an efficient resolution of banks, </a:t>
            </a:r>
            <a:r>
              <a:rPr lang="en-US" dirty="0" smtClean="0"/>
              <a:t>expeditious liquidation </a:t>
            </a:r>
            <a:r>
              <a:rPr lang="en-US" dirty="0"/>
              <a:t>of assets and fair </a:t>
            </a:r>
            <a:r>
              <a:rPr lang="en-US" dirty="0" smtClean="0"/>
              <a:t>and equal </a:t>
            </a:r>
            <a:r>
              <a:rPr lang="en-US" dirty="0"/>
              <a:t>treatment of creditors.</a:t>
            </a:r>
          </a:p>
        </p:txBody>
      </p:sp>
      <p:sp>
        <p:nvSpPr>
          <p:cNvPr id="4" name="Slide Number Placeholder 3"/>
          <p:cNvSpPr>
            <a:spLocks noGrp="1"/>
          </p:cNvSpPr>
          <p:nvPr>
            <p:ph type="sldNum" sz="quarter" idx="12"/>
          </p:nvPr>
        </p:nvSpPr>
        <p:spPr/>
        <p:txBody>
          <a:bodyPr/>
          <a:lstStyle/>
          <a:p>
            <a:fld id="{BF39AC1F-C05D-41F2-A6FD-E170478A299B}" type="slidenum">
              <a:rPr lang="en-US" smtClean="0"/>
              <a:pPr/>
              <a:t>14</a:t>
            </a:fld>
            <a:endParaRPr lang="en-US"/>
          </a:p>
        </p:txBody>
      </p:sp>
    </p:spTree>
    <p:extLst>
      <p:ext uri="{BB962C8B-B14F-4D97-AF65-F5344CB8AC3E}">
        <p14:creationId xmlns:p14="http://schemas.microsoft.com/office/powerpoint/2010/main" xmlns="" val="171739831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Institutional pre-conditions for dealing with weak Banks (Contd.)</a:t>
            </a:r>
            <a:endParaRPr lang="en-US" dirty="0"/>
          </a:p>
        </p:txBody>
      </p:sp>
      <p:sp>
        <p:nvSpPr>
          <p:cNvPr id="3" name="Content Placeholder 2"/>
          <p:cNvSpPr>
            <a:spLocks noGrp="1"/>
          </p:cNvSpPr>
          <p:nvPr>
            <p:ph idx="1"/>
          </p:nvPr>
        </p:nvSpPr>
        <p:spPr/>
        <p:txBody>
          <a:bodyPr>
            <a:normAutofit lnSpcReduction="10000"/>
          </a:bodyPr>
          <a:lstStyle/>
          <a:p>
            <a:r>
              <a:rPr lang="en-US" dirty="0"/>
              <a:t>Neutral tax rules that allow asset transfers and other transactions in a </a:t>
            </a:r>
            <a:r>
              <a:rPr lang="en-US" dirty="0" smtClean="0"/>
              <a:t>bank resolution </a:t>
            </a:r>
            <a:r>
              <a:rPr lang="en-US" dirty="0"/>
              <a:t>without distorting or offsetting the corrective nature of such measures</a:t>
            </a:r>
            <a:r>
              <a:rPr lang="en-US" dirty="0" smtClean="0"/>
              <a:t>.</a:t>
            </a:r>
          </a:p>
          <a:p>
            <a:endParaRPr lang="en-US" dirty="0"/>
          </a:p>
          <a:p>
            <a:r>
              <a:rPr lang="en-US" dirty="0"/>
              <a:t>• </a:t>
            </a:r>
            <a:r>
              <a:rPr lang="en-US" b="1" dirty="0"/>
              <a:t>A system of inter-agency cooperation </a:t>
            </a:r>
            <a:r>
              <a:rPr lang="en-US" dirty="0"/>
              <a:t>and information-sharing among </a:t>
            </a:r>
            <a:r>
              <a:rPr lang="en-US" dirty="0" smtClean="0"/>
              <a:t>official agencies</a:t>
            </a:r>
            <a:r>
              <a:rPr lang="en-US" dirty="0"/>
              <a:t>, both domestic and foreign, responsible for the safety and soundness </a:t>
            </a:r>
            <a:r>
              <a:rPr lang="en-US" dirty="0" smtClean="0"/>
              <a:t>of the </a:t>
            </a:r>
            <a:r>
              <a:rPr lang="en-US" dirty="0"/>
              <a:t>financial system.</a:t>
            </a:r>
          </a:p>
          <a:p>
            <a:endParaRPr lang="en-US" dirty="0"/>
          </a:p>
        </p:txBody>
      </p:sp>
      <p:sp>
        <p:nvSpPr>
          <p:cNvPr id="4" name="Slide Number Placeholder 3"/>
          <p:cNvSpPr>
            <a:spLocks noGrp="1"/>
          </p:cNvSpPr>
          <p:nvPr>
            <p:ph type="sldNum" sz="quarter" idx="12"/>
          </p:nvPr>
        </p:nvSpPr>
        <p:spPr/>
        <p:txBody>
          <a:bodyPr/>
          <a:lstStyle/>
          <a:p>
            <a:fld id="{BF39AC1F-C05D-41F2-A6FD-E170478A299B}" type="slidenum">
              <a:rPr lang="en-US" smtClean="0"/>
              <a:pPr/>
              <a:t>15</a:t>
            </a:fld>
            <a:endParaRPr lang="en-US"/>
          </a:p>
        </p:txBody>
      </p:sp>
    </p:spTree>
    <p:extLst>
      <p:ext uri="{BB962C8B-B14F-4D97-AF65-F5344CB8AC3E}">
        <p14:creationId xmlns:p14="http://schemas.microsoft.com/office/powerpoint/2010/main" xmlns="" val="331566658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Institutional pre-conditions for dealing with weak Banks (Contd.)</a:t>
            </a:r>
            <a:endParaRPr lang="en-US" dirty="0"/>
          </a:p>
        </p:txBody>
      </p:sp>
      <p:sp>
        <p:nvSpPr>
          <p:cNvPr id="3" name="Content Placeholder 2"/>
          <p:cNvSpPr>
            <a:spLocks noGrp="1"/>
          </p:cNvSpPr>
          <p:nvPr>
            <p:ph idx="1"/>
          </p:nvPr>
        </p:nvSpPr>
        <p:spPr/>
        <p:txBody>
          <a:bodyPr/>
          <a:lstStyle/>
          <a:p>
            <a:r>
              <a:rPr lang="en-US" dirty="0" smtClean="0"/>
              <a:t>• </a:t>
            </a:r>
            <a:r>
              <a:rPr lang="en-US" b="1" dirty="0" smtClean="0"/>
              <a:t>A well functioning safety net </a:t>
            </a:r>
            <a:r>
              <a:rPr lang="en-US" dirty="0" smtClean="0"/>
              <a:t>that enhances the general public’s trust in the banking system. Important features of a safety net are a lender of last resort facility with the central bank and deposit protection arrangements.</a:t>
            </a:r>
          </a:p>
          <a:p>
            <a:endParaRPr lang="en-US" dirty="0"/>
          </a:p>
        </p:txBody>
      </p:sp>
      <p:sp>
        <p:nvSpPr>
          <p:cNvPr id="4" name="Slide Number Placeholder 3"/>
          <p:cNvSpPr>
            <a:spLocks noGrp="1"/>
          </p:cNvSpPr>
          <p:nvPr>
            <p:ph type="sldNum" sz="quarter" idx="12"/>
          </p:nvPr>
        </p:nvSpPr>
        <p:spPr/>
        <p:txBody>
          <a:bodyPr/>
          <a:lstStyle/>
          <a:p>
            <a:fld id="{BF39AC1F-C05D-41F2-A6FD-E170478A299B}" type="slidenum">
              <a:rPr lang="en-US" smtClean="0"/>
              <a:pPr/>
              <a:t>16</a:t>
            </a:fld>
            <a:endParaRPr lang="en-US"/>
          </a:p>
        </p:txBody>
      </p:sp>
    </p:spTree>
    <p:extLst>
      <p:ext uri="{BB962C8B-B14F-4D97-AF65-F5344CB8AC3E}">
        <p14:creationId xmlns:p14="http://schemas.microsoft.com/office/powerpoint/2010/main" xmlns="" val="35658062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Identification of weak </a:t>
            </a:r>
            <a:r>
              <a:rPr lang="en-US" dirty="0" smtClean="0"/>
              <a:t>banks</a:t>
            </a:r>
            <a:endParaRPr lang="en-US" dirty="0"/>
          </a:p>
        </p:txBody>
      </p:sp>
      <p:sp>
        <p:nvSpPr>
          <p:cNvPr id="3" name="Content Placeholder 2"/>
          <p:cNvSpPr>
            <a:spLocks noGrp="1"/>
          </p:cNvSpPr>
          <p:nvPr>
            <p:ph idx="1"/>
          </p:nvPr>
        </p:nvSpPr>
        <p:spPr/>
        <p:txBody>
          <a:bodyPr>
            <a:normAutofit/>
          </a:bodyPr>
          <a:lstStyle/>
          <a:p>
            <a:r>
              <a:rPr lang="en-US" dirty="0"/>
              <a:t>If undetected, weaknesses in banks tend to grow over time. The </a:t>
            </a:r>
            <a:r>
              <a:rPr lang="en-US" dirty="0" smtClean="0"/>
              <a:t>supervisor’s challenge </a:t>
            </a:r>
            <a:r>
              <a:rPr lang="en-US" dirty="0"/>
              <a:t>is to identify weaknesses before they become irreparable.</a:t>
            </a:r>
          </a:p>
          <a:p>
            <a:r>
              <a:rPr lang="en-US" dirty="0" smtClean="0"/>
              <a:t>Successful </a:t>
            </a:r>
            <a:r>
              <a:rPr lang="en-US" dirty="0"/>
              <a:t>identification of weak banks depends on the information collected by </a:t>
            </a:r>
            <a:r>
              <a:rPr lang="en-US" dirty="0" smtClean="0"/>
              <a:t>the supervisor </a:t>
            </a:r>
            <a:r>
              <a:rPr lang="en-US" dirty="0"/>
              <a:t>from a wide variety of sources. </a:t>
            </a:r>
          </a:p>
        </p:txBody>
      </p:sp>
      <p:sp>
        <p:nvSpPr>
          <p:cNvPr id="4" name="Slide Number Placeholder 3"/>
          <p:cNvSpPr>
            <a:spLocks noGrp="1"/>
          </p:cNvSpPr>
          <p:nvPr>
            <p:ph type="sldNum" sz="quarter" idx="12"/>
          </p:nvPr>
        </p:nvSpPr>
        <p:spPr/>
        <p:txBody>
          <a:bodyPr/>
          <a:lstStyle/>
          <a:p>
            <a:fld id="{BF39AC1F-C05D-41F2-A6FD-E170478A299B}" type="slidenum">
              <a:rPr lang="en-US" smtClean="0"/>
              <a:pPr/>
              <a:t>17</a:t>
            </a:fld>
            <a:endParaRPr lang="en-US"/>
          </a:p>
        </p:txBody>
      </p:sp>
    </p:spTree>
    <p:extLst>
      <p:ext uri="{BB962C8B-B14F-4D97-AF65-F5344CB8AC3E}">
        <p14:creationId xmlns:p14="http://schemas.microsoft.com/office/powerpoint/2010/main" xmlns="" val="293969761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Identification of weak banks (Contd.)</a:t>
            </a:r>
            <a:endParaRPr lang="en-US" dirty="0"/>
          </a:p>
        </p:txBody>
      </p:sp>
      <p:sp>
        <p:nvSpPr>
          <p:cNvPr id="3" name="Content Placeholder 2"/>
          <p:cNvSpPr>
            <a:spLocks noGrp="1"/>
          </p:cNvSpPr>
          <p:nvPr>
            <p:ph idx="1"/>
          </p:nvPr>
        </p:nvSpPr>
        <p:spPr/>
        <p:txBody>
          <a:bodyPr>
            <a:normAutofit lnSpcReduction="10000"/>
          </a:bodyPr>
          <a:lstStyle/>
          <a:p>
            <a:r>
              <a:rPr lang="en-US" dirty="0" smtClean="0"/>
              <a:t>A range of channels and methods is typically used. </a:t>
            </a:r>
          </a:p>
          <a:p>
            <a:r>
              <a:rPr lang="en-US" dirty="0" smtClean="0"/>
              <a:t>It is important that the information is timely, relevant and of good quality. Having good sources of information, though, will rarely be sufficient on its own; supervisory judgment will almost always be called for in interpreting information and assessing the financial health of a bank.</a:t>
            </a:r>
          </a:p>
          <a:p>
            <a:endParaRPr lang="en-US" dirty="0"/>
          </a:p>
        </p:txBody>
      </p:sp>
      <p:sp>
        <p:nvSpPr>
          <p:cNvPr id="4" name="Slide Number Placeholder 3"/>
          <p:cNvSpPr>
            <a:spLocks noGrp="1"/>
          </p:cNvSpPr>
          <p:nvPr>
            <p:ph type="sldNum" sz="quarter" idx="12"/>
          </p:nvPr>
        </p:nvSpPr>
        <p:spPr/>
        <p:txBody>
          <a:bodyPr/>
          <a:lstStyle/>
          <a:p>
            <a:fld id="{BF39AC1F-C05D-41F2-A6FD-E170478A299B}" type="slidenum">
              <a:rPr lang="en-US" smtClean="0"/>
              <a:pPr/>
              <a:t>18</a:t>
            </a:fld>
            <a:endParaRPr lang="en-US"/>
          </a:p>
        </p:txBody>
      </p:sp>
    </p:spTree>
    <p:extLst>
      <p:ext uri="{BB962C8B-B14F-4D97-AF65-F5344CB8AC3E}">
        <p14:creationId xmlns:p14="http://schemas.microsoft.com/office/powerpoint/2010/main" xmlns="" val="398464777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Supervision Methods for identification of weak Banks</a:t>
            </a:r>
            <a:endParaRPr lang="en-US" dirty="0"/>
          </a:p>
        </p:txBody>
      </p:sp>
      <p:sp>
        <p:nvSpPr>
          <p:cNvPr id="3" name="Content Placeholder 2"/>
          <p:cNvSpPr>
            <a:spLocks noGrp="1"/>
          </p:cNvSpPr>
          <p:nvPr>
            <p:ph idx="1"/>
          </p:nvPr>
        </p:nvSpPr>
        <p:spPr/>
        <p:txBody>
          <a:bodyPr>
            <a:normAutofit/>
          </a:bodyPr>
          <a:lstStyle/>
          <a:p>
            <a:r>
              <a:rPr lang="en-US" b="1" i="1" dirty="0"/>
              <a:t>Financial statements analyses</a:t>
            </a:r>
          </a:p>
          <a:p>
            <a:pPr marL="0" indent="0">
              <a:buNone/>
            </a:pPr>
            <a:r>
              <a:rPr lang="en-US" dirty="0" smtClean="0"/>
              <a:t>The </a:t>
            </a:r>
            <a:r>
              <a:rPr lang="en-US" dirty="0"/>
              <a:t>supervisor can use a bank’s financial information to produce a wide array </a:t>
            </a:r>
            <a:r>
              <a:rPr lang="en-US" dirty="0" smtClean="0"/>
              <a:t>of financial </a:t>
            </a:r>
            <a:r>
              <a:rPr lang="en-US" dirty="0"/>
              <a:t>ratios to assess the performance and financial condition of the bank. </a:t>
            </a:r>
            <a:endParaRPr lang="en-US" dirty="0" smtClean="0"/>
          </a:p>
        </p:txBody>
      </p:sp>
      <p:sp>
        <p:nvSpPr>
          <p:cNvPr id="4" name="Slide Number Placeholder 3"/>
          <p:cNvSpPr>
            <a:spLocks noGrp="1"/>
          </p:cNvSpPr>
          <p:nvPr>
            <p:ph type="sldNum" sz="quarter" idx="12"/>
          </p:nvPr>
        </p:nvSpPr>
        <p:spPr/>
        <p:txBody>
          <a:bodyPr/>
          <a:lstStyle/>
          <a:p>
            <a:fld id="{BF39AC1F-C05D-41F2-A6FD-E170478A299B}" type="slidenum">
              <a:rPr lang="en-US" smtClean="0"/>
              <a:pPr/>
              <a:t>19</a:t>
            </a:fld>
            <a:endParaRPr lang="en-US"/>
          </a:p>
        </p:txBody>
      </p:sp>
    </p:spTree>
    <p:extLst>
      <p:ext uri="{BB962C8B-B14F-4D97-AF65-F5344CB8AC3E}">
        <p14:creationId xmlns:p14="http://schemas.microsoft.com/office/powerpoint/2010/main" xmlns="" val="371987324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Supervision Methods for identification of weak Banks (Contd.)</a:t>
            </a:r>
            <a:endParaRPr lang="en-US" dirty="0"/>
          </a:p>
        </p:txBody>
      </p:sp>
      <p:sp>
        <p:nvSpPr>
          <p:cNvPr id="3" name="Content Placeholder 2"/>
          <p:cNvSpPr>
            <a:spLocks noGrp="1"/>
          </p:cNvSpPr>
          <p:nvPr>
            <p:ph idx="1"/>
          </p:nvPr>
        </p:nvSpPr>
        <p:spPr/>
        <p:txBody>
          <a:bodyPr/>
          <a:lstStyle/>
          <a:p>
            <a:pPr marL="0" indent="0">
              <a:buNone/>
            </a:pPr>
            <a:r>
              <a:rPr lang="en-US" dirty="0" smtClean="0"/>
              <a:t>The analysis involves:</a:t>
            </a:r>
          </a:p>
          <a:p>
            <a:r>
              <a:rPr lang="en-US" dirty="0" smtClean="0"/>
              <a:t>• comparison of the financial indicators of an individual bank to a peer group; and</a:t>
            </a:r>
          </a:p>
          <a:p>
            <a:r>
              <a:rPr lang="en-US" dirty="0" smtClean="0"/>
              <a:t>• examining the trend in an indicator.</a:t>
            </a:r>
          </a:p>
          <a:p>
            <a:endParaRPr lang="en-US" dirty="0"/>
          </a:p>
        </p:txBody>
      </p:sp>
      <p:sp>
        <p:nvSpPr>
          <p:cNvPr id="4" name="Slide Number Placeholder 3"/>
          <p:cNvSpPr>
            <a:spLocks noGrp="1"/>
          </p:cNvSpPr>
          <p:nvPr>
            <p:ph type="sldNum" sz="quarter" idx="12"/>
          </p:nvPr>
        </p:nvSpPr>
        <p:spPr/>
        <p:txBody>
          <a:bodyPr/>
          <a:lstStyle/>
          <a:p>
            <a:fld id="{BF39AC1F-C05D-41F2-A6FD-E170478A299B}" type="slidenum">
              <a:rPr lang="en-US" smtClean="0"/>
              <a:pPr/>
              <a:t>20</a:t>
            </a:fld>
            <a:endParaRPr lang="en-US"/>
          </a:p>
        </p:txBody>
      </p:sp>
    </p:spTree>
    <p:extLst>
      <p:ext uri="{BB962C8B-B14F-4D97-AF65-F5344CB8AC3E}">
        <p14:creationId xmlns:p14="http://schemas.microsoft.com/office/powerpoint/2010/main" xmlns="" val="376691834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Supervision Methods for identification of weak Banks (Contd.)</a:t>
            </a:r>
            <a:endParaRPr lang="en-US" dirty="0"/>
          </a:p>
        </p:txBody>
      </p:sp>
      <p:sp>
        <p:nvSpPr>
          <p:cNvPr id="3" name="Content Placeholder 2"/>
          <p:cNvSpPr>
            <a:spLocks noGrp="1"/>
          </p:cNvSpPr>
          <p:nvPr>
            <p:ph idx="1"/>
          </p:nvPr>
        </p:nvSpPr>
        <p:spPr/>
        <p:txBody>
          <a:bodyPr>
            <a:normAutofit/>
          </a:bodyPr>
          <a:lstStyle/>
          <a:p>
            <a:r>
              <a:rPr lang="en-US" dirty="0" smtClean="0"/>
              <a:t>The potential gaps and shortcomings in this monitoring tool are that:</a:t>
            </a:r>
          </a:p>
          <a:p>
            <a:endParaRPr lang="en-US" dirty="0" smtClean="0"/>
          </a:p>
          <a:p>
            <a:r>
              <a:rPr lang="en-US" dirty="0" smtClean="0"/>
              <a:t>• the relevance of the analysis is critically dependent on the quality of the information received from the bank.  This is why many supervisors look for independent testing of the accuracy of a bank’s returns;</a:t>
            </a:r>
          </a:p>
          <a:p>
            <a:endParaRPr lang="en-US" dirty="0" smtClean="0"/>
          </a:p>
          <a:p>
            <a:pPr marL="0" indent="0">
              <a:buNone/>
            </a:pPr>
            <a:endParaRPr lang="en-US" dirty="0"/>
          </a:p>
        </p:txBody>
      </p:sp>
      <p:sp>
        <p:nvSpPr>
          <p:cNvPr id="4" name="Slide Number Placeholder 3"/>
          <p:cNvSpPr>
            <a:spLocks noGrp="1"/>
          </p:cNvSpPr>
          <p:nvPr>
            <p:ph type="sldNum" sz="quarter" idx="12"/>
          </p:nvPr>
        </p:nvSpPr>
        <p:spPr/>
        <p:txBody>
          <a:bodyPr/>
          <a:lstStyle/>
          <a:p>
            <a:fld id="{BF39AC1F-C05D-41F2-A6FD-E170478A299B}" type="slidenum">
              <a:rPr lang="en-US" smtClean="0"/>
              <a:pPr/>
              <a:t>21</a:t>
            </a:fld>
            <a:endParaRPr lang="en-US"/>
          </a:p>
        </p:txBody>
      </p:sp>
    </p:spTree>
    <p:extLst>
      <p:ext uri="{BB962C8B-B14F-4D97-AF65-F5344CB8AC3E}">
        <p14:creationId xmlns:p14="http://schemas.microsoft.com/office/powerpoint/2010/main" xmlns="" val="369688086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Supervision Methods for identification of weak Banks (Contd.)</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 the ratios only portray the position at a particular point in time; financial indicators tend to be lagging indicators of weakness; and</a:t>
            </a:r>
          </a:p>
          <a:p>
            <a:endParaRPr lang="en-US" dirty="0" smtClean="0"/>
          </a:p>
          <a:p>
            <a:r>
              <a:rPr lang="en-US" dirty="0" smtClean="0"/>
              <a:t>• it should not be used in isolation without considering qualitative aspects. The bank’s corporate governance and risk management practices have a bearing on both the accuracy of the data and the likelihood that problems will in fact </a:t>
            </a:r>
            <a:r>
              <a:rPr lang="en-US" dirty="0" err="1" smtClean="0"/>
              <a:t>materialise</a:t>
            </a:r>
            <a:r>
              <a:rPr lang="en-US" dirty="0" smtClean="0"/>
              <a:t>.</a:t>
            </a:r>
          </a:p>
          <a:p>
            <a:endParaRPr lang="en-US" dirty="0"/>
          </a:p>
        </p:txBody>
      </p:sp>
      <p:sp>
        <p:nvSpPr>
          <p:cNvPr id="4" name="Slide Number Placeholder 3"/>
          <p:cNvSpPr>
            <a:spLocks noGrp="1"/>
          </p:cNvSpPr>
          <p:nvPr>
            <p:ph type="sldNum" sz="quarter" idx="12"/>
          </p:nvPr>
        </p:nvSpPr>
        <p:spPr/>
        <p:txBody>
          <a:bodyPr/>
          <a:lstStyle/>
          <a:p>
            <a:fld id="{BF39AC1F-C05D-41F2-A6FD-E170478A299B}" type="slidenum">
              <a:rPr lang="en-US" smtClean="0"/>
              <a:pPr/>
              <a:t>22</a:t>
            </a:fld>
            <a:endParaRPr lang="en-US"/>
          </a:p>
        </p:txBody>
      </p:sp>
    </p:spTree>
    <p:extLst>
      <p:ext uri="{BB962C8B-B14F-4D97-AF65-F5344CB8AC3E}">
        <p14:creationId xmlns:p14="http://schemas.microsoft.com/office/powerpoint/2010/main" xmlns="" val="293088146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Supervision Methods for identification of weak Banks (Contd.)</a:t>
            </a:r>
            <a:endParaRPr lang="en-US" dirty="0"/>
          </a:p>
        </p:txBody>
      </p:sp>
      <p:sp>
        <p:nvSpPr>
          <p:cNvPr id="3" name="Content Placeholder 2"/>
          <p:cNvSpPr>
            <a:spLocks noGrp="1"/>
          </p:cNvSpPr>
          <p:nvPr>
            <p:ph idx="1"/>
          </p:nvPr>
        </p:nvSpPr>
        <p:spPr/>
        <p:txBody>
          <a:bodyPr>
            <a:normAutofit/>
          </a:bodyPr>
          <a:lstStyle/>
          <a:p>
            <a:r>
              <a:rPr lang="en-US" b="1" i="1" dirty="0"/>
              <a:t>Early warning systems</a:t>
            </a:r>
          </a:p>
          <a:p>
            <a:r>
              <a:rPr lang="en-US" dirty="0" smtClean="0"/>
              <a:t>Based </a:t>
            </a:r>
            <a:r>
              <a:rPr lang="en-US" dirty="0"/>
              <a:t>in large part upon the regulatory reports submitted by banks, </a:t>
            </a:r>
            <a:r>
              <a:rPr lang="en-US" dirty="0" smtClean="0"/>
              <a:t>some supervisors </a:t>
            </a:r>
            <a:r>
              <a:rPr lang="en-US" dirty="0"/>
              <a:t>have developed or are developing statistically based early warning </a:t>
            </a:r>
            <a:r>
              <a:rPr lang="en-US" dirty="0" smtClean="0"/>
              <a:t>systems (EWS</a:t>
            </a:r>
            <a:r>
              <a:rPr lang="en-US" dirty="0"/>
              <a:t>). </a:t>
            </a:r>
            <a:endParaRPr lang="en-US" dirty="0" smtClean="0"/>
          </a:p>
        </p:txBody>
      </p:sp>
      <p:sp>
        <p:nvSpPr>
          <p:cNvPr id="4" name="Slide Number Placeholder 3"/>
          <p:cNvSpPr>
            <a:spLocks noGrp="1"/>
          </p:cNvSpPr>
          <p:nvPr>
            <p:ph type="sldNum" sz="quarter" idx="12"/>
          </p:nvPr>
        </p:nvSpPr>
        <p:spPr/>
        <p:txBody>
          <a:bodyPr/>
          <a:lstStyle/>
          <a:p>
            <a:fld id="{BF39AC1F-C05D-41F2-A6FD-E170478A299B}" type="slidenum">
              <a:rPr lang="en-US" smtClean="0"/>
              <a:pPr/>
              <a:t>23</a:t>
            </a:fld>
            <a:endParaRPr lang="en-US"/>
          </a:p>
        </p:txBody>
      </p:sp>
    </p:spTree>
    <p:extLst>
      <p:ext uri="{BB962C8B-B14F-4D97-AF65-F5344CB8AC3E}">
        <p14:creationId xmlns:p14="http://schemas.microsoft.com/office/powerpoint/2010/main" xmlns="" val="232908493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Supervision Methods for identification of weak Banks (Contd.)</a:t>
            </a:r>
            <a:endParaRPr lang="en-US" dirty="0"/>
          </a:p>
        </p:txBody>
      </p:sp>
      <p:sp>
        <p:nvSpPr>
          <p:cNvPr id="3" name="Content Placeholder 2"/>
          <p:cNvSpPr>
            <a:spLocks noGrp="1"/>
          </p:cNvSpPr>
          <p:nvPr>
            <p:ph idx="1"/>
          </p:nvPr>
        </p:nvSpPr>
        <p:spPr/>
        <p:txBody>
          <a:bodyPr/>
          <a:lstStyle/>
          <a:p>
            <a:r>
              <a:rPr lang="en-US" dirty="0" smtClean="0"/>
              <a:t>These models attempt to estimate the likelihood of failure or financial distress over a fixed time horizon. Alternatively, some EWS aim at predicting future insolvency by estimating potential future losses.</a:t>
            </a:r>
          </a:p>
          <a:p>
            <a:endParaRPr lang="en-US" dirty="0"/>
          </a:p>
        </p:txBody>
      </p:sp>
      <p:sp>
        <p:nvSpPr>
          <p:cNvPr id="4" name="Slide Number Placeholder 3"/>
          <p:cNvSpPr>
            <a:spLocks noGrp="1"/>
          </p:cNvSpPr>
          <p:nvPr>
            <p:ph type="sldNum" sz="quarter" idx="12"/>
          </p:nvPr>
        </p:nvSpPr>
        <p:spPr/>
        <p:txBody>
          <a:bodyPr/>
          <a:lstStyle/>
          <a:p>
            <a:fld id="{BF39AC1F-C05D-41F2-A6FD-E170478A299B}" type="slidenum">
              <a:rPr lang="en-US" smtClean="0"/>
              <a:pPr/>
              <a:t>24</a:t>
            </a:fld>
            <a:endParaRPr lang="en-US"/>
          </a:p>
        </p:txBody>
      </p:sp>
    </p:spTree>
    <p:extLst>
      <p:ext uri="{BB962C8B-B14F-4D97-AF65-F5344CB8AC3E}">
        <p14:creationId xmlns:p14="http://schemas.microsoft.com/office/powerpoint/2010/main" xmlns="" val="198534845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Supervision Methods for identification of weak Banks (Contd.)</a:t>
            </a:r>
            <a:endParaRPr lang="en-US" dirty="0"/>
          </a:p>
        </p:txBody>
      </p:sp>
      <p:sp>
        <p:nvSpPr>
          <p:cNvPr id="3" name="Content Placeholder 2"/>
          <p:cNvSpPr>
            <a:spLocks noGrp="1"/>
          </p:cNvSpPr>
          <p:nvPr>
            <p:ph idx="1"/>
          </p:nvPr>
        </p:nvSpPr>
        <p:spPr/>
        <p:txBody>
          <a:bodyPr>
            <a:normAutofit lnSpcReduction="10000"/>
          </a:bodyPr>
          <a:lstStyle/>
          <a:p>
            <a:r>
              <a:rPr lang="en-US" dirty="0" smtClean="0"/>
              <a:t>The inputs into the statistical models are mainly financial indicators - these can be objectively measured. </a:t>
            </a:r>
          </a:p>
          <a:p>
            <a:r>
              <a:rPr lang="en-US" dirty="0" smtClean="0"/>
              <a:t>Efforts to capture qualitative factors in models, such as the quality of management, internal controls, and overall risk management practices are difficult as they can only be represented, albeit imperfectly, by some proxy indicator. </a:t>
            </a:r>
          </a:p>
        </p:txBody>
      </p:sp>
      <p:sp>
        <p:nvSpPr>
          <p:cNvPr id="4" name="Slide Number Placeholder 3"/>
          <p:cNvSpPr>
            <a:spLocks noGrp="1"/>
          </p:cNvSpPr>
          <p:nvPr>
            <p:ph type="sldNum" sz="quarter" idx="12"/>
          </p:nvPr>
        </p:nvSpPr>
        <p:spPr/>
        <p:txBody>
          <a:bodyPr/>
          <a:lstStyle/>
          <a:p>
            <a:fld id="{BF39AC1F-C05D-41F2-A6FD-E170478A299B}" type="slidenum">
              <a:rPr lang="en-US" smtClean="0"/>
              <a:pPr/>
              <a:t>25</a:t>
            </a:fld>
            <a:endParaRPr lang="en-US"/>
          </a:p>
        </p:txBody>
      </p:sp>
    </p:spTree>
    <p:extLst>
      <p:ext uri="{BB962C8B-B14F-4D97-AF65-F5344CB8AC3E}">
        <p14:creationId xmlns:p14="http://schemas.microsoft.com/office/powerpoint/2010/main" xmlns="" val="384599102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Supervision Methods for identification of weak Banks (Contd.)</a:t>
            </a:r>
            <a:endParaRPr lang="en-US" dirty="0"/>
          </a:p>
        </p:txBody>
      </p:sp>
      <p:sp>
        <p:nvSpPr>
          <p:cNvPr id="3" name="Content Placeholder 2"/>
          <p:cNvSpPr>
            <a:spLocks noGrp="1"/>
          </p:cNvSpPr>
          <p:nvPr>
            <p:ph idx="1"/>
          </p:nvPr>
        </p:nvSpPr>
        <p:spPr/>
        <p:txBody>
          <a:bodyPr/>
          <a:lstStyle/>
          <a:p>
            <a:r>
              <a:rPr lang="en-US" dirty="0" smtClean="0"/>
              <a:t>It is also not easy to incorporate competitive and environmental factors. These are the drawbacks of EWS.</a:t>
            </a:r>
          </a:p>
          <a:p>
            <a:endParaRPr lang="en-US" dirty="0"/>
          </a:p>
        </p:txBody>
      </p:sp>
      <p:sp>
        <p:nvSpPr>
          <p:cNvPr id="4" name="Slide Number Placeholder 3"/>
          <p:cNvSpPr>
            <a:spLocks noGrp="1"/>
          </p:cNvSpPr>
          <p:nvPr>
            <p:ph type="sldNum" sz="quarter" idx="12"/>
          </p:nvPr>
        </p:nvSpPr>
        <p:spPr/>
        <p:txBody>
          <a:bodyPr/>
          <a:lstStyle/>
          <a:p>
            <a:fld id="{BF39AC1F-C05D-41F2-A6FD-E170478A299B}" type="slidenum">
              <a:rPr lang="en-US" smtClean="0"/>
              <a:pPr/>
              <a:t>26</a:t>
            </a:fld>
            <a:endParaRPr lang="en-US"/>
          </a:p>
        </p:txBody>
      </p:sp>
    </p:spTree>
    <p:extLst>
      <p:ext uri="{BB962C8B-B14F-4D97-AF65-F5344CB8AC3E}">
        <p14:creationId xmlns:p14="http://schemas.microsoft.com/office/powerpoint/2010/main" xmlns="" val="78520287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Supervision Methods for identification of weak Banks (Contd.)</a:t>
            </a:r>
            <a:endParaRPr lang="en-US" dirty="0"/>
          </a:p>
        </p:txBody>
      </p:sp>
      <p:sp>
        <p:nvSpPr>
          <p:cNvPr id="3" name="Content Placeholder 2"/>
          <p:cNvSpPr>
            <a:spLocks noGrp="1"/>
          </p:cNvSpPr>
          <p:nvPr>
            <p:ph idx="1"/>
          </p:nvPr>
        </p:nvSpPr>
        <p:spPr/>
        <p:txBody>
          <a:bodyPr>
            <a:normAutofit/>
          </a:bodyPr>
          <a:lstStyle/>
          <a:p>
            <a:r>
              <a:rPr lang="en-US" dirty="0" smtClean="0"/>
              <a:t>EWS will normally not provide firm evidence of weaknesses but will give indications for further investigations by the bank and by the supervisor. </a:t>
            </a:r>
          </a:p>
        </p:txBody>
      </p:sp>
      <p:sp>
        <p:nvSpPr>
          <p:cNvPr id="4" name="Slide Number Placeholder 3"/>
          <p:cNvSpPr>
            <a:spLocks noGrp="1"/>
          </p:cNvSpPr>
          <p:nvPr>
            <p:ph type="sldNum" sz="quarter" idx="12"/>
          </p:nvPr>
        </p:nvSpPr>
        <p:spPr/>
        <p:txBody>
          <a:bodyPr/>
          <a:lstStyle/>
          <a:p>
            <a:fld id="{BF39AC1F-C05D-41F2-A6FD-E170478A299B}" type="slidenum">
              <a:rPr lang="en-US" smtClean="0"/>
              <a:pPr/>
              <a:t>27</a:t>
            </a:fld>
            <a:endParaRPr lang="en-US"/>
          </a:p>
        </p:txBody>
      </p:sp>
    </p:spTree>
    <p:extLst>
      <p:ext uri="{BB962C8B-B14F-4D97-AF65-F5344CB8AC3E}">
        <p14:creationId xmlns:p14="http://schemas.microsoft.com/office/powerpoint/2010/main" xmlns="" val="426797830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Supervision Methods for identification of weak Banks (Contd.)</a:t>
            </a:r>
            <a:endParaRPr lang="en-US" dirty="0"/>
          </a:p>
        </p:txBody>
      </p:sp>
      <p:sp>
        <p:nvSpPr>
          <p:cNvPr id="3" name="Content Placeholder 2"/>
          <p:cNvSpPr>
            <a:spLocks noGrp="1"/>
          </p:cNvSpPr>
          <p:nvPr>
            <p:ph idx="1"/>
          </p:nvPr>
        </p:nvSpPr>
        <p:spPr/>
        <p:txBody>
          <a:bodyPr/>
          <a:lstStyle/>
          <a:p>
            <a:r>
              <a:rPr lang="en-US" dirty="0" smtClean="0"/>
              <a:t>Using EWS is particularly important for helping supervisors to direct limited supervisory resources towards banks or activities where weaknesses are most likely to be found.</a:t>
            </a:r>
          </a:p>
          <a:p>
            <a:endParaRPr lang="en-US" dirty="0"/>
          </a:p>
        </p:txBody>
      </p:sp>
      <p:sp>
        <p:nvSpPr>
          <p:cNvPr id="4" name="Slide Number Placeholder 3"/>
          <p:cNvSpPr>
            <a:spLocks noGrp="1"/>
          </p:cNvSpPr>
          <p:nvPr>
            <p:ph type="sldNum" sz="quarter" idx="12"/>
          </p:nvPr>
        </p:nvSpPr>
        <p:spPr/>
        <p:txBody>
          <a:bodyPr/>
          <a:lstStyle/>
          <a:p>
            <a:fld id="{BF39AC1F-C05D-41F2-A6FD-E170478A299B}" type="slidenum">
              <a:rPr lang="en-US" smtClean="0"/>
              <a:pPr/>
              <a:t>28</a:t>
            </a:fld>
            <a:endParaRPr lang="en-US"/>
          </a:p>
        </p:txBody>
      </p:sp>
    </p:spTree>
    <p:extLst>
      <p:ext uri="{BB962C8B-B14F-4D97-AF65-F5344CB8AC3E}">
        <p14:creationId xmlns:p14="http://schemas.microsoft.com/office/powerpoint/2010/main" xmlns="" val="308493360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Supervision Methods for identification of weak Banks (Contd.)</a:t>
            </a:r>
            <a:endParaRPr lang="en-US" dirty="0"/>
          </a:p>
        </p:txBody>
      </p:sp>
      <p:sp>
        <p:nvSpPr>
          <p:cNvPr id="3" name="Content Placeholder 2"/>
          <p:cNvSpPr>
            <a:spLocks noGrp="1"/>
          </p:cNvSpPr>
          <p:nvPr>
            <p:ph idx="1"/>
          </p:nvPr>
        </p:nvSpPr>
        <p:spPr/>
        <p:txBody>
          <a:bodyPr>
            <a:normAutofit/>
          </a:bodyPr>
          <a:lstStyle/>
          <a:p>
            <a:r>
              <a:rPr lang="en-US" b="1" i="1" dirty="0"/>
              <a:t>Supervisory rating systems</a:t>
            </a:r>
          </a:p>
          <a:p>
            <a:r>
              <a:rPr lang="en-US" dirty="0" smtClean="0"/>
              <a:t>Many </a:t>
            </a:r>
            <a:r>
              <a:rPr lang="en-US" dirty="0"/>
              <a:t>supervisors use a rating system to draw together assessments of the </a:t>
            </a:r>
            <a:r>
              <a:rPr lang="en-US" dirty="0" smtClean="0"/>
              <a:t>various components </a:t>
            </a:r>
            <a:r>
              <a:rPr lang="en-US" dirty="0"/>
              <a:t>of a bank’s condition. Although supervisors may take into account </a:t>
            </a:r>
            <a:r>
              <a:rPr lang="en-US" dirty="0" smtClean="0"/>
              <a:t>different components </a:t>
            </a:r>
            <a:r>
              <a:rPr lang="en-US" dirty="0"/>
              <a:t>and name their systems differently, there are many common factors in the </a:t>
            </a:r>
            <a:r>
              <a:rPr lang="en-US" dirty="0" smtClean="0"/>
              <a:t>rating process</a:t>
            </a:r>
            <a:r>
              <a:rPr lang="en-US" dirty="0"/>
              <a:t>. </a:t>
            </a:r>
          </a:p>
        </p:txBody>
      </p:sp>
      <p:sp>
        <p:nvSpPr>
          <p:cNvPr id="4" name="Slide Number Placeholder 3"/>
          <p:cNvSpPr>
            <a:spLocks noGrp="1"/>
          </p:cNvSpPr>
          <p:nvPr>
            <p:ph type="sldNum" sz="quarter" idx="12"/>
          </p:nvPr>
        </p:nvSpPr>
        <p:spPr/>
        <p:txBody>
          <a:bodyPr/>
          <a:lstStyle/>
          <a:p>
            <a:fld id="{BF39AC1F-C05D-41F2-A6FD-E170478A299B}" type="slidenum">
              <a:rPr lang="en-US" smtClean="0"/>
              <a:pPr/>
              <a:t>29</a:t>
            </a:fld>
            <a:endParaRPr lang="en-US"/>
          </a:p>
        </p:txBody>
      </p:sp>
    </p:spTree>
    <p:extLst>
      <p:ext uri="{BB962C8B-B14F-4D97-AF65-F5344CB8AC3E}">
        <p14:creationId xmlns:p14="http://schemas.microsoft.com/office/powerpoint/2010/main" xmlns="" val="309750350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Supervision Methods for identification of weak Banks (Contd.)</a:t>
            </a:r>
            <a:endParaRPr lang="en-US" dirty="0"/>
          </a:p>
        </p:txBody>
      </p:sp>
      <p:sp>
        <p:nvSpPr>
          <p:cNvPr id="3" name="Content Placeholder 2"/>
          <p:cNvSpPr>
            <a:spLocks noGrp="1"/>
          </p:cNvSpPr>
          <p:nvPr>
            <p:ph idx="1"/>
          </p:nvPr>
        </p:nvSpPr>
        <p:spPr/>
        <p:txBody>
          <a:bodyPr>
            <a:normAutofit fontScale="92500"/>
          </a:bodyPr>
          <a:lstStyle/>
          <a:p>
            <a:r>
              <a:rPr lang="en-US" dirty="0" smtClean="0"/>
              <a:t>They include capital, asset quality, management, earnings, liquidity, sensitivity to market risk and operational risk. A major benefit of a supervisory rating system (SRS) is that it provides a structured and comprehensive framework. </a:t>
            </a:r>
          </a:p>
          <a:p>
            <a:r>
              <a:rPr lang="en-US" dirty="0" smtClean="0"/>
              <a:t>Quantitative and qualitative information are collected and </a:t>
            </a:r>
            <a:r>
              <a:rPr lang="en-US" dirty="0" err="1" smtClean="0"/>
              <a:t>analysed</a:t>
            </a:r>
            <a:r>
              <a:rPr lang="en-US" dirty="0" smtClean="0"/>
              <a:t> on a consistent basis and supervision is focused on deviations from the “normal”.</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BF39AC1F-C05D-41F2-A6FD-E170478A299B}" type="slidenum">
              <a:rPr lang="en-US" smtClean="0"/>
              <a:pPr/>
              <a:t>30</a:t>
            </a:fld>
            <a:endParaRPr lang="en-US"/>
          </a:p>
        </p:txBody>
      </p:sp>
    </p:spTree>
    <p:extLst>
      <p:ext uri="{BB962C8B-B14F-4D97-AF65-F5344CB8AC3E}">
        <p14:creationId xmlns:p14="http://schemas.microsoft.com/office/powerpoint/2010/main" xmlns="" val="75491098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Supervision Methods for identification of weak Banks (Contd.)</a:t>
            </a:r>
            <a:endParaRPr lang="en-US" dirty="0"/>
          </a:p>
        </p:txBody>
      </p:sp>
      <p:sp>
        <p:nvSpPr>
          <p:cNvPr id="3" name="Content Placeholder 2"/>
          <p:cNvSpPr>
            <a:spLocks noGrp="1"/>
          </p:cNvSpPr>
          <p:nvPr>
            <p:ph idx="1"/>
          </p:nvPr>
        </p:nvSpPr>
        <p:spPr/>
        <p:txBody>
          <a:bodyPr/>
          <a:lstStyle/>
          <a:p>
            <a:r>
              <a:rPr lang="en-US" dirty="0" smtClean="0"/>
              <a:t>Applying the framework should lead to a closer co-operation between offsite and onsite supervision.</a:t>
            </a:r>
          </a:p>
          <a:p>
            <a:endParaRPr lang="en-US" dirty="0"/>
          </a:p>
        </p:txBody>
      </p:sp>
      <p:sp>
        <p:nvSpPr>
          <p:cNvPr id="4" name="Slide Number Placeholder 3"/>
          <p:cNvSpPr>
            <a:spLocks noGrp="1"/>
          </p:cNvSpPr>
          <p:nvPr>
            <p:ph type="sldNum" sz="quarter" idx="12"/>
          </p:nvPr>
        </p:nvSpPr>
        <p:spPr/>
        <p:txBody>
          <a:bodyPr/>
          <a:lstStyle/>
          <a:p>
            <a:fld id="{BF39AC1F-C05D-41F2-A6FD-E170478A299B}" type="slidenum">
              <a:rPr lang="en-US" smtClean="0"/>
              <a:pPr/>
              <a:t>31</a:t>
            </a:fld>
            <a:endParaRPr lang="en-US"/>
          </a:p>
        </p:txBody>
      </p:sp>
    </p:spTree>
    <p:extLst>
      <p:ext uri="{BB962C8B-B14F-4D97-AF65-F5344CB8AC3E}">
        <p14:creationId xmlns:p14="http://schemas.microsoft.com/office/powerpoint/2010/main" xmlns="" val="279553851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Supervision Methods for identification of weak Banks (Contd.)</a:t>
            </a:r>
            <a:endParaRPr lang="en-US" dirty="0"/>
          </a:p>
        </p:txBody>
      </p:sp>
      <p:sp>
        <p:nvSpPr>
          <p:cNvPr id="3" name="Content Placeholder 2"/>
          <p:cNvSpPr>
            <a:spLocks noGrp="1"/>
          </p:cNvSpPr>
          <p:nvPr>
            <p:ph idx="1"/>
          </p:nvPr>
        </p:nvSpPr>
        <p:spPr/>
        <p:txBody>
          <a:bodyPr>
            <a:normAutofit/>
          </a:bodyPr>
          <a:lstStyle/>
          <a:p>
            <a:r>
              <a:rPr lang="en-US" dirty="0"/>
              <a:t>Onsite examiners should be promptly informed of indications of weaknesses </a:t>
            </a:r>
            <a:r>
              <a:rPr lang="en-US" dirty="0" smtClean="0"/>
              <a:t>in specific </a:t>
            </a:r>
            <a:r>
              <a:rPr lang="en-US" dirty="0"/>
              <a:t>banks; and onsite examiners should alert the offsite function to look for </a:t>
            </a:r>
            <a:r>
              <a:rPr lang="en-US" dirty="0" smtClean="0"/>
              <a:t>specific areas/banks/activities </a:t>
            </a:r>
            <a:r>
              <a:rPr lang="en-US" dirty="0"/>
              <a:t>where they suspect that weaknesses may exist. An SRS does not </a:t>
            </a:r>
            <a:r>
              <a:rPr lang="en-US" dirty="0" smtClean="0"/>
              <a:t>of course </a:t>
            </a:r>
            <a:r>
              <a:rPr lang="en-US" dirty="0"/>
              <a:t>preclude decisions to collect and </a:t>
            </a:r>
            <a:r>
              <a:rPr lang="en-US" dirty="0" err="1"/>
              <a:t>analyse</a:t>
            </a:r>
            <a:r>
              <a:rPr lang="en-US" dirty="0"/>
              <a:t> specific data – outside the </a:t>
            </a:r>
            <a:r>
              <a:rPr lang="en-US" dirty="0" smtClean="0"/>
              <a:t>usual framework </a:t>
            </a:r>
            <a:r>
              <a:rPr lang="en-US" dirty="0"/>
              <a:t>- on an ad hoc basis.</a:t>
            </a:r>
          </a:p>
          <a:p>
            <a:endParaRPr lang="en-US" dirty="0"/>
          </a:p>
        </p:txBody>
      </p:sp>
      <p:sp>
        <p:nvSpPr>
          <p:cNvPr id="4" name="Slide Number Placeholder 3"/>
          <p:cNvSpPr>
            <a:spLocks noGrp="1"/>
          </p:cNvSpPr>
          <p:nvPr>
            <p:ph type="sldNum" sz="quarter" idx="12"/>
          </p:nvPr>
        </p:nvSpPr>
        <p:spPr/>
        <p:txBody>
          <a:bodyPr/>
          <a:lstStyle/>
          <a:p>
            <a:fld id="{BF39AC1F-C05D-41F2-A6FD-E170478A299B}" type="slidenum">
              <a:rPr lang="en-US" smtClean="0"/>
              <a:pPr/>
              <a:t>32</a:t>
            </a:fld>
            <a:endParaRPr lang="en-US"/>
          </a:p>
        </p:txBody>
      </p:sp>
    </p:spTree>
    <p:extLst>
      <p:ext uri="{BB962C8B-B14F-4D97-AF65-F5344CB8AC3E}">
        <p14:creationId xmlns:p14="http://schemas.microsoft.com/office/powerpoint/2010/main" xmlns="" val="116451731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Supervision Methods for identification of weak Banks (Contd.)</a:t>
            </a:r>
            <a:endParaRPr lang="en-US" dirty="0"/>
          </a:p>
        </p:txBody>
      </p:sp>
      <p:sp>
        <p:nvSpPr>
          <p:cNvPr id="3" name="Content Placeholder 2"/>
          <p:cNvSpPr>
            <a:spLocks noGrp="1"/>
          </p:cNvSpPr>
          <p:nvPr>
            <p:ph idx="1"/>
          </p:nvPr>
        </p:nvSpPr>
        <p:spPr/>
        <p:txBody>
          <a:bodyPr/>
          <a:lstStyle/>
          <a:p>
            <a:r>
              <a:rPr lang="en-US" dirty="0" smtClean="0"/>
              <a:t>In many countries, banks below a certain rating would automatically receive special supervisory attention. The SRS indicates which banks are more susceptible to future problems, so that further supervisory resources can focus on these banks.</a:t>
            </a:r>
          </a:p>
          <a:p>
            <a:endParaRPr lang="en-US" dirty="0"/>
          </a:p>
        </p:txBody>
      </p:sp>
      <p:sp>
        <p:nvSpPr>
          <p:cNvPr id="4" name="Slide Number Placeholder 3"/>
          <p:cNvSpPr>
            <a:spLocks noGrp="1"/>
          </p:cNvSpPr>
          <p:nvPr>
            <p:ph type="sldNum" sz="quarter" idx="12"/>
          </p:nvPr>
        </p:nvSpPr>
        <p:spPr/>
        <p:txBody>
          <a:bodyPr/>
          <a:lstStyle/>
          <a:p>
            <a:fld id="{BF39AC1F-C05D-41F2-A6FD-E170478A299B}" type="slidenum">
              <a:rPr lang="en-US" smtClean="0"/>
              <a:pPr/>
              <a:t>33</a:t>
            </a:fld>
            <a:endParaRPr lang="en-US"/>
          </a:p>
        </p:txBody>
      </p:sp>
    </p:spTree>
    <p:extLst>
      <p:ext uri="{BB962C8B-B14F-4D97-AF65-F5344CB8AC3E}">
        <p14:creationId xmlns:p14="http://schemas.microsoft.com/office/powerpoint/2010/main" xmlns="" val="401912565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Supervision Methods for identification of weak Banks (Contd.)</a:t>
            </a:r>
            <a:endParaRPr lang="en-US" dirty="0"/>
          </a:p>
        </p:txBody>
      </p:sp>
      <p:sp>
        <p:nvSpPr>
          <p:cNvPr id="3" name="Content Placeholder 2"/>
          <p:cNvSpPr>
            <a:spLocks noGrp="1"/>
          </p:cNvSpPr>
          <p:nvPr>
            <p:ph idx="1"/>
          </p:nvPr>
        </p:nvSpPr>
        <p:spPr/>
        <p:txBody>
          <a:bodyPr>
            <a:normAutofit/>
          </a:bodyPr>
          <a:lstStyle/>
          <a:p>
            <a:r>
              <a:rPr lang="en-US" b="1" i="1" dirty="0"/>
              <a:t>Risk-based supervision</a:t>
            </a:r>
          </a:p>
          <a:p>
            <a:r>
              <a:rPr lang="en-US" dirty="0" smtClean="0"/>
              <a:t>An </a:t>
            </a:r>
            <a:r>
              <a:rPr lang="en-US" dirty="0"/>
              <a:t>increasing number of supervisors are moving to risk-based supervision. This is </a:t>
            </a:r>
            <a:r>
              <a:rPr lang="en-US" dirty="0" smtClean="0"/>
              <a:t>a forward </a:t>
            </a:r>
            <a:r>
              <a:rPr lang="en-US" dirty="0"/>
              <a:t>looking approach where the supervisor assesses the various business areas of </a:t>
            </a:r>
            <a:r>
              <a:rPr lang="en-US" dirty="0" smtClean="0"/>
              <a:t>the bank </a:t>
            </a:r>
            <a:r>
              <a:rPr lang="en-US" dirty="0"/>
              <a:t>and the associated quality of management and internal controls to identify the areas </a:t>
            </a:r>
            <a:r>
              <a:rPr lang="en-US" dirty="0" smtClean="0"/>
              <a:t>of greatest </a:t>
            </a:r>
            <a:r>
              <a:rPr lang="en-US" dirty="0"/>
              <a:t>risk and concern. </a:t>
            </a:r>
            <a:endParaRPr lang="en-US" dirty="0" smtClean="0"/>
          </a:p>
        </p:txBody>
      </p:sp>
      <p:sp>
        <p:nvSpPr>
          <p:cNvPr id="4" name="Slide Number Placeholder 3"/>
          <p:cNvSpPr>
            <a:spLocks noGrp="1"/>
          </p:cNvSpPr>
          <p:nvPr>
            <p:ph type="sldNum" sz="quarter" idx="12"/>
          </p:nvPr>
        </p:nvSpPr>
        <p:spPr/>
        <p:txBody>
          <a:bodyPr/>
          <a:lstStyle/>
          <a:p>
            <a:fld id="{BF39AC1F-C05D-41F2-A6FD-E170478A299B}" type="slidenum">
              <a:rPr lang="en-US" smtClean="0"/>
              <a:pPr/>
              <a:t>34</a:t>
            </a:fld>
            <a:endParaRPr lang="en-US"/>
          </a:p>
        </p:txBody>
      </p:sp>
    </p:spTree>
    <p:extLst>
      <p:ext uri="{BB962C8B-B14F-4D97-AF65-F5344CB8AC3E}">
        <p14:creationId xmlns:p14="http://schemas.microsoft.com/office/powerpoint/2010/main" xmlns="" val="206980986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Supervision Methods for identification of weak Banks (Contd.)</a:t>
            </a:r>
            <a:endParaRPr lang="en-US" dirty="0"/>
          </a:p>
        </p:txBody>
      </p:sp>
      <p:sp>
        <p:nvSpPr>
          <p:cNvPr id="3" name="Content Placeholder 2"/>
          <p:cNvSpPr>
            <a:spLocks noGrp="1"/>
          </p:cNvSpPr>
          <p:nvPr>
            <p:ph idx="1"/>
          </p:nvPr>
        </p:nvSpPr>
        <p:spPr/>
        <p:txBody>
          <a:bodyPr/>
          <a:lstStyle/>
          <a:p>
            <a:r>
              <a:rPr lang="en-US" dirty="0" smtClean="0"/>
              <a:t>The supervisory focus is directed to these areas to allow the supervisor to identify problems at an early stage. </a:t>
            </a:r>
          </a:p>
          <a:p>
            <a:endParaRPr lang="en-US" dirty="0"/>
          </a:p>
          <a:p>
            <a:r>
              <a:rPr lang="en-US" dirty="0" smtClean="0"/>
              <a:t>Many banks have seen the advantages of a risk-based approach and adopted the methodology for their own internal audit work.</a:t>
            </a:r>
          </a:p>
          <a:p>
            <a:endParaRPr lang="en-US" dirty="0"/>
          </a:p>
        </p:txBody>
      </p:sp>
      <p:sp>
        <p:nvSpPr>
          <p:cNvPr id="4" name="Slide Number Placeholder 3"/>
          <p:cNvSpPr>
            <a:spLocks noGrp="1"/>
          </p:cNvSpPr>
          <p:nvPr>
            <p:ph type="sldNum" sz="quarter" idx="12"/>
          </p:nvPr>
        </p:nvSpPr>
        <p:spPr/>
        <p:txBody>
          <a:bodyPr/>
          <a:lstStyle/>
          <a:p>
            <a:fld id="{BF39AC1F-C05D-41F2-A6FD-E170478A299B}" type="slidenum">
              <a:rPr lang="en-US" smtClean="0"/>
              <a:pPr/>
              <a:t>35</a:t>
            </a:fld>
            <a:endParaRPr lang="en-US"/>
          </a:p>
        </p:txBody>
      </p:sp>
    </p:spTree>
    <p:extLst>
      <p:ext uri="{BB962C8B-B14F-4D97-AF65-F5344CB8AC3E}">
        <p14:creationId xmlns:p14="http://schemas.microsoft.com/office/powerpoint/2010/main" xmlns="" val="205309376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Supervision Methods for identification of weak Banks (Contd.)</a:t>
            </a:r>
            <a:endParaRPr lang="en-US" dirty="0"/>
          </a:p>
        </p:txBody>
      </p:sp>
      <p:sp>
        <p:nvSpPr>
          <p:cNvPr id="3" name="Content Placeholder 2"/>
          <p:cNvSpPr>
            <a:spLocks noGrp="1"/>
          </p:cNvSpPr>
          <p:nvPr>
            <p:ph idx="1"/>
          </p:nvPr>
        </p:nvSpPr>
        <p:spPr/>
        <p:txBody>
          <a:bodyPr>
            <a:normAutofit/>
          </a:bodyPr>
          <a:lstStyle/>
          <a:p>
            <a:r>
              <a:rPr lang="en-US" dirty="0" smtClean="0"/>
              <a:t>In practice this means identifying, often through the firm’s own management accounts and internal audit function, the significant business units and those areas of inherently high business risk, such as a division of the bank that is consciously targeting riskier borrowers. </a:t>
            </a:r>
            <a:endParaRPr lang="en-US" dirty="0"/>
          </a:p>
        </p:txBody>
      </p:sp>
      <p:sp>
        <p:nvSpPr>
          <p:cNvPr id="4" name="Slide Number Placeholder 3"/>
          <p:cNvSpPr>
            <a:spLocks noGrp="1"/>
          </p:cNvSpPr>
          <p:nvPr>
            <p:ph type="sldNum" sz="quarter" idx="12"/>
          </p:nvPr>
        </p:nvSpPr>
        <p:spPr/>
        <p:txBody>
          <a:bodyPr/>
          <a:lstStyle/>
          <a:p>
            <a:fld id="{BF39AC1F-C05D-41F2-A6FD-E170478A299B}" type="slidenum">
              <a:rPr lang="en-US" smtClean="0"/>
              <a:pPr/>
              <a:t>36</a:t>
            </a:fld>
            <a:endParaRPr lang="en-US"/>
          </a:p>
        </p:txBody>
      </p:sp>
    </p:spTree>
    <p:extLst>
      <p:ext uri="{BB962C8B-B14F-4D97-AF65-F5344CB8AC3E}">
        <p14:creationId xmlns:p14="http://schemas.microsoft.com/office/powerpoint/2010/main" xmlns="" val="368247951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Supervision Methods for identification of weak Banks (Contd.)</a:t>
            </a:r>
            <a:endParaRPr lang="en-US" dirty="0"/>
          </a:p>
        </p:txBody>
      </p:sp>
      <p:sp>
        <p:nvSpPr>
          <p:cNvPr id="3" name="Content Placeholder 2"/>
          <p:cNvSpPr>
            <a:spLocks noGrp="1"/>
          </p:cNvSpPr>
          <p:nvPr>
            <p:ph idx="1"/>
          </p:nvPr>
        </p:nvSpPr>
        <p:spPr/>
        <p:txBody>
          <a:bodyPr/>
          <a:lstStyle/>
          <a:p>
            <a:r>
              <a:rPr lang="en-US" dirty="0" smtClean="0"/>
              <a:t>The supervisor may concentrate his efforts on examining the robustness of the controls in these areas. Alternatively this approach may identify and focus on relatively weak controls, such as an understaffed internal audit function relative to the bank’s peers. </a:t>
            </a:r>
            <a:endParaRPr lang="en-US" dirty="0"/>
          </a:p>
        </p:txBody>
      </p:sp>
      <p:sp>
        <p:nvSpPr>
          <p:cNvPr id="4" name="Slide Number Placeholder 3"/>
          <p:cNvSpPr>
            <a:spLocks noGrp="1"/>
          </p:cNvSpPr>
          <p:nvPr>
            <p:ph type="sldNum" sz="quarter" idx="12"/>
          </p:nvPr>
        </p:nvSpPr>
        <p:spPr/>
        <p:txBody>
          <a:bodyPr/>
          <a:lstStyle/>
          <a:p>
            <a:fld id="{BF39AC1F-C05D-41F2-A6FD-E170478A299B}" type="slidenum">
              <a:rPr lang="en-US" smtClean="0"/>
              <a:pPr/>
              <a:t>37</a:t>
            </a:fld>
            <a:endParaRPr lang="en-US"/>
          </a:p>
        </p:txBody>
      </p:sp>
    </p:spTree>
    <p:extLst>
      <p:ext uri="{BB962C8B-B14F-4D97-AF65-F5344CB8AC3E}">
        <p14:creationId xmlns:p14="http://schemas.microsoft.com/office/powerpoint/2010/main" xmlns="" val="87247008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Supervision Methods for identification of weak Banks (Contd.)</a:t>
            </a:r>
            <a:endParaRPr lang="en-US" dirty="0"/>
          </a:p>
        </p:txBody>
      </p:sp>
      <p:sp>
        <p:nvSpPr>
          <p:cNvPr id="3" name="Content Placeholder 2"/>
          <p:cNvSpPr>
            <a:spLocks noGrp="1"/>
          </p:cNvSpPr>
          <p:nvPr>
            <p:ph idx="1"/>
          </p:nvPr>
        </p:nvSpPr>
        <p:spPr/>
        <p:txBody>
          <a:bodyPr/>
          <a:lstStyle/>
          <a:p>
            <a:r>
              <a:rPr lang="en-US" dirty="0" smtClean="0"/>
              <a:t>The supervisor’s resources will be targeted at discovering more about, and probably implementing a remedial action plan for, the area of weakness.</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BF39AC1F-C05D-41F2-A6FD-E170478A299B}" type="slidenum">
              <a:rPr lang="en-US" smtClean="0"/>
              <a:pPr/>
              <a:t>38</a:t>
            </a:fld>
            <a:endParaRPr lang="en-US"/>
          </a:p>
        </p:txBody>
      </p:sp>
    </p:spTree>
    <p:extLst>
      <p:ext uri="{BB962C8B-B14F-4D97-AF65-F5344CB8AC3E}">
        <p14:creationId xmlns:p14="http://schemas.microsoft.com/office/powerpoint/2010/main" xmlns="" val="284438894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Supervision Methods for identification of weak Banks (Contd.)</a:t>
            </a:r>
            <a:endParaRPr lang="en-US" dirty="0"/>
          </a:p>
        </p:txBody>
      </p:sp>
      <p:sp>
        <p:nvSpPr>
          <p:cNvPr id="3" name="Content Placeholder 2"/>
          <p:cNvSpPr>
            <a:spLocks noGrp="1"/>
          </p:cNvSpPr>
          <p:nvPr>
            <p:ph idx="1"/>
          </p:nvPr>
        </p:nvSpPr>
        <p:spPr/>
        <p:txBody>
          <a:bodyPr>
            <a:normAutofit/>
          </a:bodyPr>
          <a:lstStyle/>
          <a:p>
            <a:r>
              <a:rPr lang="en-US" b="1" i="1" dirty="0"/>
              <a:t>Surveillance of the banking system</a:t>
            </a:r>
          </a:p>
          <a:p>
            <a:r>
              <a:rPr lang="en-US" dirty="0" smtClean="0"/>
              <a:t>The </a:t>
            </a:r>
            <a:r>
              <a:rPr lang="en-US" dirty="0"/>
              <a:t>surveillance of banks for supervisory purposes focuses mainly on the risks </a:t>
            </a:r>
            <a:r>
              <a:rPr lang="en-US" dirty="0" smtClean="0"/>
              <a:t>of failure </a:t>
            </a:r>
            <a:r>
              <a:rPr lang="en-US" dirty="0"/>
              <a:t>of an </a:t>
            </a:r>
            <a:r>
              <a:rPr lang="en-US" i="1" dirty="0"/>
              <a:t>individual </a:t>
            </a:r>
            <a:r>
              <a:rPr lang="en-US" dirty="0"/>
              <a:t>bank. Surveillance of the banking system (and the financial system) </a:t>
            </a:r>
            <a:r>
              <a:rPr lang="en-US" dirty="0" smtClean="0"/>
              <a:t>as a </a:t>
            </a:r>
            <a:r>
              <a:rPr lang="en-US" dirty="0"/>
              <a:t>whole can also provide early warning indicators of financial system problems which, in </a:t>
            </a:r>
            <a:r>
              <a:rPr lang="en-US" dirty="0" smtClean="0"/>
              <a:t>turn, may </a:t>
            </a:r>
            <a:r>
              <a:rPr lang="en-US" dirty="0"/>
              <a:t>affect individual banks. </a:t>
            </a:r>
          </a:p>
        </p:txBody>
      </p:sp>
      <p:sp>
        <p:nvSpPr>
          <p:cNvPr id="4" name="Slide Number Placeholder 3"/>
          <p:cNvSpPr>
            <a:spLocks noGrp="1"/>
          </p:cNvSpPr>
          <p:nvPr>
            <p:ph type="sldNum" sz="quarter" idx="12"/>
          </p:nvPr>
        </p:nvSpPr>
        <p:spPr/>
        <p:txBody>
          <a:bodyPr/>
          <a:lstStyle/>
          <a:p>
            <a:fld id="{BF39AC1F-C05D-41F2-A6FD-E170478A299B}" type="slidenum">
              <a:rPr lang="en-US" smtClean="0"/>
              <a:pPr/>
              <a:t>39</a:t>
            </a:fld>
            <a:endParaRPr lang="en-US"/>
          </a:p>
        </p:txBody>
      </p:sp>
    </p:spTree>
    <p:extLst>
      <p:ext uri="{BB962C8B-B14F-4D97-AF65-F5344CB8AC3E}">
        <p14:creationId xmlns:p14="http://schemas.microsoft.com/office/powerpoint/2010/main" xmlns="" val="420096754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Supervision Methods for identification of weak Banks (Contd.)</a:t>
            </a:r>
            <a:endParaRPr lang="en-US" dirty="0"/>
          </a:p>
        </p:txBody>
      </p:sp>
      <p:sp>
        <p:nvSpPr>
          <p:cNvPr id="3" name="Content Placeholder 2"/>
          <p:cNvSpPr>
            <a:spLocks noGrp="1"/>
          </p:cNvSpPr>
          <p:nvPr>
            <p:ph idx="1"/>
          </p:nvPr>
        </p:nvSpPr>
        <p:spPr/>
        <p:txBody>
          <a:bodyPr>
            <a:normAutofit/>
          </a:bodyPr>
          <a:lstStyle/>
          <a:p>
            <a:r>
              <a:rPr lang="en-US" dirty="0" smtClean="0"/>
              <a:t>Analysis of the state of the economy and credit conditions can help inform the supervisory approach to individual banks. </a:t>
            </a:r>
          </a:p>
          <a:p>
            <a:r>
              <a:rPr lang="en-US" dirty="0" smtClean="0"/>
              <a:t>For example, if economic surveillance suggests there is a significant risk of a decline in real estate values, the supervisor would be wise to monitor more closely those banks with particular exposure to the sector. </a:t>
            </a:r>
            <a:endParaRPr lang="en-US" dirty="0"/>
          </a:p>
        </p:txBody>
      </p:sp>
      <p:sp>
        <p:nvSpPr>
          <p:cNvPr id="4" name="Slide Number Placeholder 3"/>
          <p:cNvSpPr>
            <a:spLocks noGrp="1"/>
          </p:cNvSpPr>
          <p:nvPr>
            <p:ph type="sldNum" sz="quarter" idx="12"/>
          </p:nvPr>
        </p:nvSpPr>
        <p:spPr/>
        <p:txBody>
          <a:bodyPr/>
          <a:lstStyle/>
          <a:p>
            <a:fld id="{BF39AC1F-C05D-41F2-A6FD-E170478A299B}" type="slidenum">
              <a:rPr lang="en-US" smtClean="0"/>
              <a:pPr/>
              <a:t>40</a:t>
            </a:fld>
            <a:endParaRPr lang="en-US"/>
          </a:p>
        </p:txBody>
      </p:sp>
    </p:spTree>
    <p:extLst>
      <p:ext uri="{BB962C8B-B14F-4D97-AF65-F5344CB8AC3E}">
        <p14:creationId xmlns:p14="http://schemas.microsoft.com/office/powerpoint/2010/main" xmlns="" val="179179030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Supervision Methods for identification of weak Banks (Contd.)</a:t>
            </a:r>
            <a:endParaRPr lang="en-US" dirty="0"/>
          </a:p>
        </p:txBody>
      </p:sp>
      <p:sp>
        <p:nvSpPr>
          <p:cNvPr id="3" name="Content Placeholder 2"/>
          <p:cNvSpPr>
            <a:spLocks noGrp="1"/>
          </p:cNvSpPr>
          <p:nvPr>
            <p:ph idx="1"/>
          </p:nvPr>
        </p:nvSpPr>
        <p:spPr/>
        <p:txBody>
          <a:bodyPr>
            <a:normAutofit/>
          </a:bodyPr>
          <a:lstStyle/>
          <a:p>
            <a:r>
              <a:rPr lang="en-US" dirty="0" smtClean="0"/>
              <a:t>Surveillance of the banking system entails identification of potential external shocks to the domestic and international environment and an assessment of how the banking system will be affected by these shocks. </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BF39AC1F-C05D-41F2-A6FD-E170478A299B}" type="slidenum">
              <a:rPr lang="en-US" smtClean="0"/>
              <a:pPr/>
              <a:t>41</a:t>
            </a:fld>
            <a:endParaRPr lang="en-US"/>
          </a:p>
        </p:txBody>
      </p:sp>
    </p:spTree>
    <p:extLst>
      <p:ext uri="{BB962C8B-B14F-4D97-AF65-F5344CB8AC3E}">
        <p14:creationId xmlns:p14="http://schemas.microsoft.com/office/powerpoint/2010/main" xmlns="" val="374303304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Supervision Methods for identification of weak Banks (Contd.)</a:t>
            </a:r>
            <a:endParaRPr lang="en-US" dirty="0"/>
          </a:p>
        </p:txBody>
      </p:sp>
      <p:sp>
        <p:nvSpPr>
          <p:cNvPr id="3" name="Content Placeholder 2"/>
          <p:cNvSpPr>
            <a:spLocks noGrp="1"/>
          </p:cNvSpPr>
          <p:nvPr>
            <p:ph idx="1"/>
          </p:nvPr>
        </p:nvSpPr>
        <p:spPr/>
        <p:txBody>
          <a:bodyPr>
            <a:normAutofit/>
          </a:bodyPr>
          <a:lstStyle/>
          <a:p>
            <a:r>
              <a:rPr lang="en-US" dirty="0"/>
              <a:t>One approach in measuring credit </a:t>
            </a:r>
            <a:r>
              <a:rPr lang="en-US" dirty="0" smtClean="0"/>
              <a:t>risk is </a:t>
            </a:r>
            <a:r>
              <a:rPr lang="en-US" dirty="0"/>
              <a:t>to trace through, using a </a:t>
            </a:r>
            <a:r>
              <a:rPr lang="en-US" dirty="0" smtClean="0"/>
              <a:t>quantitative macroeconomic </a:t>
            </a:r>
            <a:r>
              <a:rPr lang="en-US" dirty="0"/>
              <a:t>model or more qualitative analysis, the effects of an exogenous </a:t>
            </a:r>
            <a:r>
              <a:rPr lang="en-US" dirty="0" smtClean="0"/>
              <a:t>adverse event</a:t>
            </a:r>
            <a:r>
              <a:rPr lang="en-US" dirty="0"/>
              <a:t>, such as an increase in interest rates or a marked slowdown in aggregate </a:t>
            </a:r>
            <a:r>
              <a:rPr lang="en-US" dirty="0" smtClean="0"/>
              <a:t>demand, and </a:t>
            </a:r>
            <a:r>
              <a:rPr lang="en-US" dirty="0"/>
              <a:t>thus output growth. </a:t>
            </a:r>
          </a:p>
        </p:txBody>
      </p:sp>
      <p:sp>
        <p:nvSpPr>
          <p:cNvPr id="4" name="Slide Number Placeholder 3"/>
          <p:cNvSpPr>
            <a:spLocks noGrp="1"/>
          </p:cNvSpPr>
          <p:nvPr>
            <p:ph type="sldNum" sz="quarter" idx="12"/>
          </p:nvPr>
        </p:nvSpPr>
        <p:spPr/>
        <p:txBody>
          <a:bodyPr/>
          <a:lstStyle/>
          <a:p>
            <a:fld id="{BF39AC1F-C05D-41F2-A6FD-E170478A299B}" type="slidenum">
              <a:rPr lang="en-US" smtClean="0"/>
              <a:pPr/>
              <a:t>42</a:t>
            </a:fld>
            <a:endParaRPr lang="en-US"/>
          </a:p>
        </p:txBody>
      </p:sp>
    </p:spTree>
    <p:extLst>
      <p:ext uri="{BB962C8B-B14F-4D97-AF65-F5344CB8AC3E}">
        <p14:creationId xmlns:p14="http://schemas.microsoft.com/office/powerpoint/2010/main" xmlns="" val="274470121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Supervision Methods for identification of weak Banks (Contd.)</a:t>
            </a:r>
            <a:endParaRPr lang="en-US" dirty="0"/>
          </a:p>
        </p:txBody>
      </p:sp>
      <p:sp>
        <p:nvSpPr>
          <p:cNvPr id="3" name="Content Placeholder 2"/>
          <p:cNvSpPr>
            <a:spLocks noGrp="1"/>
          </p:cNvSpPr>
          <p:nvPr>
            <p:ph idx="1"/>
          </p:nvPr>
        </p:nvSpPr>
        <p:spPr/>
        <p:txBody>
          <a:bodyPr>
            <a:normAutofit/>
          </a:bodyPr>
          <a:lstStyle/>
          <a:p>
            <a:r>
              <a:rPr lang="en-US" dirty="0" smtClean="0"/>
              <a:t>The impact on banks’ household and corporate customers would depend on their own vulnerability at the time. </a:t>
            </a:r>
          </a:p>
          <a:p>
            <a:r>
              <a:rPr lang="en-US" dirty="0" smtClean="0"/>
              <a:t>This, in turn, is likely to depend on factors such as the level of and recent trend in income and capital gearing of the household and corporate sectors on average and across the distribution. </a:t>
            </a:r>
          </a:p>
          <a:p>
            <a:endParaRPr lang="en-US" dirty="0"/>
          </a:p>
        </p:txBody>
      </p:sp>
      <p:sp>
        <p:nvSpPr>
          <p:cNvPr id="4" name="Slide Number Placeholder 3"/>
          <p:cNvSpPr>
            <a:spLocks noGrp="1"/>
          </p:cNvSpPr>
          <p:nvPr>
            <p:ph type="sldNum" sz="quarter" idx="12"/>
          </p:nvPr>
        </p:nvSpPr>
        <p:spPr/>
        <p:txBody>
          <a:bodyPr/>
          <a:lstStyle/>
          <a:p>
            <a:fld id="{BF39AC1F-C05D-41F2-A6FD-E170478A299B}" type="slidenum">
              <a:rPr lang="en-US" smtClean="0"/>
              <a:pPr/>
              <a:t>43</a:t>
            </a:fld>
            <a:endParaRPr lang="en-US"/>
          </a:p>
        </p:txBody>
      </p:sp>
    </p:spTree>
    <p:extLst>
      <p:ext uri="{BB962C8B-B14F-4D97-AF65-F5344CB8AC3E}">
        <p14:creationId xmlns:p14="http://schemas.microsoft.com/office/powerpoint/2010/main" xmlns="" val="315297762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Supervision Methods for identification of weak Banks (Contd.)</a:t>
            </a:r>
            <a:endParaRPr lang="en-US" dirty="0"/>
          </a:p>
        </p:txBody>
      </p:sp>
      <p:sp>
        <p:nvSpPr>
          <p:cNvPr id="3" name="Content Placeholder 2"/>
          <p:cNvSpPr>
            <a:spLocks noGrp="1"/>
          </p:cNvSpPr>
          <p:nvPr>
            <p:ph idx="1"/>
          </p:nvPr>
        </p:nvSpPr>
        <p:spPr/>
        <p:txBody>
          <a:bodyPr/>
          <a:lstStyle/>
          <a:p>
            <a:r>
              <a:rPr lang="en-US" dirty="0" smtClean="0"/>
              <a:t>The position of firms and households at the top end of the distribution of fragility indicators would be particularly important since these would be the ones most likely to default on their loan repayments.</a:t>
            </a:r>
          </a:p>
          <a:p>
            <a:endParaRPr lang="en-US" dirty="0"/>
          </a:p>
        </p:txBody>
      </p:sp>
      <p:sp>
        <p:nvSpPr>
          <p:cNvPr id="4" name="Slide Number Placeholder 3"/>
          <p:cNvSpPr>
            <a:spLocks noGrp="1"/>
          </p:cNvSpPr>
          <p:nvPr>
            <p:ph type="sldNum" sz="quarter" idx="12"/>
          </p:nvPr>
        </p:nvSpPr>
        <p:spPr/>
        <p:txBody>
          <a:bodyPr/>
          <a:lstStyle/>
          <a:p>
            <a:fld id="{BF39AC1F-C05D-41F2-A6FD-E170478A299B}" type="slidenum">
              <a:rPr lang="en-US" smtClean="0"/>
              <a:pPr/>
              <a:t>44</a:t>
            </a:fld>
            <a:endParaRPr lang="en-US"/>
          </a:p>
        </p:txBody>
      </p:sp>
    </p:spTree>
    <p:extLst>
      <p:ext uri="{BB962C8B-B14F-4D97-AF65-F5344CB8AC3E}">
        <p14:creationId xmlns:p14="http://schemas.microsoft.com/office/powerpoint/2010/main" xmlns="" val="336096405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Supervision Methods for identification of weak Banks (Contd.)</a:t>
            </a:r>
            <a:endParaRPr lang="en-US" dirty="0"/>
          </a:p>
        </p:txBody>
      </p:sp>
      <p:sp>
        <p:nvSpPr>
          <p:cNvPr id="3" name="Content Placeholder 2"/>
          <p:cNvSpPr>
            <a:spLocks noGrp="1"/>
          </p:cNvSpPr>
          <p:nvPr>
            <p:ph idx="1"/>
          </p:nvPr>
        </p:nvSpPr>
        <p:spPr/>
        <p:txBody>
          <a:bodyPr>
            <a:normAutofit/>
          </a:bodyPr>
          <a:lstStyle/>
          <a:p>
            <a:r>
              <a:rPr lang="en-US" dirty="0"/>
              <a:t>In turn, the impact of deterioration in the corporate and household (and </a:t>
            </a:r>
            <a:r>
              <a:rPr lang="en-US" dirty="0" smtClean="0"/>
              <a:t>overseas) position </a:t>
            </a:r>
            <a:r>
              <a:rPr lang="en-US" dirty="0"/>
              <a:t>on banks would depend on the composition of banks’ exposures and the </a:t>
            </a:r>
            <a:r>
              <a:rPr lang="en-US" dirty="0" smtClean="0"/>
              <a:t>capital cushion </a:t>
            </a:r>
            <a:r>
              <a:rPr lang="en-US" dirty="0"/>
              <a:t>available to withstand such </a:t>
            </a:r>
            <a:r>
              <a:rPr lang="en-US" dirty="0" smtClean="0"/>
              <a:t>losses. Evidence </a:t>
            </a:r>
            <a:r>
              <a:rPr lang="en-US" dirty="0"/>
              <a:t>from past episodes of bank weakness or failures may also be indicative </a:t>
            </a:r>
            <a:r>
              <a:rPr lang="en-US" dirty="0" smtClean="0"/>
              <a:t>of what </a:t>
            </a:r>
            <a:r>
              <a:rPr lang="en-US" dirty="0"/>
              <a:t>macroeconomic factors could provide an early indication of bank risk. </a:t>
            </a:r>
          </a:p>
        </p:txBody>
      </p:sp>
      <p:sp>
        <p:nvSpPr>
          <p:cNvPr id="4" name="Slide Number Placeholder 3"/>
          <p:cNvSpPr>
            <a:spLocks noGrp="1"/>
          </p:cNvSpPr>
          <p:nvPr>
            <p:ph type="sldNum" sz="quarter" idx="12"/>
          </p:nvPr>
        </p:nvSpPr>
        <p:spPr/>
        <p:txBody>
          <a:bodyPr/>
          <a:lstStyle/>
          <a:p>
            <a:fld id="{BF39AC1F-C05D-41F2-A6FD-E170478A299B}" type="slidenum">
              <a:rPr lang="en-US" smtClean="0"/>
              <a:pPr/>
              <a:t>45</a:t>
            </a:fld>
            <a:endParaRPr lang="en-US"/>
          </a:p>
        </p:txBody>
      </p:sp>
    </p:spTree>
    <p:extLst>
      <p:ext uri="{BB962C8B-B14F-4D97-AF65-F5344CB8AC3E}">
        <p14:creationId xmlns:p14="http://schemas.microsoft.com/office/powerpoint/2010/main" xmlns="" val="301187591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Supervision Methods for identification of weak Banks (Contd.)</a:t>
            </a:r>
            <a:endParaRPr lang="en-US" dirty="0"/>
          </a:p>
        </p:txBody>
      </p:sp>
      <p:sp>
        <p:nvSpPr>
          <p:cNvPr id="3" name="Content Placeholder 2"/>
          <p:cNvSpPr>
            <a:spLocks noGrp="1"/>
          </p:cNvSpPr>
          <p:nvPr>
            <p:ph idx="1"/>
          </p:nvPr>
        </p:nvSpPr>
        <p:spPr/>
        <p:txBody>
          <a:bodyPr>
            <a:normAutofit lnSpcReduction="10000"/>
          </a:bodyPr>
          <a:lstStyle/>
          <a:p>
            <a:r>
              <a:rPr lang="en-US" dirty="0" smtClean="0"/>
              <a:t>There is now a plethora of empirical studies on leading indicators of recent banking crises. Macroeconomic factors frequently cited in these studies are a marked slowdown in real output, asset price bubbles (e.g. in financial assets or real estate), increases in real interest rates and exchange rate depreciation, particularly when these negative shocks occur following a period of rapid credit growth and/or financial deregulation. </a:t>
            </a:r>
          </a:p>
          <a:p>
            <a:endParaRPr lang="en-US" dirty="0"/>
          </a:p>
        </p:txBody>
      </p:sp>
      <p:sp>
        <p:nvSpPr>
          <p:cNvPr id="4" name="Slide Number Placeholder 3"/>
          <p:cNvSpPr>
            <a:spLocks noGrp="1"/>
          </p:cNvSpPr>
          <p:nvPr>
            <p:ph type="sldNum" sz="quarter" idx="12"/>
          </p:nvPr>
        </p:nvSpPr>
        <p:spPr/>
        <p:txBody>
          <a:bodyPr/>
          <a:lstStyle/>
          <a:p>
            <a:fld id="{BF39AC1F-C05D-41F2-A6FD-E170478A299B}" type="slidenum">
              <a:rPr lang="en-US" smtClean="0"/>
              <a:pPr/>
              <a:t>46</a:t>
            </a:fld>
            <a:endParaRPr lang="en-US"/>
          </a:p>
        </p:txBody>
      </p:sp>
    </p:spTree>
    <p:extLst>
      <p:ext uri="{BB962C8B-B14F-4D97-AF65-F5344CB8AC3E}">
        <p14:creationId xmlns:p14="http://schemas.microsoft.com/office/powerpoint/2010/main" xmlns="" val="299617419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Supervision Methods for identification of weak Banks (Contd.)</a:t>
            </a:r>
            <a:endParaRPr lang="en-US" dirty="0"/>
          </a:p>
        </p:txBody>
      </p:sp>
      <p:sp>
        <p:nvSpPr>
          <p:cNvPr id="3" name="Content Placeholder 2"/>
          <p:cNvSpPr>
            <a:spLocks noGrp="1"/>
          </p:cNvSpPr>
          <p:nvPr>
            <p:ph idx="1"/>
          </p:nvPr>
        </p:nvSpPr>
        <p:spPr/>
        <p:txBody>
          <a:bodyPr/>
          <a:lstStyle/>
          <a:p>
            <a:r>
              <a:rPr lang="en-US" dirty="0" smtClean="0"/>
              <a:t>Many central banks and supervisory authorities publish surveillance analysis of the banking system in their annual reports while a few publish standalone financial stability reports on a more frequent basis.</a:t>
            </a:r>
          </a:p>
          <a:p>
            <a:endParaRPr lang="en-US" dirty="0"/>
          </a:p>
        </p:txBody>
      </p:sp>
      <p:sp>
        <p:nvSpPr>
          <p:cNvPr id="4" name="Slide Number Placeholder 3"/>
          <p:cNvSpPr>
            <a:spLocks noGrp="1"/>
          </p:cNvSpPr>
          <p:nvPr>
            <p:ph type="sldNum" sz="quarter" idx="12"/>
          </p:nvPr>
        </p:nvSpPr>
        <p:spPr/>
        <p:txBody>
          <a:bodyPr/>
          <a:lstStyle/>
          <a:p>
            <a:fld id="{BF39AC1F-C05D-41F2-A6FD-E170478A299B}" type="slidenum">
              <a:rPr lang="en-US" smtClean="0"/>
              <a:pPr/>
              <a:t>47</a:t>
            </a:fld>
            <a:endParaRPr lang="en-US"/>
          </a:p>
        </p:txBody>
      </p:sp>
    </p:spTree>
    <p:extLst>
      <p:ext uri="{BB962C8B-B14F-4D97-AF65-F5344CB8AC3E}">
        <p14:creationId xmlns:p14="http://schemas.microsoft.com/office/powerpoint/2010/main" xmlns="" val="19503587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Supervision Methods for identification of weak Banks (Contd.)</a:t>
            </a:r>
            <a:endParaRPr lang="en-US" dirty="0"/>
          </a:p>
        </p:txBody>
      </p:sp>
      <p:sp>
        <p:nvSpPr>
          <p:cNvPr id="3" name="Content Placeholder 2"/>
          <p:cNvSpPr>
            <a:spLocks noGrp="1"/>
          </p:cNvSpPr>
          <p:nvPr>
            <p:ph idx="1"/>
          </p:nvPr>
        </p:nvSpPr>
        <p:spPr/>
        <p:txBody>
          <a:bodyPr>
            <a:normAutofit lnSpcReduction="10000"/>
          </a:bodyPr>
          <a:lstStyle/>
          <a:p>
            <a:r>
              <a:rPr lang="en-US" b="1" i="1" dirty="0"/>
              <a:t>Regulatory reporting and offsite </a:t>
            </a:r>
            <a:r>
              <a:rPr lang="en-US" b="1" i="1" dirty="0" smtClean="0"/>
              <a:t>review</a:t>
            </a:r>
            <a:endParaRPr lang="en-US" b="1" dirty="0"/>
          </a:p>
          <a:p>
            <a:r>
              <a:rPr lang="en-US" dirty="0" smtClean="0"/>
              <a:t>Banks </a:t>
            </a:r>
            <a:r>
              <a:rPr lang="en-US" dirty="0"/>
              <a:t>are typically required to submit timely financial statements to the supervisor </a:t>
            </a:r>
            <a:r>
              <a:rPr lang="en-US" dirty="0" smtClean="0"/>
              <a:t>in the </a:t>
            </a:r>
            <a:r>
              <a:rPr lang="en-US" dirty="0"/>
              <a:t>form of regulatory returns and other ad hoc financial reports. The frequency of </a:t>
            </a:r>
            <a:r>
              <a:rPr lang="en-US" dirty="0" smtClean="0"/>
              <a:t>reporting depends </a:t>
            </a:r>
            <a:r>
              <a:rPr lang="en-US" dirty="0"/>
              <a:t>on the nature of the data. </a:t>
            </a:r>
            <a:endParaRPr lang="en-US" dirty="0" smtClean="0"/>
          </a:p>
          <a:p>
            <a:r>
              <a:rPr lang="en-US" dirty="0" smtClean="0"/>
              <a:t>The </a:t>
            </a:r>
            <a:r>
              <a:rPr lang="en-US" dirty="0"/>
              <a:t>quicker data become obsolete, such as </a:t>
            </a:r>
            <a:r>
              <a:rPr lang="en-US" dirty="0" smtClean="0"/>
              <a:t>market based data</a:t>
            </a:r>
            <a:r>
              <a:rPr lang="en-US" dirty="0"/>
              <a:t>, the more frequent the reporting. </a:t>
            </a:r>
          </a:p>
        </p:txBody>
      </p:sp>
      <p:sp>
        <p:nvSpPr>
          <p:cNvPr id="4" name="Slide Number Placeholder 3"/>
          <p:cNvSpPr>
            <a:spLocks noGrp="1"/>
          </p:cNvSpPr>
          <p:nvPr>
            <p:ph type="sldNum" sz="quarter" idx="12"/>
          </p:nvPr>
        </p:nvSpPr>
        <p:spPr/>
        <p:txBody>
          <a:bodyPr/>
          <a:lstStyle/>
          <a:p>
            <a:fld id="{BF39AC1F-C05D-41F2-A6FD-E170478A299B}" type="slidenum">
              <a:rPr lang="en-US" smtClean="0"/>
              <a:pPr/>
              <a:t>48</a:t>
            </a:fld>
            <a:endParaRPr lang="en-US"/>
          </a:p>
        </p:txBody>
      </p:sp>
    </p:spTree>
    <p:extLst>
      <p:ext uri="{BB962C8B-B14F-4D97-AF65-F5344CB8AC3E}">
        <p14:creationId xmlns:p14="http://schemas.microsoft.com/office/powerpoint/2010/main" xmlns="" val="172465765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Supervision Methods for identification of weak Banks (Contd.)</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Quarterly reporting, as a minimum, would be appropriate for many types of prudential data such as loan classification and provisioning, risk concentration, insider lending and capital adequacy. </a:t>
            </a:r>
          </a:p>
          <a:p>
            <a:r>
              <a:rPr lang="en-US" dirty="0" smtClean="0"/>
              <a:t>Longer intervals could be accepted for slower changing data. Supervisors should have the legal power to require banks to report all data that are relevant for supervision with sanctions available to punish deficient, incorrect, or late submission of returns.</a:t>
            </a:r>
          </a:p>
          <a:p>
            <a:endParaRPr lang="en-US" dirty="0"/>
          </a:p>
        </p:txBody>
      </p:sp>
      <p:sp>
        <p:nvSpPr>
          <p:cNvPr id="4" name="Slide Number Placeholder 3"/>
          <p:cNvSpPr>
            <a:spLocks noGrp="1"/>
          </p:cNvSpPr>
          <p:nvPr>
            <p:ph type="sldNum" sz="quarter" idx="12"/>
          </p:nvPr>
        </p:nvSpPr>
        <p:spPr/>
        <p:txBody>
          <a:bodyPr/>
          <a:lstStyle/>
          <a:p>
            <a:fld id="{BF39AC1F-C05D-41F2-A6FD-E170478A299B}" type="slidenum">
              <a:rPr lang="en-US" smtClean="0"/>
              <a:pPr/>
              <a:t>49</a:t>
            </a:fld>
            <a:endParaRPr lang="en-US"/>
          </a:p>
        </p:txBody>
      </p:sp>
    </p:spTree>
    <p:extLst>
      <p:ext uri="{BB962C8B-B14F-4D97-AF65-F5344CB8AC3E}">
        <p14:creationId xmlns:p14="http://schemas.microsoft.com/office/powerpoint/2010/main" xmlns="" val="209044599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Supervision Methods for identification of weak Banks (Contd.)</a:t>
            </a:r>
            <a:endParaRPr lang="en-US" dirty="0"/>
          </a:p>
        </p:txBody>
      </p:sp>
      <p:sp>
        <p:nvSpPr>
          <p:cNvPr id="3" name="Content Placeholder 2"/>
          <p:cNvSpPr>
            <a:spLocks noGrp="1"/>
          </p:cNvSpPr>
          <p:nvPr>
            <p:ph idx="1"/>
          </p:nvPr>
        </p:nvSpPr>
        <p:spPr/>
        <p:txBody>
          <a:bodyPr>
            <a:normAutofit/>
          </a:bodyPr>
          <a:lstStyle/>
          <a:p>
            <a:r>
              <a:rPr lang="en-US" b="1" i="1" dirty="0"/>
              <a:t>Onsite examinations</a:t>
            </a:r>
          </a:p>
          <a:p>
            <a:r>
              <a:rPr lang="en-US" dirty="0" smtClean="0"/>
              <a:t>Effective </a:t>
            </a:r>
            <a:r>
              <a:rPr lang="en-US" dirty="0"/>
              <a:t>banking supervision should consist of some form of both onsite and </a:t>
            </a:r>
            <a:r>
              <a:rPr lang="en-US" dirty="0" smtClean="0"/>
              <a:t>offsite supervision</a:t>
            </a:r>
            <a:r>
              <a:rPr lang="en-US" dirty="0"/>
              <a:t>. If deterioration in the bank’s condition is detected in the offsite review, </a:t>
            </a:r>
            <a:r>
              <a:rPr lang="en-US" dirty="0" smtClean="0"/>
              <a:t>onsite examination </a:t>
            </a:r>
            <a:r>
              <a:rPr lang="en-US" dirty="0"/>
              <a:t>can be used to assess more precisely the nature, the breadth and depth of </a:t>
            </a:r>
            <a:r>
              <a:rPr lang="en-US" dirty="0" smtClean="0"/>
              <a:t>the problem</a:t>
            </a:r>
            <a:r>
              <a:rPr lang="en-US" dirty="0"/>
              <a:t>.</a:t>
            </a:r>
          </a:p>
          <a:p>
            <a:endParaRPr lang="en-US" dirty="0"/>
          </a:p>
        </p:txBody>
      </p:sp>
      <p:sp>
        <p:nvSpPr>
          <p:cNvPr id="4" name="Slide Number Placeholder 3"/>
          <p:cNvSpPr>
            <a:spLocks noGrp="1"/>
          </p:cNvSpPr>
          <p:nvPr>
            <p:ph type="sldNum" sz="quarter" idx="12"/>
          </p:nvPr>
        </p:nvSpPr>
        <p:spPr/>
        <p:txBody>
          <a:bodyPr/>
          <a:lstStyle/>
          <a:p>
            <a:fld id="{BF39AC1F-C05D-41F2-A6FD-E170478A299B}" type="slidenum">
              <a:rPr lang="en-US" smtClean="0"/>
              <a:pPr/>
              <a:t>50</a:t>
            </a:fld>
            <a:endParaRPr lang="en-US"/>
          </a:p>
        </p:txBody>
      </p:sp>
    </p:spTree>
    <p:extLst>
      <p:ext uri="{BB962C8B-B14F-4D97-AF65-F5344CB8AC3E}">
        <p14:creationId xmlns:p14="http://schemas.microsoft.com/office/powerpoint/2010/main" xmlns="" val="428652441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Supervision Methods for identification of weak Banks (Contd.)</a:t>
            </a:r>
            <a:endParaRPr lang="en-US" dirty="0"/>
          </a:p>
        </p:txBody>
      </p:sp>
      <p:sp>
        <p:nvSpPr>
          <p:cNvPr id="3" name="Content Placeholder 2"/>
          <p:cNvSpPr>
            <a:spLocks noGrp="1"/>
          </p:cNvSpPr>
          <p:nvPr>
            <p:ph idx="1"/>
          </p:nvPr>
        </p:nvSpPr>
        <p:spPr/>
        <p:txBody>
          <a:bodyPr>
            <a:normAutofit/>
          </a:bodyPr>
          <a:lstStyle/>
          <a:p>
            <a:r>
              <a:rPr lang="en-US" dirty="0" smtClean="0"/>
              <a:t>Onsite examination provides both quantitative and qualitative analyses of the bank’s financial condition, management, risk management and established internal control processes. </a:t>
            </a:r>
          </a:p>
          <a:p>
            <a:r>
              <a:rPr lang="en-US" dirty="0" smtClean="0"/>
              <a:t>The purpose is for the supervisor to determine if management has the ability to identify, measure, monitor and control the risks faced by the bank. </a:t>
            </a:r>
            <a:endParaRPr lang="en-US" dirty="0"/>
          </a:p>
        </p:txBody>
      </p:sp>
      <p:sp>
        <p:nvSpPr>
          <p:cNvPr id="4" name="Slide Number Placeholder 3"/>
          <p:cNvSpPr>
            <a:spLocks noGrp="1"/>
          </p:cNvSpPr>
          <p:nvPr>
            <p:ph type="sldNum" sz="quarter" idx="12"/>
          </p:nvPr>
        </p:nvSpPr>
        <p:spPr/>
        <p:txBody>
          <a:bodyPr/>
          <a:lstStyle/>
          <a:p>
            <a:fld id="{BF39AC1F-C05D-41F2-A6FD-E170478A299B}" type="slidenum">
              <a:rPr lang="en-US" smtClean="0"/>
              <a:pPr/>
              <a:t>51</a:t>
            </a:fld>
            <a:endParaRPr lang="en-US"/>
          </a:p>
        </p:txBody>
      </p:sp>
    </p:spTree>
    <p:extLst>
      <p:ext uri="{BB962C8B-B14F-4D97-AF65-F5344CB8AC3E}">
        <p14:creationId xmlns:p14="http://schemas.microsoft.com/office/powerpoint/2010/main" xmlns="" val="24112622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Supervision Methods for identification of weak Banks (Contd.)</a:t>
            </a:r>
            <a:endParaRPr lang="en-US" dirty="0"/>
          </a:p>
        </p:txBody>
      </p:sp>
      <p:sp>
        <p:nvSpPr>
          <p:cNvPr id="3" name="Content Placeholder 2"/>
          <p:cNvSpPr>
            <a:spLocks noGrp="1"/>
          </p:cNvSpPr>
          <p:nvPr>
            <p:ph idx="1"/>
          </p:nvPr>
        </p:nvSpPr>
        <p:spPr/>
        <p:txBody>
          <a:bodyPr>
            <a:normAutofit/>
          </a:bodyPr>
          <a:lstStyle/>
          <a:p>
            <a:r>
              <a:rPr lang="en-US" b="1" i="1" dirty="0"/>
              <a:t>External auditors</a:t>
            </a:r>
          </a:p>
          <a:p>
            <a:r>
              <a:rPr lang="en-US" dirty="0" smtClean="0"/>
              <a:t>Cooperation </a:t>
            </a:r>
            <a:r>
              <a:rPr lang="en-US" dirty="0"/>
              <a:t>between external auditors and supervisors is useful in identifying </a:t>
            </a:r>
            <a:r>
              <a:rPr lang="en-US" dirty="0" smtClean="0"/>
              <a:t>weak banks.  External </a:t>
            </a:r>
            <a:r>
              <a:rPr lang="en-US" dirty="0"/>
              <a:t>auditors may identify weaknesses before a supervisor. </a:t>
            </a:r>
            <a:endParaRPr lang="en-US" dirty="0" smtClean="0"/>
          </a:p>
          <a:p>
            <a:r>
              <a:rPr lang="en-US" dirty="0" smtClean="0"/>
              <a:t>This </a:t>
            </a:r>
            <a:r>
              <a:rPr lang="en-US" dirty="0"/>
              <a:t>can </a:t>
            </a:r>
            <a:r>
              <a:rPr lang="en-US" dirty="0" smtClean="0"/>
              <a:t>happen during </a:t>
            </a:r>
            <a:r>
              <a:rPr lang="en-US" dirty="0"/>
              <a:t>the statutory financial audit or in the course of executing an onsite examination </a:t>
            </a:r>
            <a:r>
              <a:rPr lang="en-US" dirty="0" smtClean="0"/>
              <a:t>on behalf </a:t>
            </a:r>
            <a:r>
              <a:rPr lang="en-US" dirty="0"/>
              <a:t>of the supervisors. </a:t>
            </a:r>
          </a:p>
        </p:txBody>
      </p:sp>
      <p:sp>
        <p:nvSpPr>
          <p:cNvPr id="4" name="Slide Number Placeholder 3"/>
          <p:cNvSpPr>
            <a:spLocks noGrp="1"/>
          </p:cNvSpPr>
          <p:nvPr>
            <p:ph type="sldNum" sz="quarter" idx="12"/>
          </p:nvPr>
        </p:nvSpPr>
        <p:spPr/>
        <p:txBody>
          <a:bodyPr/>
          <a:lstStyle/>
          <a:p>
            <a:fld id="{BF39AC1F-C05D-41F2-A6FD-E170478A299B}" type="slidenum">
              <a:rPr lang="en-US" smtClean="0"/>
              <a:pPr/>
              <a:t>52</a:t>
            </a:fld>
            <a:endParaRPr lang="en-US"/>
          </a:p>
        </p:txBody>
      </p:sp>
    </p:spTree>
    <p:extLst>
      <p:ext uri="{BB962C8B-B14F-4D97-AF65-F5344CB8AC3E}">
        <p14:creationId xmlns:p14="http://schemas.microsoft.com/office/powerpoint/2010/main" xmlns="" val="248265117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Supervision Methods for identification of weak Banks (Contd.)</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cooperation may be based on periodic meetings between external auditors and supervisors.</a:t>
            </a:r>
          </a:p>
          <a:p>
            <a:r>
              <a:rPr lang="en-US" dirty="0" smtClean="0"/>
              <a:t>The supervisor should regularly follow the auditor’s reports and letters to the bank and its Board of Directors, which are always available for the supervisor at the bank. </a:t>
            </a:r>
          </a:p>
          <a:p>
            <a:r>
              <a:rPr lang="en-US" dirty="0" smtClean="0"/>
              <a:t>The supervisor may wish to agree with the bank that the auditors are instructed to send a copy of all such reports directly to the supervisor. </a:t>
            </a:r>
            <a:endParaRPr lang="en-US" dirty="0"/>
          </a:p>
        </p:txBody>
      </p:sp>
      <p:sp>
        <p:nvSpPr>
          <p:cNvPr id="4" name="Slide Number Placeholder 3"/>
          <p:cNvSpPr>
            <a:spLocks noGrp="1"/>
          </p:cNvSpPr>
          <p:nvPr>
            <p:ph type="sldNum" sz="quarter" idx="12"/>
          </p:nvPr>
        </p:nvSpPr>
        <p:spPr/>
        <p:txBody>
          <a:bodyPr/>
          <a:lstStyle/>
          <a:p>
            <a:fld id="{BF39AC1F-C05D-41F2-A6FD-E170478A299B}" type="slidenum">
              <a:rPr lang="en-US" smtClean="0"/>
              <a:pPr/>
              <a:t>53</a:t>
            </a:fld>
            <a:endParaRPr lang="en-US"/>
          </a:p>
        </p:txBody>
      </p:sp>
    </p:spTree>
    <p:extLst>
      <p:ext uri="{BB962C8B-B14F-4D97-AF65-F5344CB8AC3E}">
        <p14:creationId xmlns:p14="http://schemas.microsoft.com/office/powerpoint/2010/main" xmlns="" val="294751775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Supervision Methods for identification of weak Banks (Contd.)</a:t>
            </a:r>
            <a:endParaRPr lang="en-US" dirty="0"/>
          </a:p>
        </p:txBody>
      </p:sp>
      <p:sp>
        <p:nvSpPr>
          <p:cNvPr id="3" name="Content Placeholder 2"/>
          <p:cNvSpPr>
            <a:spLocks noGrp="1"/>
          </p:cNvSpPr>
          <p:nvPr>
            <p:ph idx="1"/>
          </p:nvPr>
        </p:nvSpPr>
        <p:spPr/>
        <p:txBody>
          <a:bodyPr/>
          <a:lstStyle/>
          <a:p>
            <a:r>
              <a:rPr lang="en-US" dirty="0" smtClean="0"/>
              <a:t>Following the auditor’s reports and letters will support the supervisor’s identification of control weaknesses or areas of high risk in the bank. In countries where the supervisors have access to the auditor’s work papers, a review of those is helpful to focus better the supervisor’s resources and avoid unnecessary duplication.</a:t>
            </a:r>
          </a:p>
          <a:p>
            <a:endParaRPr lang="en-US" dirty="0"/>
          </a:p>
        </p:txBody>
      </p:sp>
      <p:sp>
        <p:nvSpPr>
          <p:cNvPr id="4" name="Slide Number Placeholder 3"/>
          <p:cNvSpPr>
            <a:spLocks noGrp="1"/>
          </p:cNvSpPr>
          <p:nvPr>
            <p:ph type="sldNum" sz="quarter" idx="12"/>
          </p:nvPr>
        </p:nvSpPr>
        <p:spPr/>
        <p:txBody>
          <a:bodyPr/>
          <a:lstStyle/>
          <a:p>
            <a:fld id="{BF39AC1F-C05D-41F2-A6FD-E170478A299B}" type="slidenum">
              <a:rPr lang="en-US" smtClean="0"/>
              <a:pPr/>
              <a:t>54</a:t>
            </a:fld>
            <a:endParaRPr lang="en-US"/>
          </a:p>
        </p:txBody>
      </p:sp>
    </p:spTree>
    <p:extLst>
      <p:ext uri="{BB962C8B-B14F-4D97-AF65-F5344CB8AC3E}">
        <p14:creationId xmlns:p14="http://schemas.microsoft.com/office/powerpoint/2010/main" xmlns="" val="59955896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this Session</a:t>
            </a:r>
            <a:endParaRPr lang="en-US" dirty="0"/>
          </a:p>
        </p:txBody>
      </p:sp>
      <p:sp>
        <p:nvSpPr>
          <p:cNvPr id="3" name="Content Placeholder 2"/>
          <p:cNvSpPr>
            <a:spLocks noGrp="1"/>
          </p:cNvSpPr>
          <p:nvPr>
            <p:ph idx="1"/>
          </p:nvPr>
        </p:nvSpPr>
        <p:spPr/>
        <p:txBody>
          <a:bodyPr/>
          <a:lstStyle/>
          <a:p>
            <a:r>
              <a:rPr lang="en-US" dirty="0" smtClean="0"/>
              <a:t>Foundations of a Sound supervisory system</a:t>
            </a:r>
          </a:p>
          <a:p>
            <a:r>
              <a:rPr lang="en-US" dirty="0" smtClean="0"/>
              <a:t>Supervisory Powers</a:t>
            </a:r>
          </a:p>
          <a:p>
            <a:r>
              <a:rPr lang="en-US" dirty="0" smtClean="0"/>
              <a:t>Institutional pre-conditions for dealing with weak banks</a:t>
            </a:r>
          </a:p>
          <a:p>
            <a:r>
              <a:rPr lang="en-US" dirty="0" smtClean="0"/>
              <a:t>Identification of weak Banks</a:t>
            </a:r>
          </a:p>
          <a:p>
            <a:r>
              <a:rPr lang="en-US" dirty="0" smtClean="0"/>
              <a:t>Supervision Methods for identification of weak banks</a:t>
            </a:r>
          </a:p>
          <a:p>
            <a:endParaRPr lang="en-US" dirty="0"/>
          </a:p>
        </p:txBody>
      </p:sp>
      <p:sp>
        <p:nvSpPr>
          <p:cNvPr id="4" name="Slide Number Placeholder 3"/>
          <p:cNvSpPr>
            <a:spLocks noGrp="1"/>
          </p:cNvSpPr>
          <p:nvPr>
            <p:ph type="sldNum" sz="quarter" idx="12"/>
          </p:nvPr>
        </p:nvSpPr>
        <p:spPr/>
        <p:txBody>
          <a:bodyPr/>
          <a:lstStyle/>
          <a:p>
            <a:fld id="{BF39AC1F-C05D-41F2-A6FD-E170478A299B}" type="slidenum">
              <a:rPr lang="en-US" smtClean="0"/>
              <a:pPr/>
              <a:t>55</a:t>
            </a:fld>
            <a:endParaRPr lang="en-US"/>
          </a:p>
        </p:txBody>
      </p:sp>
    </p:spTree>
    <p:extLst>
      <p:ext uri="{BB962C8B-B14F-4D97-AF65-F5344CB8AC3E}">
        <p14:creationId xmlns:p14="http://schemas.microsoft.com/office/powerpoint/2010/main" xmlns="" val="261558465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0"/>
            <a:ext cx="8229600" cy="1143000"/>
          </a:xfrm>
        </p:spPr>
        <p:txBody>
          <a:bodyPr/>
          <a:lstStyle/>
          <a:p>
            <a:r>
              <a:rPr lang="en-US" dirty="0" smtClean="0"/>
              <a:t>THANK YOU</a:t>
            </a:r>
            <a:endParaRPr lang="en-US" dirty="0"/>
          </a:p>
        </p:txBody>
      </p:sp>
      <p:sp>
        <p:nvSpPr>
          <p:cNvPr id="3" name="Slide Number Placeholder 2"/>
          <p:cNvSpPr>
            <a:spLocks noGrp="1"/>
          </p:cNvSpPr>
          <p:nvPr>
            <p:ph type="sldNum" sz="quarter" idx="12"/>
          </p:nvPr>
        </p:nvSpPr>
        <p:spPr/>
        <p:txBody>
          <a:bodyPr/>
          <a:lstStyle/>
          <a:p>
            <a:fld id="{BF39AC1F-C05D-41F2-A6FD-E170478A299B}" type="slidenum">
              <a:rPr lang="en-US" smtClean="0"/>
              <a:pPr/>
              <a:t>56</a:t>
            </a:fld>
            <a:endParaRPr lang="en-US"/>
          </a:p>
        </p:txBody>
      </p:sp>
    </p:spTree>
    <p:extLst>
      <p:ext uri="{BB962C8B-B14F-4D97-AF65-F5344CB8AC3E}">
        <p14:creationId xmlns:p14="http://schemas.microsoft.com/office/powerpoint/2010/main" xmlns="" val="129274944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157</TotalTime>
  <Words>2943</Words>
  <Application>Microsoft Office PowerPoint</Application>
  <PresentationFormat>On-screen Show (4:3)</PresentationFormat>
  <Paragraphs>224</Paragraphs>
  <Slides>56</Slides>
  <Notes>0</Notes>
  <HiddenSlides>0</HiddenSlides>
  <MMClips>0</MMClips>
  <ScaleCrop>false</ScaleCrop>
  <HeadingPairs>
    <vt:vector size="4" baseType="variant">
      <vt:variant>
        <vt:lpstr>Theme</vt:lpstr>
      </vt:variant>
      <vt:variant>
        <vt:i4>1</vt:i4>
      </vt:variant>
      <vt:variant>
        <vt:lpstr>Slide Titles</vt:lpstr>
      </vt:variant>
      <vt:variant>
        <vt:i4>56</vt:i4>
      </vt:variant>
    </vt:vector>
  </HeadingPairs>
  <TitlesOfParts>
    <vt:vector size="57" baseType="lpstr">
      <vt:lpstr>Office Theme</vt:lpstr>
      <vt:lpstr>MBF-705 LEGAL AND REGULATORY ASPECTS OF BANKING SUPERVISION</vt:lpstr>
      <vt:lpstr>Summary of previous Session</vt:lpstr>
      <vt:lpstr>Agenda of this Session</vt:lpstr>
      <vt:lpstr>Foundations of a Sound Supervisory System</vt:lpstr>
      <vt:lpstr>Supervisory Powers</vt:lpstr>
      <vt:lpstr>Supervisory Powers (Contd.)</vt:lpstr>
      <vt:lpstr>Supervisory Powers (Contd.)</vt:lpstr>
      <vt:lpstr>Supervisory Powers (Contd.)</vt:lpstr>
      <vt:lpstr>Supervisory Powers (Contd.)</vt:lpstr>
      <vt:lpstr>Supervisory Powers (Contd.)</vt:lpstr>
      <vt:lpstr>Supervisory Powers (Contd.)</vt:lpstr>
      <vt:lpstr>Supervisory Powers (Contd.)</vt:lpstr>
      <vt:lpstr>Institutional pre-conditions for dealing with weak Banks</vt:lpstr>
      <vt:lpstr>Institutional pre-conditions for dealing with weak Banks (Contd.)</vt:lpstr>
      <vt:lpstr>Institutional pre-conditions for dealing with weak Banks (Contd.)</vt:lpstr>
      <vt:lpstr>Institutional pre-conditions for dealing with weak Banks (Contd.)</vt:lpstr>
      <vt:lpstr>Identification of weak banks</vt:lpstr>
      <vt:lpstr>Identification of weak banks (Contd.)</vt:lpstr>
      <vt:lpstr>Supervision Methods for identification of weak Banks</vt:lpstr>
      <vt:lpstr>Supervision Methods for identification of weak Banks (Contd.)</vt:lpstr>
      <vt:lpstr>Supervision Methods for identification of weak Banks (Contd.)</vt:lpstr>
      <vt:lpstr>Supervision Methods for identification of weak Banks (Contd.)</vt:lpstr>
      <vt:lpstr>Supervision Methods for identification of weak Banks (Contd.)</vt:lpstr>
      <vt:lpstr>Supervision Methods for identification of weak Banks (Contd.)</vt:lpstr>
      <vt:lpstr>Supervision Methods for identification of weak Banks (Contd.)</vt:lpstr>
      <vt:lpstr>Supervision Methods for identification of weak Banks (Contd.)</vt:lpstr>
      <vt:lpstr>Supervision Methods for identification of weak Banks (Contd.)</vt:lpstr>
      <vt:lpstr>Supervision Methods for identification of weak Banks (Contd.)</vt:lpstr>
      <vt:lpstr>Supervision Methods for identification of weak Banks (Contd.)</vt:lpstr>
      <vt:lpstr>Supervision Methods for identification of weak Banks (Contd.)</vt:lpstr>
      <vt:lpstr>Supervision Methods for identification of weak Banks (Contd.)</vt:lpstr>
      <vt:lpstr>Supervision Methods for identification of weak Banks (Contd.)</vt:lpstr>
      <vt:lpstr>Supervision Methods for identification of weak Banks (Contd.)</vt:lpstr>
      <vt:lpstr>Supervision Methods for identification of weak Banks (Contd.)</vt:lpstr>
      <vt:lpstr>Supervision Methods for identification of weak Banks (Contd.)</vt:lpstr>
      <vt:lpstr>Supervision Methods for identification of weak Banks (Contd.)</vt:lpstr>
      <vt:lpstr>Supervision Methods for identification of weak Banks (Contd.)</vt:lpstr>
      <vt:lpstr>Supervision Methods for identification of weak Banks (Contd.)</vt:lpstr>
      <vt:lpstr>Supervision Methods for identification of weak Banks (Contd.)</vt:lpstr>
      <vt:lpstr>Supervision Methods for identification of weak Banks (Contd.)</vt:lpstr>
      <vt:lpstr>Supervision Methods for identification of weak Banks (Contd.)</vt:lpstr>
      <vt:lpstr>Supervision Methods for identification of weak Banks (Contd.)</vt:lpstr>
      <vt:lpstr>Supervision Methods for identification of weak Banks (Contd.)</vt:lpstr>
      <vt:lpstr>Supervision Methods for identification of weak Banks (Contd.)</vt:lpstr>
      <vt:lpstr>Supervision Methods for identification of weak Banks (Contd.)</vt:lpstr>
      <vt:lpstr>Supervision Methods for identification of weak Banks (Contd.)</vt:lpstr>
      <vt:lpstr>Supervision Methods for identification of weak Banks (Contd.)</vt:lpstr>
      <vt:lpstr>Supervision Methods for identification of weak Banks (Contd.)</vt:lpstr>
      <vt:lpstr>Supervision Methods for identification of weak Banks (Contd.)</vt:lpstr>
      <vt:lpstr>Supervision Methods for identification of weak Banks (Contd.)</vt:lpstr>
      <vt:lpstr>Supervision Methods for identification of weak Banks (Contd.)</vt:lpstr>
      <vt:lpstr>Supervision Methods for identification of weak Banks (Contd.)</vt:lpstr>
      <vt:lpstr>Supervision Methods for identification of weak Banks (Contd.)</vt:lpstr>
      <vt:lpstr>Supervision Methods for identification of weak Banks (Contd.)</vt:lpstr>
      <vt:lpstr>Summary of this Session</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Foundations of a Sound Supervisory System</dc:title>
  <dc:creator>Usman</dc:creator>
  <cp:lastModifiedBy>vcomsats</cp:lastModifiedBy>
  <cp:revision>9</cp:revision>
  <dcterms:created xsi:type="dcterms:W3CDTF">2013-12-12T06:08:55Z</dcterms:created>
  <dcterms:modified xsi:type="dcterms:W3CDTF">2013-12-12T08:58:06Z</dcterms:modified>
</cp:coreProperties>
</file>