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ink/ink1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9"/>
  </p:notesMasterIdLst>
  <p:sldIdLst>
    <p:sldId id="302" r:id="rId2"/>
    <p:sldId id="301" r:id="rId3"/>
    <p:sldId id="30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6" r:id="rId25"/>
    <p:sldId id="277" r:id="rId26"/>
    <p:sldId id="278" r:id="rId27"/>
    <p:sldId id="279" r:id="rId28"/>
    <p:sldId id="280" r:id="rId29"/>
    <p:sldId id="297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8" r:id="rId43"/>
    <p:sldId id="293" r:id="rId44"/>
    <p:sldId id="294" r:id="rId45"/>
    <p:sldId id="295" r:id="rId46"/>
    <p:sldId id="299" r:id="rId47"/>
    <p:sldId id="30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3-11-25T07:49:4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3A9C0-9E09-48A6-AADB-A8F80B216AA5}" type="datetimeFigureOut">
              <a:rPr lang="en-US" smtClean="0"/>
              <a:t>12-Dec-13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B3EDA-0571-4A6A-9B1B-8FF7ACBB753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6AC5-2D07-424D-B54A-B8B9D9634469}" type="datetime1">
              <a:rPr lang="en-US" smtClean="0"/>
              <a:t>12-Dec-13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091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FEF2A-B449-4C24-9A2D-73407569F7E5}" type="datetime1">
              <a:rPr lang="en-US" smtClean="0"/>
              <a:t>12-Dec-13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445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E2B7-73B5-4721-BECA-BF1850AFA5EB}" type="datetime1">
              <a:rPr lang="en-US" smtClean="0"/>
              <a:t>12-Dec-13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600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5099-EFEF-4F4D-82A6-67454CCA44EB}" type="datetime1">
              <a:rPr lang="en-US" smtClean="0"/>
              <a:t>12-Dec-13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31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B8CB-1B2A-47C9-996E-6365AED9B6FC}" type="datetime1">
              <a:rPr lang="en-US" smtClean="0"/>
              <a:t>12-Dec-13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519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24EF-9173-4A11-9D96-8BD2A7805FA9}" type="datetime1">
              <a:rPr lang="en-US" smtClean="0"/>
              <a:t>12-Dec-13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504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A60B4-7C9E-4B1A-B1FC-0E4A857E3A68}" type="datetime1">
              <a:rPr lang="en-US" smtClean="0"/>
              <a:t>12-Dec-13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3464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7207A-C1B2-49A2-8C2E-EE5E43E774C9}" type="datetime1">
              <a:rPr lang="en-US" smtClean="0"/>
              <a:t>12-Dec-13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227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7E59E-C54D-4BD4-8BA4-405541497FC0}" type="datetime1">
              <a:rPr lang="en-US" smtClean="0"/>
              <a:t>12-Dec-13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352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CBDD2-D42F-4D24-BB61-3636CABBF224}" type="datetime1">
              <a:rPr lang="en-US" smtClean="0"/>
              <a:t>12-Dec-13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993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8C436-52CA-469C-A084-B1C1CE4DA4F6}" type="datetime1">
              <a:rPr lang="en-US" smtClean="0"/>
              <a:t>12-Dec-13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0953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49367-DD03-422A-9713-80940245FCFD}" type="datetime1">
              <a:rPr lang="en-US" smtClean="0"/>
              <a:t>12-Dec-13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40FFF-E3F3-49E5-A3AB-8ED6AA695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333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MBF-705</a:t>
            </a:r>
            <a:br>
              <a:rPr lang="en-US" dirty="0" smtClean="0"/>
            </a:br>
            <a:r>
              <a:rPr lang="en-US" dirty="0" smtClean="0"/>
              <a:t>LEGAL AND REGULATORY ASPECTS OF BANKING SUPERVISION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19800" y="4688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Session: TWENTY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102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8695313" y="3478213"/>
              <a:ext cx="0" cy="0"/>
            </p14:xfrm>
          </p:contentPart>
        </mc:Choice>
        <mc:Fallback>
          <p:pic>
            <p:nvPicPr>
              <p:cNvPr id="102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695313" y="3478213"/>
                <a:ext cx="0" cy="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38157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</a:t>
            </a:r>
            <a:r>
              <a:rPr lang="en-US" dirty="0"/>
              <a:t>S</a:t>
            </a:r>
            <a:r>
              <a:rPr lang="en-US" dirty="0" smtClean="0"/>
              <a:t>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Banking sector Supervision in Pakistan</a:t>
            </a:r>
          </a:p>
          <a:p>
            <a:r>
              <a:rPr lang="en-US" dirty="0" smtClean="0"/>
              <a:t>Financial sector of Pakistan</a:t>
            </a:r>
          </a:p>
          <a:p>
            <a:r>
              <a:rPr lang="en-US" dirty="0" smtClean="0"/>
              <a:t>Banking Companies Ordinance</a:t>
            </a:r>
          </a:p>
          <a:p>
            <a:r>
              <a:rPr lang="en-US" dirty="0" smtClean="0"/>
              <a:t>Powers of State Bank of Pakistan</a:t>
            </a:r>
          </a:p>
          <a:p>
            <a:r>
              <a:rPr lang="en-US" dirty="0" smtClean="0"/>
              <a:t>Prudential Regulation for Banks</a:t>
            </a:r>
          </a:p>
          <a:p>
            <a:r>
              <a:rPr lang="en-US" dirty="0" smtClean="0"/>
              <a:t>Off site --- On site Monitoring at SBP</a:t>
            </a:r>
          </a:p>
          <a:p>
            <a:r>
              <a:rPr lang="en-US" dirty="0" smtClean="0"/>
              <a:t>Monitoring policy of SBP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DFE81-7ED6-4E5F-881B-CF9D5FB5153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168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 smtClean="0"/>
              <a:t>Section 5</a:t>
            </a:r>
          </a:p>
          <a:p>
            <a:r>
              <a:rPr lang="en-US" dirty="0" smtClean="0"/>
              <a:t>What </a:t>
            </a:r>
            <a:r>
              <a:rPr lang="en-US" dirty="0" smtClean="0"/>
              <a:t>are Weak Banks?</a:t>
            </a:r>
          </a:p>
          <a:p>
            <a:r>
              <a:rPr lang="en-US" dirty="0" smtClean="0"/>
              <a:t>Mandate of Basel Committee Task force</a:t>
            </a:r>
          </a:p>
          <a:p>
            <a:r>
              <a:rPr lang="en-US" dirty="0" smtClean="0"/>
              <a:t>Supervisory objectives for Dealing with Weak Banks</a:t>
            </a:r>
          </a:p>
          <a:p>
            <a:r>
              <a:rPr lang="en-US" dirty="0" smtClean="0"/>
              <a:t>Guidelines and Principles for dealing with weak banks</a:t>
            </a:r>
          </a:p>
          <a:p>
            <a:r>
              <a:rPr lang="en-US" dirty="0" smtClean="0"/>
              <a:t>Symptoms and causes of bank problem</a:t>
            </a:r>
          </a:p>
          <a:p>
            <a:r>
              <a:rPr lang="en-US" dirty="0" smtClean="0"/>
              <a:t>Result of loose supervision</a:t>
            </a:r>
          </a:p>
          <a:p>
            <a:pPr lvl="1"/>
            <a:r>
              <a:rPr lang="en-US" dirty="0" smtClean="0"/>
              <a:t>To the external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520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 banks are a worldwide </a:t>
            </a:r>
            <a:r>
              <a:rPr lang="en-US" dirty="0" smtClean="0"/>
              <a:t>phenomenon. </a:t>
            </a:r>
          </a:p>
          <a:p>
            <a:r>
              <a:rPr lang="en-US" dirty="0" smtClean="0"/>
              <a:t>They </a:t>
            </a:r>
            <a:r>
              <a:rPr lang="en-US" dirty="0"/>
              <a:t>pose a continuing challenge </a:t>
            </a:r>
            <a:r>
              <a:rPr lang="en-US" dirty="0" smtClean="0"/>
              <a:t>for bank </a:t>
            </a:r>
            <a:r>
              <a:rPr lang="en-US" dirty="0"/>
              <a:t>supervisors in all countries, irrespective of the political structure, financial system </a:t>
            </a:r>
            <a:r>
              <a:rPr lang="en-US" dirty="0" smtClean="0"/>
              <a:t>and level </a:t>
            </a:r>
            <a:r>
              <a:rPr lang="en-US" dirty="0"/>
              <a:t>of economic and technical development. </a:t>
            </a:r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/>
              <a:t>bank supervisors have to be prepared </a:t>
            </a:r>
            <a:r>
              <a:rPr lang="en-US" dirty="0" smtClean="0"/>
              <a:t>to </a:t>
            </a:r>
            <a:r>
              <a:rPr lang="en-US" dirty="0" err="1" smtClean="0"/>
              <a:t>minimise</a:t>
            </a:r>
            <a:r>
              <a:rPr lang="en-US" dirty="0" smtClean="0"/>
              <a:t> </a:t>
            </a:r>
            <a:r>
              <a:rPr lang="en-US" dirty="0"/>
              <a:t>their incidence and deal with them if they occur.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03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Banks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Weak banks have common problems and there are lessons to be drawn by </a:t>
            </a:r>
            <a:r>
              <a:rPr lang="en-US" dirty="0" smtClean="0"/>
              <a:t>pooling the </a:t>
            </a:r>
            <a:r>
              <a:rPr lang="en-US" dirty="0"/>
              <a:t>experience of supervisors, especially the specific actions that have or have not worked </a:t>
            </a:r>
            <a:r>
              <a:rPr lang="en-US" dirty="0" smtClean="0"/>
              <a:t>in given </a:t>
            </a:r>
            <a:r>
              <a:rPr lang="en-US" dirty="0"/>
              <a:t>circumstances.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past, the lack of contingency arrangements and understanding </a:t>
            </a:r>
            <a:r>
              <a:rPr lang="en-US" dirty="0" smtClean="0"/>
              <a:t>of the </a:t>
            </a:r>
            <a:r>
              <a:rPr lang="en-US" dirty="0"/>
              <a:t>tools available for dealing with weak banks have sometimes resulted in </a:t>
            </a:r>
            <a:r>
              <a:rPr lang="en-US" dirty="0" smtClean="0"/>
              <a:t>unnecessary delays </a:t>
            </a:r>
            <a:r>
              <a:rPr lang="en-US" dirty="0"/>
              <a:t>in supervisory actions.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30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Banks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have been key factors in the high costs of resolving banking problems. Appropriate guidance could reduce the costs and spillover effects of these problems.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223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Banks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Basel Committee </a:t>
            </a:r>
            <a:r>
              <a:rPr lang="en-US" dirty="0" err="1" smtClean="0"/>
              <a:t>emphasised</a:t>
            </a:r>
            <a:r>
              <a:rPr lang="en-US" dirty="0" smtClean="0"/>
              <a:t> </a:t>
            </a:r>
            <a:r>
              <a:rPr lang="en-US" dirty="0"/>
              <a:t>the importance of developing guidance on </a:t>
            </a:r>
            <a:r>
              <a:rPr lang="en-US" dirty="0" smtClean="0"/>
              <a:t>dealing with </a:t>
            </a:r>
            <a:r>
              <a:rPr lang="en-US" dirty="0"/>
              <a:t>weak banks on an individual basis, which was considered to be primarily a </a:t>
            </a:r>
            <a:r>
              <a:rPr lang="en-US" dirty="0" smtClean="0"/>
              <a:t>supervisory issue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718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Banks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Basel Committee on Banking Supervision agreed that the development of international supervisory guidance on dealing with weak banks would be helpful. To this end, the Basel Committee, in co-operation with its Core Principles Liaison Group (CPLG), set up a Task Force in July 2001 to report on the treatment of weak banks, based on the experiences of different countries and in different circumstances.</a:t>
            </a:r>
          </a:p>
          <a:p>
            <a:endParaRPr lang="en-US" dirty="0" smtClean="0"/>
          </a:p>
          <a:p>
            <a:r>
              <a:rPr lang="en-US" dirty="0" smtClean="0"/>
              <a:t>The Task Force held four meetings between July 2001 and January 2002.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05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Mandate of Task 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mandate of the Task Force </a:t>
            </a:r>
            <a:r>
              <a:rPr lang="en-US" dirty="0" smtClean="0"/>
              <a:t>was </a:t>
            </a:r>
            <a:r>
              <a:rPr lang="en-US" dirty="0"/>
              <a:t>to produce a “tool-kit” </a:t>
            </a:r>
            <a:r>
              <a:rPr lang="en-US" dirty="0" smtClean="0"/>
              <a:t>containing guidance </a:t>
            </a:r>
            <a:r>
              <a:rPr lang="en-US" dirty="0"/>
              <a:t>for supervisors when dealing with weak banks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report </a:t>
            </a:r>
            <a:r>
              <a:rPr lang="en-US" dirty="0" smtClean="0"/>
              <a:t>produced by the committee ,examines </a:t>
            </a:r>
            <a:r>
              <a:rPr lang="en-US" dirty="0"/>
              <a:t>a wide </a:t>
            </a:r>
            <a:r>
              <a:rPr lang="en-US" dirty="0" smtClean="0"/>
              <a:t>variety of </a:t>
            </a:r>
            <a:r>
              <a:rPr lang="en-US" dirty="0"/>
              <a:t>bank problems, their background and causes, and assesses the pros and cons of </a:t>
            </a:r>
            <a:r>
              <a:rPr lang="en-US" dirty="0" smtClean="0"/>
              <a:t>various methods </a:t>
            </a:r>
            <a:r>
              <a:rPr lang="en-US" dirty="0"/>
              <a:t>of dealing with them.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285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Mandate of Task Force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include;</a:t>
            </a:r>
          </a:p>
          <a:p>
            <a:pPr lvl="1"/>
            <a:r>
              <a:rPr lang="en-US" dirty="0" smtClean="0"/>
              <a:t>preventive measures, </a:t>
            </a:r>
          </a:p>
          <a:p>
            <a:pPr lvl="1"/>
            <a:r>
              <a:rPr lang="en-US" dirty="0" smtClean="0"/>
              <a:t>early identification,</a:t>
            </a:r>
          </a:p>
          <a:p>
            <a:pPr lvl="1"/>
            <a:r>
              <a:rPr lang="en-US" dirty="0" smtClean="0"/>
              <a:t>corrective actions, </a:t>
            </a:r>
          </a:p>
          <a:p>
            <a:pPr lvl="1"/>
            <a:r>
              <a:rPr lang="en-US" dirty="0" smtClean="0"/>
              <a:t>resolution issues and </a:t>
            </a:r>
          </a:p>
          <a:p>
            <a:pPr lvl="1"/>
            <a:r>
              <a:rPr lang="en-US" dirty="0" smtClean="0"/>
              <a:t>exit strategies.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822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Mandate of Task Force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report is not intended to be prescriptive - rather it identifies good practice which has already been tried. </a:t>
            </a:r>
          </a:p>
          <a:p>
            <a:r>
              <a:rPr lang="en-US" dirty="0" smtClean="0"/>
              <a:t>The intention is to offer practical guidance which can be adapted to the specific circumstances of each case.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778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weak Bank?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weak bank is one whose liquidity or solvency is or will be impaired unless there </a:t>
            </a:r>
            <a:r>
              <a:rPr lang="en-US" dirty="0" smtClean="0"/>
              <a:t>is a </a:t>
            </a:r>
            <a:r>
              <a:rPr lang="en-US" dirty="0"/>
              <a:t>major improvement in its financial resources, risk profile, strategic </a:t>
            </a:r>
            <a:r>
              <a:rPr lang="en-US" dirty="0" smtClean="0"/>
              <a:t>business direction</a:t>
            </a:r>
            <a:r>
              <a:rPr lang="en-US" dirty="0"/>
              <a:t>, risk management capabilities and/or quality of management.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083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weak Bank?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definition focuses on a bank where there are potential or immediate threats </a:t>
            </a:r>
            <a:r>
              <a:rPr lang="en-US" dirty="0" smtClean="0"/>
              <a:t>to liquidity </a:t>
            </a:r>
            <a:r>
              <a:rPr lang="en-US" dirty="0"/>
              <a:t>and solvency, rather than one with observable weaknesses that are isolated </a:t>
            </a:r>
            <a:r>
              <a:rPr lang="en-US" dirty="0" smtClean="0"/>
              <a:t>or temporary </a:t>
            </a:r>
            <a:r>
              <a:rPr lang="en-US" dirty="0"/>
              <a:t>and which can normally be corrected by appropriate remedial action. </a:t>
            </a:r>
            <a:endParaRPr lang="en-US" dirty="0" smtClean="0"/>
          </a:p>
          <a:p>
            <a:r>
              <a:rPr lang="en-US" dirty="0" smtClean="0"/>
              <a:t>Of course, all </a:t>
            </a:r>
            <a:r>
              <a:rPr lang="en-US" dirty="0"/>
              <a:t>weaknesses, whatever their magnitude and character, must be addressed by the bank.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398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weak Bank?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problems in a weak bank are more fundamental.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include, but are not limited </a:t>
            </a:r>
            <a:r>
              <a:rPr lang="en-US" dirty="0" smtClean="0"/>
              <a:t>to</a:t>
            </a:r>
            <a:r>
              <a:rPr lang="en-US" dirty="0"/>
              <a:t>;</a:t>
            </a:r>
            <a:endParaRPr lang="en-US" dirty="0" smtClean="0"/>
          </a:p>
          <a:p>
            <a:pPr lvl="1"/>
            <a:r>
              <a:rPr lang="en-US" dirty="0" smtClean="0"/>
              <a:t>poor </a:t>
            </a:r>
            <a:r>
              <a:rPr lang="en-US" dirty="0"/>
              <a:t>management; </a:t>
            </a:r>
            <a:endParaRPr lang="en-US" dirty="0" smtClean="0"/>
          </a:p>
          <a:p>
            <a:pPr lvl="1"/>
            <a:r>
              <a:rPr lang="en-US" dirty="0" smtClean="0"/>
              <a:t>inadequate </a:t>
            </a:r>
            <a:r>
              <a:rPr lang="en-US" dirty="0"/>
              <a:t>financial resources; </a:t>
            </a:r>
            <a:endParaRPr lang="en-US" dirty="0" smtClean="0"/>
          </a:p>
          <a:p>
            <a:pPr lvl="1"/>
            <a:r>
              <a:rPr lang="en-US" dirty="0" smtClean="0"/>
              <a:t>absence </a:t>
            </a:r>
            <a:r>
              <a:rPr lang="en-US" dirty="0"/>
              <a:t>of a long-term </a:t>
            </a:r>
            <a:r>
              <a:rPr lang="en-US" dirty="0" smtClean="0"/>
              <a:t>sustainable business </a:t>
            </a:r>
            <a:r>
              <a:rPr lang="en-US" dirty="0"/>
              <a:t>strategy; </a:t>
            </a:r>
            <a:endParaRPr lang="en-US" dirty="0" smtClean="0"/>
          </a:p>
          <a:p>
            <a:pPr lvl="1"/>
            <a:r>
              <a:rPr lang="en-US" dirty="0" smtClean="0"/>
              <a:t>weak </a:t>
            </a:r>
            <a:r>
              <a:rPr lang="en-US" dirty="0"/>
              <a:t>asset quality; and </a:t>
            </a:r>
            <a:endParaRPr lang="en-US" dirty="0" smtClean="0"/>
          </a:p>
          <a:p>
            <a:pPr lvl="1"/>
            <a:r>
              <a:rPr lang="en-US" dirty="0" smtClean="0"/>
              <a:t>poor </a:t>
            </a:r>
            <a:r>
              <a:rPr lang="en-US" dirty="0"/>
              <a:t>systems and controls.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713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weak Bank?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Weak banks do not occur overnight. </a:t>
            </a:r>
          </a:p>
          <a:p>
            <a:r>
              <a:rPr lang="en-US" dirty="0" smtClean="0"/>
              <a:t>Problems that seem to emerge rapidly are often the sign of financial or managerial weaknesses that have been allowed to persist for some time.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787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weak Bank?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These problems can rapidly become a major concern to a supervisor if minimum prudential requirements are not met and viability is threatened. </a:t>
            </a:r>
          </a:p>
          <a:p>
            <a:r>
              <a:rPr lang="en-US" dirty="0" smtClean="0"/>
              <a:t>The task of the supervisor is to identify these problems early, ensure preventive or corrective measures are adopted, and have a resolution strategy in place should preventive action fail.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929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Objective </a:t>
            </a:r>
            <a:r>
              <a:rPr lang="en-US" dirty="0"/>
              <a:t>for dealing with weak </a:t>
            </a:r>
            <a:r>
              <a:rPr lang="en-US" dirty="0" smtClean="0"/>
              <a:t>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 part of the background to the work, the Task Force considered why it </a:t>
            </a:r>
            <a:r>
              <a:rPr lang="en-US" dirty="0" smtClean="0"/>
              <a:t>is necessary </a:t>
            </a:r>
            <a:r>
              <a:rPr lang="en-US" dirty="0"/>
              <a:t>and desirable to deal with weak banks.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answer is related to the </a:t>
            </a:r>
            <a:r>
              <a:rPr lang="en-US" dirty="0" smtClean="0"/>
              <a:t>fundamental objectives </a:t>
            </a:r>
            <a:r>
              <a:rPr lang="en-US" dirty="0"/>
              <a:t>of banking supervision. </a:t>
            </a:r>
            <a:endParaRPr lang="en-US" dirty="0" smtClean="0"/>
          </a:p>
          <a:p>
            <a:r>
              <a:rPr lang="en-US" dirty="0" smtClean="0"/>
              <a:t>These</a:t>
            </a:r>
            <a:r>
              <a:rPr lang="en-US" dirty="0"/>
              <a:t>, of course, vary somewhat from country </a:t>
            </a:r>
            <a:r>
              <a:rPr lang="en-US" dirty="0" smtClean="0"/>
              <a:t>to country </a:t>
            </a:r>
            <a:r>
              <a:rPr lang="en-US" dirty="0"/>
              <a:t>– and in some cases, are expressly stated in law.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983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Objective for dealing with weak banks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a general proposition, however, a central objective of supervision is to maintain stability and confidence in the financial system, there by reducing the risk of loss to depositors and other creditors. </a:t>
            </a:r>
          </a:p>
          <a:p>
            <a:r>
              <a:rPr lang="en-US" dirty="0" smtClean="0"/>
              <a:t>Dealing effectively with weak banks fits neatly into this wider objective.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08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Objective for dealing with weak banks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dealing with weak banks, this objective translates into supervisory actions </a:t>
            </a:r>
            <a:r>
              <a:rPr lang="en-US" dirty="0" smtClean="0"/>
              <a:t>aimed at </a:t>
            </a:r>
            <a:r>
              <a:rPr lang="en-US" dirty="0"/>
              <a:t>preserving the value of the bank’s assets with minimal disruption to its operations (</a:t>
            </a:r>
            <a:r>
              <a:rPr lang="en-US" dirty="0" smtClean="0"/>
              <a:t>i.e. maintaining </a:t>
            </a:r>
            <a:r>
              <a:rPr lang="en-US" dirty="0"/>
              <a:t>the </a:t>
            </a:r>
            <a:r>
              <a:rPr lang="en-US" i="1" dirty="0"/>
              <a:t>economic </a:t>
            </a:r>
            <a:r>
              <a:rPr lang="en-US" dirty="0"/>
              <a:t>entity), subject to </a:t>
            </a:r>
            <a:r>
              <a:rPr lang="en-US" dirty="0" err="1"/>
              <a:t>minimising</a:t>
            </a:r>
            <a:r>
              <a:rPr lang="en-US" dirty="0"/>
              <a:t> any resolution costs.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certain </a:t>
            </a:r>
            <a:r>
              <a:rPr lang="en-US" dirty="0" smtClean="0"/>
              <a:t>cases, it </a:t>
            </a:r>
            <a:r>
              <a:rPr lang="en-US" dirty="0"/>
              <a:t>may well be that the bank as a </a:t>
            </a:r>
            <a:r>
              <a:rPr lang="en-US" i="1" dirty="0"/>
              <a:t>legal </a:t>
            </a:r>
            <a:r>
              <a:rPr lang="en-US" dirty="0"/>
              <a:t>entity should cease to exist.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128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guiding principles for a supervisor when dealing with weak banks include:</a:t>
            </a:r>
          </a:p>
          <a:p>
            <a:pPr lvl="1"/>
            <a:r>
              <a:rPr lang="en-US" dirty="0" smtClean="0"/>
              <a:t>Speed</a:t>
            </a:r>
          </a:p>
          <a:p>
            <a:pPr lvl="1"/>
            <a:r>
              <a:rPr lang="en-US" dirty="0" smtClean="0"/>
              <a:t>Cost Efficiency</a:t>
            </a:r>
          </a:p>
          <a:p>
            <a:pPr lvl="1"/>
            <a:r>
              <a:rPr lang="en-US" dirty="0" smtClean="0"/>
              <a:t>Flexibility</a:t>
            </a:r>
          </a:p>
          <a:p>
            <a:pPr lvl="1"/>
            <a:r>
              <a:rPr lang="en-US" dirty="0" smtClean="0"/>
              <a:t>Consistency</a:t>
            </a:r>
          </a:p>
          <a:p>
            <a:pPr lvl="1"/>
            <a:r>
              <a:rPr lang="en-US" dirty="0" smtClean="0"/>
              <a:t>Avoiding moral Hazard</a:t>
            </a:r>
          </a:p>
          <a:p>
            <a:pPr lvl="1"/>
            <a:r>
              <a:rPr lang="en-US" dirty="0" smtClean="0"/>
              <a:t>Transparency and Cooperation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953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Speed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Supervisors </a:t>
            </a:r>
            <a:r>
              <a:rPr lang="en-US" dirty="0"/>
              <a:t>should act promptly. Experience from many countries </a:t>
            </a:r>
            <a:r>
              <a:rPr lang="en-US" dirty="0" smtClean="0"/>
              <a:t>shows that </a:t>
            </a:r>
            <a:r>
              <a:rPr lang="en-US" dirty="0"/>
              <a:t>regulatory and supervisory forbearance has exacerbated the problems of </a:t>
            </a:r>
            <a:r>
              <a:rPr lang="en-US" dirty="0" smtClean="0"/>
              <a:t>a weak </a:t>
            </a:r>
            <a:r>
              <a:rPr lang="en-US" dirty="0"/>
              <a:t>bank.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not dealing with the problems promptly, they have grown </a:t>
            </a:r>
            <a:r>
              <a:rPr lang="en-US" dirty="0" smtClean="0"/>
              <a:t>rapidly making </a:t>
            </a:r>
            <a:r>
              <a:rPr lang="en-US" dirty="0"/>
              <a:t>the eventual resolution efforts more difficult and more expensive, with </a:t>
            </a:r>
            <a:r>
              <a:rPr lang="en-US" dirty="0" smtClean="0"/>
              <a:t>the possibility </a:t>
            </a:r>
            <a:r>
              <a:rPr lang="en-US" dirty="0"/>
              <a:t>of becoming more widespread and systemic.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539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Cost-efficiency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least cost criterion should guide the supervisor when </a:t>
            </a:r>
            <a:r>
              <a:rPr lang="en-US" dirty="0" smtClean="0"/>
              <a:t>making choices </a:t>
            </a:r>
            <a:r>
              <a:rPr lang="en-US" dirty="0"/>
              <a:t>between alternative actions consistent with achieving the </a:t>
            </a:r>
            <a:r>
              <a:rPr lang="en-US" dirty="0" smtClean="0"/>
              <a:t>supervisory objectives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important that the supervisor considers all costs, </a:t>
            </a:r>
            <a:r>
              <a:rPr lang="en-US" dirty="0" smtClean="0"/>
              <a:t>including exogenous </a:t>
            </a:r>
            <a:r>
              <a:rPr lang="en-US" dirty="0"/>
              <a:t>costs such as instability of the financial system, in deciding on a </a:t>
            </a:r>
            <a:r>
              <a:rPr lang="en-US" dirty="0" smtClean="0"/>
              <a:t>course of </a:t>
            </a:r>
            <a:r>
              <a:rPr lang="en-US" dirty="0"/>
              <a:t>action.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608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Flexibility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Legislation </a:t>
            </a:r>
            <a:r>
              <a:rPr lang="en-US" dirty="0"/>
              <a:t>frequently adopts a rules-based approach.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it is </a:t>
            </a:r>
            <a:r>
              <a:rPr lang="en-US" dirty="0" smtClean="0"/>
              <a:t>also helpful </a:t>
            </a:r>
            <a:r>
              <a:rPr lang="en-US" dirty="0"/>
              <a:t>if the legislation permits the supervisor to exercise discretion in </a:t>
            </a:r>
            <a:r>
              <a:rPr lang="en-US" dirty="0" smtClean="0"/>
              <a:t>the deployment </a:t>
            </a:r>
            <a:r>
              <a:rPr lang="en-US" dirty="0"/>
              <a:t>and timing of supervisory tools.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352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Flexibility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outside the scope of this </a:t>
            </a:r>
            <a:r>
              <a:rPr lang="en-US" dirty="0" err="1" smtClean="0"/>
              <a:t>TaskForce</a:t>
            </a:r>
            <a:r>
              <a:rPr lang="en-US" dirty="0" smtClean="0"/>
              <a:t> to prescribe the nature of any one country’s legislative framework – suffice it to say that supervisors should be prepared to act flexibly by considering the full range of powers available when faced with a weak bank.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100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Consistent </a:t>
            </a:r>
            <a:r>
              <a:rPr lang="en-US" dirty="0"/>
              <a:t>and well-understood supervisory actions will not distort </a:t>
            </a:r>
            <a:r>
              <a:rPr lang="en-US" dirty="0" smtClean="0"/>
              <a:t>the competitive </a:t>
            </a:r>
            <a:r>
              <a:rPr lang="en-US" dirty="0"/>
              <a:t>environment. </a:t>
            </a:r>
            <a:endParaRPr lang="en-US" dirty="0" smtClean="0"/>
          </a:p>
          <a:p>
            <a:r>
              <a:rPr lang="en-US" dirty="0" smtClean="0"/>
              <a:t>Such </a:t>
            </a:r>
            <a:r>
              <a:rPr lang="en-US" dirty="0"/>
              <a:t>an approach will also </a:t>
            </a:r>
            <a:r>
              <a:rPr lang="en-US" dirty="0" err="1"/>
              <a:t>minimise</a:t>
            </a:r>
            <a:r>
              <a:rPr lang="en-US" dirty="0"/>
              <a:t> confusion </a:t>
            </a:r>
            <a:r>
              <a:rPr lang="en-US" dirty="0" smtClean="0"/>
              <a:t>and uncertainty </a:t>
            </a:r>
            <a:r>
              <a:rPr lang="en-US" dirty="0"/>
              <a:t>in times of crisis. Similar problems in different banks, large or </a:t>
            </a:r>
            <a:r>
              <a:rPr lang="en-US" dirty="0" smtClean="0"/>
              <a:t>small, private </a:t>
            </a:r>
            <a:r>
              <a:rPr lang="en-US" dirty="0"/>
              <a:t>or </a:t>
            </a:r>
            <a:r>
              <a:rPr lang="en-US"/>
              <a:t>state-owned</a:t>
            </a:r>
            <a:r>
              <a:rPr lang="en-US" smtClean="0"/>
              <a:t>,  </a:t>
            </a:r>
            <a:r>
              <a:rPr lang="en-US" dirty="0"/>
              <a:t>should receive similar treatment.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413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Avoiding moral hazard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Supervisory </a:t>
            </a:r>
            <a:r>
              <a:rPr lang="en-US" dirty="0"/>
              <a:t>action should not create incentives for banks </a:t>
            </a:r>
            <a:r>
              <a:rPr lang="en-US" dirty="0" smtClean="0"/>
              <a:t>to act </a:t>
            </a:r>
            <a:r>
              <a:rPr lang="en-US" dirty="0"/>
              <a:t>in a manner that incurs costs which they do not have to bear entirely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Shareholders should not be compensated for losses when a bank gets into difficulty</a:t>
            </a:r>
            <a:r>
              <a:rPr lang="en-US" dirty="0" smtClean="0"/>
              <a:t>;  otherwise </a:t>
            </a:r>
            <a:r>
              <a:rPr lang="en-US" dirty="0"/>
              <a:t>it will encourage other banks to behave less prudently on the </a:t>
            </a:r>
            <a:r>
              <a:rPr lang="en-US" dirty="0" smtClean="0"/>
              <a:t>expectation that </a:t>
            </a:r>
            <a:r>
              <a:rPr lang="en-US" dirty="0"/>
              <a:t>they will receive a similar bailout if problems occur.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841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Avoiding moral hazard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Equally, supervisory action should not protect the interest of the bank’s corporate officers. </a:t>
            </a:r>
          </a:p>
          <a:p>
            <a:endParaRPr lang="en-US" dirty="0" smtClean="0"/>
          </a:p>
          <a:p>
            <a:r>
              <a:rPr lang="en-US" dirty="0" smtClean="0"/>
              <a:t>As Bagehot wrote: “Any aid to a present bad Bank is the surest mode of preventing the establishment of a future good Bank”.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232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Transparency and </a:t>
            </a:r>
            <a:r>
              <a:rPr lang="en-US" i="1" dirty="0" smtClean="0"/>
              <a:t>cooperation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Inadequate or incorrect information from the </a:t>
            </a:r>
            <a:r>
              <a:rPr lang="en-US" dirty="0" smtClean="0"/>
              <a:t>bank increases </a:t>
            </a:r>
            <a:r>
              <a:rPr lang="en-US" dirty="0"/>
              <a:t>uncertainty for everyone involved.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can lead to misplaced </a:t>
            </a:r>
            <a:r>
              <a:rPr lang="en-US" dirty="0" smtClean="0"/>
              <a:t>supervisory action </a:t>
            </a:r>
            <a:r>
              <a:rPr lang="en-US" dirty="0"/>
              <a:t>and add to the costs of solving the problems.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878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Transparency and cooperation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bank and the relevant authorities should aim for a high degree of information sharing and transparency about their intended actions. </a:t>
            </a:r>
          </a:p>
          <a:p>
            <a:endParaRPr lang="en-US" dirty="0"/>
          </a:p>
          <a:p>
            <a:r>
              <a:rPr lang="en-US" dirty="0" smtClean="0"/>
              <a:t>Decisions on disclosures – or not - to the wider financial community and the general public are more difficult and must depend on the specific situation.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15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Transparency and cooperation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will generally need to be carefully assessed in each particular case. </a:t>
            </a:r>
          </a:p>
          <a:p>
            <a:endParaRPr lang="en-US" dirty="0" smtClean="0"/>
          </a:p>
          <a:p>
            <a:r>
              <a:rPr lang="en-US" dirty="0" smtClean="0"/>
              <a:t>The overriding consideration must be whether the disclosure contributes to the supervisor’s objective in resolving the weak bank and maintaining broader systemic stability.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048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Symptoms and causes of bank </a:t>
            </a:r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important to distinguish between the symptoms and causes of bank problems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The symptoms of weak banks are usually </a:t>
            </a:r>
            <a:r>
              <a:rPr lang="en-US" i="1" dirty="0"/>
              <a:t>poor asset quality</a:t>
            </a:r>
            <a:r>
              <a:rPr lang="en-US" dirty="0"/>
              <a:t>, </a:t>
            </a:r>
            <a:r>
              <a:rPr lang="en-US" i="1" dirty="0"/>
              <a:t>lack of profitability</a:t>
            </a:r>
            <a:r>
              <a:rPr lang="en-US" dirty="0"/>
              <a:t>, </a:t>
            </a:r>
            <a:r>
              <a:rPr lang="en-US" i="1" dirty="0"/>
              <a:t>losses </a:t>
            </a:r>
            <a:r>
              <a:rPr lang="en-US" i="1" dirty="0" smtClean="0"/>
              <a:t>of capital</a:t>
            </a:r>
            <a:r>
              <a:rPr lang="en-US" i="1" dirty="0"/>
              <a:t>, reputation </a:t>
            </a:r>
            <a:r>
              <a:rPr lang="en-US" dirty="0"/>
              <a:t>problems, and/or </a:t>
            </a:r>
            <a:r>
              <a:rPr lang="en-US" i="1" dirty="0"/>
              <a:t>liquidity </a:t>
            </a:r>
            <a:r>
              <a:rPr lang="en-US" dirty="0"/>
              <a:t>problems.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72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Symptoms and causes of bank problems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different symptoms often emerge together. Experiences from several </a:t>
            </a:r>
            <a:r>
              <a:rPr lang="en-US" dirty="0" smtClean="0"/>
              <a:t>countries indicate </a:t>
            </a:r>
            <a:r>
              <a:rPr lang="en-US" dirty="0"/>
              <a:t>that liquidity problems have seldom occurred alone and their emergence </a:t>
            </a:r>
            <a:r>
              <a:rPr lang="en-US" dirty="0" smtClean="0"/>
              <a:t>has generally </a:t>
            </a:r>
            <a:r>
              <a:rPr lang="en-US" dirty="0"/>
              <a:t>been one aspect of broader difficulties.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739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Symptoms and causes of bank problems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While banking difficulties usually result from a combination of factors, they </a:t>
            </a:r>
            <a:r>
              <a:rPr lang="en-US" dirty="0" smtClean="0"/>
              <a:t>have become </a:t>
            </a:r>
            <a:r>
              <a:rPr lang="en-US" dirty="0"/>
              <a:t>evident as credit problems in the majority of </a:t>
            </a:r>
            <a:r>
              <a:rPr lang="en-US" dirty="0" smtClean="0"/>
              <a:t>cases. </a:t>
            </a:r>
          </a:p>
          <a:p>
            <a:r>
              <a:rPr lang="en-US" dirty="0" smtClean="0"/>
              <a:t>This </a:t>
            </a:r>
            <a:r>
              <a:rPr lang="en-US" dirty="0"/>
              <a:t>should not be </a:t>
            </a:r>
            <a:r>
              <a:rPr lang="en-US" dirty="0" smtClean="0"/>
              <a:t>surprising given </a:t>
            </a:r>
            <a:r>
              <a:rPr lang="en-US" dirty="0"/>
              <a:t>that lending has been and still is the mainstay of banking business. </a:t>
            </a:r>
            <a:endParaRPr lang="en-US" dirty="0" smtClean="0"/>
          </a:p>
          <a:p>
            <a:r>
              <a:rPr lang="en-US" dirty="0" smtClean="0"/>
              <a:t>More </a:t>
            </a:r>
            <a:r>
              <a:rPr lang="en-US" dirty="0"/>
              <a:t>often </a:t>
            </a:r>
            <a:r>
              <a:rPr lang="en-US" dirty="0" smtClean="0"/>
              <a:t>than not</a:t>
            </a:r>
            <a:r>
              <a:rPr lang="en-US" dirty="0"/>
              <a:t>, credit losses stem from weaknesses in management control and credit risk </a:t>
            </a:r>
            <a:r>
              <a:rPr lang="en-US" dirty="0" smtClean="0"/>
              <a:t>management systems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47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Loose Supervision results 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particular, it is often true that management and control processes have not </a:t>
            </a:r>
            <a:r>
              <a:rPr lang="en-US" dirty="0" smtClean="0"/>
              <a:t>been sufficiently </a:t>
            </a:r>
            <a:r>
              <a:rPr lang="en-US" dirty="0"/>
              <a:t>robust to prevent: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Loose Supervision results in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Poor lending practices, </a:t>
            </a:r>
            <a:r>
              <a:rPr lang="en-US" dirty="0"/>
              <a:t>such as poor underwriting skills or an overly aggressive loan</a:t>
            </a:r>
          </a:p>
          <a:p>
            <a:r>
              <a:rPr lang="en-US" dirty="0"/>
              <a:t>expansion </a:t>
            </a:r>
            <a:r>
              <a:rPr lang="en-US" dirty="0" err="1"/>
              <a:t>programme</a:t>
            </a:r>
            <a:r>
              <a:rPr lang="en-US" dirty="0"/>
              <a:t>, coupled with an absence of incentives to identify problem</a:t>
            </a:r>
          </a:p>
          <a:p>
            <a:r>
              <a:rPr lang="en-US" dirty="0"/>
              <a:t>loans at an early stage and to take corrective actions.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455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Loose Supervision results in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Excessive loan concentrations. </a:t>
            </a:r>
            <a:r>
              <a:rPr lang="en-US" dirty="0"/>
              <a:t>Concentration of lending to one geographic area </a:t>
            </a:r>
            <a:r>
              <a:rPr lang="en-US" dirty="0" smtClean="0"/>
              <a:t>or industrial </a:t>
            </a:r>
            <a:r>
              <a:rPr lang="en-US" dirty="0"/>
              <a:t>sector has been the cause of problems for many banks</a:t>
            </a:r>
            <a:r>
              <a:rPr lang="en-US" dirty="0" smtClean="0"/>
              <a:t>.</a:t>
            </a:r>
          </a:p>
          <a:p>
            <a:r>
              <a:rPr lang="en-US" dirty="0" smtClean="0"/>
              <a:t>Unless </a:t>
            </a:r>
            <a:r>
              <a:rPr lang="en-US" dirty="0"/>
              <a:t>a </a:t>
            </a:r>
            <a:r>
              <a:rPr lang="en-US" dirty="0" smtClean="0"/>
              <a:t>bank maintains </a:t>
            </a:r>
            <a:r>
              <a:rPr lang="en-US" dirty="0"/>
              <a:t>a diversified loan portfolio, it is exposed to the risk that loans to </a:t>
            </a:r>
            <a:r>
              <a:rPr lang="en-US" dirty="0" smtClean="0"/>
              <a:t>any particular </a:t>
            </a:r>
            <a:r>
              <a:rPr lang="en-US" dirty="0"/>
              <a:t>area, or related group of companies, could become impaired at the </a:t>
            </a:r>
            <a:r>
              <a:rPr lang="en-US" dirty="0" smtClean="0"/>
              <a:t>same time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47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Loose Supervision results in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Excessive risk taking. </a:t>
            </a:r>
            <a:r>
              <a:rPr lang="en-US" dirty="0"/>
              <a:t>One reason for this is that bank management may </a:t>
            </a:r>
            <a:r>
              <a:rPr lang="en-US" dirty="0" smtClean="0"/>
              <a:t>have incentives </a:t>
            </a:r>
            <a:r>
              <a:rPr lang="en-US" dirty="0"/>
              <a:t>to assume a higher risk profile in lending activities so as to benefit </a:t>
            </a:r>
            <a:r>
              <a:rPr lang="en-US" dirty="0" smtClean="0"/>
              <a:t>from short </a:t>
            </a:r>
            <a:r>
              <a:rPr lang="en-US" dirty="0"/>
              <a:t>term increases in either the bank’s profits or share price.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7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Loose Supervision results in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Overrides of existing policies and procedures, </a:t>
            </a:r>
            <a:r>
              <a:rPr lang="en-US" dirty="0"/>
              <a:t>such as limits on concentration </a:t>
            </a:r>
            <a:r>
              <a:rPr lang="en-US" dirty="0" smtClean="0"/>
              <a:t>or connected </a:t>
            </a:r>
            <a:r>
              <a:rPr lang="en-US" dirty="0"/>
              <a:t>lending. </a:t>
            </a:r>
            <a:endParaRPr lang="en-US" dirty="0" smtClean="0"/>
          </a:p>
          <a:p>
            <a:r>
              <a:rPr lang="en-US" dirty="0" smtClean="0"/>
              <a:t>Strong </a:t>
            </a:r>
            <a:r>
              <a:rPr lang="en-US" dirty="0"/>
              <a:t>individuals within the bank, by force of </a:t>
            </a:r>
            <a:r>
              <a:rPr lang="en-US" dirty="0" smtClean="0"/>
              <a:t>personality, dominant </a:t>
            </a:r>
            <a:r>
              <a:rPr lang="en-US" dirty="0"/>
              <a:t>ownership or executive position, may override policies and procedures. </a:t>
            </a:r>
            <a:r>
              <a:rPr lang="en-US" dirty="0" smtClean="0"/>
              <a:t>In state-owned </a:t>
            </a:r>
            <a:r>
              <a:rPr lang="en-US" dirty="0"/>
              <a:t>banks, this can come through political interference.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71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Loose Supervision results in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Fraud or criminal activities and self-dealing </a:t>
            </a:r>
            <a:r>
              <a:rPr lang="en-US" dirty="0"/>
              <a:t>by one or more individuals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Apart from credit risk, a bank’s weakness may also stem from other risks, including interest rate risk, market risk, operational risk and strategic risk.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956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Loose Supervision results in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</a:t>
            </a:r>
            <a:r>
              <a:rPr lang="en-US" dirty="0"/>
              <a:t>risks are not </a:t>
            </a:r>
            <a:r>
              <a:rPr lang="en-US" dirty="0" smtClean="0"/>
              <a:t>new, although </a:t>
            </a:r>
            <a:r>
              <a:rPr lang="en-US" dirty="0"/>
              <a:t>historically they have been less important in accounting for bank failures than </a:t>
            </a:r>
            <a:r>
              <a:rPr lang="en-US" dirty="0" smtClean="0"/>
              <a:t>credit risk</a:t>
            </a:r>
            <a:r>
              <a:rPr lang="en-US" dirty="0"/>
              <a:t>. Some of these risks may become more important for banks.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490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Loose Supervision results in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example, </a:t>
            </a:r>
            <a:r>
              <a:rPr lang="en-US" dirty="0" smtClean="0"/>
              <a:t>operational risk </a:t>
            </a:r>
            <a:r>
              <a:rPr lang="en-US" dirty="0"/>
              <a:t>will come into greater focus as banks make use of more sophisticated systems, </a:t>
            </a:r>
            <a:r>
              <a:rPr lang="en-US" dirty="0" smtClean="0"/>
              <a:t>new delivery </a:t>
            </a:r>
            <a:r>
              <a:rPr lang="en-US" dirty="0"/>
              <a:t>channels and outsourcing arrangements that increase the bank’s reliance </a:t>
            </a:r>
            <a:r>
              <a:rPr lang="en-US" dirty="0" smtClean="0"/>
              <a:t>and exposure </a:t>
            </a:r>
            <a:r>
              <a:rPr lang="en-US" dirty="0"/>
              <a:t>to third parties.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281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Loose Supervision results in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the same time, the increase in one type of risk is often compensated by a reduction in another type of risk - </a:t>
            </a:r>
            <a:r>
              <a:rPr lang="en-US" dirty="0" err="1" smtClean="0"/>
              <a:t>securitisation</a:t>
            </a:r>
            <a:r>
              <a:rPr lang="en-US" dirty="0" smtClean="0"/>
              <a:t> of assets, for example, increases operational and legal risks but reduces credit risk.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93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Loose Supervision results in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Banks should also benefit from improved techniques and instruments for risk reduction. The balance has to be carefully managed in all banks.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910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External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 banks have, in the past, contributed to </a:t>
            </a:r>
            <a:r>
              <a:rPr lang="en-US" dirty="0" smtClean="0"/>
              <a:t>financial </a:t>
            </a:r>
            <a:r>
              <a:rPr lang="en-US" dirty="0"/>
              <a:t>crises.</a:t>
            </a:r>
          </a:p>
          <a:p>
            <a:r>
              <a:rPr lang="en-US" dirty="0"/>
              <a:t>Equally, external factors such as negative </a:t>
            </a:r>
            <a:r>
              <a:rPr lang="en-US" dirty="0" smtClean="0"/>
              <a:t>macroeconomic </a:t>
            </a:r>
            <a:r>
              <a:rPr lang="en-US" dirty="0"/>
              <a:t>shocks (including a </a:t>
            </a:r>
            <a:r>
              <a:rPr lang="en-US" dirty="0" smtClean="0"/>
              <a:t>currency crisis</a:t>
            </a:r>
            <a:r>
              <a:rPr lang="en-US" dirty="0"/>
              <a:t>, a weak “real” sector; inadequate preparation for financial sector </a:t>
            </a:r>
            <a:r>
              <a:rPr lang="en-US" dirty="0" err="1"/>
              <a:t>liberalisation</a:t>
            </a:r>
            <a:r>
              <a:rPr lang="en-US" dirty="0"/>
              <a:t>, etc</a:t>
            </a:r>
            <a:r>
              <a:rPr lang="en-US" dirty="0" smtClean="0"/>
              <a:t>.) may </a:t>
            </a:r>
            <a:r>
              <a:rPr lang="en-US" dirty="0"/>
              <a:t>also lead to problems for banks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154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factors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External factors may not overwhelm a well-managed and financially sound bank but will certainly expose deficiencies in management and control in weaker banks.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880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are Weak Banks?</a:t>
            </a:r>
          </a:p>
          <a:p>
            <a:r>
              <a:rPr lang="en-US" dirty="0" smtClean="0"/>
              <a:t>Mandate of Basel Committee Task force</a:t>
            </a:r>
          </a:p>
          <a:p>
            <a:r>
              <a:rPr lang="en-US" dirty="0" smtClean="0"/>
              <a:t>Supervisory objectives for Dealing with Weak Banks</a:t>
            </a:r>
          </a:p>
          <a:p>
            <a:r>
              <a:rPr lang="en-US" dirty="0" smtClean="0"/>
              <a:t>Guidelines and Principles for dealing with weak banks</a:t>
            </a:r>
          </a:p>
          <a:p>
            <a:r>
              <a:rPr lang="en-US" dirty="0" smtClean="0"/>
              <a:t>Symptoms and causes of bank problem</a:t>
            </a:r>
          </a:p>
          <a:p>
            <a:r>
              <a:rPr lang="en-US" dirty="0" smtClean="0"/>
              <a:t>Result of loose supervision</a:t>
            </a:r>
          </a:p>
          <a:p>
            <a:pPr lvl="1"/>
            <a:r>
              <a:rPr lang="en-US" dirty="0" smtClean="0"/>
              <a:t>To the external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492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40FFF-E3F3-49E5-A3AB-8ED6AA695D8F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584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2256</Words>
  <Application>Microsoft Office PowerPoint</Application>
  <PresentationFormat>On-screen Show (4:3)</PresentationFormat>
  <Paragraphs>213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MBF-705 LEGAL AND REGULATORY ASPECTS OF BANKING SUPERVISION</vt:lpstr>
      <vt:lpstr>Summary of previous Session</vt:lpstr>
      <vt:lpstr>Agenda of this session</vt:lpstr>
      <vt:lpstr>Weak Banks</vt:lpstr>
      <vt:lpstr>Weak Banks (Contd.)</vt:lpstr>
      <vt:lpstr>Weak Banks (Contd.)</vt:lpstr>
      <vt:lpstr>Weak Banks (Contd.)</vt:lpstr>
      <vt:lpstr>Weak Banks (Contd.)</vt:lpstr>
      <vt:lpstr>Mandate of Task Force</vt:lpstr>
      <vt:lpstr>Mandate of Task Force (Contd.)</vt:lpstr>
      <vt:lpstr>Mandate of Task Force (Contd.)</vt:lpstr>
      <vt:lpstr>What is a weak Bank?</vt:lpstr>
      <vt:lpstr>What is a weak Bank? (Contd.)</vt:lpstr>
      <vt:lpstr>What is a weak Bank? (Contd.)</vt:lpstr>
      <vt:lpstr>What is a weak Bank? (Contd.)</vt:lpstr>
      <vt:lpstr>What is a weak Bank? (Contd.)</vt:lpstr>
      <vt:lpstr>Objective for dealing with weak banks</vt:lpstr>
      <vt:lpstr>Objective for dealing with weak banks (Contd.)</vt:lpstr>
      <vt:lpstr>Objective for dealing with weak banks (Contd.)</vt:lpstr>
      <vt:lpstr>Guiding Principles</vt:lpstr>
      <vt:lpstr>Speed</vt:lpstr>
      <vt:lpstr>Cost-efficiency</vt:lpstr>
      <vt:lpstr>Flexibility</vt:lpstr>
      <vt:lpstr>Flexibility (Contd.)</vt:lpstr>
      <vt:lpstr>Consistency</vt:lpstr>
      <vt:lpstr>Avoiding moral hazard</vt:lpstr>
      <vt:lpstr>Avoiding moral hazard (Contd.)</vt:lpstr>
      <vt:lpstr>Transparency and cooperation</vt:lpstr>
      <vt:lpstr>Transparency and cooperation (Contd.)</vt:lpstr>
      <vt:lpstr>Transparency and cooperation (Contd.)</vt:lpstr>
      <vt:lpstr>Symptoms and causes of bank problems</vt:lpstr>
      <vt:lpstr>Symptoms and causes of bank problems (Contd.)</vt:lpstr>
      <vt:lpstr>Symptoms and causes of bank problems (Contd.)</vt:lpstr>
      <vt:lpstr>Loose Supervision results in</vt:lpstr>
      <vt:lpstr>Loose Supervision results in (Contd.)</vt:lpstr>
      <vt:lpstr>Loose Supervision results in (Contd.)</vt:lpstr>
      <vt:lpstr>Loose Supervision results in (Contd.)</vt:lpstr>
      <vt:lpstr>Loose Supervision results in (Contd.)</vt:lpstr>
      <vt:lpstr>Loose Supervision results in (Contd.)</vt:lpstr>
      <vt:lpstr>Loose Supervision results in (Contd.)</vt:lpstr>
      <vt:lpstr>Loose Supervision results in (Contd.)</vt:lpstr>
      <vt:lpstr>Loose Supervision results in (Contd.)</vt:lpstr>
      <vt:lpstr>Loose Supervision results in (Contd.)</vt:lpstr>
      <vt:lpstr>External factors</vt:lpstr>
      <vt:lpstr>External factors (Contd.)</vt:lpstr>
      <vt:lpstr>Summary of this session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Usman</dc:creator>
  <cp:lastModifiedBy>vcomsats</cp:lastModifiedBy>
  <cp:revision>8</cp:revision>
  <dcterms:created xsi:type="dcterms:W3CDTF">2013-12-12T02:43:07Z</dcterms:created>
  <dcterms:modified xsi:type="dcterms:W3CDTF">2013-12-12T05:37:40Z</dcterms:modified>
</cp:coreProperties>
</file>