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316" r:id="rId2"/>
    <p:sldId id="317" r:id="rId3"/>
    <p:sldId id="318" r:id="rId4"/>
    <p:sldId id="326" r:id="rId5"/>
    <p:sldId id="327" r:id="rId6"/>
    <p:sldId id="319" r:id="rId7"/>
    <p:sldId id="320" r:id="rId8"/>
    <p:sldId id="321" r:id="rId9"/>
    <p:sldId id="322" r:id="rId10"/>
    <p:sldId id="260" r:id="rId11"/>
    <p:sldId id="261" r:id="rId12"/>
    <p:sldId id="262" r:id="rId13"/>
    <p:sldId id="263" r:id="rId14"/>
    <p:sldId id="336" r:id="rId15"/>
    <p:sldId id="264" r:id="rId16"/>
    <p:sldId id="265" r:id="rId17"/>
    <p:sldId id="266" r:id="rId18"/>
    <p:sldId id="267" r:id="rId19"/>
    <p:sldId id="268" r:id="rId20"/>
    <p:sldId id="324" r:id="rId21"/>
    <p:sldId id="325" r:id="rId22"/>
    <p:sldId id="269" r:id="rId23"/>
    <p:sldId id="337" r:id="rId24"/>
    <p:sldId id="338" r:id="rId25"/>
    <p:sldId id="33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EA6FDB-3A88-48AA-9C13-F6A49798A2A2}" type="datetimeFigureOut">
              <a:rPr lang="en-US" smtClean="0"/>
              <a:pPr/>
              <a:t>11/19/2013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80449D-ED99-45B5-913B-12794F59FE41}" type="slidenum">
              <a:rPr lang="en-US" smtClean="0"/>
              <a:pPr/>
              <a:t>‹#›</a:t>
            </a:fld>
            <a:endParaRPr lang="en-US"/>
          </a:p>
        </p:txBody>
      </p:sp>
    </p:spTree>
    <p:extLst>
      <p:ext uri="{BB962C8B-B14F-4D97-AF65-F5344CB8AC3E}">
        <p14:creationId xmlns="" xmlns:p14="http://schemas.microsoft.com/office/powerpoint/2010/main" val="128512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7588"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3D7234B1-0D9E-4CF5-A7AC-D7E68F88B945}" type="slidenum">
              <a:rPr lang="en-US" sz="1200"/>
              <a:pPr algn="r" eaLnBrk="1" hangingPunct="1"/>
              <a:t>10</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8612"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8E410EE7-B3DB-4903-B9A7-5FB586028C16}" type="slidenum">
              <a:rPr lang="en-US" sz="1200"/>
              <a:pPr algn="r" eaLnBrk="1" hangingPunct="1"/>
              <a:t>11</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69636"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BBE6FAFF-F361-4DA2-A064-912D586875C2}" type="slidenum">
              <a:rPr lang="en-US" sz="1200"/>
              <a:pPr algn="r" eaLnBrk="1" hangingPunct="1"/>
              <a:t>12</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0660"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206A9BC8-E448-4C67-8422-1635BE2D5216}" type="slidenum">
              <a:rPr lang="en-US" sz="1200"/>
              <a:pPr algn="r" eaLnBrk="1" hangingPunct="1"/>
              <a:t>13</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1684"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52762ABA-6019-4744-B68C-275042075821}" type="slidenum">
              <a:rPr lang="en-US" sz="1200"/>
              <a:pPr algn="r" eaLnBrk="1" hangingPunct="1"/>
              <a:t>15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2708"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4CC57595-32EB-4A3C-A37F-D78BF1FAFCAD}" type="slidenum">
              <a:rPr lang="en-US" sz="1200"/>
              <a:pPr algn="r" eaLnBrk="1" hangingPunct="1"/>
              <a:t>16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3732"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83BD666B-2393-4192-BE92-BC5C90B0C09F}" type="slidenum">
              <a:rPr lang="en-US" sz="1200"/>
              <a:pPr algn="r" eaLnBrk="1" hangingPunct="1"/>
              <a:t>17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74756"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32" tIns="45716" rIns="91432" bIns="45716" anchor="b"/>
          <a:lstStyle>
            <a:lvl1pPr defTabSz="966788" eaLnBrk="0" hangingPunct="0">
              <a:defRPr sz="3200">
                <a:solidFill>
                  <a:schemeClr val="tx1"/>
                </a:solidFill>
                <a:latin typeface="Arial" pitchFamily="34" charset="0"/>
              </a:defRPr>
            </a:lvl1pPr>
            <a:lvl2pPr marL="742950" indent="-285750" defTabSz="966788" eaLnBrk="0" hangingPunct="0">
              <a:defRPr sz="3200">
                <a:solidFill>
                  <a:schemeClr val="tx1"/>
                </a:solidFill>
                <a:latin typeface="Arial" pitchFamily="34" charset="0"/>
              </a:defRPr>
            </a:lvl2pPr>
            <a:lvl3pPr marL="1143000" indent="-228600" defTabSz="966788" eaLnBrk="0" hangingPunct="0">
              <a:defRPr sz="3200">
                <a:solidFill>
                  <a:schemeClr val="tx1"/>
                </a:solidFill>
                <a:latin typeface="Arial" pitchFamily="34" charset="0"/>
              </a:defRPr>
            </a:lvl3pPr>
            <a:lvl4pPr marL="1600200" indent="-228600" defTabSz="966788" eaLnBrk="0" hangingPunct="0">
              <a:defRPr sz="3200">
                <a:solidFill>
                  <a:schemeClr val="tx1"/>
                </a:solidFill>
                <a:latin typeface="Arial" pitchFamily="34" charset="0"/>
              </a:defRPr>
            </a:lvl4pPr>
            <a:lvl5pPr marL="2057400" indent="-228600" defTabSz="966788" eaLnBrk="0" hangingPunct="0">
              <a:defRPr sz="3200">
                <a:solidFill>
                  <a:schemeClr val="tx1"/>
                </a:solidFill>
                <a:latin typeface="Arial" pitchFamily="34" charset="0"/>
              </a:defRPr>
            </a:lvl5pPr>
            <a:lvl6pPr marL="2514600" indent="-228600" defTabSz="966788" eaLnBrk="0" fontAlgn="base" hangingPunct="0">
              <a:spcBef>
                <a:spcPct val="0"/>
              </a:spcBef>
              <a:spcAft>
                <a:spcPct val="0"/>
              </a:spcAft>
              <a:defRPr sz="3200">
                <a:solidFill>
                  <a:schemeClr val="tx1"/>
                </a:solidFill>
                <a:latin typeface="Arial" pitchFamily="34" charset="0"/>
              </a:defRPr>
            </a:lvl6pPr>
            <a:lvl7pPr marL="2971800" indent="-228600" defTabSz="966788" eaLnBrk="0" fontAlgn="base" hangingPunct="0">
              <a:spcBef>
                <a:spcPct val="0"/>
              </a:spcBef>
              <a:spcAft>
                <a:spcPct val="0"/>
              </a:spcAft>
              <a:defRPr sz="3200">
                <a:solidFill>
                  <a:schemeClr val="tx1"/>
                </a:solidFill>
                <a:latin typeface="Arial" pitchFamily="34" charset="0"/>
              </a:defRPr>
            </a:lvl7pPr>
            <a:lvl8pPr marL="3429000" indent="-228600" defTabSz="966788" eaLnBrk="0" fontAlgn="base" hangingPunct="0">
              <a:spcBef>
                <a:spcPct val="0"/>
              </a:spcBef>
              <a:spcAft>
                <a:spcPct val="0"/>
              </a:spcAft>
              <a:defRPr sz="3200">
                <a:solidFill>
                  <a:schemeClr val="tx1"/>
                </a:solidFill>
                <a:latin typeface="Arial" pitchFamily="34" charset="0"/>
              </a:defRPr>
            </a:lvl8pPr>
            <a:lvl9pPr marL="3886200" indent="-228600" defTabSz="966788" eaLnBrk="0" fontAlgn="base" hangingPunct="0">
              <a:spcBef>
                <a:spcPct val="0"/>
              </a:spcBef>
              <a:spcAft>
                <a:spcPct val="0"/>
              </a:spcAft>
              <a:defRPr sz="3200">
                <a:solidFill>
                  <a:schemeClr val="tx1"/>
                </a:solidFill>
                <a:latin typeface="Arial" pitchFamily="34" charset="0"/>
              </a:defRPr>
            </a:lvl9pPr>
          </a:lstStyle>
          <a:p>
            <a:pPr algn="r" eaLnBrk="1" hangingPunct="1"/>
            <a:fld id="{6A82A9C2-D56F-407A-99D2-3B6BC00B4538}" type="slidenum">
              <a:rPr lang="en-US" sz="1200"/>
              <a:pPr algn="r" eaLnBrk="1" hangingPunct="1"/>
              <a:t>18</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757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8E740C92-A4DF-414F-86E6-A767D345A260}" type="slidenum">
              <a:rPr lang="en-US" sz="1200"/>
              <a:pPr eaLnBrk="1" hangingPunct="1"/>
              <a:t>19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768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eaLnBrk="0" hangingPunct="0">
              <a:defRPr sz="3000">
                <a:solidFill>
                  <a:schemeClr val="tx1"/>
                </a:solidFill>
                <a:latin typeface="Arial" pitchFamily="34" charset="0"/>
              </a:defRPr>
            </a:lvl1pPr>
            <a:lvl2pPr marL="702756" indent="-270291" defTabSz="914485" eaLnBrk="0" hangingPunct="0">
              <a:defRPr sz="3000">
                <a:solidFill>
                  <a:schemeClr val="tx1"/>
                </a:solidFill>
                <a:latin typeface="Arial" pitchFamily="34" charset="0"/>
              </a:defRPr>
            </a:lvl2pPr>
            <a:lvl3pPr marL="1081164" indent="-216233" defTabSz="914485" eaLnBrk="0" hangingPunct="0">
              <a:defRPr sz="3000">
                <a:solidFill>
                  <a:schemeClr val="tx1"/>
                </a:solidFill>
                <a:latin typeface="Arial" pitchFamily="34" charset="0"/>
              </a:defRPr>
            </a:lvl3pPr>
            <a:lvl4pPr marL="1513629" indent="-216233" defTabSz="914485" eaLnBrk="0" hangingPunct="0">
              <a:defRPr sz="3000">
                <a:solidFill>
                  <a:schemeClr val="tx1"/>
                </a:solidFill>
                <a:latin typeface="Arial" pitchFamily="34" charset="0"/>
              </a:defRPr>
            </a:lvl4pPr>
            <a:lvl5pPr marL="1946095" indent="-216233" defTabSz="914485" eaLnBrk="0" hangingPunct="0">
              <a:defRPr sz="3000">
                <a:solidFill>
                  <a:schemeClr val="tx1"/>
                </a:solidFill>
                <a:latin typeface="Arial" pitchFamily="34" charset="0"/>
              </a:defRPr>
            </a:lvl5pPr>
            <a:lvl6pPr marL="2378560" indent="-216233" defTabSz="914485" eaLnBrk="0" fontAlgn="base" hangingPunct="0">
              <a:spcBef>
                <a:spcPct val="0"/>
              </a:spcBef>
              <a:spcAft>
                <a:spcPct val="0"/>
              </a:spcAft>
              <a:defRPr sz="3000">
                <a:solidFill>
                  <a:schemeClr val="tx1"/>
                </a:solidFill>
                <a:latin typeface="Arial" pitchFamily="34" charset="0"/>
              </a:defRPr>
            </a:lvl6pPr>
            <a:lvl7pPr marL="2811026" indent="-216233" defTabSz="914485" eaLnBrk="0" fontAlgn="base" hangingPunct="0">
              <a:spcBef>
                <a:spcPct val="0"/>
              </a:spcBef>
              <a:spcAft>
                <a:spcPct val="0"/>
              </a:spcAft>
              <a:defRPr sz="3000">
                <a:solidFill>
                  <a:schemeClr val="tx1"/>
                </a:solidFill>
                <a:latin typeface="Arial" pitchFamily="34" charset="0"/>
              </a:defRPr>
            </a:lvl7pPr>
            <a:lvl8pPr marL="3243491" indent="-216233" defTabSz="914485" eaLnBrk="0" fontAlgn="base" hangingPunct="0">
              <a:spcBef>
                <a:spcPct val="0"/>
              </a:spcBef>
              <a:spcAft>
                <a:spcPct val="0"/>
              </a:spcAft>
              <a:defRPr sz="3000">
                <a:solidFill>
                  <a:schemeClr val="tx1"/>
                </a:solidFill>
                <a:latin typeface="Arial" pitchFamily="34" charset="0"/>
              </a:defRPr>
            </a:lvl8pPr>
            <a:lvl9pPr marL="3675957" indent="-216233" defTabSz="914485" eaLnBrk="0" fontAlgn="base" hangingPunct="0">
              <a:spcBef>
                <a:spcPct val="0"/>
              </a:spcBef>
              <a:spcAft>
                <a:spcPct val="0"/>
              </a:spcAft>
              <a:defRPr sz="3000">
                <a:solidFill>
                  <a:schemeClr val="tx1"/>
                </a:solidFill>
                <a:latin typeface="Arial" pitchFamily="34" charset="0"/>
              </a:defRPr>
            </a:lvl9pPr>
          </a:lstStyle>
          <a:p>
            <a:pPr eaLnBrk="1" hangingPunct="1"/>
            <a:fld id="{7AC3AD02-5F0F-41EB-BE33-BAE4355C47EF}" type="slidenum">
              <a:rPr lang="en-US" sz="1200"/>
              <a:pPr eaLnBrk="1" hangingPunct="1"/>
              <a:t>22</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28ECAD-02B5-409E-B543-6583B5CFEAA8}" type="datetime1">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9360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94522F-551F-4C2B-91DB-4427DD820917}" type="datetime1">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3853631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E19DCA-6153-43B1-8D2D-721F3EFC08D2}" type="datetime1">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525887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E0AC97-3E50-483C-AF7F-7DE3D21AFC57}" type="datetime1">
              <a:rPr lang="en-US" smtClean="0"/>
              <a:pPr/>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3031024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2CE578-FBA2-4197-B1A6-C4A54F5968E5}" type="datetime1">
              <a:rPr lang="en-US" smtClean="0"/>
              <a:pPr/>
              <a:t>11/19/2013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720516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850E77-3983-46A6-A34F-257C5674656C}" type="datetime1">
              <a:rPr lang="en-US" smtClean="0"/>
              <a:pPr/>
              <a:t>11/19/2013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71080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B0C0E2-072E-4CB3-A7B5-3F5FD35C206F}" type="datetime1">
              <a:rPr lang="en-US" smtClean="0"/>
              <a:pPr/>
              <a:t>11/19/2013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77384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322EF2-FA30-4BFD-AC99-851B1BADCA88}" type="datetime1">
              <a:rPr lang="en-US" smtClean="0"/>
              <a:pPr/>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870505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7554FF-991B-429B-B5F3-ADD45F721CCB}" type="datetime1">
              <a:rPr lang="en-US" smtClean="0"/>
              <a:pPr/>
              <a:t>11/19/2013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176398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55AD5-7132-43A9-974B-B54DA68F2138}" type="datetime1">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66119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0FE37-1328-4149-8D2B-61D7743A3E47}" type="datetime1">
              <a:rPr lang="en-US" smtClean="0"/>
              <a:pPr/>
              <a:t>11/19/2013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210586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A966F-D97F-4AC6-A3C5-0EC3E231F601}" type="datetime1">
              <a:rPr lang="en-US" smtClean="0"/>
              <a:pPr/>
              <a:t>11/19/2013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4950C-42E4-4B39-92E1-04E68B76FDB1}" type="slidenum">
              <a:rPr lang="en-US" smtClean="0"/>
              <a:pPr/>
              <a:t>‹#›</a:t>
            </a:fld>
            <a:endParaRPr lang="en-US"/>
          </a:p>
        </p:txBody>
      </p:sp>
    </p:spTree>
    <p:extLst>
      <p:ext uri="{BB962C8B-B14F-4D97-AF65-F5344CB8AC3E}">
        <p14:creationId xmlns="" xmlns:p14="http://schemas.microsoft.com/office/powerpoint/2010/main" val="1567974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629400" y="468868"/>
            <a:ext cx="1524000" cy="369332"/>
          </a:xfrm>
          <a:prstGeom prst="rect">
            <a:avLst/>
          </a:prstGeom>
          <a:noFill/>
        </p:spPr>
        <p:txBody>
          <a:bodyPr wrap="square" rtlCol="0">
            <a:spAutoFit/>
          </a:bodyPr>
          <a:lstStyle/>
          <a:p>
            <a:r>
              <a:rPr lang="en-US" dirty="0" smtClean="0"/>
              <a:t>Session: Two</a:t>
            </a:r>
            <a:endParaRPr lang="en-US" dirty="0"/>
          </a:p>
        </p:txBody>
      </p:sp>
    </p:spTree>
    <p:extLst>
      <p:ext uri="{BB962C8B-B14F-4D97-AF65-F5344CB8AC3E}">
        <p14:creationId xmlns="" xmlns:p14="http://schemas.microsoft.com/office/powerpoint/2010/main" val="1401142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Session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Course Objectives</a:t>
            </a:r>
          </a:p>
          <a:p>
            <a:r>
              <a:rPr lang="en-US" dirty="0" smtClean="0"/>
              <a:t>Key Learning Outcomes</a:t>
            </a:r>
          </a:p>
          <a:p>
            <a:r>
              <a:rPr lang="en-US" dirty="0" smtClean="0"/>
              <a:t>Course Contents/ Structure</a:t>
            </a:r>
          </a:p>
          <a:p>
            <a:r>
              <a:rPr lang="en-US" dirty="0" smtClean="0"/>
              <a:t>Why we need regulations?</a:t>
            </a:r>
          </a:p>
          <a:p>
            <a:r>
              <a:rPr lang="en-US" dirty="0" smtClean="0"/>
              <a:t>Who are the supervisors / regulators of banking industry?</a:t>
            </a:r>
          </a:p>
          <a:p>
            <a:r>
              <a:rPr lang="en-US" dirty="0" smtClean="0"/>
              <a:t>How bank earns Profit?</a:t>
            </a:r>
          </a:p>
          <a:p>
            <a:r>
              <a:rPr lang="en-US" dirty="0" smtClean="0"/>
              <a:t>What is safety and soundness of a bank?</a:t>
            </a:r>
          </a:p>
          <a:p>
            <a:r>
              <a:rPr lang="en-US" dirty="0" smtClean="0"/>
              <a:t>How is safety and soundness of a bank measured? CAMELS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a:t>
            </a:fld>
            <a:endParaRPr lang="en-US"/>
          </a:p>
        </p:txBody>
      </p:sp>
    </p:spTree>
    <p:extLst>
      <p:ext uri="{BB962C8B-B14F-4D97-AF65-F5344CB8AC3E}">
        <p14:creationId xmlns="" xmlns:p14="http://schemas.microsoft.com/office/powerpoint/2010/main" val="14242906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Previous Session (Contd.)</a:t>
            </a:r>
            <a:endParaRPr lang="en-US" dirty="0"/>
          </a:p>
        </p:txBody>
      </p:sp>
      <p:sp>
        <p:nvSpPr>
          <p:cNvPr id="3" name="Content Placeholder 2"/>
          <p:cNvSpPr>
            <a:spLocks noGrp="1"/>
          </p:cNvSpPr>
          <p:nvPr>
            <p:ph idx="1"/>
          </p:nvPr>
        </p:nvSpPr>
        <p:spPr/>
        <p:txBody>
          <a:bodyPr/>
          <a:lstStyle/>
          <a:p>
            <a:r>
              <a:rPr lang="en-US" dirty="0" smtClean="0"/>
              <a:t>What is consumer protection?</a:t>
            </a:r>
          </a:p>
          <a:p>
            <a:r>
              <a:rPr lang="en-US" dirty="0" smtClean="0"/>
              <a:t>What are the key objectives of bank regulation?</a:t>
            </a: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3</a:t>
            </a:fld>
            <a:endParaRPr lang="en-US"/>
          </a:p>
        </p:txBody>
      </p:sp>
    </p:spTree>
    <p:extLst>
      <p:ext uri="{BB962C8B-B14F-4D97-AF65-F5344CB8AC3E}">
        <p14:creationId xmlns="" xmlns:p14="http://schemas.microsoft.com/office/powerpoint/2010/main" val="577466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normAutofit lnSpcReduction="10000"/>
          </a:bodyPr>
          <a:lstStyle/>
          <a:p>
            <a:r>
              <a:rPr lang="en-US" dirty="0" smtClean="0"/>
              <a:t>General principles of banking regulation</a:t>
            </a:r>
          </a:p>
          <a:p>
            <a:r>
              <a:rPr lang="en-US" dirty="0" smtClean="0"/>
              <a:t>Banking Crises</a:t>
            </a:r>
          </a:p>
          <a:p>
            <a:pPr lvl="1"/>
            <a:r>
              <a:rPr lang="en-US" dirty="0" smtClean="0"/>
              <a:t>Banking system (Operations, potential Problems, Criticality)</a:t>
            </a:r>
          </a:p>
          <a:p>
            <a:pPr lvl="1"/>
            <a:r>
              <a:rPr lang="en-US" dirty="0" smtClean="0"/>
              <a:t>Institutional investors</a:t>
            </a:r>
          </a:p>
          <a:p>
            <a:pPr lvl="1"/>
            <a:r>
              <a:rPr lang="en-US" dirty="0" smtClean="0"/>
              <a:t>investment banks</a:t>
            </a:r>
          </a:p>
          <a:p>
            <a:pPr lvl="1"/>
            <a:r>
              <a:rPr lang="en-US" dirty="0" smtClean="0"/>
              <a:t>Pension Funds</a:t>
            </a:r>
          </a:p>
          <a:p>
            <a:pPr lvl="1"/>
            <a:r>
              <a:rPr lang="en-US" dirty="0" smtClean="0"/>
              <a:t>Hedge funds</a:t>
            </a:r>
          </a:p>
          <a:p>
            <a:pPr lvl="1"/>
            <a:r>
              <a:rPr lang="en-US" dirty="0" smtClean="0"/>
              <a:t>Central Bank. US Example</a:t>
            </a:r>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4</a:t>
            </a:fld>
            <a:endParaRPr lang="en-US"/>
          </a:p>
        </p:txBody>
      </p:sp>
    </p:spTree>
    <p:extLst>
      <p:ext uri="{BB962C8B-B14F-4D97-AF65-F5344CB8AC3E}">
        <p14:creationId xmlns="" xmlns:p14="http://schemas.microsoft.com/office/powerpoint/2010/main" val="39682844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 (Contd.)</a:t>
            </a:r>
            <a:endParaRPr lang="en-US" dirty="0"/>
          </a:p>
        </p:txBody>
      </p:sp>
      <p:sp>
        <p:nvSpPr>
          <p:cNvPr id="3" name="Content Placeholder 2"/>
          <p:cNvSpPr>
            <a:spLocks noGrp="1"/>
          </p:cNvSpPr>
          <p:nvPr>
            <p:ph idx="1"/>
          </p:nvPr>
        </p:nvSpPr>
        <p:spPr/>
        <p:txBody>
          <a:bodyPr/>
          <a:lstStyle/>
          <a:p>
            <a:pPr lvl="1"/>
            <a:r>
              <a:rPr lang="en-US" dirty="0" smtClean="0"/>
              <a:t>Government Securities / Bonds</a:t>
            </a:r>
          </a:p>
          <a:p>
            <a:pPr lvl="1"/>
            <a:r>
              <a:rPr lang="en-US" dirty="0" smtClean="0"/>
              <a:t>Credit rating agencies</a:t>
            </a:r>
          </a:p>
          <a:p>
            <a:pPr lvl="1"/>
            <a:r>
              <a:rPr lang="en-US" dirty="0" smtClean="0"/>
              <a:t>Mortgage Brokers</a:t>
            </a:r>
          </a:p>
          <a:p>
            <a:pPr lvl="1"/>
            <a:r>
              <a:rPr lang="en-US" dirty="0" smtClean="0"/>
              <a:t>Secondary Mortgage Markets</a:t>
            </a:r>
          </a:p>
          <a:p>
            <a:pPr lvl="1"/>
            <a:r>
              <a:rPr lang="en-US" dirty="0" smtClean="0"/>
              <a:t>Mortgage backed security</a:t>
            </a:r>
          </a:p>
          <a:p>
            <a:pPr lvl="1"/>
            <a:r>
              <a:rPr lang="en-US" dirty="0" smtClean="0"/>
              <a:t>OTC</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5</a:t>
            </a:fld>
            <a:endParaRPr lang="en-US"/>
          </a:p>
        </p:txBody>
      </p:sp>
    </p:spTree>
    <p:extLst>
      <p:ext uri="{BB962C8B-B14F-4D97-AF65-F5344CB8AC3E}">
        <p14:creationId xmlns="" xmlns:p14="http://schemas.microsoft.com/office/powerpoint/2010/main" val="20535281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685800" y="304800"/>
            <a:ext cx="7924800" cy="1143000"/>
          </a:xfrm>
          <a:prstGeom prst="rect">
            <a:avLst/>
          </a:prstGeom>
          <a:noFill/>
        </p:spPr>
        <p:txBody>
          <a:bodyPr>
            <a:normAutofit fontScale="90000"/>
          </a:bodyPr>
          <a:lstStyle/>
          <a:p>
            <a:pPr eaLnBrk="1" hangingPunct="1"/>
            <a:r>
              <a:rPr lang="en-US" sz="4000" dirty="0" smtClean="0"/>
              <a:t>General Principles of Bank Regulations</a:t>
            </a:r>
          </a:p>
        </p:txBody>
      </p:sp>
      <p:sp>
        <p:nvSpPr>
          <p:cNvPr id="10244" name="Rectangle 3"/>
          <p:cNvSpPr>
            <a:spLocks noGrp="1" noChangeArrowheads="1"/>
          </p:cNvSpPr>
          <p:nvPr>
            <p:ph type="body" sz="half" idx="1"/>
          </p:nvPr>
        </p:nvSpPr>
        <p:spPr>
          <a:xfrm>
            <a:off x="533400" y="1600200"/>
            <a:ext cx="8153400" cy="4876800"/>
          </a:xfrm>
        </p:spPr>
        <p:txBody>
          <a:bodyPr/>
          <a:lstStyle/>
          <a:p>
            <a:r>
              <a:rPr lang="en-US" dirty="0" smtClean="0"/>
              <a:t>Banking regulations can vary widely across nations and jurisdictions. </a:t>
            </a:r>
          </a:p>
          <a:p>
            <a:r>
              <a:rPr lang="en-US" dirty="0" smtClean="0"/>
              <a:t>The general principles of bank regulation throughout the world are—</a:t>
            </a:r>
          </a:p>
          <a:p>
            <a:pPr marL="971550" lvl="1" indent="-514350">
              <a:buFont typeface="Garamond" pitchFamily="18" charset="0"/>
              <a:buAutoNum type="arabicPeriod"/>
            </a:pPr>
            <a:r>
              <a:rPr lang="en-US" sz="2600" b="1" dirty="0" smtClean="0"/>
              <a:t>Minimum Requirements;</a:t>
            </a:r>
          </a:p>
          <a:p>
            <a:pPr marL="971550" lvl="1" indent="-514350">
              <a:buFont typeface="Garamond" pitchFamily="18" charset="0"/>
              <a:buAutoNum type="arabicPeriod"/>
            </a:pPr>
            <a:r>
              <a:rPr lang="en-US" sz="2600" b="1" dirty="0" smtClean="0"/>
              <a:t>Supervisory Review;</a:t>
            </a:r>
          </a:p>
          <a:p>
            <a:pPr marL="971550" lvl="1" indent="-514350">
              <a:buFont typeface="Garamond" pitchFamily="18" charset="0"/>
              <a:buAutoNum type="arabicPeriod"/>
            </a:pPr>
            <a:r>
              <a:rPr lang="en-US" sz="2600" b="1" dirty="0" smtClean="0"/>
              <a:t>Market Discipline.</a:t>
            </a:r>
          </a:p>
        </p:txBody>
      </p:sp>
      <p:sp>
        <p:nvSpPr>
          <p:cNvPr id="2" name="Slide Number Placeholder 1"/>
          <p:cNvSpPr>
            <a:spLocks noGrp="1"/>
          </p:cNvSpPr>
          <p:nvPr>
            <p:ph type="sldNum" sz="quarter" idx="12"/>
          </p:nvPr>
        </p:nvSpPr>
        <p:spPr/>
        <p:txBody>
          <a:bodyPr/>
          <a:lstStyle/>
          <a:p>
            <a:fld id="{AED4950C-42E4-4B39-92E1-04E68B76FDB1}" type="slidenum">
              <a:rPr lang="en-US" smtClean="0"/>
              <a:pPr/>
              <a:t>6</a:t>
            </a:fld>
            <a:endParaRPr lang="en-US"/>
          </a:p>
        </p:txBody>
      </p:sp>
    </p:spTree>
    <p:extLst>
      <p:ext uri="{BB962C8B-B14F-4D97-AF65-F5344CB8AC3E}">
        <p14:creationId xmlns="" xmlns:p14="http://schemas.microsoft.com/office/powerpoint/2010/main" val="420515045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685800" y="381000"/>
            <a:ext cx="7924800" cy="1143000"/>
          </a:xfrm>
          <a:prstGeom prst="rect">
            <a:avLst/>
          </a:prstGeom>
          <a:noFill/>
        </p:spPr>
        <p:txBody>
          <a:bodyPr>
            <a:normAutofit fontScale="90000"/>
          </a:bodyPr>
          <a:lstStyle/>
          <a:p>
            <a:pPr eaLnBrk="1" hangingPunct="1"/>
            <a:r>
              <a:rPr lang="en-US" sz="4000" dirty="0" smtClean="0"/>
              <a:t>General Principles of Bank Regulations (Contd.)</a:t>
            </a:r>
          </a:p>
        </p:txBody>
      </p:sp>
      <p:sp>
        <p:nvSpPr>
          <p:cNvPr id="6148" name="Rectangle 3"/>
          <p:cNvSpPr>
            <a:spLocks noGrp="1" noChangeArrowheads="1"/>
          </p:cNvSpPr>
          <p:nvPr>
            <p:ph type="body" sz="half" idx="1"/>
          </p:nvPr>
        </p:nvSpPr>
        <p:spPr>
          <a:xfrm>
            <a:off x="533400" y="1828800"/>
            <a:ext cx="8153400" cy="4495800"/>
          </a:xfrm>
        </p:spPr>
        <p:txBody>
          <a:bodyPr/>
          <a:lstStyle/>
          <a:p>
            <a:pPr marL="514350" indent="-457200">
              <a:buFont typeface="+mj-lt"/>
              <a:buAutoNum type="arabicPeriod"/>
              <a:defRPr/>
            </a:pPr>
            <a:r>
              <a:rPr lang="en-US" sz="3200" b="1" u="sng" dirty="0" smtClean="0"/>
              <a:t>Minimum Requirements</a:t>
            </a:r>
          </a:p>
          <a:p>
            <a:pPr>
              <a:buFont typeface="Wingdings" pitchFamily="2" charset="2"/>
              <a:buNone/>
              <a:defRPr/>
            </a:pPr>
            <a:r>
              <a:rPr lang="en-US" sz="3200" dirty="0" smtClean="0"/>
              <a:t>	Requirements are imposed on banks in order to promote the objectives of the regulator. </a:t>
            </a:r>
          </a:p>
          <a:p>
            <a:pPr>
              <a:buFont typeface="Wingdings" pitchFamily="2" charset="2"/>
              <a:buNone/>
              <a:defRPr/>
            </a:pPr>
            <a:r>
              <a:rPr lang="en-US" sz="3200" dirty="0" smtClean="0"/>
              <a:t>	The most important minimum requirement in banking regulation is maintaining minimum capital ratios.</a:t>
            </a:r>
          </a:p>
        </p:txBody>
      </p:sp>
      <p:sp>
        <p:nvSpPr>
          <p:cNvPr id="2" name="Slide Number Placeholder 1"/>
          <p:cNvSpPr>
            <a:spLocks noGrp="1"/>
          </p:cNvSpPr>
          <p:nvPr>
            <p:ph type="sldNum" sz="quarter" idx="12"/>
          </p:nvPr>
        </p:nvSpPr>
        <p:spPr/>
        <p:txBody>
          <a:bodyPr/>
          <a:lstStyle/>
          <a:p>
            <a:fld id="{AED4950C-42E4-4B39-92E1-04E68B76FDB1}" type="slidenum">
              <a:rPr lang="en-US" smtClean="0"/>
              <a:pPr/>
              <a:t>7</a:t>
            </a:fld>
            <a:endParaRPr lang="en-US"/>
          </a:p>
        </p:txBody>
      </p:sp>
    </p:spTree>
    <p:extLst>
      <p:ext uri="{BB962C8B-B14F-4D97-AF65-F5344CB8AC3E}">
        <p14:creationId xmlns="" xmlns:p14="http://schemas.microsoft.com/office/powerpoint/2010/main" val="359119596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685800" y="304800"/>
            <a:ext cx="7924800" cy="1143000"/>
          </a:xfrm>
          <a:prstGeom prst="rect">
            <a:avLst/>
          </a:prstGeom>
          <a:noFill/>
        </p:spPr>
        <p:txBody>
          <a:bodyPr>
            <a:normAutofit fontScale="90000"/>
          </a:bodyPr>
          <a:lstStyle/>
          <a:p>
            <a:pPr eaLnBrk="1" hangingPunct="1"/>
            <a:r>
              <a:rPr lang="en-US" sz="4000" dirty="0" smtClean="0"/>
              <a:t>General Principles of Bank Regulations (Contd.)</a:t>
            </a:r>
          </a:p>
        </p:txBody>
      </p:sp>
      <p:sp>
        <p:nvSpPr>
          <p:cNvPr id="6148" name="Rectangle 3"/>
          <p:cNvSpPr>
            <a:spLocks noGrp="1" noChangeArrowheads="1"/>
          </p:cNvSpPr>
          <p:nvPr>
            <p:ph type="body" sz="half" idx="1"/>
          </p:nvPr>
        </p:nvSpPr>
        <p:spPr>
          <a:xfrm>
            <a:off x="609600" y="1752600"/>
            <a:ext cx="8153400" cy="4724400"/>
          </a:xfrm>
        </p:spPr>
        <p:txBody>
          <a:bodyPr>
            <a:normAutofit/>
          </a:bodyPr>
          <a:lstStyle/>
          <a:p>
            <a:pPr marL="514350" indent="-514350">
              <a:buFont typeface="+mj-lt"/>
              <a:buAutoNum type="arabicPeriod" startAt="2"/>
              <a:defRPr/>
            </a:pPr>
            <a:r>
              <a:rPr lang="en-US" sz="3200" b="1" u="sng" dirty="0" smtClean="0"/>
              <a:t>Supervisory Review</a:t>
            </a:r>
          </a:p>
          <a:p>
            <a:pPr>
              <a:buFont typeface="Wingdings" pitchFamily="2" charset="2"/>
              <a:buNone/>
              <a:defRPr/>
            </a:pPr>
            <a:r>
              <a:rPr lang="en-US" sz="3200" dirty="0" smtClean="0"/>
              <a:t>	</a:t>
            </a:r>
            <a:r>
              <a:rPr lang="en-US" sz="3000" dirty="0" smtClean="0"/>
              <a:t>Banks are required to be issued with a bank license by the regulator in order to carry on business as a bank, and the regulator supervises licensed banks for compliance with the requirements and responds to breaches of the requirements through obtaining undertakings, giving directions, imposing penalties or revoking the bank’s license.</a:t>
            </a:r>
          </a:p>
        </p:txBody>
      </p:sp>
      <p:sp>
        <p:nvSpPr>
          <p:cNvPr id="2" name="Slide Number Placeholder 1"/>
          <p:cNvSpPr>
            <a:spLocks noGrp="1"/>
          </p:cNvSpPr>
          <p:nvPr>
            <p:ph type="sldNum" sz="quarter" idx="12"/>
          </p:nvPr>
        </p:nvSpPr>
        <p:spPr/>
        <p:txBody>
          <a:bodyPr/>
          <a:lstStyle/>
          <a:p>
            <a:fld id="{AED4950C-42E4-4B39-92E1-04E68B76FDB1}" type="slidenum">
              <a:rPr lang="en-US" smtClean="0"/>
              <a:pPr/>
              <a:t>8</a:t>
            </a:fld>
            <a:endParaRPr lang="en-US"/>
          </a:p>
        </p:txBody>
      </p:sp>
    </p:spTree>
    <p:extLst>
      <p:ext uri="{BB962C8B-B14F-4D97-AF65-F5344CB8AC3E}">
        <p14:creationId xmlns="" xmlns:p14="http://schemas.microsoft.com/office/powerpoint/2010/main" val="255116632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685800" y="381000"/>
            <a:ext cx="7924800" cy="1143000"/>
          </a:xfrm>
          <a:prstGeom prst="rect">
            <a:avLst/>
          </a:prstGeom>
          <a:noFill/>
        </p:spPr>
        <p:txBody>
          <a:bodyPr>
            <a:normAutofit fontScale="90000"/>
          </a:bodyPr>
          <a:lstStyle/>
          <a:p>
            <a:pPr eaLnBrk="1" hangingPunct="1"/>
            <a:r>
              <a:rPr lang="en-US" sz="4000" dirty="0" smtClean="0"/>
              <a:t>General Principles of Bank Regulations (Contd.)</a:t>
            </a:r>
          </a:p>
        </p:txBody>
      </p:sp>
      <p:sp>
        <p:nvSpPr>
          <p:cNvPr id="6148" name="Rectangle 3"/>
          <p:cNvSpPr>
            <a:spLocks noGrp="1" noChangeArrowheads="1"/>
          </p:cNvSpPr>
          <p:nvPr>
            <p:ph type="body" sz="half" idx="1"/>
          </p:nvPr>
        </p:nvSpPr>
        <p:spPr>
          <a:xfrm>
            <a:off x="533400" y="1752600"/>
            <a:ext cx="8305800" cy="4724400"/>
          </a:xfrm>
        </p:spPr>
        <p:txBody>
          <a:bodyPr>
            <a:normAutofit/>
          </a:bodyPr>
          <a:lstStyle/>
          <a:p>
            <a:pPr marL="514350" indent="-514350">
              <a:buFont typeface="+mj-lt"/>
              <a:buAutoNum type="arabicPeriod" startAt="3"/>
              <a:defRPr/>
            </a:pPr>
            <a:r>
              <a:rPr lang="en-US" b="1" u="sng" dirty="0" smtClean="0"/>
              <a:t>Market Discipline</a:t>
            </a:r>
          </a:p>
          <a:p>
            <a:pPr>
              <a:buFont typeface="Wingdings" pitchFamily="2" charset="2"/>
              <a:buNone/>
              <a:defRPr/>
            </a:pPr>
            <a:r>
              <a:rPr lang="en-US" dirty="0" smtClean="0"/>
              <a:t>	The regulator requires banks to publicly disclose financial and other information, and depositors and other creditors are able to use this information to assess the level of risk and to make investment decisions. </a:t>
            </a:r>
          </a:p>
          <a:p>
            <a:pPr>
              <a:buFont typeface="Wingdings" pitchFamily="2" charset="2"/>
              <a:buNone/>
              <a:defRPr/>
            </a:pPr>
            <a:r>
              <a:rPr lang="en-US" dirty="0" smtClean="0"/>
              <a:t>	As a result of this, the bank is subject to market discipline and the regulator can also use market pricing information as an indicator of the bank’s financial health.</a:t>
            </a:r>
          </a:p>
          <a:p>
            <a:pPr eaLnBrk="1" hangingPunct="1">
              <a:defRPr/>
            </a:pPr>
            <a:endParaRPr lang="en-US" dirty="0" smtClean="0"/>
          </a:p>
        </p:txBody>
      </p:sp>
      <p:sp>
        <p:nvSpPr>
          <p:cNvPr id="2" name="Slide Number Placeholder 1"/>
          <p:cNvSpPr>
            <a:spLocks noGrp="1"/>
          </p:cNvSpPr>
          <p:nvPr>
            <p:ph type="sldNum" sz="quarter" idx="12"/>
          </p:nvPr>
        </p:nvSpPr>
        <p:spPr/>
        <p:txBody>
          <a:bodyPr/>
          <a:lstStyle/>
          <a:p>
            <a:fld id="{AED4950C-42E4-4B39-92E1-04E68B76FDB1}" type="slidenum">
              <a:rPr lang="en-US" smtClean="0"/>
              <a:pPr/>
              <a:t>9</a:t>
            </a:fld>
            <a:endParaRPr lang="en-US"/>
          </a:p>
        </p:txBody>
      </p:sp>
    </p:spTree>
    <p:extLst>
      <p:ext uri="{BB962C8B-B14F-4D97-AF65-F5344CB8AC3E}">
        <p14:creationId xmlns="" xmlns:p14="http://schemas.microsoft.com/office/powerpoint/2010/main" val="228772925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cstate="print">
            <a:lum bright="58000" contrast="-70000"/>
            <a:extLst>
              <a:ext uri="{28A0092B-C50C-407E-A947-70E740481C1C}">
                <a14:useLocalDpi xmlns="" xmlns:a14="http://schemas.microsoft.com/office/drawing/2010/main" val="0"/>
              </a:ext>
            </a:extLst>
          </a:blip>
          <a:srcRect/>
          <a:stretch>
            <a:fillRect/>
          </a:stretch>
        </p:blipFill>
        <p:spPr bwMode="auto">
          <a:xfrm>
            <a:off x="0" y="1066800"/>
            <a:ext cx="8077200" cy="5776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5" name="Rectangle 2"/>
          <p:cNvSpPr>
            <a:spLocks noGrp="1" noChangeArrowheads="1"/>
          </p:cNvSpPr>
          <p:nvPr>
            <p:ph type="title" idx="4294967295"/>
          </p:nvPr>
        </p:nvSpPr>
        <p:spPr/>
        <p:txBody>
          <a:bodyPr/>
          <a:lstStyle/>
          <a:p>
            <a:pPr eaLnBrk="1" hangingPunct="1"/>
            <a:r>
              <a:rPr lang="en-US" smtClean="0"/>
              <a:t>Bank</a:t>
            </a:r>
          </a:p>
        </p:txBody>
      </p:sp>
      <p:sp>
        <p:nvSpPr>
          <p:cNvPr id="8196" name="Rectangle 3"/>
          <p:cNvSpPr>
            <a:spLocks noGrp="1" noChangeArrowheads="1"/>
          </p:cNvSpPr>
          <p:nvPr>
            <p:ph type="body" idx="4294967295"/>
          </p:nvPr>
        </p:nvSpPr>
        <p:spPr>
          <a:xfrm>
            <a:off x="457200" y="1219200"/>
            <a:ext cx="8229600" cy="4906963"/>
          </a:xfrm>
        </p:spPr>
        <p:txBody>
          <a:bodyPr/>
          <a:lstStyle/>
          <a:p>
            <a:pPr eaLnBrk="1" hangingPunct="1"/>
            <a:r>
              <a:rPr lang="en-US" smtClean="0">
                <a:solidFill>
                  <a:schemeClr val="tx1"/>
                </a:solidFill>
              </a:rPr>
              <a:t>Operation</a:t>
            </a:r>
          </a:p>
          <a:p>
            <a:pPr lvl="1" eaLnBrk="1" hangingPunct="1"/>
            <a:r>
              <a:rPr lang="en-US" sz="1800" smtClean="0">
                <a:solidFill>
                  <a:schemeClr val="tx1"/>
                </a:solidFill>
              </a:rPr>
              <a:t>Take money as deposits on which they pay interests</a:t>
            </a:r>
          </a:p>
          <a:p>
            <a:pPr lvl="1" eaLnBrk="1" hangingPunct="1"/>
            <a:r>
              <a:rPr lang="en-US" sz="1800" smtClean="0">
                <a:solidFill>
                  <a:schemeClr val="tx1"/>
                </a:solidFill>
              </a:rPr>
              <a:t>Lend it to borrowers who use if for investment or consumption</a:t>
            </a:r>
          </a:p>
          <a:p>
            <a:pPr lvl="1" eaLnBrk="1" hangingPunct="1"/>
            <a:r>
              <a:rPr lang="en-US" sz="1800" smtClean="0">
                <a:solidFill>
                  <a:schemeClr val="tx1"/>
                </a:solidFill>
              </a:rPr>
              <a:t>Borrow money from other banks (inter bank market)</a:t>
            </a:r>
          </a:p>
          <a:p>
            <a:pPr lvl="1" eaLnBrk="1" hangingPunct="1"/>
            <a:r>
              <a:rPr lang="en-US" sz="1800" smtClean="0">
                <a:solidFill>
                  <a:schemeClr val="tx1"/>
                </a:solidFill>
              </a:rPr>
              <a:t>Make profit on the difference between interest paid and received</a:t>
            </a:r>
          </a:p>
        </p:txBody>
      </p:sp>
      <p:pic>
        <p:nvPicPr>
          <p:cNvPr id="8197"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9600" y="3636818"/>
            <a:ext cx="3124200" cy="2343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ED4950C-42E4-4B39-92E1-04E68B76FDB1}" type="slidenum">
              <a:rPr lang="en-US" smtClean="0"/>
              <a:pPr/>
              <a:t>10</a:t>
            </a:fld>
            <a:endParaRPr lang="en-US"/>
          </a:p>
        </p:txBody>
      </p:sp>
    </p:spTree>
    <p:extLst>
      <p:ext uri="{BB962C8B-B14F-4D97-AF65-F5344CB8AC3E}">
        <p14:creationId xmlns="" xmlns:p14="http://schemas.microsoft.com/office/powerpoint/2010/main" val="368524103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p:cNvPicPr>
            <a:picLocks noChangeAspect="1" noChangeArrowheads="1"/>
          </p:cNvPicPr>
          <p:nvPr/>
        </p:nvPicPr>
        <p:blipFill>
          <a:blip r:embed="rId3" cstate="print">
            <a:lum bright="58000" contrast="-70000"/>
            <a:extLst>
              <a:ext uri="{28A0092B-C50C-407E-A947-70E740481C1C}">
                <a14:useLocalDpi xmlns="" xmlns:a14="http://schemas.microsoft.com/office/drawing/2010/main" val="0"/>
              </a:ext>
            </a:extLst>
          </a:blip>
          <a:srcRect/>
          <a:stretch>
            <a:fillRect/>
          </a:stretch>
        </p:blipFill>
        <p:spPr bwMode="auto">
          <a:xfrm>
            <a:off x="0" y="1066800"/>
            <a:ext cx="8077200" cy="5776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219" name="Rectangle 2"/>
          <p:cNvSpPr>
            <a:spLocks noGrp="1" noChangeArrowheads="1"/>
          </p:cNvSpPr>
          <p:nvPr>
            <p:ph type="title" idx="4294967295"/>
          </p:nvPr>
        </p:nvSpPr>
        <p:spPr/>
        <p:txBody>
          <a:bodyPr/>
          <a:lstStyle/>
          <a:p>
            <a:pPr eaLnBrk="1" hangingPunct="1"/>
            <a:r>
              <a:rPr lang="en-US" smtClean="0"/>
              <a:t>Potential problems in Bank</a:t>
            </a:r>
          </a:p>
        </p:txBody>
      </p:sp>
      <p:sp>
        <p:nvSpPr>
          <p:cNvPr id="9220" name="Rectangle 3"/>
          <p:cNvSpPr>
            <a:spLocks noGrp="1" noChangeArrowheads="1"/>
          </p:cNvSpPr>
          <p:nvPr>
            <p:ph type="body" idx="4294967295"/>
          </p:nvPr>
        </p:nvSpPr>
        <p:spPr/>
        <p:txBody>
          <a:bodyPr/>
          <a:lstStyle/>
          <a:p>
            <a:pPr eaLnBrk="1" hangingPunct="1"/>
            <a:r>
              <a:rPr lang="en-US" smtClean="0">
                <a:solidFill>
                  <a:schemeClr val="tx1"/>
                </a:solidFill>
              </a:rPr>
              <a:t>Most of bank liabilities have shorter maturity period than assets  </a:t>
            </a:r>
          </a:p>
          <a:p>
            <a:pPr lvl="1" eaLnBrk="1" hangingPunct="1"/>
            <a:r>
              <a:rPr lang="en-US" sz="1800" smtClean="0">
                <a:solidFill>
                  <a:schemeClr val="tx1"/>
                </a:solidFill>
              </a:rPr>
              <a:t>This can be a potential cause of bank failure incase all depositors take out money at once (bank run)</a:t>
            </a:r>
          </a:p>
          <a:p>
            <a:pPr eaLnBrk="1" hangingPunct="1"/>
            <a:r>
              <a:rPr lang="en-US" smtClean="0">
                <a:solidFill>
                  <a:schemeClr val="tx1"/>
                </a:solidFill>
              </a:rPr>
              <a:t>Credit risk </a:t>
            </a:r>
          </a:p>
          <a:p>
            <a:pPr lvl="1" eaLnBrk="1" hangingPunct="1"/>
            <a:r>
              <a:rPr lang="en-US" sz="1800" smtClean="0">
                <a:solidFill>
                  <a:schemeClr val="tx1"/>
                </a:solidFill>
              </a:rPr>
              <a:t>Possibility that borrowers will be unable to repay their loans</a:t>
            </a:r>
          </a:p>
          <a:p>
            <a:pPr lvl="1" eaLnBrk="1" hangingPunct="1"/>
            <a:r>
              <a:rPr lang="en-US" sz="1800" smtClean="0">
                <a:solidFill>
                  <a:schemeClr val="tx1"/>
                </a:solidFill>
              </a:rPr>
              <a:t>More risk in prosperity period as lending terms tends to be relaxed </a:t>
            </a:r>
          </a:p>
          <a:p>
            <a:pPr eaLnBrk="1" hangingPunct="1"/>
            <a:r>
              <a:rPr lang="en-US" smtClean="0">
                <a:solidFill>
                  <a:schemeClr val="tx1"/>
                </a:solidFill>
              </a:rPr>
              <a:t>Interest rate risk</a:t>
            </a:r>
          </a:p>
          <a:p>
            <a:pPr lvl="1" eaLnBrk="1" hangingPunct="1"/>
            <a:r>
              <a:rPr lang="en-US" sz="1800" smtClean="0">
                <a:solidFill>
                  <a:schemeClr val="tx1"/>
                </a:solidFill>
              </a:rPr>
              <a:t>Most deposits at floating rate</a:t>
            </a:r>
          </a:p>
          <a:p>
            <a:pPr lvl="1" eaLnBrk="1" hangingPunct="1"/>
            <a:r>
              <a:rPr lang="en-US" sz="1800" smtClean="0">
                <a:solidFill>
                  <a:schemeClr val="tx1"/>
                </a:solidFill>
              </a:rPr>
              <a:t>Loans at fixed rate </a:t>
            </a:r>
          </a:p>
          <a:p>
            <a:pPr lvl="1" eaLnBrk="1" hangingPunct="1"/>
            <a:r>
              <a:rPr lang="en-US" sz="1800" smtClean="0">
                <a:solidFill>
                  <a:schemeClr val="tx1"/>
                </a:solidFill>
              </a:rPr>
              <a:t>If floating rate is more than fixed rate bank loses ( S&amp;LI ,America 1979)</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11</a:t>
            </a:fld>
            <a:endParaRPr lang="en-US"/>
          </a:p>
        </p:txBody>
      </p:sp>
    </p:spTree>
    <p:extLst>
      <p:ext uri="{BB962C8B-B14F-4D97-AF65-F5344CB8AC3E}">
        <p14:creationId xmlns="" xmlns:p14="http://schemas.microsoft.com/office/powerpoint/2010/main" val="223754458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a:picLocks noChangeAspect="1" noChangeArrowheads="1"/>
          </p:cNvPicPr>
          <p:nvPr/>
        </p:nvPicPr>
        <p:blipFill>
          <a:blip r:embed="rId3" cstate="print">
            <a:lum bright="58000" contrast="-70000"/>
            <a:extLst>
              <a:ext uri="{28A0092B-C50C-407E-A947-70E740481C1C}">
                <a14:useLocalDpi xmlns="" xmlns:a14="http://schemas.microsoft.com/office/drawing/2010/main" val="0"/>
              </a:ext>
            </a:extLst>
          </a:blip>
          <a:srcRect/>
          <a:stretch>
            <a:fillRect/>
          </a:stretch>
        </p:blipFill>
        <p:spPr bwMode="auto">
          <a:xfrm>
            <a:off x="0" y="1066800"/>
            <a:ext cx="8077200" cy="5776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idx="4294967295"/>
          </p:nvPr>
        </p:nvSpPr>
        <p:spPr/>
        <p:txBody>
          <a:bodyPr/>
          <a:lstStyle/>
          <a:p>
            <a:pPr eaLnBrk="1" hangingPunct="1"/>
            <a:r>
              <a:rPr lang="en-US" smtClean="0"/>
              <a:t>Criticality of Banking system</a:t>
            </a:r>
          </a:p>
        </p:txBody>
      </p:sp>
      <p:sp>
        <p:nvSpPr>
          <p:cNvPr id="10244" name="Rectangle 3"/>
          <p:cNvSpPr>
            <a:spLocks noGrp="1" noChangeArrowheads="1"/>
          </p:cNvSpPr>
          <p:nvPr>
            <p:ph type="body" idx="4294967295"/>
          </p:nvPr>
        </p:nvSpPr>
        <p:spPr/>
        <p:txBody>
          <a:bodyPr>
            <a:normAutofit fontScale="92500"/>
          </a:bodyPr>
          <a:lstStyle/>
          <a:p>
            <a:pPr eaLnBrk="1" hangingPunct="1"/>
            <a:r>
              <a:rPr lang="en-US" smtClean="0">
                <a:solidFill>
                  <a:schemeClr val="tx1"/>
                </a:solidFill>
              </a:rPr>
              <a:t>As bank provide credit and operate payments- failure can have a more damaging effect on the economy than the collapse of other businesses</a:t>
            </a:r>
          </a:p>
          <a:p>
            <a:pPr eaLnBrk="1" hangingPunct="1"/>
            <a:r>
              <a:rPr lang="en-US" smtClean="0">
                <a:solidFill>
                  <a:schemeClr val="tx1"/>
                </a:solidFill>
              </a:rPr>
              <a:t>Hence need for more regulation by government</a:t>
            </a:r>
          </a:p>
          <a:p>
            <a:pPr lvl="1" eaLnBrk="1" hangingPunct="1"/>
            <a:r>
              <a:rPr lang="en-US" sz="1800" smtClean="0">
                <a:solidFill>
                  <a:schemeClr val="tx1"/>
                </a:solidFill>
              </a:rPr>
              <a:t>Reserve requirement – holding a proportion of bank deposits at the central bank (CRR)</a:t>
            </a:r>
          </a:p>
          <a:p>
            <a:pPr lvl="1" eaLnBrk="1" hangingPunct="1"/>
            <a:r>
              <a:rPr lang="en-US" sz="1800" smtClean="0">
                <a:solidFill>
                  <a:schemeClr val="tx1"/>
                </a:solidFill>
              </a:rPr>
              <a:t>Match a proportion of risky assets (i.e loans) with capital in form of equity or retained earnings</a:t>
            </a:r>
          </a:p>
          <a:p>
            <a:pPr lvl="2" eaLnBrk="1" hangingPunct="1"/>
            <a:r>
              <a:rPr lang="en-US" smtClean="0">
                <a:solidFill>
                  <a:schemeClr val="tx1"/>
                </a:solidFill>
              </a:rPr>
              <a:t>Capital of internationally active banks should amount to at least 8% of the value of risky assets. </a:t>
            </a:r>
            <a:r>
              <a:rPr lang="en-US" b="1" smtClean="0">
                <a:solidFill>
                  <a:schemeClr val="tx1"/>
                </a:solidFill>
              </a:rPr>
              <a:t>(Basel Accord)</a:t>
            </a:r>
          </a:p>
          <a:p>
            <a:pPr lvl="1" eaLnBrk="1" hangingPunct="1"/>
            <a:endParaRPr lang="en-US" sz="1800" smtClean="0">
              <a:solidFill>
                <a:schemeClr val="tx1"/>
              </a:solidFill>
            </a:endParaRPr>
          </a:p>
        </p:txBody>
      </p:sp>
      <p:sp>
        <p:nvSpPr>
          <p:cNvPr id="2" name="Slide Number Placeholder 1"/>
          <p:cNvSpPr>
            <a:spLocks noGrp="1"/>
          </p:cNvSpPr>
          <p:nvPr>
            <p:ph type="sldNum" sz="quarter" idx="12"/>
          </p:nvPr>
        </p:nvSpPr>
        <p:spPr/>
        <p:txBody>
          <a:bodyPr/>
          <a:lstStyle/>
          <a:p>
            <a:fld id="{AED4950C-42E4-4B39-92E1-04E68B76FDB1}" type="slidenum">
              <a:rPr lang="en-US" smtClean="0"/>
              <a:pPr/>
              <a:t>12</a:t>
            </a:fld>
            <a:endParaRPr lang="en-US"/>
          </a:p>
        </p:txBody>
      </p:sp>
    </p:spTree>
    <p:extLst>
      <p:ext uri="{BB962C8B-B14F-4D97-AF65-F5344CB8AC3E}">
        <p14:creationId xmlns="" xmlns:p14="http://schemas.microsoft.com/office/powerpoint/2010/main" val="205349216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lg_lehman (1).jpg"/>
          <p:cNvPicPr>
            <a:picLocks noChangeAspect="1"/>
          </p:cNvPicPr>
          <p:nvPr/>
        </p:nvPicPr>
        <p:blipFill>
          <a:blip r:embed="rId3" cstate="print"/>
          <a:stretch>
            <a:fillRect/>
          </a:stretch>
        </p:blipFill>
        <p:spPr>
          <a:xfrm>
            <a:off x="0" y="5334000"/>
            <a:ext cx="2743200" cy="1524000"/>
          </a:xfrm>
          <a:prstGeom prst="rect">
            <a:avLst/>
          </a:prstGeom>
          <a:effectLst>
            <a:outerShdw dir="4380000" sx="1000" sy="1000" algn="ctr" rotWithShape="0">
              <a:schemeClr val="bg1">
                <a:alpha val="11000"/>
              </a:schemeClr>
            </a:outerShdw>
          </a:effectLst>
        </p:spPr>
      </p:pic>
      <p:sp>
        <p:nvSpPr>
          <p:cNvPr id="11267" name="Rectangle 2"/>
          <p:cNvSpPr>
            <a:spLocks noGrp="1" noChangeArrowheads="1"/>
          </p:cNvSpPr>
          <p:nvPr>
            <p:ph type="title" idx="4294967295"/>
          </p:nvPr>
        </p:nvSpPr>
        <p:spPr/>
        <p:txBody>
          <a:bodyPr/>
          <a:lstStyle/>
          <a:p>
            <a:pPr eaLnBrk="1" hangingPunct="1"/>
            <a:r>
              <a:rPr lang="en-US" dirty="0" smtClean="0"/>
              <a:t>Investment Banks</a:t>
            </a:r>
          </a:p>
        </p:txBody>
      </p:sp>
      <p:sp>
        <p:nvSpPr>
          <p:cNvPr id="11268" name="Rectangle 3"/>
          <p:cNvSpPr>
            <a:spLocks noGrp="1" noChangeArrowheads="1"/>
          </p:cNvSpPr>
          <p:nvPr>
            <p:ph type="body" idx="4294967295"/>
          </p:nvPr>
        </p:nvSpPr>
        <p:spPr>
          <a:xfrm>
            <a:off x="457200" y="1447800"/>
            <a:ext cx="8229600" cy="5181600"/>
          </a:xfrm>
        </p:spPr>
        <p:txBody>
          <a:bodyPr/>
          <a:lstStyle/>
          <a:p>
            <a:pPr eaLnBrk="1" hangingPunct="1">
              <a:lnSpc>
                <a:spcPct val="120000"/>
              </a:lnSpc>
            </a:pPr>
            <a:r>
              <a:rPr lang="en-US" sz="2400" dirty="0" smtClean="0">
                <a:solidFill>
                  <a:schemeClr val="tx1"/>
                </a:solidFill>
              </a:rPr>
              <a:t>Help firms raise money in the capital markets (equity and bonds market)</a:t>
            </a:r>
          </a:p>
          <a:p>
            <a:pPr eaLnBrk="1" hangingPunct="1">
              <a:lnSpc>
                <a:spcPct val="120000"/>
              </a:lnSpc>
              <a:buFont typeface="Wingdings" pitchFamily="2" charset="2"/>
              <a:buNone/>
            </a:pPr>
            <a:endParaRPr lang="en-US" sz="2400" dirty="0" smtClean="0">
              <a:solidFill>
                <a:schemeClr val="tx1"/>
              </a:solidFill>
            </a:endParaRPr>
          </a:p>
          <a:p>
            <a:pPr eaLnBrk="1" hangingPunct="1">
              <a:lnSpc>
                <a:spcPct val="120000"/>
              </a:lnSpc>
            </a:pPr>
            <a:r>
              <a:rPr lang="en-US" sz="2400" dirty="0" smtClean="0">
                <a:solidFill>
                  <a:schemeClr val="tx1"/>
                </a:solidFill>
              </a:rPr>
              <a:t>Advise firms whether to finance themselves with debt or equity</a:t>
            </a:r>
          </a:p>
          <a:p>
            <a:pPr eaLnBrk="1" hangingPunct="1">
              <a:lnSpc>
                <a:spcPct val="120000"/>
              </a:lnSpc>
            </a:pPr>
            <a:endParaRPr lang="en-US" sz="2400" dirty="0" smtClean="0">
              <a:solidFill>
                <a:schemeClr val="tx1"/>
              </a:solidFill>
            </a:endParaRPr>
          </a:p>
          <a:p>
            <a:pPr eaLnBrk="1" hangingPunct="1">
              <a:lnSpc>
                <a:spcPct val="120000"/>
              </a:lnSpc>
            </a:pPr>
            <a:r>
              <a:rPr lang="en-US" sz="2400" dirty="0" smtClean="0">
                <a:solidFill>
                  <a:schemeClr val="tx1"/>
                </a:solidFill>
              </a:rPr>
              <a:t>Underwrite such issues by agreeing often with other banks in syndicate, to buy any unsold securities </a:t>
            </a:r>
          </a:p>
          <a:p>
            <a:pPr eaLnBrk="1" hangingPunct="1">
              <a:lnSpc>
                <a:spcPct val="120000"/>
              </a:lnSpc>
            </a:pPr>
            <a:endParaRPr lang="en-US" sz="1600" dirty="0" smtClean="0">
              <a:solidFill>
                <a:schemeClr val="tx1"/>
              </a:solidFill>
            </a:endParaRPr>
          </a:p>
        </p:txBody>
      </p:sp>
      <p:sp>
        <p:nvSpPr>
          <p:cNvPr id="2" name="Slide Number Placeholder 1"/>
          <p:cNvSpPr>
            <a:spLocks noGrp="1"/>
          </p:cNvSpPr>
          <p:nvPr>
            <p:ph type="sldNum" sz="quarter" idx="12"/>
          </p:nvPr>
        </p:nvSpPr>
        <p:spPr/>
        <p:txBody>
          <a:bodyPr/>
          <a:lstStyle/>
          <a:p>
            <a:fld id="{AED4950C-42E4-4B39-92E1-04E68B76FDB1}" type="slidenum">
              <a:rPr lang="en-US" smtClean="0"/>
              <a:pPr/>
              <a:t>13</a:t>
            </a:fld>
            <a:endParaRPr lang="en-US"/>
          </a:p>
        </p:txBody>
      </p:sp>
    </p:spTree>
    <p:extLst>
      <p:ext uri="{BB962C8B-B14F-4D97-AF65-F5344CB8AC3E}">
        <p14:creationId xmlns="" xmlns:p14="http://schemas.microsoft.com/office/powerpoint/2010/main" val="169996669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Investment Banks (Contd.)</a:t>
            </a:r>
            <a:endParaRPr lang="en-US" dirty="0"/>
          </a:p>
        </p:txBody>
      </p:sp>
      <p:sp>
        <p:nvSpPr>
          <p:cNvPr id="3" name="Content Placeholder 2"/>
          <p:cNvSpPr>
            <a:spLocks noGrp="1"/>
          </p:cNvSpPr>
          <p:nvPr>
            <p:ph idx="1"/>
          </p:nvPr>
        </p:nvSpPr>
        <p:spPr/>
        <p:txBody>
          <a:bodyPr>
            <a:normAutofit fontScale="85000" lnSpcReduction="20000"/>
          </a:bodyPr>
          <a:lstStyle/>
          <a:p>
            <a:pPr>
              <a:lnSpc>
                <a:spcPct val="120000"/>
              </a:lnSpc>
            </a:pPr>
            <a:r>
              <a:rPr lang="en-US" dirty="0" smtClean="0"/>
              <a:t>Paid a commission for this service</a:t>
            </a:r>
          </a:p>
          <a:p>
            <a:pPr>
              <a:lnSpc>
                <a:spcPct val="120000"/>
              </a:lnSpc>
            </a:pPr>
            <a:endParaRPr lang="en-US" dirty="0" smtClean="0"/>
          </a:p>
          <a:p>
            <a:pPr>
              <a:lnSpc>
                <a:spcPct val="120000"/>
              </a:lnSpc>
            </a:pPr>
            <a:r>
              <a:rPr lang="en-US" dirty="0" smtClean="0"/>
              <a:t>Advice on mergers and acquisitions </a:t>
            </a:r>
          </a:p>
          <a:p>
            <a:pPr>
              <a:lnSpc>
                <a:spcPct val="120000"/>
              </a:lnSpc>
              <a:buNone/>
            </a:pPr>
            <a:r>
              <a:rPr lang="en-US" dirty="0" smtClean="0"/>
              <a:t>    (most lucrative work- not during </a:t>
            </a:r>
          </a:p>
          <a:p>
            <a:pPr>
              <a:lnSpc>
                <a:spcPct val="120000"/>
              </a:lnSpc>
              <a:buNone/>
            </a:pPr>
            <a:r>
              <a:rPr lang="en-US" dirty="0" smtClean="0"/>
              <a:t>     sub-prime crisis though!!)</a:t>
            </a:r>
          </a:p>
          <a:p>
            <a:pPr>
              <a:lnSpc>
                <a:spcPct val="120000"/>
              </a:lnSpc>
            </a:pPr>
            <a:endParaRPr lang="en-US" dirty="0" smtClean="0"/>
          </a:p>
          <a:p>
            <a:pPr>
              <a:lnSpc>
                <a:spcPct val="120000"/>
              </a:lnSpc>
            </a:pPr>
            <a:r>
              <a:rPr lang="en-US" dirty="0" smtClean="0"/>
              <a:t>Glass-</a:t>
            </a:r>
            <a:r>
              <a:rPr lang="en-US" dirty="0" err="1" smtClean="0"/>
              <a:t>Steagall</a:t>
            </a:r>
            <a:r>
              <a:rPr lang="en-US" dirty="0" smtClean="0"/>
              <a:t> act – prevented </a:t>
            </a:r>
          </a:p>
          <a:p>
            <a:pPr>
              <a:lnSpc>
                <a:spcPct val="120000"/>
              </a:lnSpc>
              <a:buNone/>
            </a:pPr>
            <a:r>
              <a:rPr lang="en-US" dirty="0" smtClean="0"/>
              <a:t>      commercial banks from giving Investment </a:t>
            </a:r>
          </a:p>
          <a:p>
            <a:pPr>
              <a:lnSpc>
                <a:spcPct val="120000"/>
              </a:lnSpc>
              <a:buNone/>
            </a:pPr>
            <a:r>
              <a:rPr lang="en-US" dirty="0" smtClean="0"/>
              <a:t>      banks services</a:t>
            </a:r>
          </a:p>
          <a:p>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p:cNvPicPr>
            <a:picLocks noChangeAspect="1" noChangeArrowheads="1"/>
          </p:cNvPicPr>
          <p:nvPr/>
        </p:nvPicPr>
        <p:blipFill>
          <a:blip r:embed="rId3" cstate="print">
            <a:lum bright="58000" contrast="-70000"/>
            <a:extLst>
              <a:ext uri="{28A0092B-C50C-407E-A947-70E740481C1C}">
                <a14:useLocalDpi xmlns="" xmlns:a14="http://schemas.microsoft.com/office/drawing/2010/main" val="0"/>
              </a:ext>
            </a:extLst>
          </a:blip>
          <a:srcRect/>
          <a:stretch>
            <a:fillRect/>
          </a:stretch>
        </p:blipFill>
        <p:spPr bwMode="auto">
          <a:xfrm>
            <a:off x="3733800" y="1371600"/>
            <a:ext cx="5029200" cy="3614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1" name="Rectangle 3"/>
          <p:cNvSpPr>
            <a:spLocks noGrp="1" noChangeArrowheads="1"/>
          </p:cNvSpPr>
          <p:nvPr>
            <p:ph type="body" idx="4294967295"/>
          </p:nvPr>
        </p:nvSpPr>
        <p:spPr>
          <a:xfrm>
            <a:off x="457200" y="1143000"/>
            <a:ext cx="8229600" cy="4983163"/>
          </a:xfrm>
        </p:spPr>
        <p:txBody>
          <a:bodyPr>
            <a:normAutofit fontScale="70000" lnSpcReduction="20000"/>
          </a:bodyPr>
          <a:lstStyle/>
          <a:p>
            <a:pPr eaLnBrk="1" hangingPunct="1">
              <a:lnSpc>
                <a:spcPct val="130000"/>
              </a:lnSpc>
            </a:pPr>
            <a:r>
              <a:rPr lang="en-US" smtClean="0">
                <a:solidFill>
                  <a:schemeClr val="tx1"/>
                </a:solidFill>
              </a:rPr>
              <a:t>At most basic , they are simply vast pools of money</a:t>
            </a:r>
          </a:p>
          <a:p>
            <a:pPr eaLnBrk="1" hangingPunct="1">
              <a:lnSpc>
                <a:spcPct val="130000"/>
              </a:lnSpc>
            </a:pPr>
            <a:r>
              <a:rPr lang="en-US" smtClean="0">
                <a:solidFill>
                  <a:schemeClr val="tx1"/>
                </a:solidFill>
              </a:rPr>
              <a:t>Institutional investors are</a:t>
            </a:r>
          </a:p>
          <a:p>
            <a:pPr lvl="1" eaLnBrk="1" hangingPunct="1">
              <a:lnSpc>
                <a:spcPct val="130000"/>
              </a:lnSpc>
            </a:pPr>
            <a:r>
              <a:rPr lang="en-US" sz="1800" smtClean="0">
                <a:solidFill>
                  <a:schemeClr val="tx1"/>
                </a:solidFill>
              </a:rPr>
              <a:t>Pension funds</a:t>
            </a:r>
          </a:p>
          <a:p>
            <a:pPr lvl="1" eaLnBrk="1" hangingPunct="1">
              <a:lnSpc>
                <a:spcPct val="130000"/>
              </a:lnSpc>
            </a:pPr>
            <a:r>
              <a:rPr lang="en-US" sz="1800" smtClean="0">
                <a:solidFill>
                  <a:schemeClr val="tx1"/>
                </a:solidFill>
              </a:rPr>
              <a:t>Mutual funds</a:t>
            </a:r>
          </a:p>
          <a:p>
            <a:pPr lvl="1" eaLnBrk="1" hangingPunct="1">
              <a:lnSpc>
                <a:spcPct val="130000"/>
              </a:lnSpc>
            </a:pPr>
            <a:r>
              <a:rPr lang="en-US" sz="1800" smtClean="0">
                <a:solidFill>
                  <a:schemeClr val="tx1"/>
                </a:solidFill>
              </a:rPr>
              <a:t>Insurance companies</a:t>
            </a:r>
          </a:p>
          <a:p>
            <a:pPr eaLnBrk="1" hangingPunct="1">
              <a:lnSpc>
                <a:spcPct val="130000"/>
              </a:lnSpc>
            </a:pPr>
            <a:r>
              <a:rPr lang="en-US" smtClean="0">
                <a:solidFill>
                  <a:schemeClr val="tx1"/>
                </a:solidFill>
              </a:rPr>
              <a:t>Dominate the securities( stocks, bonds) market</a:t>
            </a:r>
          </a:p>
          <a:p>
            <a:pPr eaLnBrk="1" hangingPunct="1">
              <a:lnSpc>
                <a:spcPct val="130000"/>
              </a:lnSpc>
            </a:pPr>
            <a:r>
              <a:rPr lang="en-US" smtClean="0">
                <a:solidFill>
                  <a:schemeClr val="tx1"/>
                </a:solidFill>
              </a:rPr>
              <a:t>Control a huge chunk of most rich countries retirement savings and other wealth</a:t>
            </a:r>
          </a:p>
          <a:p>
            <a:pPr eaLnBrk="1" hangingPunct="1">
              <a:lnSpc>
                <a:spcPct val="130000"/>
              </a:lnSpc>
            </a:pPr>
            <a:r>
              <a:rPr lang="en-US" smtClean="0">
                <a:solidFill>
                  <a:schemeClr val="tx1"/>
                </a:solidFill>
              </a:rPr>
              <a:t>These have been growing at the expense of banking system</a:t>
            </a:r>
          </a:p>
          <a:p>
            <a:pPr eaLnBrk="1" hangingPunct="1">
              <a:lnSpc>
                <a:spcPct val="130000"/>
              </a:lnSpc>
            </a:pPr>
            <a:r>
              <a:rPr lang="en-US" smtClean="0">
                <a:solidFill>
                  <a:schemeClr val="tx1"/>
                </a:solidFill>
              </a:rPr>
              <a:t>As biggest owners of stocks and bonds they have growing influence in corporate finance and hence corporate governance</a:t>
            </a:r>
          </a:p>
        </p:txBody>
      </p:sp>
      <p:sp>
        <p:nvSpPr>
          <p:cNvPr id="12292" name="Rectangle 2"/>
          <p:cNvSpPr>
            <a:spLocks noGrp="1" noChangeArrowheads="1"/>
          </p:cNvSpPr>
          <p:nvPr>
            <p:ph type="title" idx="4294967295"/>
          </p:nvPr>
        </p:nvSpPr>
        <p:spPr/>
        <p:txBody>
          <a:bodyPr/>
          <a:lstStyle/>
          <a:p>
            <a:pPr eaLnBrk="1" hangingPunct="1"/>
            <a:r>
              <a:rPr lang="en-US" smtClean="0"/>
              <a:t>Institutional investors</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15</a:t>
            </a:fld>
            <a:endParaRPr lang="en-US"/>
          </a:p>
        </p:txBody>
      </p:sp>
    </p:spTree>
    <p:extLst>
      <p:ext uri="{BB962C8B-B14F-4D97-AF65-F5344CB8AC3E}">
        <p14:creationId xmlns="" xmlns:p14="http://schemas.microsoft.com/office/powerpoint/2010/main" val="134865268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3" cstate="print">
            <a:lum bright="70000" contrast="-70000"/>
            <a:extLst>
              <a:ext uri="{28A0092B-C50C-407E-A947-70E740481C1C}">
                <a14:useLocalDpi xmlns="" xmlns:a14="http://schemas.microsoft.com/office/drawing/2010/main" val="0"/>
              </a:ext>
            </a:extLst>
          </a:blip>
          <a:srcRect/>
          <a:stretch>
            <a:fillRect/>
          </a:stretch>
        </p:blipFill>
        <p:spPr bwMode="auto">
          <a:xfrm>
            <a:off x="3200400" y="3063875"/>
            <a:ext cx="5943600" cy="379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5" name="Rectangle 2"/>
          <p:cNvSpPr>
            <a:spLocks noGrp="1" noChangeArrowheads="1"/>
          </p:cNvSpPr>
          <p:nvPr>
            <p:ph type="title" idx="4294967295"/>
          </p:nvPr>
        </p:nvSpPr>
        <p:spPr/>
        <p:txBody>
          <a:bodyPr/>
          <a:lstStyle/>
          <a:p>
            <a:pPr eaLnBrk="1" hangingPunct="1"/>
            <a:r>
              <a:rPr lang="en-US" smtClean="0"/>
              <a:t>Pension funds</a:t>
            </a:r>
          </a:p>
        </p:txBody>
      </p:sp>
      <p:sp>
        <p:nvSpPr>
          <p:cNvPr id="13316" name="Rectangle 3"/>
          <p:cNvSpPr>
            <a:spLocks noGrp="1" noChangeArrowheads="1"/>
          </p:cNvSpPr>
          <p:nvPr>
            <p:ph type="body" idx="4294967295"/>
          </p:nvPr>
        </p:nvSpPr>
        <p:spPr/>
        <p:txBody>
          <a:bodyPr>
            <a:normAutofit fontScale="85000" lnSpcReduction="20000"/>
          </a:bodyPr>
          <a:lstStyle/>
          <a:p>
            <a:pPr eaLnBrk="1" hangingPunct="1">
              <a:lnSpc>
                <a:spcPct val="130000"/>
              </a:lnSpc>
            </a:pPr>
            <a:r>
              <a:rPr lang="en-US" dirty="0" smtClean="0">
                <a:solidFill>
                  <a:schemeClr val="tx1"/>
                </a:solidFill>
              </a:rPr>
              <a:t>Designed for employees of companies or governments</a:t>
            </a:r>
          </a:p>
          <a:p>
            <a:pPr eaLnBrk="1" hangingPunct="1">
              <a:lnSpc>
                <a:spcPct val="130000"/>
              </a:lnSpc>
            </a:pPr>
            <a:r>
              <a:rPr lang="en-US" dirty="0" smtClean="0">
                <a:solidFill>
                  <a:schemeClr val="tx1"/>
                </a:solidFill>
              </a:rPr>
              <a:t>Common form –Trust- overseen by trustees for the benefit plan members</a:t>
            </a:r>
          </a:p>
          <a:p>
            <a:pPr eaLnBrk="1" hangingPunct="1">
              <a:lnSpc>
                <a:spcPct val="130000"/>
              </a:lnSpc>
            </a:pPr>
            <a:r>
              <a:rPr lang="en-US" dirty="0" smtClean="0">
                <a:solidFill>
                  <a:schemeClr val="tx1"/>
                </a:solidFill>
              </a:rPr>
              <a:t>In traditional pension plan, the employer guarantees a fixed pension in old age. The company and employee both pay monthly contributions into pension fund, where the money is invested.</a:t>
            </a:r>
          </a:p>
          <a:p>
            <a:pPr eaLnBrk="1" hangingPunct="1">
              <a:lnSpc>
                <a:spcPct val="130000"/>
              </a:lnSpc>
            </a:pPr>
            <a:r>
              <a:rPr lang="en-US" dirty="0" smtClean="0">
                <a:solidFill>
                  <a:schemeClr val="tx1"/>
                </a:solidFill>
              </a:rPr>
              <a:t>Trustee is responsible to make sure that the fund’s asset cover its liabilities. </a:t>
            </a:r>
          </a:p>
          <a:p>
            <a:pPr eaLnBrk="1" hangingPunct="1">
              <a:lnSpc>
                <a:spcPct val="130000"/>
              </a:lnSpc>
            </a:pPr>
            <a:endParaRPr lang="en-US" dirty="0" smtClean="0">
              <a:solidFill>
                <a:schemeClr val="tx1"/>
              </a:solidFill>
            </a:endParaRPr>
          </a:p>
        </p:txBody>
      </p:sp>
      <p:sp>
        <p:nvSpPr>
          <p:cNvPr id="2" name="Slide Number Placeholder 1"/>
          <p:cNvSpPr>
            <a:spLocks noGrp="1"/>
          </p:cNvSpPr>
          <p:nvPr>
            <p:ph type="sldNum" sz="quarter" idx="12"/>
          </p:nvPr>
        </p:nvSpPr>
        <p:spPr/>
        <p:txBody>
          <a:bodyPr/>
          <a:lstStyle/>
          <a:p>
            <a:fld id="{AED4950C-42E4-4B39-92E1-04E68B76FDB1}" type="slidenum">
              <a:rPr lang="en-US" smtClean="0"/>
              <a:pPr/>
              <a:t>16</a:t>
            </a:fld>
            <a:endParaRPr lang="en-US"/>
          </a:p>
        </p:txBody>
      </p:sp>
    </p:spTree>
    <p:extLst>
      <p:ext uri="{BB962C8B-B14F-4D97-AF65-F5344CB8AC3E}">
        <p14:creationId xmlns="" xmlns:p14="http://schemas.microsoft.com/office/powerpoint/2010/main" val="362173721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3" cstate="print">
            <a:lum bright="58000" contrast="-70000"/>
            <a:extLst>
              <a:ext uri="{28A0092B-C50C-407E-A947-70E740481C1C}">
                <a14:useLocalDpi xmlns="" xmlns:a14="http://schemas.microsoft.com/office/drawing/2010/main" val="0"/>
              </a:ext>
            </a:extLst>
          </a:blip>
          <a:srcRect/>
          <a:stretch>
            <a:fillRect/>
          </a:stretch>
        </p:blipFill>
        <p:spPr bwMode="auto">
          <a:xfrm>
            <a:off x="1600200" y="3124200"/>
            <a:ext cx="4762500" cy="318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39" name="Rectangle 2"/>
          <p:cNvSpPr>
            <a:spLocks noGrp="1" noChangeArrowheads="1"/>
          </p:cNvSpPr>
          <p:nvPr>
            <p:ph type="title" idx="4294967295"/>
          </p:nvPr>
        </p:nvSpPr>
        <p:spPr/>
        <p:txBody>
          <a:bodyPr/>
          <a:lstStyle/>
          <a:p>
            <a:pPr eaLnBrk="1" hangingPunct="1"/>
            <a:r>
              <a:rPr lang="en-US" smtClean="0"/>
              <a:t>Hedge funds</a:t>
            </a:r>
          </a:p>
        </p:txBody>
      </p:sp>
      <p:sp>
        <p:nvSpPr>
          <p:cNvPr id="14340" name="Rectangle 3"/>
          <p:cNvSpPr>
            <a:spLocks noGrp="1" noChangeArrowheads="1"/>
          </p:cNvSpPr>
          <p:nvPr>
            <p:ph type="body" idx="4294967295"/>
          </p:nvPr>
        </p:nvSpPr>
        <p:spPr/>
        <p:txBody>
          <a:bodyPr>
            <a:normAutofit fontScale="92500"/>
          </a:bodyPr>
          <a:lstStyle/>
          <a:p>
            <a:pPr eaLnBrk="1" hangingPunct="1"/>
            <a:r>
              <a:rPr lang="en-US" smtClean="0">
                <a:solidFill>
                  <a:schemeClr val="tx1"/>
                </a:solidFill>
              </a:rPr>
              <a:t>Try explicitly to make money whether markets are going up or down</a:t>
            </a:r>
          </a:p>
          <a:p>
            <a:pPr eaLnBrk="1" hangingPunct="1"/>
            <a:r>
              <a:rPr lang="en-US" smtClean="0">
                <a:solidFill>
                  <a:schemeClr val="tx1"/>
                </a:solidFill>
              </a:rPr>
              <a:t>Mostly private partnerships instead of public companies</a:t>
            </a:r>
          </a:p>
          <a:p>
            <a:pPr eaLnBrk="1" hangingPunct="1"/>
            <a:r>
              <a:rPr lang="en-US" smtClean="0">
                <a:solidFill>
                  <a:schemeClr val="tx1"/>
                </a:solidFill>
              </a:rPr>
              <a:t>Most regulators allow only rich to invest in them</a:t>
            </a:r>
          </a:p>
          <a:p>
            <a:pPr eaLnBrk="1" hangingPunct="1"/>
            <a:r>
              <a:rPr lang="en-US" smtClean="0">
                <a:solidFill>
                  <a:schemeClr val="tx1"/>
                </a:solidFill>
              </a:rPr>
              <a:t>Over the years shifted from being largely private funds for rich families to being larger institutions whose investors are pension funds, hospitals, endowments and foundations. </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17</a:t>
            </a:fld>
            <a:endParaRPr lang="en-US"/>
          </a:p>
        </p:txBody>
      </p:sp>
    </p:spTree>
    <p:extLst>
      <p:ext uri="{BB962C8B-B14F-4D97-AF65-F5344CB8AC3E}">
        <p14:creationId xmlns="" xmlns:p14="http://schemas.microsoft.com/office/powerpoint/2010/main" val="4079347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3" cstate="print">
            <a:lum bright="82000" contrast="-70000"/>
            <a:extLst>
              <a:ext uri="{28A0092B-C50C-407E-A947-70E740481C1C}">
                <a14:useLocalDpi xmlns="" xmlns:a14="http://schemas.microsoft.com/office/drawing/2010/main" val="0"/>
              </a:ext>
            </a:extLst>
          </a:blip>
          <a:srcRect/>
          <a:stretch>
            <a:fillRect/>
          </a:stretch>
        </p:blipFill>
        <p:spPr bwMode="auto">
          <a:xfrm>
            <a:off x="166688" y="1066800"/>
            <a:ext cx="5014912" cy="579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363" name="Picture 4"/>
          <p:cNvPicPr>
            <a:picLocks noChangeAspect="1" noChangeArrowheads="1"/>
          </p:cNvPicPr>
          <p:nvPr/>
        </p:nvPicPr>
        <p:blipFill>
          <a:blip r:embed="rId4" cstate="print">
            <a:lum bright="76000" contrast="-70000"/>
            <a:extLst>
              <a:ext uri="{28A0092B-C50C-407E-A947-70E740481C1C}">
                <a14:useLocalDpi xmlns="" xmlns:a14="http://schemas.microsoft.com/office/drawing/2010/main" val="0"/>
              </a:ext>
            </a:extLst>
          </a:blip>
          <a:srcRect/>
          <a:stretch>
            <a:fillRect/>
          </a:stretch>
        </p:blipFill>
        <p:spPr bwMode="auto">
          <a:xfrm>
            <a:off x="3562350" y="1066800"/>
            <a:ext cx="5581650" cy="579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64" name="Rectangle 2"/>
          <p:cNvSpPr>
            <a:spLocks noGrp="1" noChangeArrowheads="1"/>
          </p:cNvSpPr>
          <p:nvPr>
            <p:ph type="title" idx="4294967295"/>
          </p:nvPr>
        </p:nvSpPr>
        <p:spPr/>
        <p:txBody>
          <a:bodyPr/>
          <a:lstStyle/>
          <a:p>
            <a:pPr eaLnBrk="1" hangingPunct="1"/>
            <a:r>
              <a:rPr lang="en-US" smtClean="0"/>
              <a:t>Insurance companies</a:t>
            </a:r>
          </a:p>
        </p:txBody>
      </p:sp>
      <p:sp>
        <p:nvSpPr>
          <p:cNvPr id="15365" name="Rectangle 3"/>
          <p:cNvSpPr>
            <a:spLocks noGrp="1" noChangeArrowheads="1"/>
          </p:cNvSpPr>
          <p:nvPr>
            <p:ph type="body" idx="4294967295"/>
          </p:nvPr>
        </p:nvSpPr>
        <p:spPr>
          <a:xfrm>
            <a:off x="457200" y="1600200"/>
            <a:ext cx="8382000" cy="4800600"/>
          </a:xfrm>
        </p:spPr>
        <p:txBody>
          <a:bodyPr/>
          <a:lstStyle/>
          <a:p>
            <a:pPr eaLnBrk="1" hangingPunct="1"/>
            <a:r>
              <a:rPr lang="en-US" smtClean="0">
                <a:solidFill>
                  <a:schemeClr val="tx1"/>
                </a:solidFill>
              </a:rPr>
              <a:t>Oldest type of institutional investor</a:t>
            </a:r>
          </a:p>
          <a:p>
            <a:pPr eaLnBrk="1" hangingPunct="1"/>
            <a:r>
              <a:rPr lang="en-US" smtClean="0">
                <a:solidFill>
                  <a:schemeClr val="tx1"/>
                </a:solidFill>
              </a:rPr>
              <a:t>From protection to savings + protection</a:t>
            </a:r>
          </a:p>
          <a:p>
            <a:pPr eaLnBrk="1" hangingPunct="1"/>
            <a:r>
              <a:rPr lang="en-US" smtClean="0">
                <a:solidFill>
                  <a:schemeClr val="tx1"/>
                </a:solidFill>
              </a:rPr>
              <a:t>Law of large numbers – risk can be managed by pooling individual exposures in large portfolios </a:t>
            </a:r>
          </a:p>
          <a:p>
            <a:pPr lvl="1" eaLnBrk="1" hangingPunct="1"/>
            <a:r>
              <a:rPr lang="en-US" sz="1800" smtClean="0">
                <a:solidFill>
                  <a:schemeClr val="tx1"/>
                </a:solidFill>
              </a:rPr>
              <a:t>Catch1- law works if risk are not correlated</a:t>
            </a:r>
          </a:p>
          <a:p>
            <a:pPr lvl="1" eaLnBrk="1" hangingPunct="1"/>
            <a:r>
              <a:rPr lang="en-US" sz="1800" smtClean="0">
                <a:solidFill>
                  <a:schemeClr val="tx1"/>
                </a:solidFill>
              </a:rPr>
              <a:t>Catch2- losses in any 1 year may differ hugely from the long run trend </a:t>
            </a:r>
          </a:p>
        </p:txBody>
      </p:sp>
      <p:sp>
        <p:nvSpPr>
          <p:cNvPr id="2" name="Slide Number Placeholder 1"/>
          <p:cNvSpPr>
            <a:spLocks noGrp="1"/>
          </p:cNvSpPr>
          <p:nvPr>
            <p:ph type="sldNum" sz="quarter" idx="12"/>
          </p:nvPr>
        </p:nvSpPr>
        <p:spPr/>
        <p:txBody>
          <a:bodyPr/>
          <a:lstStyle/>
          <a:p>
            <a:fld id="{AED4950C-42E4-4B39-92E1-04E68B76FDB1}" type="slidenum">
              <a:rPr lang="en-US" smtClean="0"/>
              <a:pPr/>
              <a:t>18</a:t>
            </a:fld>
            <a:endParaRPr lang="en-US"/>
          </a:p>
        </p:txBody>
      </p:sp>
    </p:spTree>
    <p:extLst>
      <p:ext uri="{BB962C8B-B14F-4D97-AF65-F5344CB8AC3E}">
        <p14:creationId xmlns="" xmlns:p14="http://schemas.microsoft.com/office/powerpoint/2010/main" val="140881425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2400" y="274638"/>
            <a:ext cx="8229600" cy="1143000"/>
          </a:xfrm>
        </p:spPr>
        <p:txBody>
          <a:bodyPr/>
          <a:lstStyle/>
          <a:p>
            <a:r>
              <a:rPr lang="en-US" dirty="0" smtClean="0"/>
              <a:t>Central Bank-US Example</a:t>
            </a:r>
          </a:p>
        </p:txBody>
      </p:sp>
      <p:sp>
        <p:nvSpPr>
          <p:cNvPr id="16387" name="Rectangle 3"/>
          <p:cNvSpPr>
            <a:spLocks noGrp="1" noChangeArrowheads="1"/>
          </p:cNvSpPr>
          <p:nvPr>
            <p:ph type="body" idx="1"/>
          </p:nvPr>
        </p:nvSpPr>
        <p:spPr>
          <a:xfrm>
            <a:off x="457200" y="1752600"/>
            <a:ext cx="8229600" cy="4724400"/>
          </a:xfrm>
        </p:spPr>
        <p:txBody>
          <a:bodyPr>
            <a:normAutofit/>
          </a:bodyPr>
          <a:lstStyle/>
          <a:p>
            <a:pPr>
              <a:lnSpc>
                <a:spcPct val="120000"/>
              </a:lnSpc>
            </a:pPr>
            <a:r>
              <a:rPr lang="en-US" sz="2800" dirty="0" smtClean="0">
                <a:solidFill>
                  <a:schemeClr val="tx1"/>
                </a:solidFill>
              </a:rPr>
              <a:t>Primary purpose is to address banking panics</a:t>
            </a:r>
          </a:p>
          <a:p>
            <a:pPr>
              <a:lnSpc>
                <a:spcPct val="120000"/>
              </a:lnSpc>
            </a:pPr>
            <a:r>
              <a:rPr lang="en-US" sz="2800" dirty="0" smtClean="0">
                <a:solidFill>
                  <a:schemeClr val="tx1"/>
                </a:solidFill>
              </a:rPr>
              <a:t>To strike a balance between private interests of banks and the centralized responsibility of government</a:t>
            </a:r>
          </a:p>
          <a:p>
            <a:pPr lvl="1">
              <a:lnSpc>
                <a:spcPct val="120000"/>
              </a:lnSpc>
            </a:pPr>
            <a:r>
              <a:rPr lang="en-US" dirty="0" smtClean="0">
                <a:solidFill>
                  <a:schemeClr val="tx1"/>
                </a:solidFill>
              </a:rPr>
              <a:t>To supervise and regulate banking institutions</a:t>
            </a:r>
          </a:p>
          <a:p>
            <a:pPr lvl="1">
              <a:lnSpc>
                <a:spcPct val="120000"/>
              </a:lnSpc>
            </a:pPr>
            <a:r>
              <a:rPr lang="en-US" dirty="0" smtClean="0">
                <a:solidFill>
                  <a:schemeClr val="tx1"/>
                </a:solidFill>
              </a:rPr>
              <a:t>To protect the credit rights of consumers	</a:t>
            </a:r>
          </a:p>
        </p:txBody>
      </p:sp>
      <p:pic>
        <p:nvPicPr>
          <p:cNvPr id="16388"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15200" y="0"/>
            <a:ext cx="1828800" cy="1373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ED4950C-42E4-4B39-92E1-04E68B76FDB1}" type="slidenum">
              <a:rPr lang="en-US" smtClean="0"/>
              <a:pPr/>
              <a:t>19</a:t>
            </a:fld>
            <a:endParaRPr lang="en-US"/>
          </a:p>
        </p:txBody>
      </p:sp>
    </p:spTree>
    <p:extLst>
      <p:ext uri="{BB962C8B-B14F-4D97-AF65-F5344CB8AC3E}">
        <p14:creationId xmlns="" xmlns:p14="http://schemas.microsoft.com/office/powerpoint/2010/main" val="271287613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Bank-US Example (Contd.)</a:t>
            </a:r>
            <a:endParaRPr lang="en-US" dirty="0"/>
          </a:p>
        </p:txBody>
      </p:sp>
      <p:sp>
        <p:nvSpPr>
          <p:cNvPr id="3" name="Content Placeholder 2"/>
          <p:cNvSpPr>
            <a:spLocks noGrp="1"/>
          </p:cNvSpPr>
          <p:nvPr>
            <p:ph idx="1"/>
          </p:nvPr>
        </p:nvSpPr>
        <p:spPr/>
        <p:txBody>
          <a:bodyPr>
            <a:noAutofit/>
          </a:bodyPr>
          <a:lstStyle/>
          <a:p>
            <a:pPr>
              <a:lnSpc>
                <a:spcPct val="120000"/>
              </a:lnSpc>
            </a:pPr>
            <a:r>
              <a:rPr lang="en-US" sz="2800" dirty="0" smtClean="0">
                <a:solidFill>
                  <a:schemeClr val="tx1"/>
                </a:solidFill>
              </a:rPr>
              <a:t>To manage the nation's money supply through monetary policy to achieve the sometimes conflicting goals of</a:t>
            </a:r>
          </a:p>
          <a:p>
            <a:pPr lvl="1">
              <a:lnSpc>
                <a:spcPct val="120000"/>
              </a:lnSpc>
            </a:pPr>
            <a:r>
              <a:rPr lang="en-US" dirty="0" smtClean="0">
                <a:solidFill>
                  <a:schemeClr val="tx1"/>
                </a:solidFill>
              </a:rPr>
              <a:t>maximum employment</a:t>
            </a:r>
          </a:p>
          <a:p>
            <a:pPr lvl="1">
              <a:lnSpc>
                <a:spcPct val="120000"/>
              </a:lnSpc>
            </a:pPr>
            <a:r>
              <a:rPr lang="en-US" dirty="0" smtClean="0">
                <a:solidFill>
                  <a:schemeClr val="tx1"/>
                </a:solidFill>
              </a:rPr>
              <a:t>stable prices</a:t>
            </a:r>
          </a:p>
          <a:p>
            <a:pPr lvl="1">
              <a:lnSpc>
                <a:spcPct val="120000"/>
              </a:lnSpc>
            </a:pPr>
            <a:r>
              <a:rPr lang="en-US" dirty="0" smtClean="0">
                <a:solidFill>
                  <a:schemeClr val="tx1"/>
                </a:solidFill>
              </a:rPr>
              <a:t>moderate long-term interest rates</a:t>
            </a:r>
          </a:p>
          <a:p>
            <a:pPr>
              <a:lnSpc>
                <a:spcPct val="120000"/>
              </a:lnSpc>
            </a:pPr>
            <a:r>
              <a:rPr lang="en-US" sz="2800" dirty="0" smtClean="0">
                <a:solidFill>
                  <a:schemeClr val="tx1"/>
                </a:solidFill>
              </a:rPr>
              <a:t>To maintain the stability of the financial system and contain systemic risk in financial markets</a:t>
            </a:r>
          </a:p>
          <a:p>
            <a:pPr>
              <a:lnSpc>
                <a:spcPct val="120000"/>
              </a:lnSpc>
            </a:pPr>
            <a:endParaRPr lang="en-US" sz="2800" dirty="0" smtClean="0">
              <a:solidFill>
                <a:schemeClr val="tx1"/>
              </a:solidFill>
            </a:endParaRPr>
          </a:p>
        </p:txBody>
      </p:sp>
      <p:sp>
        <p:nvSpPr>
          <p:cNvPr id="4" name="Slide Number Placeholder 3"/>
          <p:cNvSpPr>
            <a:spLocks noGrp="1"/>
          </p:cNvSpPr>
          <p:nvPr>
            <p:ph type="sldNum" sz="quarter" idx="12"/>
          </p:nvPr>
        </p:nvSpPr>
        <p:spPr/>
        <p:txBody>
          <a:bodyPr/>
          <a:lstStyle/>
          <a:p>
            <a:fld id="{AED4950C-42E4-4B39-92E1-04E68B76FDB1}" type="slidenum">
              <a:rPr lang="en-US" smtClean="0"/>
              <a:pPr/>
              <a:t>20</a:t>
            </a:fld>
            <a:endParaRPr lang="en-US"/>
          </a:p>
        </p:txBody>
      </p:sp>
    </p:spTree>
    <p:extLst>
      <p:ext uri="{BB962C8B-B14F-4D97-AF65-F5344CB8AC3E}">
        <p14:creationId xmlns="" xmlns:p14="http://schemas.microsoft.com/office/powerpoint/2010/main" val="30578624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Bank-US Example (Contd.)</a:t>
            </a:r>
            <a:endParaRPr lang="en-US" dirty="0"/>
          </a:p>
        </p:txBody>
      </p:sp>
      <p:sp>
        <p:nvSpPr>
          <p:cNvPr id="3" name="Content Placeholder 2"/>
          <p:cNvSpPr>
            <a:spLocks noGrp="1"/>
          </p:cNvSpPr>
          <p:nvPr>
            <p:ph idx="1"/>
          </p:nvPr>
        </p:nvSpPr>
        <p:spPr/>
        <p:txBody>
          <a:bodyPr>
            <a:normAutofit/>
          </a:bodyPr>
          <a:lstStyle/>
          <a:p>
            <a:pPr>
              <a:lnSpc>
                <a:spcPct val="120000"/>
              </a:lnSpc>
            </a:pPr>
            <a:r>
              <a:rPr lang="en-US" sz="2800" dirty="0" smtClean="0">
                <a:solidFill>
                  <a:schemeClr val="tx1"/>
                </a:solidFill>
              </a:rPr>
              <a:t>To provide financial services to depository institutions, the U.S. government, and foreign official institutions, including playing a major role in operating the nation’s payments system</a:t>
            </a:r>
          </a:p>
          <a:p>
            <a:pPr lvl="1">
              <a:lnSpc>
                <a:spcPct val="120000"/>
              </a:lnSpc>
            </a:pPr>
            <a:r>
              <a:rPr lang="en-US" dirty="0" smtClean="0">
                <a:solidFill>
                  <a:schemeClr val="tx1"/>
                </a:solidFill>
              </a:rPr>
              <a:t>To facilitate the exchange of payments among regions</a:t>
            </a:r>
          </a:p>
          <a:p>
            <a:pPr lvl="1">
              <a:lnSpc>
                <a:spcPct val="120000"/>
              </a:lnSpc>
            </a:pPr>
            <a:r>
              <a:rPr lang="en-US" dirty="0" smtClean="0">
                <a:solidFill>
                  <a:schemeClr val="tx1"/>
                </a:solidFill>
              </a:rPr>
              <a:t>To respond to local liquidity needs</a:t>
            </a:r>
            <a:endParaRPr lang="en-US" dirty="0" smtClean="0"/>
          </a:p>
          <a:p>
            <a:pPr marL="0" indent="0">
              <a:buNone/>
            </a:pPr>
            <a:endParaRPr lang="en-US" sz="2800"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21</a:t>
            </a:fld>
            <a:endParaRPr lang="en-US"/>
          </a:p>
        </p:txBody>
      </p:sp>
    </p:spTree>
    <p:extLst>
      <p:ext uri="{BB962C8B-B14F-4D97-AF65-F5344CB8AC3E}">
        <p14:creationId xmlns="" xmlns:p14="http://schemas.microsoft.com/office/powerpoint/2010/main" val="2038016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mtClean="0"/>
              <a:t>Government securities/bonds</a:t>
            </a:r>
          </a:p>
        </p:txBody>
      </p:sp>
      <p:pic>
        <p:nvPicPr>
          <p:cNvPr id="17411" name="Picture 3"/>
          <p:cNvPicPr>
            <a:picLocks noGrp="1" noChangeAspect="1" noChangeArrowheads="1"/>
          </p:cNvPicPr>
          <p:nvPr>
            <p:ph type="body" idx="1"/>
          </p:nvPr>
        </p:nvPicPr>
        <p:blipFill>
          <a:blip r:embed="rId3" cstate="print">
            <a:extLst>
              <a:ext uri="{28A0092B-C50C-407E-A947-70E740481C1C}">
                <a14:useLocalDpi xmlns="" xmlns:a14="http://schemas.microsoft.com/office/drawing/2010/main" val="0"/>
              </a:ext>
            </a:extLst>
          </a:blip>
          <a:srcRect/>
          <a:stretch>
            <a:fillRect/>
          </a:stretch>
        </p:blipFill>
        <p:spPr>
          <a:xfrm>
            <a:off x="381000" y="4191000"/>
            <a:ext cx="4724400" cy="1828800"/>
          </a:xfrm>
        </p:spPr>
      </p:pic>
      <p:sp>
        <p:nvSpPr>
          <p:cNvPr id="17412" name="Text Box 4"/>
          <p:cNvSpPr txBox="1">
            <a:spLocks noChangeArrowheads="1"/>
          </p:cNvSpPr>
          <p:nvPr/>
        </p:nvSpPr>
        <p:spPr bwMode="auto">
          <a:xfrm>
            <a:off x="381000" y="1295400"/>
            <a:ext cx="83058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09600" indent="-609600"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pPr eaLnBrk="1" hangingPunct="1">
              <a:spcBef>
                <a:spcPct val="50000"/>
              </a:spcBef>
              <a:buFontTx/>
              <a:buChar char="•"/>
            </a:pPr>
            <a:r>
              <a:rPr lang="en-US" sz="2400" dirty="0"/>
              <a:t>Governments usually borrow </a:t>
            </a:r>
            <a:r>
              <a:rPr lang="en-US" sz="2400" dirty="0" smtClean="0"/>
              <a:t>by issuing</a:t>
            </a:r>
            <a:r>
              <a:rPr lang="en-US" sz="2400" dirty="0"/>
              <a:t> securities, government bonds and bills to make up for the expenses and revenue (tax collected) differential </a:t>
            </a:r>
          </a:p>
          <a:p>
            <a:pPr eaLnBrk="1" hangingPunct="1">
              <a:spcBef>
                <a:spcPct val="50000"/>
              </a:spcBef>
              <a:buFontTx/>
              <a:buChar char="•"/>
            </a:pPr>
            <a:r>
              <a:rPr lang="en-US" sz="2400" dirty="0"/>
              <a:t>One can treat it as commercial paper </a:t>
            </a:r>
          </a:p>
          <a:p>
            <a:pPr eaLnBrk="1" hangingPunct="1">
              <a:spcBef>
                <a:spcPct val="50000"/>
              </a:spcBef>
              <a:buFontTx/>
              <a:buChar char="•"/>
            </a:pPr>
            <a:r>
              <a:rPr lang="en-US" sz="2400" dirty="0"/>
              <a:t>Least risky investment in US</a:t>
            </a:r>
          </a:p>
        </p:txBody>
      </p:sp>
      <p:sp>
        <p:nvSpPr>
          <p:cNvPr id="2" name="Slide Number Placeholder 1"/>
          <p:cNvSpPr>
            <a:spLocks noGrp="1"/>
          </p:cNvSpPr>
          <p:nvPr>
            <p:ph type="sldNum" sz="quarter" idx="12"/>
          </p:nvPr>
        </p:nvSpPr>
        <p:spPr/>
        <p:txBody>
          <a:bodyPr/>
          <a:lstStyle/>
          <a:p>
            <a:fld id="{AED4950C-42E4-4B39-92E1-04E68B76FDB1}" type="slidenum">
              <a:rPr lang="en-US" smtClean="0"/>
              <a:pPr/>
              <a:t>22</a:t>
            </a:fld>
            <a:endParaRPr lang="en-US"/>
          </a:p>
        </p:txBody>
      </p:sp>
    </p:spTree>
    <p:extLst>
      <p:ext uri="{BB962C8B-B14F-4D97-AF65-F5344CB8AC3E}">
        <p14:creationId xmlns="" xmlns:p14="http://schemas.microsoft.com/office/powerpoint/2010/main" val="403489178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lnSpcReduction="10000"/>
          </a:bodyPr>
          <a:lstStyle/>
          <a:p>
            <a:r>
              <a:rPr lang="en-US" dirty="0" smtClean="0"/>
              <a:t>General principles of banking regulation</a:t>
            </a:r>
          </a:p>
          <a:p>
            <a:r>
              <a:rPr lang="en-US" dirty="0" smtClean="0"/>
              <a:t>Banking Crises</a:t>
            </a:r>
          </a:p>
          <a:p>
            <a:pPr lvl="1"/>
            <a:r>
              <a:rPr lang="en-US" dirty="0" smtClean="0"/>
              <a:t>Banking system (Operations, potential Problems, Criticality)</a:t>
            </a:r>
          </a:p>
          <a:p>
            <a:pPr lvl="1"/>
            <a:r>
              <a:rPr lang="en-US" dirty="0" smtClean="0"/>
              <a:t>Institutional investors</a:t>
            </a:r>
          </a:p>
          <a:p>
            <a:pPr lvl="1"/>
            <a:r>
              <a:rPr lang="en-US" dirty="0" smtClean="0"/>
              <a:t>investment banks</a:t>
            </a:r>
          </a:p>
          <a:p>
            <a:pPr lvl="1"/>
            <a:r>
              <a:rPr lang="en-US" dirty="0" smtClean="0"/>
              <a:t>Pension Funds</a:t>
            </a:r>
          </a:p>
          <a:p>
            <a:pPr lvl="1"/>
            <a:r>
              <a:rPr lang="en-US" dirty="0" smtClean="0"/>
              <a:t>Hedge funds</a:t>
            </a:r>
          </a:p>
          <a:p>
            <a:pPr lvl="1"/>
            <a:r>
              <a:rPr lang="en-US" dirty="0" smtClean="0"/>
              <a:t>Central Bank. US Example</a:t>
            </a:r>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23</a:t>
            </a:fld>
            <a:endParaRPr lang="en-US"/>
          </a:p>
        </p:txBody>
      </p:sp>
    </p:spTree>
    <p:extLst>
      <p:ext uri="{BB962C8B-B14F-4D97-AF65-F5344CB8AC3E}">
        <p14:creationId xmlns="" xmlns:p14="http://schemas.microsoft.com/office/powerpoint/2010/main" val="73890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 (Contd.)</a:t>
            </a:r>
            <a:endParaRPr lang="en-US" dirty="0"/>
          </a:p>
        </p:txBody>
      </p:sp>
      <p:sp>
        <p:nvSpPr>
          <p:cNvPr id="3" name="Content Placeholder 2"/>
          <p:cNvSpPr>
            <a:spLocks noGrp="1"/>
          </p:cNvSpPr>
          <p:nvPr>
            <p:ph idx="1"/>
          </p:nvPr>
        </p:nvSpPr>
        <p:spPr/>
        <p:txBody>
          <a:bodyPr/>
          <a:lstStyle/>
          <a:p>
            <a:pPr lvl="1"/>
            <a:r>
              <a:rPr lang="en-US" dirty="0" smtClean="0"/>
              <a:t>Government Securities / Bonds</a:t>
            </a:r>
          </a:p>
          <a:p>
            <a:pPr marL="457200" lvl="1" indent="0">
              <a:buNone/>
            </a:pP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AED4950C-42E4-4B39-92E1-04E68B76FDB1}" type="slidenum">
              <a:rPr lang="en-US" smtClean="0"/>
              <a:pPr/>
              <a:t>24</a:t>
            </a:fld>
            <a:endParaRPr lang="en-US"/>
          </a:p>
        </p:txBody>
      </p:sp>
    </p:spTree>
    <p:extLst>
      <p:ext uri="{BB962C8B-B14F-4D97-AF65-F5344CB8AC3E}">
        <p14:creationId xmlns="" xmlns:p14="http://schemas.microsoft.com/office/powerpoint/2010/main" val="1403660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ED4950C-42E4-4B39-92E1-04E68B76FDB1}" type="slidenum">
              <a:rPr lang="en-US" smtClean="0"/>
              <a:pPr/>
              <a:t>25</a:t>
            </a:fld>
            <a:endParaRPr lang="en-US"/>
          </a:p>
        </p:txBody>
      </p:sp>
    </p:spTree>
    <p:extLst>
      <p:ext uri="{BB962C8B-B14F-4D97-AF65-F5344CB8AC3E}">
        <p14:creationId xmlns="" xmlns:p14="http://schemas.microsoft.com/office/powerpoint/2010/main" val="3152418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942</Words>
  <Application>Microsoft Office PowerPoint</Application>
  <PresentationFormat>On-screen Show (4:3)</PresentationFormat>
  <Paragraphs>178</Paragraphs>
  <Slides>25</Slides>
  <Notes>10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MBF-705 LEGAL AND REGULATORY ASPECTS OF BANKING SUPERVISION</vt:lpstr>
      <vt:lpstr>Summary of Previous Session</vt:lpstr>
      <vt:lpstr>Summary of Previous Session (Contd.)</vt:lpstr>
      <vt:lpstr>Agenda of this session</vt:lpstr>
      <vt:lpstr>Agenda of this Session (Contd.)</vt:lpstr>
      <vt:lpstr>General Principles of Bank Regulations</vt:lpstr>
      <vt:lpstr>General Principles of Bank Regulations (Contd.)</vt:lpstr>
      <vt:lpstr>General Principles of Bank Regulations (Contd.)</vt:lpstr>
      <vt:lpstr>General Principles of Bank Regulations (Contd.)</vt:lpstr>
      <vt:lpstr>Bank</vt:lpstr>
      <vt:lpstr>Potential problems in Bank</vt:lpstr>
      <vt:lpstr>Criticality of Banking system</vt:lpstr>
      <vt:lpstr>Investment Banks</vt:lpstr>
      <vt:lpstr>Investment Banks (Contd.)</vt:lpstr>
      <vt:lpstr>Institutional investors</vt:lpstr>
      <vt:lpstr>Pension funds</vt:lpstr>
      <vt:lpstr>Hedge funds</vt:lpstr>
      <vt:lpstr>Insurance companies</vt:lpstr>
      <vt:lpstr>Central Bank-US Example</vt:lpstr>
      <vt:lpstr>Central Bank-US Example (Contd.)</vt:lpstr>
      <vt:lpstr>Central Bank-US Example (Contd.)</vt:lpstr>
      <vt:lpstr>Government securities/bonds</vt:lpstr>
      <vt:lpstr>Summary of this Session</vt:lpstr>
      <vt:lpstr>Summary of this Session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11</cp:revision>
  <dcterms:created xsi:type="dcterms:W3CDTF">2013-11-19T02:33:58Z</dcterms:created>
  <dcterms:modified xsi:type="dcterms:W3CDTF">2013-11-19T05:48:46Z</dcterms:modified>
</cp:coreProperties>
</file>