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ink/ink1.xml" ContentType="application/inkml+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5"/>
  </p:notesMasterIdLst>
  <p:sldIdLst>
    <p:sldId id="278" r:id="rId2"/>
    <p:sldId id="279" r:id="rId3"/>
    <p:sldId id="299" r:id="rId4"/>
    <p:sldId id="257" r:id="rId5"/>
    <p:sldId id="280" r:id="rId6"/>
    <p:sldId id="258" r:id="rId7"/>
    <p:sldId id="259" r:id="rId8"/>
    <p:sldId id="282" r:id="rId9"/>
    <p:sldId id="281" r:id="rId10"/>
    <p:sldId id="260" r:id="rId11"/>
    <p:sldId id="283" r:id="rId12"/>
    <p:sldId id="261" r:id="rId13"/>
    <p:sldId id="262" r:id="rId14"/>
    <p:sldId id="284" r:id="rId15"/>
    <p:sldId id="263" r:id="rId16"/>
    <p:sldId id="285" r:id="rId17"/>
    <p:sldId id="286" r:id="rId18"/>
    <p:sldId id="264" r:id="rId19"/>
    <p:sldId id="265" r:id="rId20"/>
    <p:sldId id="266" r:id="rId21"/>
    <p:sldId id="287" r:id="rId22"/>
    <p:sldId id="267" r:id="rId23"/>
    <p:sldId id="288" r:id="rId24"/>
    <p:sldId id="268" r:id="rId25"/>
    <p:sldId id="289" r:id="rId26"/>
    <p:sldId id="290" r:id="rId27"/>
    <p:sldId id="269" r:id="rId28"/>
    <p:sldId id="270" r:id="rId29"/>
    <p:sldId id="291" r:id="rId30"/>
    <p:sldId id="271" r:id="rId31"/>
    <p:sldId id="272" r:id="rId32"/>
    <p:sldId id="292" r:id="rId33"/>
    <p:sldId id="273" r:id="rId34"/>
    <p:sldId id="293" r:id="rId35"/>
    <p:sldId id="294" r:id="rId36"/>
    <p:sldId id="274" r:id="rId37"/>
    <p:sldId id="295" r:id="rId38"/>
    <p:sldId id="275" r:id="rId39"/>
    <p:sldId id="296" r:id="rId40"/>
    <p:sldId id="276" r:id="rId41"/>
    <p:sldId id="277" r:id="rId42"/>
    <p:sldId id="298" r:id="rId43"/>
    <p:sldId id="297"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25T07:49:45.85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1D76C1-E934-4066-AAE0-2249AFDCDE94}" type="datetimeFigureOut">
              <a:rPr lang="en-US" smtClean="0"/>
              <a:pPr/>
              <a:t>12/10/2013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D0495F-9472-4C55-9014-80E18EE4189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F77D987-5ECB-4371-9FE7-5BA0907968A4}" type="datetime1">
              <a:rPr lang="en-US" smtClean="0"/>
              <a:pPr/>
              <a:t>12/10/2013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3355B-5AA6-4DF9-BF65-5EFE2788C632}" type="slidenum">
              <a:rPr lang="en-US" smtClean="0"/>
              <a:pPr/>
              <a:t>‹#›</a:t>
            </a:fld>
            <a:endParaRPr lang="en-US"/>
          </a:p>
        </p:txBody>
      </p:sp>
    </p:spTree>
    <p:extLst>
      <p:ext uri="{BB962C8B-B14F-4D97-AF65-F5344CB8AC3E}">
        <p14:creationId xmlns="" xmlns:p14="http://schemas.microsoft.com/office/powerpoint/2010/main" val="1199835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54973F-6A10-4928-BFB9-59203B492C7F}" type="datetime1">
              <a:rPr lang="en-US" smtClean="0"/>
              <a:pPr/>
              <a:t>12/10/2013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3355B-5AA6-4DF9-BF65-5EFE2788C632}" type="slidenum">
              <a:rPr lang="en-US" smtClean="0"/>
              <a:pPr/>
              <a:t>‹#›</a:t>
            </a:fld>
            <a:endParaRPr lang="en-US"/>
          </a:p>
        </p:txBody>
      </p:sp>
    </p:spTree>
    <p:extLst>
      <p:ext uri="{BB962C8B-B14F-4D97-AF65-F5344CB8AC3E}">
        <p14:creationId xmlns="" xmlns:p14="http://schemas.microsoft.com/office/powerpoint/2010/main" val="1990365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5987C5-3099-4026-8299-FE50F1DD2DE6}" type="datetime1">
              <a:rPr lang="en-US" smtClean="0"/>
              <a:pPr/>
              <a:t>12/10/2013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3355B-5AA6-4DF9-BF65-5EFE2788C632}" type="slidenum">
              <a:rPr lang="en-US" smtClean="0"/>
              <a:pPr/>
              <a:t>‹#›</a:t>
            </a:fld>
            <a:endParaRPr lang="en-US"/>
          </a:p>
        </p:txBody>
      </p:sp>
    </p:spTree>
    <p:extLst>
      <p:ext uri="{BB962C8B-B14F-4D97-AF65-F5344CB8AC3E}">
        <p14:creationId xmlns="" xmlns:p14="http://schemas.microsoft.com/office/powerpoint/2010/main" val="3348678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79E0783-960A-41E4-9EDC-9E829A9F45A2}" type="datetime1">
              <a:rPr lang="en-US" smtClean="0"/>
              <a:pPr/>
              <a:t>12/10/2013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33355B-5AA6-4DF9-BF65-5EFE2788C632}" type="slidenum">
              <a:rPr lang="en-US" smtClean="0"/>
              <a:pPr/>
              <a:t>‹#›</a:t>
            </a:fld>
            <a:endParaRPr lang="en-US"/>
          </a:p>
        </p:txBody>
      </p:sp>
    </p:spTree>
    <p:extLst>
      <p:ext uri="{BB962C8B-B14F-4D97-AF65-F5344CB8AC3E}">
        <p14:creationId xmlns="" xmlns:p14="http://schemas.microsoft.com/office/powerpoint/2010/main" val="990556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0A3EAD8-BF32-44B3-AFB4-789F0E96785D}" type="datetime1">
              <a:rPr lang="en-US" smtClean="0"/>
              <a:pPr/>
              <a:t>12/10/2013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33355B-5AA6-4DF9-BF65-5EFE2788C632}" type="slidenum">
              <a:rPr lang="en-US" smtClean="0"/>
              <a:pPr/>
              <a:t>‹#›</a:t>
            </a:fld>
            <a:endParaRPr lang="en-US"/>
          </a:p>
        </p:txBody>
      </p:sp>
    </p:spTree>
    <p:extLst>
      <p:ext uri="{BB962C8B-B14F-4D97-AF65-F5344CB8AC3E}">
        <p14:creationId xmlns="" xmlns:p14="http://schemas.microsoft.com/office/powerpoint/2010/main" val="3816810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0CA2285-4B5A-45A1-809B-A5164E33596F}" type="datetime1">
              <a:rPr lang="en-US" smtClean="0"/>
              <a:pPr/>
              <a:t>12/10/2013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33355B-5AA6-4DF9-BF65-5EFE2788C632}" type="slidenum">
              <a:rPr lang="en-US" smtClean="0"/>
              <a:pPr/>
              <a:t>‹#›</a:t>
            </a:fld>
            <a:endParaRPr lang="en-US"/>
          </a:p>
        </p:txBody>
      </p:sp>
    </p:spTree>
    <p:extLst>
      <p:ext uri="{BB962C8B-B14F-4D97-AF65-F5344CB8AC3E}">
        <p14:creationId xmlns="" xmlns:p14="http://schemas.microsoft.com/office/powerpoint/2010/main" val="472108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08027-B07B-4697-A927-EED3C08BA523}" type="datetime1">
              <a:rPr lang="en-US" smtClean="0"/>
              <a:pPr/>
              <a:t>12/10/2013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33355B-5AA6-4DF9-BF65-5EFE2788C632}" type="slidenum">
              <a:rPr lang="en-US" smtClean="0"/>
              <a:pPr/>
              <a:t>‹#›</a:t>
            </a:fld>
            <a:endParaRPr lang="en-US"/>
          </a:p>
        </p:txBody>
      </p:sp>
    </p:spTree>
    <p:extLst>
      <p:ext uri="{BB962C8B-B14F-4D97-AF65-F5344CB8AC3E}">
        <p14:creationId xmlns="" xmlns:p14="http://schemas.microsoft.com/office/powerpoint/2010/main" val="3430683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AA0F57-53F5-4BE5-B208-D571AD0C958C}" type="datetime1">
              <a:rPr lang="en-US" smtClean="0"/>
              <a:pPr/>
              <a:t>12/10/2013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33355B-5AA6-4DF9-BF65-5EFE2788C632}" type="slidenum">
              <a:rPr lang="en-US" smtClean="0"/>
              <a:pPr/>
              <a:t>‹#›</a:t>
            </a:fld>
            <a:endParaRPr lang="en-US"/>
          </a:p>
        </p:txBody>
      </p:sp>
    </p:spTree>
    <p:extLst>
      <p:ext uri="{BB962C8B-B14F-4D97-AF65-F5344CB8AC3E}">
        <p14:creationId xmlns="" xmlns:p14="http://schemas.microsoft.com/office/powerpoint/2010/main" val="3942359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FA8E895-C5BF-40F7-8A0E-A4B05B503278}" type="datetime1">
              <a:rPr lang="en-US" smtClean="0"/>
              <a:pPr/>
              <a:t>12/10/2013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33355B-5AA6-4DF9-BF65-5EFE2788C632}" type="slidenum">
              <a:rPr lang="en-US" smtClean="0"/>
              <a:pPr/>
              <a:t>‹#›</a:t>
            </a:fld>
            <a:endParaRPr lang="en-US"/>
          </a:p>
        </p:txBody>
      </p:sp>
    </p:spTree>
    <p:extLst>
      <p:ext uri="{BB962C8B-B14F-4D97-AF65-F5344CB8AC3E}">
        <p14:creationId xmlns="" xmlns:p14="http://schemas.microsoft.com/office/powerpoint/2010/main" val="969610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69BA5E-410C-4782-9F2D-DE979D1FACA9}" type="datetime1">
              <a:rPr lang="en-US" smtClean="0"/>
              <a:pPr/>
              <a:t>12/10/2013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3355B-5AA6-4DF9-BF65-5EFE2788C632}" type="slidenum">
              <a:rPr lang="en-US" smtClean="0"/>
              <a:pPr/>
              <a:t>‹#›</a:t>
            </a:fld>
            <a:endParaRPr lang="en-US"/>
          </a:p>
        </p:txBody>
      </p:sp>
    </p:spTree>
    <p:extLst>
      <p:ext uri="{BB962C8B-B14F-4D97-AF65-F5344CB8AC3E}">
        <p14:creationId xmlns="" xmlns:p14="http://schemas.microsoft.com/office/powerpoint/2010/main" val="2777309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6A6973-1CC5-471E-A185-4957A301AE49}" type="datetime1">
              <a:rPr lang="en-US" smtClean="0"/>
              <a:pPr/>
              <a:t>12/10/2013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33355B-5AA6-4DF9-BF65-5EFE2788C632}" type="slidenum">
              <a:rPr lang="en-US" smtClean="0"/>
              <a:pPr/>
              <a:t>‹#›</a:t>
            </a:fld>
            <a:endParaRPr lang="en-US"/>
          </a:p>
        </p:txBody>
      </p:sp>
    </p:spTree>
    <p:extLst>
      <p:ext uri="{BB962C8B-B14F-4D97-AF65-F5344CB8AC3E}">
        <p14:creationId xmlns="" xmlns:p14="http://schemas.microsoft.com/office/powerpoint/2010/main" val="38495871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236EB1-E43A-418A-930B-38AF029F0A24}" type="datetime1">
              <a:rPr lang="en-US" smtClean="0"/>
              <a:pPr/>
              <a:t>12/10/2013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33355B-5AA6-4DF9-BF65-5EFE2788C632}" type="slidenum">
              <a:rPr lang="en-US" smtClean="0"/>
              <a:pPr/>
              <a:t>‹#›</a:t>
            </a:fld>
            <a:endParaRPr lang="en-US"/>
          </a:p>
        </p:txBody>
      </p:sp>
    </p:spTree>
    <p:extLst>
      <p:ext uri="{BB962C8B-B14F-4D97-AF65-F5344CB8AC3E}">
        <p14:creationId xmlns="" xmlns:p14="http://schemas.microsoft.com/office/powerpoint/2010/main" val="33829972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customXml" Target="../ink/ink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fontScale="90000"/>
          </a:bodyPr>
          <a:lstStyle/>
          <a:p>
            <a:r>
              <a:rPr lang="en-US" dirty="0" smtClean="0"/>
              <a:t>MBF-705</a:t>
            </a:r>
            <a:br>
              <a:rPr lang="en-US" dirty="0" smtClean="0"/>
            </a:br>
            <a:r>
              <a:rPr lang="en-US" dirty="0" smtClean="0"/>
              <a:t>LEGAL AND REGULATORY ASPECTS OF BANKING SUPERVISION</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6019800" y="468868"/>
            <a:ext cx="2133600" cy="369332"/>
          </a:xfrm>
          <a:prstGeom prst="rect">
            <a:avLst/>
          </a:prstGeom>
          <a:noFill/>
        </p:spPr>
        <p:txBody>
          <a:bodyPr wrap="square" rtlCol="0">
            <a:spAutoFit/>
          </a:bodyPr>
          <a:lstStyle/>
          <a:p>
            <a:r>
              <a:rPr lang="en-US" dirty="0" smtClean="0"/>
              <a:t>Session: NINETEEN</a:t>
            </a:r>
            <a:endParaRPr lang="en-US" dirty="0"/>
          </a:p>
        </p:txBody>
      </p:sp>
      <mc:AlternateContent xmlns:mc="http://schemas.openxmlformats.org/markup-compatibility/2006">
        <mc:Choice xmlns="" xmlns:p14="http://schemas.microsoft.com/office/powerpoint/2010/main" Requires="p14">
          <p:contentPart p14:bwMode="auto" r:id="rId2">
            <p14:nvContentPartPr>
              <p14:cNvPr id="1026" name="Ink 2"/>
              <p14:cNvContentPartPr>
                <a14:cpLocks xmlns:a14="http://schemas.microsoft.com/office/drawing/2010/main" noRot="1" noChangeAspect="1" noEditPoints="1" noChangeArrowheads="1" noChangeShapeType="1"/>
              </p14:cNvContentPartPr>
              <p14:nvPr/>
            </p14:nvContentPartPr>
            <p14:xfrm>
              <a:off x="38695313" y="3478213"/>
              <a:ext cx="0" cy="0"/>
            </p14:xfrm>
          </p:contentPart>
        </mc:Choice>
        <mc:Fallback>
          <p:pic>
            <p:nvPicPr>
              <p:cNvPr id="1026" name="Ink 2"/>
              <p:cNvPicPr>
                <a:picLocks noRot="1" noChangeAspect="1" noEditPoints="1" noChangeArrowheads="1" noChangeShapeType="1"/>
              </p:cNvPicPr>
              <p:nvPr/>
            </p:nvPicPr>
            <p:blipFill>
              <a:blip r:embed="rId3"/>
              <a:stretch>
                <a:fillRect/>
              </a:stretch>
            </p:blipFill>
            <p:spPr>
              <a:xfrm>
                <a:off x="38695313" y="3478213"/>
                <a:ext cx="0" cy="0"/>
              </a:xfrm>
              <a:prstGeom prst="rect">
                <a:avLst/>
              </a:prstGeom>
            </p:spPr>
          </p:pic>
        </mc:Fallback>
      </mc:AlternateContent>
    </p:spTree>
    <p:extLst>
      <p:ext uri="{BB962C8B-B14F-4D97-AF65-F5344CB8AC3E}">
        <p14:creationId xmlns="" xmlns:p14="http://schemas.microsoft.com/office/powerpoint/2010/main" val="37507426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session</a:t>
            </a:r>
            <a:endParaRPr lang="en-US" dirty="0"/>
          </a:p>
        </p:txBody>
      </p:sp>
      <p:sp>
        <p:nvSpPr>
          <p:cNvPr id="3" name="Content Placeholder 2"/>
          <p:cNvSpPr>
            <a:spLocks noGrp="1"/>
          </p:cNvSpPr>
          <p:nvPr>
            <p:ph idx="1"/>
          </p:nvPr>
        </p:nvSpPr>
        <p:spPr/>
        <p:txBody>
          <a:bodyPr/>
          <a:lstStyle/>
          <a:p>
            <a:r>
              <a:rPr lang="en-US" dirty="0" smtClean="0"/>
              <a:t>Examples of Bank Supervision Approaches</a:t>
            </a:r>
          </a:p>
          <a:p>
            <a:pPr lvl="1"/>
            <a:r>
              <a:rPr lang="en-US" dirty="0" smtClean="0"/>
              <a:t>Bank Supervision in Britain</a:t>
            </a:r>
          </a:p>
          <a:p>
            <a:pPr lvl="1"/>
            <a:r>
              <a:rPr lang="en-US" dirty="0" smtClean="0"/>
              <a:t>Bank Supervision in Continental Europe</a:t>
            </a:r>
          </a:p>
          <a:p>
            <a:pPr lvl="1"/>
            <a:r>
              <a:rPr lang="en-US" dirty="0" smtClean="0"/>
              <a:t>Bank Supervision in United States</a:t>
            </a:r>
          </a:p>
          <a:p>
            <a:pPr lvl="1"/>
            <a:r>
              <a:rPr lang="en-US" dirty="0" smtClean="0"/>
              <a:t>Bank Supervision in Pakistan</a:t>
            </a:r>
            <a:endParaRPr lang="en-US" dirty="0"/>
          </a:p>
        </p:txBody>
      </p:sp>
      <p:sp>
        <p:nvSpPr>
          <p:cNvPr id="4" name="Slide Number Placeholder 3"/>
          <p:cNvSpPr>
            <a:spLocks noGrp="1"/>
          </p:cNvSpPr>
          <p:nvPr>
            <p:ph type="sldNum" sz="quarter" idx="12"/>
          </p:nvPr>
        </p:nvSpPr>
        <p:spPr/>
        <p:txBody>
          <a:bodyPr/>
          <a:lstStyle/>
          <a:p>
            <a:fld id="{763DFE81-7ED6-4E5F-881B-CF9D5FB5153A}" type="slidenum">
              <a:rPr lang="en-US" smtClean="0"/>
              <a:pPr/>
              <a:t>2</a:t>
            </a:fld>
            <a:endParaRPr lang="en-US"/>
          </a:p>
        </p:txBody>
      </p:sp>
    </p:spTree>
    <p:extLst>
      <p:ext uri="{BB962C8B-B14F-4D97-AF65-F5344CB8AC3E}">
        <p14:creationId xmlns="" xmlns:p14="http://schemas.microsoft.com/office/powerpoint/2010/main" val="7470325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this session</a:t>
            </a:r>
            <a:endParaRPr lang="en-US" dirty="0"/>
          </a:p>
        </p:txBody>
      </p:sp>
      <p:sp>
        <p:nvSpPr>
          <p:cNvPr id="3" name="Content Placeholder 2"/>
          <p:cNvSpPr>
            <a:spLocks noGrp="1"/>
          </p:cNvSpPr>
          <p:nvPr>
            <p:ph idx="1"/>
          </p:nvPr>
        </p:nvSpPr>
        <p:spPr/>
        <p:txBody>
          <a:bodyPr/>
          <a:lstStyle/>
          <a:p>
            <a:r>
              <a:rPr lang="en-US" dirty="0" smtClean="0"/>
              <a:t>Banking sector Supervision in Pakistan</a:t>
            </a:r>
          </a:p>
          <a:p>
            <a:r>
              <a:rPr lang="en-US" dirty="0" smtClean="0"/>
              <a:t>Financial sector of Pakistan</a:t>
            </a:r>
          </a:p>
          <a:p>
            <a:r>
              <a:rPr lang="en-US" dirty="0" smtClean="0"/>
              <a:t>Banking Companies Ordinance</a:t>
            </a:r>
          </a:p>
          <a:p>
            <a:r>
              <a:rPr lang="en-US" dirty="0" smtClean="0"/>
              <a:t>Powers of State Bank of Pakistan</a:t>
            </a:r>
          </a:p>
          <a:p>
            <a:r>
              <a:rPr lang="en-US" dirty="0" smtClean="0"/>
              <a:t>Prudential Regulation for Banks</a:t>
            </a:r>
          </a:p>
          <a:p>
            <a:r>
              <a:rPr lang="en-US" dirty="0" smtClean="0"/>
              <a:t>Off site --- On site Monitoring at SBP</a:t>
            </a:r>
          </a:p>
          <a:p>
            <a:r>
              <a:rPr lang="en-US" dirty="0" smtClean="0"/>
              <a:t>Monitoring policy of SBP</a:t>
            </a:r>
          </a:p>
          <a:p>
            <a:endParaRPr lang="en-US" dirty="0"/>
          </a:p>
        </p:txBody>
      </p:sp>
      <p:sp>
        <p:nvSpPr>
          <p:cNvPr id="4" name="Slide Number Placeholder 3"/>
          <p:cNvSpPr>
            <a:spLocks noGrp="1"/>
          </p:cNvSpPr>
          <p:nvPr>
            <p:ph type="sldNum" sz="quarter" idx="12"/>
          </p:nvPr>
        </p:nvSpPr>
        <p:spPr/>
        <p:txBody>
          <a:bodyPr/>
          <a:lstStyle/>
          <a:p>
            <a:fld id="{763DFE81-7ED6-4E5F-881B-CF9D5FB5153A}" type="slidenum">
              <a:rPr lang="en-US" smtClean="0"/>
              <a:pPr/>
              <a:t>3</a:t>
            </a:fld>
            <a:endParaRPr lang="en-US"/>
          </a:p>
        </p:txBody>
      </p:sp>
    </p:spTree>
    <p:extLst>
      <p:ext uri="{BB962C8B-B14F-4D97-AF65-F5344CB8AC3E}">
        <p14:creationId xmlns="" xmlns:p14="http://schemas.microsoft.com/office/powerpoint/2010/main" val="7470325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Banking Sector Supervision in </a:t>
            </a:r>
            <a:r>
              <a:rPr lang="en-US" b="1" dirty="0" smtClean="0"/>
              <a:t>Pakistan</a:t>
            </a:r>
            <a:endParaRPr lang="en-US" dirty="0"/>
          </a:p>
        </p:txBody>
      </p:sp>
      <p:sp>
        <p:nvSpPr>
          <p:cNvPr id="3" name="Content Placeholder 2"/>
          <p:cNvSpPr>
            <a:spLocks noGrp="1"/>
          </p:cNvSpPr>
          <p:nvPr>
            <p:ph idx="1"/>
          </p:nvPr>
        </p:nvSpPr>
        <p:spPr/>
        <p:txBody>
          <a:bodyPr/>
          <a:lstStyle/>
          <a:p>
            <a:r>
              <a:rPr lang="en-US" dirty="0"/>
              <a:t>State Bank of Pakistan (SBP) which is the Central Bank of the country has been </a:t>
            </a:r>
            <a:r>
              <a:rPr lang="en-US" dirty="0" smtClean="0"/>
              <a:t>inter-alia </a:t>
            </a:r>
            <a:r>
              <a:rPr lang="en-US" dirty="0"/>
              <a:t>entrusted with the responsibility for an ongoing effective supervision of the banking sector. </a:t>
            </a:r>
          </a:p>
        </p:txBody>
      </p:sp>
      <p:sp>
        <p:nvSpPr>
          <p:cNvPr id="4" name="Slide Number Placeholder 3"/>
          <p:cNvSpPr>
            <a:spLocks noGrp="1"/>
          </p:cNvSpPr>
          <p:nvPr>
            <p:ph type="sldNum" sz="quarter" idx="12"/>
          </p:nvPr>
        </p:nvSpPr>
        <p:spPr/>
        <p:txBody>
          <a:bodyPr/>
          <a:lstStyle/>
          <a:p>
            <a:fld id="{9F33355B-5AA6-4DF9-BF65-5EFE2788C632}" type="slidenum">
              <a:rPr lang="en-US" smtClean="0"/>
              <a:pPr/>
              <a:t>4</a:t>
            </a:fld>
            <a:endParaRPr lang="en-US"/>
          </a:p>
        </p:txBody>
      </p:sp>
    </p:spTree>
    <p:extLst>
      <p:ext uri="{BB962C8B-B14F-4D97-AF65-F5344CB8AC3E}">
        <p14:creationId xmlns="" xmlns:p14="http://schemas.microsoft.com/office/powerpoint/2010/main" val="39732359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Banking Sector Supervision in </a:t>
            </a:r>
            <a:r>
              <a:rPr lang="en-US" dirty="0" smtClean="0"/>
              <a:t>Pakistan (Contd.)</a:t>
            </a:r>
            <a:endParaRPr lang="en-US" dirty="0"/>
          </a:p>
        </p:txBody>
      </p:sp>
      <p:sp>
        <p:nvSpPr>
          <p:cNvPr id="3" name="Content Placeholder 2"/>
          <p:cNvSpPr>
            <a:spLocks noGrp="1"/>
          </p:cNvSpPr>
          <p:nvPr>
            <p:ph idx="1"/>
          </p:nvPr>
        </p:nvSpPr>
        <p:spPr/>
        <p:txBody>
          <a:bodyPr/>
          <a:lstStyle/>
          <a:p>
            <a:r>
              <a:rPr lang="en-US" dirty="0"/>
              <a:t>The relevant provisions of law which vest powers in State Bank of Pakistan (SBP) to carry out inspection of banks are contained in the Banking Companies Ordinance, 1962. </a:t>
            </a:r>
          </a:p>
          <a:p>
            <a:endParaRPr lang="en-US" dirty="0"/>
          </a:p>
        </p:txBody>
      </p:sp>
      <p:sp>
        <p:nvSpPr>
          <p:cNvPr id="4" name="Slide Number Placeholder 3"/>
          <p:cNvSpPr>
            <a:spLocks noGrp="1"/>
          </p:cNvSpPr>
          <p:nvPr>
            <p:ph type="sldNum" sz="quarter" idx="12"/>
          </p:nvPr>
        </p:nvSpPr>
        <p:spPr/>
        <p:txBody>
          <a:bodyPr/>
          <a:lstStyle/>
          <a:p>
            <a:fld id="{9F33355B-5AA6-4DF9-BF65-5EFE2788C632}" type="slidenum">
              <a:rPr lang="en-US" smtClean="0"/>
              <a:pPr/>
              <a:t>5</a:t>
            </a:fld>
            <a:endParaRPr lang="en-US"/>
          </a:p>
        </p:txBody>
      </p:sp>
    </p:spTree>
    <p:extLst>
      <p:ext uri="{BB962C8B-B14F-4D97-AF65-F5344CB8AC3E}">
        <p14:creationId xmlns="" xmlns:p14="http://schemas.microsoft.com/office/powerpoint/2010/main" val="5016648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Banking Sector Supervision in Pakistan (Contd.)</a:t>
            </a:r>
          </a:p>
        </p:txBody>
      </p:sp>
      <p:sp>
        <p:nvSpPr>
          <p:cNvPr id="3" name="Content Placeholder 2"/>
          <p:cNvSpPr>
            <a:spLocks noGrp="1"/>
          </p:cNvSpPr>
          <p:nvPr>
            <p:ph idx="1"/>
          </p:nvPr>
        </p:nvSpPr>
        <p:spPr/>
        <p:txBody>
          <a:bodyPr/>
          <a:lstStyle/>
          <a:p>
            <a:r>
              <a:rPr lang="en-US" dirty="0"/>
              <a:t>Besides, State Bank of Pakistan Act, 1956 and the Bank’s Nationalization Act, 1974, The Financial Institutions (Recovery of finances) Ordinance, 2001, Companies Ordinance, 1984 and Statutory Regulatory Orders (SROs) are the relevant legislations, which cover the activities concerning the banking sector.</a:t>
            </a:r>
          </a:p>
          <a:p>
            <a:endParaRPr lang="en-US" dirty="0"/>
          </a:p>
        </p:txBody>
      </p:sp>
      <p:sp>
        <p:nvSpPr>
          <p:cNvPr id="4" name="Slide Number Placeholder 3"/>
          <p:cNvSpPr>
            <a:spLocks noGrp="1"/>
          </p:cNvSpPr>
          <p:nvPr>
            <p:ph type="sldNum" sz="quarter" idx="12"/>
          </p:nvPr>
        </p:nvSpPr>
        <p:spPr/>
        <p:txBody>
          <a:bodyPr/>
          <a:lstStyle/>
          <a:p>
            <a:fld id="{9F33355B-5AA6-4DF9-BF65-5EFE2788C632}" type="slidenum">
              <a:rPr lang="en-US" smtClean="0"/>
              <a:pPr/>
              <a:t>6</a:t>
            </a:fld>
            <a:endParaRPr lang="en-US"/>
          </a:p>
        </p:txBody>
      </p:sp>
    </p:spTree>
    <p:extLst>
      <p:ext uri="{BB962C8B-B14F-4D97-AF65-F5344CB8AC3E}">
        <p14:creationId xmlns="" xmlns:p14="http://schemas.microsoft.com/office/powerpoint/2010/main" val="25466355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Financial Sector of Pakistan</a:t>
            </a:r>
            <a:endParaRPr lang="en-US" dirty="0"/>
          </a:p>
        </p:txBody>
      </p:sp>
      <p:sp>
        <p:nvSpPr>
          <p:cNvPr id="3" name="Content Placeholder 2"/>
          <p:cNvSpPr>
            <a:spLocks noGrp="1"/>
          </p:cNvSpPr>
          <p:nvPr>
            <p:ph idx="1"/>
          </p:nvPr>
        </p:nvSpPr>
        <p:spPr/>
        <p:txBody>
          <a:bodyPr>
            <a:normAutofit/>
          </a:bodyPr>
          <a:lstStyle/>
          <a:p>
            <a:r>
              <a:rPr lang="en-US" dirty="0"/>
              <a:t>The financial sector in Pakistan comprises </a:t>
            </a:r>
            <a:r>
              <a:rPr lang="en-US" dirty="0" smtClean="0"/>
              <a:t>of:</a:t>
            </a:r>
          </a:p>
          <a:p>
            <a:pPr lvl="1"/>
            <a:r>
              <a:rPr lang="en-US" dirty="0" smtClean="0"/>
              <a:t>Commercial </a:t>
            </a:r>
            <a:r>
              <a:rPr lang="en-US" dirty="0"/>
              <a:t>Banks, </a:t>
            </a:r>
            <a:endParaRPr lang="en-US" dirty="0" smtClean="0"/>
          </a:p>
          <a:p>
            <a:pPr lvl="1"/>
            <a:r>
              <a:rPr lang="en-US" dirty="0" smtClean="0"/>
              <a:t>Development </a:t>
            </a:r>
            <a:r>
              <a:rPr lang="en-US" dirty="0"/>
              <a:t>Finance Institutions (DFIs), </a:t>
            </a:r>
            <a:endParaRPr lang="en-US" dirty="0" smtClean="0"/>
          </a:p>
          <a:p>
            <a:pPr lvl="1"/>
            <a:r>
              <a:rPr lang="en-US" dirty="0" smtClean="0"/>
              <a:t>Microfinance </a:t>
            </a:r>
            <a:r>
              <a:rPr lang="en-US" dirty="0"/>
              <a:t>Banks (MFBs), </a:t>
            </a:r>
            <a:endParaRPr lang="en-US" dirty="0" smtClean="0"/>
          </a:p>
          <a:p>
            <a:pPr lvl="1"/>
            <a:r>
              <a:rPr lang="en-US" dirty="0"/>
              <a:t>Non-banking Finance Companies (NBFCs)</a:t>
            </a:r>
            <a:endParaRPr lang="en-US" dirty="0" smtClean="0"/>
          </a:p>
          <a:p>
            <a:pPr lvl="1"/>
            <a:r>
              <a:rPr lang="en-US" dirty="0"/>
              <a:t> </a:t>
            </a:r>
            <a:r>
              <a:rPr lang="en-US" dirty="0" err="1" smtClean="0"/>
              <a:t>Modarabas</a:t>
            </a:r>
            <a:r>
              <a:rPr lang="en-US" dirty="0" smtClean="0"/>
              <a:t>,</a:t>
            </a:r>
          </a:p>
          <a:p>
            <a:pPr lvl="1"/>
            <a:r>
              <a:rPr lang="en-US" dirty="0" smtClean="0"/>
              <a:t>Stock </a:t>
            </a:r>
            <a:r>
              <a:rPr lang="en-US" dirty="0"/>
              <a:t>Exchange and </a:t>
            </a:r>
            <a:endParaRPr lang="en-US" dirty="0" smtClean="0"/>
          </a:p>
          <a:p>
            <a:pPr lvl="1"/>
            <a:r>
              <a:rPr lang="en-US" dirty="0" smtClean="0"/>
              <a:t>Insurance </a:t>
            </a:r>
            <a:r>
              <a:rPr lang="en-US" dirty="0"/>
              <a:t>Companies</a:t>
            </a:r>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9F33355B-5AA6-4DF9-BF65-5EFE2788C632}" type="slidenum">
              <a:rPr lang="en-US" smtClean="0"/>
              <a:pPr/>
              <a:t>7</a:t>
            </a:fld>
            <a:endParaRPr lang="en-US"/>
          </a:p>
        </p:txBody>
      </p:sp>
    </p:spTree>
    <p:extLst>
      <p:ext uri="{BB962C8B-B14F-4D97-AF65-F5344CB8AC3E}">
        <p14:creationId xmlns="" xmlns:p14="http://schemas.microsoft.com/office/powerpoint/2010/main" val="2220730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Financial Sector of </a:t>
            </a:r>
            <a:r>
              <a:rPr lang="en-US" dirty="0" smtClean="0"/>
              <a:t>Pakistan (Contd.)</a:t>
            </a:r>
            <a:endParaRPr lang="en-US" dirty="0"/>
          </a:p>
        </p:txBody>
      </p:sp>
      <p:sp>
        <p:nvSpPr>
          <p:cNvPr id="3" name="Content Placeholder 2"/>
          <p:cNvSpPr>
            <a:spLocks noGrp="1"/>
          </p:cNvSpPr>
          <p:nvPr>
            <p:ph idx="1"/>
          </p:nvPr>
        </p:nvSpPr>
        <p:spPr/>
        <p:txBody>
          <a:bodyPr>
            <a:normAutofit lnSpcReduction="10000"/>
          </a:bodyPr>
          <a:lstStyle/>
          <a:p>
            <a:r>
              <a:rPr lang="en-US" dirty="0"/>
              <a:t>Non-banking Finance Companies (NBFCs) </a:t>
            </a:r>
            <a:r>
              <a:rPr lang="en-US" dirty="0" smtClean="0"/>
              <a:t>include;</a:t>
            </a:r>
          </a:p>
          <a:p>
            <a:r>
              <a:rPr lang="en-US" dirty="0" smtClean="0"/>
              <a:t>leasing </a:t>
            </a:r>
            <a:r>
              <a:rPr lang="en-US" dirty="0"/>
              <a:t>companies</a:t>
            </a:r>
            <a:r>
              <a:rPr lang="en-US" dirty="0" smtClean="0"/>
              <a:t>,</a:t>
            </a:r>
          </a:p>
          <a:p>
            <a:r>
              <a:rPr lang="en-US" dirty="0" smtClean="0"/>
              <a:t>Investment </a:t>
            </a:r>
            <a:r>
              <a:rPr lang="en-US" dirty="0"/>
              <a:t>Banks, </a:t>
            </a:r>
            <a:endParaRPr lang="en-US" dirty="0" smtClean="0"/>
          </a:p>
          <a:p>
            <a:r>
              <a:rPr lang="en-US" dirty="0" smtClean="0"/>
              <a:t>Discount </a:t>
            </a:r>
            <a:r>
              <a:rPr lang="en-US" dirty="0"/>
              <a:t>Houses, </a:t>
            </a:r>
            <a:endParaRPr lang="en-US" dirty="0" smtClean="0"/>
          </a:p>
          <a:p>
            <a:r>
              <a:rPr lang="en-US" dirty="0" smtClean="0"/>
              <a:t>Housing </a:t>
            </a:r>
            <a:r>
              <a:rPr lang="en-US" dirty="0"/>
              <a:t>Finance Companies, </a:t>
            </a:r>
            <a:endParaRPr lang="en-US" dirty="0" smtClean="0"/>
          </a:p>
          <a:p>
            <a:r>
              <a:rPr lang="en-US" dirty="0" smtClean="0"/>
              <a:t>Venture </a:t>
            </a:r>
            <a:r>
              <a:rPr lang="en-US" dirty="0"/>
              <a:t>Capital Companies, </a:t>
            </a:r>
            <a:endParaRPr lang="en-US" dirty="0" smtClean="0"/>
          </a:p>
          <a:p>
            <a:r>
              <a:rPr lang="en-US" dirty="0" smtClean="0"/>
              <a:t>Mutual Funds</a:t>
            </a:r>
            <a:endParaRPr lang="en-US" dirty="0"/>
          </a:p>
        </p:txBody>
      </p:sp>
      <p:sp>
        <p:nvSpPr>
          <p:cNvPr id="4" name="Slide Number Placeholder 3"/>
          <p:cNvSpPr>
            <a:spLocks noGrp="1"/>
          </p:cNvSpPr>
          <p:nvPr>
            <p:ph type="sldNum" sz="quarter" idx="12"/>
          </p:nvPr>
        </p:nvSpPr>
        <p:spPr/>
        <p:txBody>
          <a:bodyPr/>
          <a:lstStyle/>
          <a:p>
            <a:fld id="{9F33355B-5AA6-4DF9-BF65-5EFE2788C632}" type="slidenum">
              <a:rPr lang="en-US" smtClean="0"/>
              <a:pPr/>
              <a:t>8</a:t>
            </a:fld>
            <a:endParaRPr lang="en-US"/>
          </a:p>
        </p:txBody>
      </p:sp>
    </p:spTree>
    <p:extLst>
      <p:ext uri="{BB962C8B-B14F-4D97-AF65-F5344CB8AC3E}">
        <p14:creationId xmlns="" xmlns:p14="http://schemas.microsoft.com/office/powerpoint/2010/main" val="13889584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Financial Sector of Pakistan (Contd.)</a:t>
            </a:r>
            <a:endParaRPr lang="en-US" dirty="0"/>
          </a:p>
        </p:txBody>
      </p:sp>
      <p:sp>
        <p:nvSpPr>
          <p:cNvPr id="3" name="Content Placeholder 2"/>
          <p:cNvSpPr>
            <a:spLocks noGrp="1"/>
          </p:cNvSpPr>
          <p:nvPr>
            <p:ph idx="1"/>
          </p:nvPr>
        </p:nvSpPr>
        <p:spPr/>
        <p:txBody>
          <a:bodyPr/>
          <a:lstStyle/>
          <a:p>
            <a:pPr marL="342900" lvl="1" indent="-342900">
              <a:buFont typeface="Arial" pitchFamily="34" charset="0"/>
              <a:buChar char="•"/>
            </a:pPr>
            <a:r>
              <a:rPr lang="en-US" dirty="0" smtClean="0"/>
              <a:t>Under </a:t>
            </a:r>
            <a:r>
              <a:rPr lang="en-US" dirty="0"/>
              <a:t>the prevalent legislative structure the supervisory responsibilities in case of Banks, Development Finance Institutions (DFIs), and Microfinance Banks (MFBs) falls within legal ambit of State Bank of Pakistan </a:t>
            </a:r>
            <a:endParaRPr lang="en-US" dirty="0" smtClean="0"/>
          </a:p>
          <a:p>
            <a:pPr marL="342900" lvl="1" indent="-342900">
              <a:buFont typeface="Arial" pitchFamily="34" charset="0"/>
              <a:buChar char="•"/>
            </a:pPr>
            <a:r>
              <a:rPr lang="en-US" dirty="0" smtClean="0"/>
              <a:t>While </a:t>
            </a:r>
            <a:r>
              <a:rPr lang="en-US" dirty="0"/>
              <a:t>the rest of the financial institutions are monitored by other authorities such as Securities and Exchange Commission and Controller of Insurance.</a:t>
            </a:r>
          </a:p>
          <a:p>
            <a:endParaRPr lang="en-US" dirty="0"/>
          </a:p>
        </p:txBody>
      </p:sp>
      <p:sp>
        <p:nvSpPr>
          <p:cNvPr id="4" name="Slide Number Placeholder 3"/>
          <p:cNvSpPr>
            <a:spLocks noGrp="1"/>
          </p:cNvSpPr>
          <p:nvPr>
            <p:ph type="sldNum" sz="quarter" idx="12"/>
          </p:nvPr>
        </p:nvSpPr>
        <p:spPr/>
        <p:txBody>
          <a:bodyPr/>
          <a:lstStyle/>
          <a:p>
            <a:fld id="{9F33355B-5AA6-4DF9-BF65-5EFE2788C632}" type="slidenum">
              <a:rPr lang="en-US" smtClean="0"/>
              <a:pPr/>
              <a:t>9</a:t>
            </a:fld>
            <a:endParaRPr lang="en-US"/>
          </a:p>
        </p:txBody>
      </p:sp>
    </p:spTree>
    <p:extLst>
      <p:ext uri="{BB962C8B-B14F-4D97-AF65-F5344CB8AC3E}">
        <p14:creationId xmlns="" xmlns:p14="http://schemas.microsoft.com/office/powerpoint/2010/main" val="34254118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Financial Sector of Pakistan (Contd.)</a:t>
            </a:r>
            <a:endParaRPr lang="en-US" dirty="0"/>
          </a:p>
        </p:txBody>
      </p:sp>
      <p:sp>
        <p:nvSpPr>
          <p:cNvPr id="3" name="Content Placeholder 2"/>
          <p:cNvSpPr>
            <a:spLocks noGrp="1"/>
          </p:cNvSpPr>
          <p:nvPr>
            <p:ph idx="1"/>
          </p:nvPr>
        </p:nvSpPr>
        <p:spPr/>
        <p:txBody>
          <a:bodyPr>
            <a:normAutofit/>
          </a:bodyPr>
          <a:lstStyle/>
          <a:p>
            <a:r>
              <a:rPr lang="en-US" dirty="0"/>
              <a:t>Under the WTO commitments the operational status of branch network of foreign banks operating in Pakistan as on 31-12-1997 has been protected and frozen. </a:t>
            </a:r>
            <a:endParaRPr lang="en-US" dirty="0" smtClean="0"/>
          </a:p>
          <a:p>
            <a:r>
              <a:rPr lang="en-US" dirty="0" smtClean="0"/>
              <a:t>However</a:t>
            </a:r>
            <a:r>
              <a:rPr lang="en-US" dirty="0"/>
              <a:t>, existing foreign banks having less than 3 branches can have branches to the extent of maximum number of 3 only. </a:t>
            </a:r>
            <a:endParaRPr lang="en-US" dirty="0" smtClean="0"/>
          </a:p>
        </p:txBody>
      </p:sp>
      <p:sp>
        <p:nvSpPr>
          <p:cNvPr id="4" name="Slide Number Placeholder 3"/>
          <p:cNvSpPr>
            <a:spLocks noGrp="1"/>
          </p:cNvSpPr>
          <p:nvPr>
            <p:ph type="sldNum" sz="quarter" idx="12"/>
          </p:nvPr>
        </p:nvSpPr>
        <p:spPr/>
        <p:txBody>
          <a:bodyPr/>
          <a:lstStyle/>
          <a:p>
            <a:fld id="{9F33355B-5AA6-4DF9-BF65-5EFE2788C632}" type="slidenum">
              <a:rPr lang="en-US" smtClean="0"/>
              <a:pPr/>
              <a:t>10</a:t>
            </a:fld>
            <a:endParaRPr lang="en-US"/>
          </a:p>
        </p:txBody>
      </p:sp>
    </p:spTree>
    <p:extLst>
      <p:ext uri="{BB962C8B-B14F-4D97-AF65-F5344CB8AC3E}">
        <p14:creationId xmlns="" xmlns:p14="http://schemas.microsoft.com/office/powerpoint/2010/main" val="28597187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Financial Sector of Pakistan (Contd.)</a:t>
            </a:r>
            <a:endParaRPr lang="en-US" dirty="0"/>
          </a:p>
        </p:txBody>
      </p:sp>
      <p:sp>
        <p:nvSpPr>
          <p:cNvPr id="3" name="Content Placeholder 2"/>
          <p:cNvSpPr>
            <a:spLocks noGrp="1"/>
          </p:cNvSpPr>
          <p:nvPr>
            <p:ph idx="1"/>
          </p:nvPr>
        </p:nvSpPr>
        <p:spPr/>
        <p:txBody>
          <a:bodyPr/>
          <a:lstStyle/>
          <a:p>
            <a:r>
              <a:rPr lang="en-US" dirty="0"/>
              <a:t>New foreign banks desirous of entering banking business in Pakistan will now be required to incorporate as domestic bank under the local laws. </a:t>
            </a:r>
          </a:p>
          <a:p>
            <a:endParaRPr lang="en-US" dirty="0"/>
          </a:p>
        </p:txBody>
      </p:sp>
      <p:sp>
        <p:nvSpPr>
          <p:cNvPr id="4" name="Slide Number Placeholder 3"/>
          <p:cNvSpPr>
            <a:spLocks noGrp="1"/>
          </p:cNvSpPr>
          <p:nvPr>
            <p:ph type="sldNum" sz="quarter" idx="12"/>
          </p:nvPr>
        </p:nvSpPr>
        <p:spPr/>
        <p:txBody>
          <a:bodyPr/>
          <a:lstStyle/>
          <a:p>
            <a:fld id="{9F33355B-5AA6-4DF9-BF65-5EFE2788C632}" type="slidenum">
              <a:rPr lang="en-US" smtClean="0"/>
              <a:pPr/>
              <a:t>11</a:t>
            </a:fld>
            <a:endParaRPr lang="en-US"/>
          </a:p>
        </p:txBody>
      </p:sp>
    </p:spTree>
    <p:extLst>
      <p:ext uri="{BB962C8B-B14F-4D97-AF65-F5344CB8AC3E}">
        <p14:creationId xmlns="" xmlns:p14="http://schemas.microsoft.com/office/powerpoint/2010/main" val="22938029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Financial Sector of Pakistan (Contd.)</a:t>
            </a:r>
            <a:endParaRPr lang="en-US" dirty="0"/>
          </a:p>
        </p:txBody>
      </p:sp>
      <p:sp>
        <p:nvSpPr>
          <p:cNvPr id="3" name="Content Placeholder 2"/>
          <p:cNvSpPr>
            <a:spLocks noGrp="1"/>
          </p:cNvSpPr>
          <p:nvPr>
            <p:ph idx="1"/>
          </p:nvPr>
        </p:nvSpPr>
        <p:spPr/>
        <p:txBody>
          <a:bodyPr/>
          <a:lstStyle/>
          <a:p>
            <a:r>
              <a:rPr lang="en-US" dirty="0"/>
              <a:t>The branches of foreign banks operating in Pakistan can also be converted into a local commercial bank by incorporating under the local laws and subject to a minimum paid up capital of Rs.1 billion provided foreign share holding is restricted to a maximum of 49%.</a:t>
            </a:r>
          </a:p>
          <a:p>
            <a:endParaRPr lang="en-US" dirty="0"/>
          </a:p>
        </p:txBody>
      </p:sp>
      <p:sp>
        <p:nvSpPr>
          <p:cNvPr id="4" name="Slide Number Placeholder 3"/>
          <p:cNvSpPr>
            <a:spLocks noGrp="1"/>
          </p:cNvSpPr>
          <p:nvPr>
            <p:ph type="sldNum" sz="quarter" idx="12"/>
          </p:nvPr>
        </p:nvSpPr>
        <p:spPr/>
        <p:txBody>
          <a:bodyPr/>
          <a:lstStyle/>
          <a:p>
            <a:fld id="{9F33355B-5AA6-4DF9-BF65-5EFE2788C632}" type="slidenum">
              <a:rPr lang="en-US" smtClean="0"/>
              <a:pPr/>
              <a:t>12</a:t>
            </a:fld>
            <a:endParaRPr lang="en-US"/>
          </a:p>
        </p:txBody>
      </p:sp>
    </p:spTree>
    <p:extLst>
      <p:ext uri="{BB962C8B-B14F-4D97-AF65-F5344CB8AC3E}">
        <p14:creationId xmlns="" xmlns:p14="http://schemas.microsoft.com/office/powerpoint/2010/main" val="6699972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Financial Sector of Pakistan (Contd.)</a:t>
            </a:r>
            <a:endParaRPr lang="en-US" dirty="0"/>
          </a:p>
        </p:txBody>
      </p:sp>
      <p:sp>
        <p:nvSpPr>
          <p:cNvPr id="3" name="Content Placeholder 2"/>
          <p:cNvSpPr>
            <a:spLocks noGrp="1"/>
          </p:cNvSpPr>
          <p:nvPr>
            <p:ph idx="1"/>
          </p:nvPr>
        </p:nvSpPr>
        <p:spPr/>
        <p:txBody>
          <a:bodyPr>
            <a:normAutofit/>
          </a:bodyPr>
          <a:lstStyle/>
          <a:p>
            <a:r>
              <a:rPr lang="en-US" dirty="0"/>
              <a:t>At present there </a:t>
            </a:r>
            <a:r>
              <a:rPr lang="en-US" dirty="0" smtClean="0"/>
              <a:t>are;</a:t>
            </a:r>
          </a:p>
          <a:p>
            <a:pPr lvl="1"/>
            <a:r>
              <a:rPr lang="en-US" dirty="0" smtClean="0"/>
              <a:t>41 </a:t>
            </a:r>
            <a:r>
              <a:rPr lang="en-US" dirty="0"/>
              <a:t>scheduled banks, </a:t>
            </a:r>
            <a:endParaRPr lang="en-US" dirty="0" smtClean="0"/>
          </a:p>
          <a:p>
            <a:pPr lvl="1"/>
            <a:r>
              <a:rPr lang="en-US" dirty="0" smtClean="0"/>
              <a:t>6 </a:t>
            </a:r>
            <a:r>
              <a:rPr lang="en-US" dirty="0"/>
              <a:t>DFIs, and </a:t>
            </a:r>
            <a:endParaRPr lang="en-US" dirty="0" smtClean="0"/>
          </a:p>
          <a:p>
            <a:pPr lvl="1"/>
            <a:r>
              <a:rPr lang="en-US" dirty="0" smtClean="0"/>
              <a:t>2 </a:t>
            </a:r>
            <a:r>
              <a:rPr lang="en-US" dirty="0"/>
              <a:t>MFBs operating in </a:t>
            </a:r>
            <a:r>
              <a:rPr lang="en-US" dirty="0" smtClean="0"/>
              <a:t>Pakistan.</a:t>
            </a:r>
          </a:p>
          <a:p>
            <a:r>
              <a:rPr lang="en-US" dirty="0" smtClean="0"/>
              <a:t>Whose </a:t>
            </a:r>
            <a:r>
              <a:rPr lang="en-US" dirty="0"/>
              <a:t>activities are regulated and supervised by State Bank of Pakistan. </a:t>
            </a:r>
            <a:endParaRPr lang="en-US" dirty="0" smtClean="0"/>
          </a:p>
        </p:txBody>
      </p:sp>
      <p:sp>
        <p:nvSpPr>
          <p:cNvPr id="4" name="Slide Number Placeholder 3"/>
          <p:cNvSpPr>
            <a:spLocks noGrp="1"/>
          </p:cNvSpPr>
          <p:nvPr>
            <p:ph type="sldNum" sz="quarter" idx="12"/>
          </p:nvPr>
        </p:nvSpPr>
        <p:spPr/>
        <p:txBody>
          <a:bodyPr/>
          <a:lstStyle/>
          <a:p>
            <a:fld id="{9F33355B-5AA6-4DF9-BF65-5EFE2788C632}" type="slidenum">
              <a:rPr lang="en-US" smtClean="0"/>
              <a:pPr/>
              <a:t>13</a:t>
            </a:fld>
            <a:endParaRPr lang="en-US"/>
          </a:p>
        </p:txBody>
      </p:sp>
    </p:spTree>
    <p:extLst>
      <p:ext uri="{BB962C8B-B14F-4D97-AF65-F5344CB8AC3E}">
        <p14:creationId xmlns="" xmlns:p14="http://schemas.microsoft.com/office/powerpoint/2010/main" val="36332519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Financial Sector of Pakistan (Contd.)</a:t>
            </a:r>
            <a:endParaRPr lang="en-US" dirty="0"/>
          </a:p>
        </p:txBody>
      </p:sp>
      <p:sp>
        <p:nvSpPr>
          <p:cNvPr id="3" name="Content Placeholder 2"/>
          <p:cNvSpPr>
            <a:spLocks noGrp="1"/>
          </p:cNvSpPr>
          <p:nvPr>
            <p:ph idx="1"/>
          </p:nvPr>
        </p:nvSpPr>
        <p:spPr/>
        <p:txBody>
          <a:bodyPr>
            <a:normAutofit lnSpcReduction="10000"/>
          </a:bodyPr>
          <a:lstStyle/>
          <a:p>
            <a:r>
              <a:rPr lang="en-US" dirty="0"/>
              <a:t>The commercial banks comprise </a:t>
            </a:r>
            <a:r>
              <a:rPr lang="en-US" dirty="0" smtClean="0"/>
              <a:t>of;</a:t>
            </a:r>
          </a:p>
          <a:p>
            <a:pPr lvl="1"/>
            <a:r>
              <a:rPr lang="en-US" dirty="0" smtClean="0"/>
              <a:t>3 </a:t>
            </a:r>
            <a:r>
              <a:rPr lang="en-US" dirty="0"/>
              <a:t>nationalized banks, </a:t>
            </a:r>
            <a:endParaRPr lang="en-US" dirty="0" smtClean="0"/>
          </a:p>
          <a:p>
            <a:pPr lvl="1"/>
            <a:r>
              <a:rPr lang="en-US" dirty="0" smtClean="0"/>
              <a:t>3 </a:t>
            </a:r>
            <a:r>
              <a:rPr lang="en-US" dirty="0"/>
              <a:t>privatized banks, </a:t>
            </a:r>
            <a:endParaRPr lang="en-US" dirty="0" smtClean="0"/>
          </a:p>
          <a:p>
            <a:pPr lvl="1"/>
            <a:r>
              <a:rPr lang="en-US" dirty="0" smtClean="0"/>
              <a:t>15 </a:t>
            </a:r>
            <a:r>
              <a:rPr lang="en-US" dirty="0"/>
              <a:t>private sector banks, </a:t>
            </a:r>
            <a:endParaRPr lang="en-US" dirty="0" smtClean="0"/>
          </a:p>
          <a:p>
            <a:pPr lvl="1"/>
            <a:r>
              <a:rPr lang="en-US" dirty="0" smtClean="0"/>
              <a:t>14 </a:t>
            </a:r>
            <a:r>
              <a:rPr lang="en-US" dirty="0"/>
              <a:t>foreign banks, </a:t>
            </a:r>
            <a:endParaRPr lang="en-US" dirty="0" smtClean="0"/>
          </a:p>
          <a:p>
            <a:pPr lvl="1"/>
            <a:r>
              <a:rPr lang="en-US" dirty="0" smtClean="0"/>
              <a:t>2 </a:t>
            </a:r>
            <a:r>
              <a:rPr lang="en-US" dirty="0"/>
              <a:t>provincial scheduled banks, and </a:t>
            </a:r>
            <a:endParaRPr lang="en-US" dirty="0" smtClean="0"/>
          </a:p>
          <a:p>
            <a:pPr lvl="1"/>
            <a:r>
              <a:rPr lang="en-US" dirty="0" smtClean="0"/>
              <a:t>4 </a:t>
            </a:r>
            <a:r>
              <a:rPr lang="en-US" dirty="0"/>
              <a:t>specialized banks.</a:t>
            </a:r>
          </a:p>
          <a:p>
            <a:pPr marL="0" indent="0">
              <a:buNone/>
            </a:pPr>
            <a:r>
              <a:rPr lang="en-US" dirty="0"/>
              <a:t/>
            </a:r>
            <a:br>
              <a:rPr lang="en-US" dirty="0"/>
            </a:br>
            <a:endParaRPr lang="en-US" dirty="0"/>
          </a:p>
          <a:p>
            <a:endParaRPr lang="en-US" dirty="0"/>
          </a:p>
        </p:txBody>
      </p:sp>
      <p:sp>
        <p:nvSpPr>
          <p:cNvPr id="4" name="Slide Number Placeholder 3"/>
          <p:cNvSpPr>
            <a:spLocks noGrp="1"/>
          </p:cNvSpPr>
          <p:nvPr>
            <p:ph type="sldNum" sz="quarter" idx="12"/>
          </p:nvPr>
        </p:nvSpPr>
        <p:spPr/>
        <p:txBody>
          <a:bodyPr/>
          <a:lstStyle/>
          <a:p>
            <a:fld id="{9F33355B-5AA6-4DF9-BF65-5EFE2788C632}" type="slidenum">
              <a:rPr lang="en-US" smtClean="0"/>
              <a:pPr/>
              <a:t>14</a:t>
            </a:fld>
            <a:endParaRPr lang="en-US"/>
          </a:p>
        </p:txBody>
      </p:sp>
    </p:spTree>
    <p:extLst>
      <p:ext uri="{BB962C8B-B14F-4D97-AF65-F5344CB8AC3E}">
        <p14:creationId xmlns="" xmlns:p14="http://schemas.microsoft.com/office/powerpoint/2010/main" val="4314120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Banking Companies Ordinance</a:t>
            </a:r>
            <a:endParaRPr lang="en-US" dirty="0"/>
          </a:p>
        </p:txBody>
      </p:sp>
      <p:sp>
        <p:nvSpPr>
          <p:cNvPr id="3" name="Content Placeholder 2"/>
          <p:cNvSpPr>
            <a:spLocks noGrp="1"/>
          </p:cNvSpPr>
          <p:nvPr>
            <p:ph idx="1"/>
          </p:nvPr>
        </p:nvSpPr>
        <p:spPr/>
        <p:txBody>
          <a:bodyPr>
            <a:normAutofit/>
          </a:bodyPr>
          <a:lstStyle/>
          <a:p>
            <a:r>
              <a:rPr lang="en-US" dirty="0"/>
              <a:t>Under the Banking Companies Ordinance, 1962 the State Bank of Pakistan is fully authorized to regulate and supervise banks and development finance institutions. </a:t>
            </a:r>
            <a:endParaRPr lang="en-US" dirty="0" smtClean="0"/>
          </a:p>
          <a:p>
            <a:r>
              <a:rPr lang="en-US" dirty="0" smtClean="0"/>
              <a:t>During </a:t>
            </a:r>
            <a:r>
              <a:rPr lang="en-US" dirty="0"/>
              <a:t>the year 1997 some major amendments were made in the banking laws, which gave autonomy to the State Bank in the area of banking supervision. </a:t>
            </a:r>
          </a:p>
        </p:txBody>
      </p:sp>
      <p:sp>
        <p:nvSpPr>
          <p:cNvPr id="4" name="Slide Number Placeholder 3"/>
          <p:cNvSpPr>
            <a:spLocks noGrp="1"/>
          </p:cNvSpPr>
          <p:nvPr>
            <p:ph type="sldNum" sz="quarter" idx="12"/>
          </p:nvPr>
        </p:nvSpPr>
        <p:spPr/>
        <p:txBody>
          <a:bodyPr/>
          <a:lstStyle/>
          <a:p>
            <a:fld id="{9F33355B-5AA6-4DF9-BF65-5EFE2788C632}" type="slidenum">
              <a:rPr lang="en-US" smtClean="0"/>
              <a:pPr/>
              <a:t>15</a:t>
            </a:fld>
            <a:endParaRPr lang="en-US"/>
          </a:p>
        </p:txBody>
      </p:sp>
    </p:spTree>
    <p:extLst>
      <p:ext uri="{BB962C8B-B14F-4D97-AF65-F5344CB8AC3E}">
        <p14:creationId xmlns="" xmlns:p14="http://schemas.microsoft.com/office/powerpoint/2010/main" val="6267773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Banking Companies Ordinance(Contd.)</a:t>
            </a:r>
            <a:endParaRPr lang="en-US" dirty="0"/>
          </a:p>
        </p:txBody>
      </p:sp>
      <p:sp>
        <p:nvSpPr>
          <p:cNvPr id="3" name="Content Placeholder 2"/>
          <p:cNvSpPr>
            <a:spLocks noGrp="1"/>
          </p:cNvSpPr>
          <p:nvPr>
            <p:ph idx="1"/>
          </p:nvPr>
        </p:nvSpPr>
        <p:spPr/>
        <p:txBody>
          <a:bodyPr>
            <a:normAutofit/>
          </a:bodyPr>
          <a:lstStyle/>
          <a:p>
            <a:r>
              <a:rPr lang="en-US" dirty="0"/>
              <a:t>Under Section 40(A) of the said Ordinance it is the responsibility of State Bank to systematically monitor the performance of every banking company to ensure its compliance with the statutory criteria, and banking rules &amp; regulations</a:t>
            </a:r>
            <a:r>
              <a:rPr lang="en-US" dirty="0" smtClean="0"/>
              <a:t>.</a:t>
            </a:r>
          </a:p>
          <a:p>
            <a:endParaRPr lang="en-US" dirty="0"/>
          </a:p>
        </p:txBody>
      </p:sp>
      <p:sp>
        <p:nvSpPr>
          <p:cNvPr id="4" name="Slide Number Placeholder 3"/>
          <p:cNvSpPr>
            <a:spLocks noGrp="1"/>
          </p:cNvSpPr>
          <p:nvPr>
            <p:ph type="sldNum" sz="quarter" idx="12"/>
          </p:nvPr>
        </p:nvSpPr>
        <p:spPr/>
        <p:txBody>
          <a:bodyPr/>
          <a:lstStyle/>
          <a:p>
            <a:fld id="{9F33355B-5AA6-4DF9-BF65-5EFE2788C632}" type="slidenum">
              <a:rPr lang="en-US" smtClean="0"/>
              <a:pPr/>
              <a:t>16</a:t>
            </a:fld>
            <a:endParaRPr lang="en-US"/>
          </a:p>
        </p:txBody>
      </p:sp>
    </p:spTree>
    <p:extLst>
      <p:ext uri="{BB962C8B-B14F-4D97-AF65-F5344CB8AC3E}">
        <p14:creationId xmlns="" xmlns:p14="http://schemas.microsoft.com/office/powerpoint/2010/main" val="21665111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Banking Companies Ordinance(Contd.)</a:t>
            </a:r>
            <a:endParaRPr lang="en-US" dirty="0"/>
          </a:p>
        </p:txBody>
      </p:sp>
      <p:sp>
        <p:nvSpPr>
          <p:cNvPr id="3" name="Content Placeholder 2"/>
          <p:cNvSpPr>
            <a:spLocks noGrp="1"/>
          </p:cNvSpPr>
          <p:nvPr>
            <p:ph idx="1"/>
          </p:nvPr>
        </p:nvSpPr>
        <p:spPr/>
        <p:txBody>
          <a:bodyPr>
            <a:normAutofit lnSpcReduction="10000"/>
          </a:bodyPr>
          <a:lstStyle/>
          <a:p>
            <a:r>
              <a:rPr lang="en-US" dirty="0"/>
              <a:t>In every case in which the management of a bank is failing to discharge its responsibility in accordance with the applicable statutory criteria or banking rules &amp; regulations or is failing to protect the interests of the depositors or for advancing loans and finance without due regard for the best interests of the bank or for reasons other than merit, the State Bank is empowered to take necessary remedial steps. </a:t>
            </a:r>
          </a:p>
        </p:txBody>
      </p:sp>
      <p:sp>
        <p:nvSpPr>
          <p:cNvPr id="4" name="Slide Number Placeholder 3"/>
          <p:cNvSpPr>
            <a:spLocks noGrp="1"/>
          </p:cNvSpPr>
          <p:nvPr>
            <p:ph type="sldNum" sz="quarter" idx="12"/>
          </p:nvPr>
        </p:nvSpPr>
        <p:spPr/>
        <p:txBody>
          <a:bodyPr/>
          <a:lstStyle/>
          <a:p>
            <a:fld id="{9F33355B-5AA6-4DF9-BF65-5EFE2788C632}" type="slidenum">
              <a:rPr lang="en-US" smtClean="0"/>
              <a:pPr/>
              <a:t>17</a:t>
            </a:fld>
            <a:endParaRPr lang="en-US"/>
          </a:p>
        </p:txBody>
      </p:sp>
    </p:spTree>
    <p:extLst>
      <p:ext uri="{BB962C8B-B14F-4D97-AF65-F5344CB8AC3E}">
        <p14:creationId xmlns="" xmlns:p14="http://schemas.microsoft.com/office/powerpoint/2010/main" val="315470899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Powers of State Bank of Pakistan</a:t>
            </a:r>
            <a:endParaRPr lang="en-US" dirty="0"/>
          </a:p>
        </p:txBody>
      </p:sp>
      <p:sp>
        <p:nvSpPr>
          <p:cNvPr id="3" name="Content Placeholder 2"/>
          <p:cNvSpPr>
            <a:spLocks noGrp="1"/>
          </p:cNvSpPr>
          <p:nvPr>
            <p:ph idx="1"/>
          </p:nvPr>
        </p:nvSpPr>
        <p:spPr/>
        <p:txBody>
          <a:bodyPr/>
          <a:lstStyle/>
          <a:p>
            <a:r>
              <a:rPr lang="en-US" dirty="0" smtClean="0"/>
              <a:t>The State Bank of Pakistan can, inter-alia, exercise the following powers vested upon it under the Banking Companies Ordinance:-</a:t>
            </a:r>
          </a:p>
          <a:p>
            <a:pPr lvl="1"/>
            <a:r>
              <a:rPr lang="en-US" dirty="0"/>
              <a:t>Prohibiting the bank from giving loans, advances &amp; credits. </a:t>
            </a:r>
          </a:p>
          <a:p>
            <a:pPr lvl="1"/>
            <a:r>
              <a:rPr lang="en-US" dirty="0"/>
              <a:t>Prohibiting the bank from accepting deposits. </a:t>
            </a:r>
          </a:p>
          <a:p>
            <a:pPr lvl="1"/>
            <a:r>
              <a:rPr lang="en-US" dirty="0"/>
              <a:t>Cancel license of a bank. </a:t>
            </a:r>
          </a:p>
          <a:p>
            <a:endParaRPr lang="en-US" dirty="0"/>
          </a:p>
        </p:txBody>
      </p:sp>
      <p:sp>
        <p:nvSpPr>
          <p:cNvPr id="4" name="Slide Number Placeholder 3"/>
          <p:cNvSpPr>
            <a:spLocks noGrp="1"/>
          </p:cNvSpPr>
          <p:nvPr>
            <p:ph type="sldNum" sz="quarter" idx="12"/>
          </p:nvPr>
        </p:nvSpPr>
        <p:spPr/>
        <p:txBody>
          <a:bodyPr/>
          <a:lstStyle/>
          <a:p>
            <a:fld id="{9F33355B-5AA6-4DF9-BF65-5EFE2788C632}" type="slidenum">
              <a:rPr lang="en-US" smtClean="0"/>
              <a:pPr/>
              <a:t>18</a:t>
            </a:fld>
            <a:endParaRPr lang="en-US"/>
          </a:p>
        </p:txBody>
      </p:sp>
    </p:spTree>
    <p:extLst>
      <p:ext uri="{BB962C8B-B14F-4D97-AF65-F5344CB8AC3E}">
        <p14:creationId xmlns="" xmlns:p14="http://schemas.microsoft.com/office/powerpoint/2010/main" val="25471678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Powers of State Bank of Pakistan (Contd.)</a:t>
            </a:r>
            <a:endParaRPr lang="en-US" dirty="0"/>
          </a:p>
        </p:txBody>
      </p:sp>
      <p:sp>
        <p:nvSpPr>
          <p:cNvPr id="3" name="Content Placeholder 2"/>
          <p:cNvSpPr>
            <a:spLocks noGrp="1"/>
          </p:cNvSpPr>
          <p:nvPr>
            <p:ph idx="1"/>
          </p:nvPr>
        </p:nvSpPr>
        <p:spPr/>
        <p:txBody>
          <a:bodyPr>
            <a:normAutofit/>
          </a:bodyPr>
          <a:lstStyle/>
          <a:p>
            <a:pPr lvl="1"/>
            <a:r>
              <a:rPr lang="en-US" dirty="0" smtClean="0"/>
              <a:t>Give </a:t>
            </a:r>
            <a:r>
              <a:rPr lang="en-US" dirty="0"/>
              <a:t>directions to the bank as it deem fit. </a:t>
            </a:r>
            <a:endParaRPr lang="en-US" dirty="0" smtClean="0"/>
          </a:p>
          <a:p>
            <a:pPr lvl="1"/>
            <a:r>
              <a:rPr lang="en-US" dirty="0" smtClean="0"/>
              <a:t>Remove </a:t>
            </a:r>
            <a:r>
              <a:rPr lang="en-US" dirty="0"/>
              <a:t>chairman, directors, chief executive or other managerial persons from the office and </a:t>
            </a:r>
            <a:endParaRPr lang="en-US" dirty="0" smtClean="0"/>
          </a:p>
          <a:p>
            <a:pPr lvl="1"/>
            <a:r>
              <a:rPr lang="en-US" dirty="0" smtClean="0"/>
              <a:t>appoint </a:t>
            </a:r>
            <a:r>
              <a:rPr lang="en-US" dirty="0"/>
              <a:t>a person as chairman, director or chief executive</a:t>
            </a:r>
            <a:r>
              <a:rPr lang="en-US" dirty="0" smtClean="0"/>
              <a:t>.</a:t>
            </a:r>
          </a:p>
          <a:p>
            <a:pPr lvl="1"/>
            <a:r>
              <a:rPr lang="en-US" dirty="0"/>
              <a:t>Supersede the Board of Directors. </a:t>
            </a:r>
            <a:endParaRPr lang="en-US" dirty="0" smtClean="0"/>
          </a:p>
          <a:p>
            <a:pPr lvl="1"/>
            <a:r>
              <a:rPr lang="en-US" dirty="0" smtClean="0"/>
              <a:t>Direct </a:t>
            </a:r>
            <a:r>
              <a:rPr lang="en-US" dirty="0"/>
              <a:t>prosecution of directors, chief executive or other officer.</a:t>
            </a:r>
          </a:p>
        </p:txBody>
      </p:sp>
      <p:sp>
        <p:nvSpPr>
          <p:cNvPr id="4" name="Slide Number Placeholder 3"/>
          <p:cNvSpPr>
            <a:spLocks noGrp="1"/>
          </p:cNvSpPr>
          <p:nvPr>
            <p:ph type="sldNum" sz="quarter" idx="12"/>
          </p:nvPr>
        </p:nvSpPr>
        <p:spPr/>
        <p:txBody>
          <a:bodyPr/>
          <a:lstStyle/>
          <a:p>
            <a:fld id="{9F33355B-5AA6-4DF9-BF65-5EFE2788C632}" type="slidenum">
              <a:rPr lang="en-US" smtClean="0"/>
              <a:pPr/>
              <a:t>19</a:t>
            </a:fld>
            <a:endParaRPr lang="en-US"/>
          </a:p>
        </p:txBody>
      </p:sp>
    </p:spTree>
    <p:extLst>
      <p:ext uri="{BB962C8B-B14F-4D97-AF65-F5344CB8AC3E}">
        <p14:creationId xmlns="" xmlns:p14="http://schemas.microsoft.com/office/powerpoint/2010/main" val="1302946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Powers of State Bank of Pakistan (Contd.)</a:t>
            </a:r>
            <a:endParaRPr lang="en-US" dirty="0"/>
          </a:p>
        </p:txBody>
      </p:sp>
      <p:sp>
        <p:nvSpPr>
          <p:cNvPr id="3" name="Content Placeholder 2"/>
          <p:cNvSpPr>
            <a:spLocks noGrp="1"/>
          </p:cNvSpPr>
          <p:nvPr>
            <p:ph idx="1"/>
          </p:nvPr>
        </p:nvSpPr>
        <p:spPr/>
        <p:txBody>
          <a:bodyPr>
            <a:normAutofit/>
          </a:bodyPr>
          <a:lstStyle/>
          <a:p>
            <a:pPr lvl="1"/>
            <a:r>
              <a:rPr lang="en-US" dirty="0" smtClean="0"/>
              <a:t>Caution </a:t>
            </a:r>
            <a:r>
              <a:rPr lang="en-US" dirty="0"/>
              <a:t>or prohibit bank against entering into any particular transaction(s). </a:t>
            </a:r>
            <a:endParaRPr lang="en-US" dirty="0" smtClean="0"/>
          </a:p>
          <a:p>
            <a:pPr lvl="1"/>
            <a:r>
              <a:rPr lang="en-US" dirty="0" smtClean="0"/>
              <a:t>Require </a:t>
            </a:r>
            <a:r>
              <a:rPr lang="en-US" dirty="0"/>
              <a:t>bank to make changes in management. </a:t>
            </a:r>
            <a:endParaRPr lang="en-US" dirty="0" smtClean="0"/>
          </a:p>
          <a:p>
            <a:pPr lvl="1"/>
            <a:r>
              <a:rPr lang="en-US" dirty="0" smtClean="0"/>
              <a:t>Appoint </a:t>
            </a:r>
            <a:r>
              <a:rPr lang="en-US" dirty="0"/>
              <a:t>its officers to observe the manner in which affairs of bank/its branches/office are conducted. </a:t>
            </a:r>
            <a:endParaRPr lang="en-US" dirty="0" smtClean="0"/>
          </a:p>
        </p:txBody>
      </p:sp>
      <p:sp>
        <p:nvSpPr>
          <p:cNvPr id="4" name="Slide Number Placeholder 3"/>
          <p:cNvSpPr>
            <a:spLocks noGrp="1"/>
          </p:cNvSpPr>
          <p:nvPr>
            <p:ph type="sldNum" sz="quarter" idx="12"/>
          </p:nvPr>
        </p:nvSpPr>
        <p:spPr/>
        <p:txBody>
          <a:bodyPr/>
          <a:lstStyle/>
          <a:p>
            <a:fld id="{9F33355B-5AA6-4DF9-BF65-5EFE2788C632}" type="slidenum">
              <a:rPr lang="en-US" smtClean="0"/>
              <a:pPr/>
              <a:t>20</a:t>
            </a:fld>
            <a:endParaRPr lang="en-US"/>
          </a:p>
        </p:txBody>
      </p:sp>
    </p:spTree>
    <p:extLst>
      <p:ext uri="{BB962C8B-B14F-4D97-AF65-F5344CB8AC3E}">
        <p14:creationId xmlns="" xmlns:p14="http://schemas.microsoft.com/office/powerpoint/2010/main" val="10975526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Powers of State Bank of Pakistan (Contd.)</a:t>
            </a:r>
            <a:endParaRPr lang="en-US" dirty="0"/>
          </a:p>
        </p:txBody>
      </p:sp>
      <p:sp>
        <p:nvSpPr>
          <p:cNvPr id="3" name="Content Placeholder 2"/>
          <p:cNvSpPr>
            <a:spLocks noGrp="1"/>
          </p:cNvSpPr>
          <p:nvPr>
            <p:ph idx="1"/>
          </p:nvPr>
        </p:nvSpPr>
        <p:spPr/>
        <p:txBody>
          <a:bodyPr/>
          <a:lstStyle/>
          <a:p>
            <a:pPr marL="342900" lvl="1" indent="-342900"/>
            <a:r>
              <a:rPr lang="en-US" dirty="0"/>
              <a:t>Winding up the bank through high court. </a:t>
            </a:r>
            <a:endParaRPr lang="en-US" dirty="0" smtClean="0"/>
          </a:p>
          <a:p>
            <a:pPr marL="342900" lvl="1" indent="-342900"/>
            <a:r>
              <a:rPr lang="en-US" dirty="0" smtClean="0"/>
              <a:t>Impose </a:t>
            </a:r>
            <a:r>
              <a:rPr lang="en-US" dirty="0"/>
              <a:t>penalties including civil money penalties.</a:t>
            </a:r>
          </a:p>
          <a:p>
            <a:endParaRPr lang="en-US" dirty="0"/>
          </a:p>
        </p:txBody>
      </p:sp>
      <p:sp>
        <p:nvSpPr>
          <p:cNvPr id="4" name="Slide Number Placeholder 3"/>
          <p:cNvSpPr>
            <a:spLocks noGrp="1"/>
          </p:cNvSpPr>
          <p:nvPr>
            <p:ph type="sldNum" sz="quarter" idx="12"/>
          </p:nvPr>
        </p:nvSpPr>
        <p:spPr/>
        <p:txBody>
          <a:bodyPr/>
          <a:lstStyle/>
          <a:p>
            <a:fld id="{9F33355B-5AA6-4DF9-BF65-5EFE2788C632}" type="slidenum">
              <a:rPr lang="en-US" smtClean="0"/>
              <a:pPr/>
              <a:t>21</a:t>
            </a:fld>
            <a:endParaRPr lang="en-US"/>
          </a:p>
        </p:txBody>
      </p:sp>
    </p:spTree>
    <p:extLst>
      <p:ext uri="{BB962C8B-B14F-4D97-AF65-F5344CB8AC3E}">
        <p14:creationId xmlns="" xmlns:p14="http://schemas.microsoft.com/office/powerpoint/2010/main" val="9570373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Prudential Regulations for Banks</a:t>
            </a:r>
            <a:endParaRPr lang="en-US" dirty="0"/>
          </a:p>
        </p:txBody>
      </p:sp>
      <p:sp>
        <p:nvSpPr>
          <p:cNvPr id="3" name="Content Placeholder 2"/>
          <p:cNvSpPr>
            <a:spLocks noGrp="1"/>
          </p:cNvSpPr>
          <p:nvPr>
            <p:ph idx="1"/>
          </p:nvPr>
        </p:nvSpPr>
        <p:spPr/>
        <p:txBody>
          <a:bodyPr>
            <a:normAutofit/>
          </a:bodyPr>
          <a:lstStyle/>
          <a:p>
            <a:r>
              <a:rPr lang="en-US" dirty="0"/>
              <a:t>The State Bank has framed Prudential Regulations for banks and Rules of Business for DFIs that present a prudent operating framework within which banks and DFIs are expected to conduct their business in a safe and sound manner taking into account the risks associated with their activities. </a:t>
            </a:r>
          </a:p>
        </p:txBody>
      </p:sp>
      <p:sp>
        <p:nvSpPr>
          <p:cNvPr id="4" name="Slide Number Placeholder 3"/>
          <p:cNvSpPr>
            <a:spLocks noGrp="1"/>
          </p:cNvSpPr>
          <p:nvPr>
            <p:ph type="sldNum" sz="quarter" idx="12"/>
          </p:nvPr>
        </p:nvSpPr>
        <p:spPr/>
        <p:txBody>
          <a:bodyPr/>
          <a:lstStyle/>
          <a:p>
            <a:fld id="{9F33355B-5AA6-4DF9-BF65-5EFE2788C632}" type="slidenum">
              <a:rPr lang="en-US" smtClean="0"/>
              <a:pPr/>
              <a:t>22</a:t>
            </a:fld>
            <a:endParaRPr lang="en-US"/>
          </a:p>
        </p:txBody>
      </p:sp>
    </p:spTree>
    <p:extLst>
      <p:ext uri="{BB962C8B-B14F-4D97-AF65-F5344CB8AC3E}">
        <p14:creationId xmlns="" xmlns:p14="http://schemas.microsoft.com/office/powerpoint/2010/main" val="3243795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Prudential Regulations for Banks (Contd.)</a:t>
            </a:r>
            <a:endParaRPr lang="en-US" dirty="0"/>
          </a:p>
        </p:txBody>
      </p:sp>
      <p:sp>
        <p:nvSpPr>
          <p:cNvPr id="3" name="Content Placeholder 2"/>
          <p:cNvSpPr>
            <a:spLocks noGrp="1"/>
          </p:cNvSpPr>
          <p:nvPr>
            <p:ph idx="1"/>
          </p:nvPr>
        </p:nvSpPr>
        <p:spPr/>
        <p:txBody>
          <a:bodyPr/>
          <a:lstStyle/>
          <a:p>
            <a:r>
              <a:rPr lang="en-US" dirty="0"/>
              <a:t>These regulations incorporate the spirit and essence of BIS regulations and are constantly watched for possible improvement so that their enforcement yields the best results to promote the objectives of supervision.</a:t>
            </a:r>
          </a:p>
        </p:txBody>
      </p:sp>
      <p:sp>
        <p:nvSpPr>
          <p:cNvPr id="4" name="Slide Number Placeholder 3"/>
          <p:cNvSpPr>
            <a:spLocks noGrp="1"/>
          </p:cNvSpPr>
          <p:nvPr>
            <p:ph type="sldNum" sz="quarter" idx="12"/>
          </p:nvPr>
        </p:nvSpPr>
        <p:spPr/>
        <p:txBody>
          <a:bodyPr/>
          <a:lstStyle/>
          <a:p>
            <a:fld id="{9F33355B-5AA6-4DF9-BF65-5EFE2788C632}" type="slidenum">
              <a:rPr lang="en-US" smtClean="0"/>
              <a:pPr/>
              <a:t>23</a:t>
            </a:fld>
            <a:endParaRPr lang="en-US"/>
          </a:p>
        </p:txBody>
      </p:sp>
    </p:spTree>
    <p:extLst>
      <p:ext uri="{BB962C8B-B14F-4D97-AF65-F5344CB8AC3E}">
        <p14:creationId xmlns="" xmlns:p14="http://schemas.microsoft.com/office/powerpoint/2010/main" val="7604771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Prudential Regulations for Banks (Contd.)</a:t>
            </a:r>
            <a:endParaRPr lang="en-US" dirty="0"/>
          </a:p>
        </p:txBody>
      </p:sp>
      <p:sp>
        <p:nvSpPr>
          <p:cNvPr id="3" name="Content Placeholder 2"/>
          <p:cNvSpPr>
            <a:spLocks noGrp="1"/>
          </p:cNvSpPr>
          <p:nvPr>
            <p:ph idx="1"/>
          </p:nvPr>
        </p:nvSpPr>
        <p:spPr/>
        <p:txBody>
          <a:bodyPr>
            <a:normAutofit/>
          </a:bodyPr>
          <a:lstStyle/>
          <a:p>
            <a:r>
              <a:rPr lang="en-US" dirty="0"/>
              <a:t>The State Bank is empowered to determine Statutory Liquidity and Cash Reserve Requirements for banks/DFIs. </a:t>
            </a:r>
            <a:endParaRPr lang="en-US" dirty="0" smtClean="0"/>
          </a:p>
          <a:p>
            <a:r>
              <a:rPr lang="en-US" dirty="0" smtClean="0"/>
              <a:t>Presently </a:t>
            </a:r>
            <a:r>
              <a:rPr lang="en-US" dirty="0"/>
              <a:t>the Cash Reserve Requirement is 5% on weekly average basis subject to daily minimum of 4% of Time &amp; Demand Liabilities</a:t>
            </a:r>
            <a:r>
              <a:rPr lang="en-US" dirty="0" smtClean="0"/>
              <a:t>.</a:t>
            </a:r>
          </a:p>
        </p:txBody>
      </p:sp>
      <p:sp>
        <p:nvSpPr>
          <p:cNvPr id="4" name="Slide Number Placeholder 3"/>
          <p:cNvSpPr>
            <a:spLocks noGrp="1"/>
          </p:cNvSpPr>
          <p:nvPr>
            <p:ph type="sldNum" sz="quarter" idx="12"/>
          </p:nvPr>
        </p:nvSpPr>
        <p:spPr/>
        <p:txBody>
          <a:bodyPr/>
          <a:lstStyle/>
          <a:p>
            <a:fld id="{9F33355B-5AA6-4DF9-BF65-5EFE2788C632}" type="slidenum">
              <a:rPr lang="en-US" smtClean="0"/>
              <a:pPr/>
              <a:t>24</a:t>
            </a:fld>
            <a:endParaRPr lang="en-US"/>
          </a:p>
        </p:txBody>
      </p:sp>
    </p:spTree>
    <p:extLst>
      <p:ext uri="{BB962C8B-B14F-4D97-AF65-F5344CB8AC3E}">
        <p14:creationId xmlns="" xmlns:p14="http://schemas.microsoft.com/office/powerpoint/2010/main" val="23531685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Prudential Regulations for Banks (Contd.)</a:t>
            </a:r>
            <a:endParaRPr lang="en-US" dirty="0"/>
          </a:p>
        </p:txBody>
      </p:sp>
      <p:sp>
        <p:nvSpPr>
          <p:cNvPr id="3" name="Content Placeholder 2"/>
          <p:cNvSpPr>
            <a:spLocks noGrp="1"/>
          </p:cNvSpPr>
          <p:nvPr>
            <p:ph idx="1"/>
          </p:nvPr>
        </p:nvSpPr>
        <p:spPr/>
        <p:txBody>
          <a:bodyPr>
            <a:normAutofit/>
          </a:bodyPr>
          <a:lstStyle/>
          <a:p>
            <a:r>
              <a:rPr lang="en-US" dirty="0"/>
              <a:t>In addition to that banks are required to maintain Statutory Liquidity Requirement (SLR) @ 15% of their Time &amp; Demand Liabilities. </a:t>
            </a:r>
            <a:endParaRPr lang="en-US" dirty="0" smtClean="0"/>
          </a:p>
          <a:p>
            <a:r>
              <a:rPr lang="en-US" dirty="0" smtClean="0"/>
              <a:t>Similarly</a:t>
            </a:r>
            <a:r>
              <a:rPr lang="en-US" dirty="0"/>
              <a:t>, DFIs are required to maintain SLR of 14% and Cash Reserve of 1% of their specified liabilities. </a:t>
            </a:r>
          </a:p>
        </p:txBody>
      </p:sp>
      <p:sp>
        <p:nvSpPr>
          <p:cNvPr id="4" name="Slide Number Placeholder 3"/>
          <p:cNvSpPr>
            <a:spLocks noGrp="1"/>
          </p:cNvSpPr>
          <p:nvPr>
            <p:ph type="sldNum" sz="quarter" idx="12"/>
          </p:nvPr>
        </p:nvSpPr>
        <p:spPr/>
        <p:txBody>
          <a:bodyPr/>
          <a:lstStyle/>
          <a:p>
            <a:fld id="{9F33355B-5AA6-4DF9-BF65-5EFE2788C632}" type="slidenum">
              <a:rPr lang="en-US" smtClean="0"/>
              <a:pPr/>
              <a:t>25</a:t>
            </a:fld>
            <a:endParaRPr lang="en-US"/>
          </a:p>
        </p:txBody>
      </p:sp>
    </p:spTree>
    <p:extLst>
      <p:ext uri="{BB962C8B-B14F-4D97-AF65-F5344CB8AC3E}">
        <p14:creationId xmlns="" xmlns:p14="http://schemas.microsoft.com/office/powerpoint/2010/main" val="19208197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Prudential Regulations for Banks (Contd.)</a:t>
            </a:r>
            <a:endParaRPr lang="en-US" dirty="0"/>
          </a:p>
        </p:txBody>
      </p:sp>
      <p:sp>
        <p:nvSpPr>
          <p:cNvPr id="3" name="Content Placeholder 2"/>
          <p:cNvSpPr>
            <a:spLocks noGrp="1"/>
          </p:cNvSpPr>
          <p:nvPr>
            <p:ph idx="1"/>
          </p:nvPr>
        </p:nvSpPr>
        <p:spPr/>
        <p:txBody>
          <a:bodyPr/>
          <a:lstStyle/>
          <a:p>
            <a:r>
              <a:rPr lang="en-US" dirty="0" smtClean="0"/>
              <a:t>The </a:t>
            </a:r>
            <a:r>
              <a:rPr lang="en-US" dirty="0"/>
              <a:t>Banking Companies Ordinance had been amended in 1997 which empowers the State Bank to prescribe capital requirements for banks. </a:t>
            </a:r>
            <a:endParaRPr lang="en-US" dirty="0" smtClean="0"/>
          </a:p>
          <a:p>
            <a:r>
              <a:rPr lang="en-US" dirty="0" smtClean="0"/>
              <a:t>In </a:t>
            </a:r>
            <a:r>
              <a:rPr lang="en-US" dirty="0"/>
              <a:t>exercise of these powers the State Bank has laid down Minimum Capital Requirements for banks based on Basle capital structure. </a:t>
            </a:r>
          </a:p>
          <a:p>
            <a:endParaRPr lang="en-US" dirty="0"/>
          </a:p>
        </p:txBody>
      </p:sp>
      <p:sp>
        <p:nvSpPr>
          <p:cNvPr id="4" name="Slide Number Placeholder 3"/>
          <p:cNvSpPr>
            <a:spLocks noGrp="1"/>
          </p:cNvSpPr>
          <p:nvPr>
            <p:ph type="sldNum" sz="quarter" idx="12"/>
          </p:nvPr>
        </p:nvSpPr>
        <p:spPr/>
        <p:txBody>
          <a:bodyPr/>
          <a:lstStyle/>
          <a:p>
            <a:fld id="{9F33355B-5AA6-4DF9-BF65-5EFE2788C632}" type="slidenum">
              <a:rPr lang="en-US" smtClean="0"/>
              <a:pPr/>
              <a:t>26</a:t>
            </a:fld>
            <a:endParaRPr lang="en-US"/>
          </a:p>
        </p:txBody>
      </p:sp>
    </p:spTree>
    <p:extLst>
      <p:ext uri="{BB962C8B-B14F-4D97-AF65-F5344CB8AC3E}">
        <p14:creationId xmlns="" xmlns:p14="http://schemas.microsoft.com/office/powerpoint/2010/main" val="32663563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Prudential Regulations for Banks (Contd.)</a:t>
            </a:r>
            <a:endParaRPr lang="en-US" dirty="0"/>
          </a:p>
        </p:txBody>
      </p:sp>
      <p:sp>
        <p:nvSpPr>
          <p:cNvPr id="3" name="Content Placeholder 2"/>
          <p:cNvSpPr>
            <a:spLocks noGrp="1"/>
          </p:cNvSpPr>
          <p:nvPr>
            <p:ph idx="1"/>
          </p:nvPr>
        </p:nvSpPr>
        <p:spPr/>
        <p:txBody>
          <a:bodyPr/>
          <a:lstStyle/>
          <a:p>
            <a:r>
              <a:rPr lang="en-US" dirty="0"/>
              <a:t>The banks have to maintain a Capital Adequacy Ratio in a way that their capital and unencumbered general reserves are, at the minimum, 8% of their risk weighted assets, and effective from 1st January, 2003 banks are required to maintain a minimum paid up capital level of Rs.1 Billion.</a:t>
            </a:r>
          </a:p>
          <a:p>
            <a:endParaRPr lang="en-US" dirty="0"/>
          </a:p>
        </p:txBody>
      </p:sp>
      <p:sp>
        <p:nvSpPr>
          <p:cNvPr id="4" name="Slide Number Placeholder 3"/>
          <p:cNvSpPr>
            <a:spLocks noGrp="1"/>
          </p:cNvSpPr>
          <p:nvPr>
            <p:ph type="sldNum" sz="quarter" idx="12"/>
          </p:nvPr>
        </p:nvSpPr>
        <p:spPr/>
        <p:txBody>
          <a:bodyPr/>
          <a:lstStyle/>
          <a:p>
            <a:fld id="{9F33355B-5AA6-4DF9-BF65-5EFE2788C632}" type="slidenum">
              <a:rPr lang="en-US" smtClean="0"/>
              <a:pPr/>
              <a:t>27</a:t>
            </a:fld>
            <a:endParaRPr lang="en-US"/>
          </a:p>
        </p:txBody>
      </p:sp>
    </p:spTree>
    <p:extLst>
      <p:ext uri="{BB962C8B-B14F-4D97-AF65-F5344CB8AC3E}">
        <p14:creationId xmlns="" xmlns:p14="http://schemas.microsoft.com/office/powerpoint/2010/main" val="33203688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Off-site and On-site Monitoring</a:t>
            </a:r>
            <a:endParaRPr lang="en-US" dirty="0"/>
          </a:p>
        </p:txBody>
      </p:sp>
      <p:sp>
        <p:nvSpPr>
          <p:cNvPr id="3" name="Content Placeholder 2"/>
          <p:cNvSpPr>
            <a:spLocks noGrp="1"/>
          </p:cNvSpPr>
          <p:nvPr>
            <p:ph idx="1"/>
          </p:nvPr>
        </p:nvSpPr>
        <p:spPr/>
        <p:txBody>
          <a:bodyPr>
            <a:normAutofit/>
          </a:bodyPr>
          <a:lstStyle/>
          <a:p>
            <a:r>
              <a:rPr lang="en-US" dirty="0"/>
              <a:t>While the off-site monitoring aspect is looked after by the State Bank of Pakistan’s Banking Supervision Department the responsibility for the on-site examination of the banking system in Pakistan lies on the shoulders of the Banking Inspection Department. </a:t>
            </a:r>
          </a:p>
        </p:txBody>
      </p:sp>
      <p:sp>
        <p:nvSpPr>
          <p:cNvPr id="4" name="Slide Number Placeholder 3"/>
          <p:cNvSpPr>
            <a:spLocks noGrp="1"/>
          </p:cNvSpPr>
          <p:nvPr>
            <p:ph type="sldNum" sz="quarter" idx="12"/>
          </p:nvPr>
        </p:nvSpPr>
        <p:spPr/>
        <p:txBody>
          <a:bodyPr/>
          <a:lstStyle/>
          <a:p>
            <a:fld id="{9F33355B-5AA6-4DF9-BF65-5EFE2788C632}" type="slidenum">
              <a:rPr lang="en-US" smtClean="0"/>
              <a:pPr/>
              <a:t>28</a:t>
            </a:fld>
            <a:endParaRPr lang="en-US"/>
          </a:p>
        </p:txBody>
      </p:sp>
    </p:spTree>
    <p:extLst>
      <p:ext uri="{BB962C8B-B14F-4D97-AF65-F5344CB8AC3E}">
        <p14:creationId xmlns="" xmlns:p14="http://schemas.microsoft.com/office/powerpoint/2010/main" val="36139896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Off-site and On-site Monitoring (Contd.)</a:t>
            </a:r>
            <a:endParaRPr lang="en-US" dirty="0"/>
          </a:p>
        </p:txBody>
      </p:sp>
      <p:sp>
        <p:nvSpPr>
          <p:cNvPr id="3" name="Content Placeholder 2"/>
          <p:cNvSpPr>
            <a:spLocks noGrp="1"/>
          </p:cNvSpPr>
          <p:nvPr>
            <p:ph idx="1"/>
          </p:nvPr>
        </p:nvSpPr>
        <p:spPr/>
        <p:txBody>
          <a:bodyPr/>
          <a:lstStyle/>
          <a:p>
            <a:r>
              <a:rPr lang="en-US" dirty="0"/>
              <a:t>This has been designed to ensure that institutions operate in a safe and sound manner. </a:t>
            </a:r>
            <a:endParaRPr lang="en-US" dirty="0" smtClean="0"/>
          </a:p>
          <a:p>
            <a:r>
              <a:rPr lang="en-US" dirty="0" smtClean="0"/>
              <a:t>The </a:t>
            </a:r>
            <a:r>
              <a:rPr lang="en-US" dirty="0"/>
              <a:t>focus of the supervisory efforts by the State Bank of Pakistan is on the health and stability of the banking system in Pakistan.</a:t>
            </a:r>
          </a:p>
          <a:p>
            <a:endParaRPr lang="en-US" dirty="0"/>
          </a:p>
        </p:txBody>
      </p:sp>
      <p:sp>
        <p:nvSpPr>
          <p:cNvPr id="4" name="Slide Number Placeholder 3"/>
          <p:cNvSpPr>
            <a:spLocks noGrp="1"/>
          </p:cNvSpPr>
          <p:nvPr>
            <p:ph type="sldNum" sz="quarter" idx="12"/>
          </p:nvPr>
        </p:nvSpPr>
        <p:spPr/>
        <p:txBody>
          <a:bodyPr/>
          <a:lstStyle/>
          <a:p>
            <a:fld id="{9F33355B-5AA6-4DF9-BF65-5EFE2788C632}" type="slidenum">
              <a:rPr lang="en-US" smtClean="0"/>
              <a:pPr/>
              <a:t>29</a:t>
            </a:fld>
            <a:endParaRPr lang="en-US"/>
          </a:p>
        </p:txBody>
      </p:sp>
    </p:spTree>
    <p:extLst>
      <p:ext uri="{BB962C8B-B14F-4D97-AF65-F5344CB8AC3E}">
        <p14:creationId xmlns="" xmlns:p14="http://schemas.microsoft.com/office/powerpoint/2010/main" val="42260584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Off-Site Monitoring at BSD</a:t>
            </a:r>
          </a:p>
        </p:txBody>
      </p:sp>
      <p:sp>
        <p:nvSpPr>
          <p:cNvPr id="3" name="Content Placeholder 2"/>
          <p:cNvSpPr>
            <a:spLocks noGrp="1"/>
          </p:cNvSpPr>
          <p:nvPr>
            <p:ph idx="1"/>
          </p:nvPr>
        </p:nvSpPr>
        <p:spPr/>
        <p:txBody>
          <a:bodyPr>
            <a:normAutofit/>
          </a:bodyPr>
          <a:lstStyle/>
          <a:p>
            <a:r>
              <a:rPr lang="en-US" dirty="0"/>
              <a:t>The objectives of off-site surveillance over the banking system are</a:t>
            </a:r>
            <a:r>
              <a:rPr lang="en-US" dirty="0" smtClean="0"/>
              <a:t>:-</a:t>
            </a:r>
            <a:endParaRPr lang="en-US" dirty="0"/>
          </a:p>
          <a:p>
            <a:pPr lvl="1"/>
            <a:r>
              <a:rPr lang="en-US" dirty="0" smtClean="0"/>
              <a:t>to </a:t>
            </a:r>
            <a:r>
              <a:rPr lang="en-US" dirty="0"/>
              <a:t>monitor the condition of individual banks, </a:t>
            </a:r>
            <a:endParaRPr lang="en-US" dirty="0" smtClean="0"/>
          </a:p>
          <a:p>
            <a:pPr lvl="1"/>
            <a:r>
              <a:rPr lang="en-US" dirty="0" smtClean="0"/>
              <a:t>as </a:t>
            </a:r>
            <a:r>
              <a:rPr lang="en-US" dirty="0"/>
              <a:t>well as condition within the banking system</a:t>
            </a:r>
            <a:r>
              <a:rPr lang="en-US" dirty="0" smtClean="0"/>
              <a:t>;</a:t>
            </a:r>
          </a:p>
          <a:p>
            <a:pPr lvl="1"/>
            <a:r>
              <a:rPr lang="en-US" dirty="0" smtClean="0"/>
              <a:t>to </a:t>
            </a:r>
            <a:r>
              <a:rPr lang="en-US" dirty="0"/>
              <a:t>provide early identification of problems so that corrective action can be effected; and </a:t>
            </a:r>
            <a:endParaRPr lang="en-US" dirty="0" smtClean="0"/>
          </a:p>
          <a:p>
            <a:pPr lvl="1"/>
            <a:r>
              <a:rPr lang="en-US" dirty="0" smtClean="0"/>
              <a:t>to </a:t>
            </a:r>
            <a:r>
              <a:rPr lang="en-US" dirty="0"/>
              <a:t>target scarce on-site supervisory resources to areas or activities of greater risk.</a:t>
            </a:r>
          </a:p>
          <a:p>
            <a:pPr lvl="1"/>
            <a:endParaRPr lang="en-US" dirty="0"/>
          </a:p>
        </p:txBody>
      </p:sp>
      <p:sp>
        <p:nvSpPr>
          <p:cNvPr id="4" name="Slide Number Placeholder 3"/>
          <p:cNvSpPr>
            <a:spLocks noGrp="1"/>
          </p:cNvSpPr>
          <p:nvPr>
            <p:ph type="sldNum" sz="quarter" idx="12"/>
          </p:nvPr>
        </p:nvSpPr>
        <p:spPr/>
        <p:txBody>
          <a:bodyPr/>
          <a:lstStyle/>
          <a:p>
            <a:fld id="{9F33355B-5AA6-4DF9-BF65-5EFE2788C632}" type="slidenum">
              <a:rPr lang="en-US" smtClean="0"/>
              <a:pPr/>
              <a:t>30</a:t>
            </a:fld>
            <a:endParaRPr lang="en-US"/>
          </a:p>
        </p:txBody>
      </p:sp>
    </p:spTree>
    <p:extLst>
      <p:ext uri="{BB962C8B-B14F-4D97-AF65-F5344CB8AC3E}">
        <p14:creationId xmlns="" xmlns:p14="http://schemas.microsoft.com/office/powerpoint/2010/main" val="417019053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Off-Site Monitoring at BSD (Contd.)</a:t>
            </a:r>
            <a:endParaRPr lang="en-US" dirty="0"/>
          </a:p>
        </p:txBody>
      </p:sp>
      <p:sp>
        <p:nvSpPr>
          <p:cNvPr id="3" name="Content Placeholder 2"/>
          <p:cNvSpPr>
            <a:spLocks noGrp="1"/>
          </p:cNvSpPr>
          <p:nvPr>
            <p:ph idx="1"/>
          </p:nvPr>
        </p:nvSpPr>
        <p:spPr/>
        <p:txBody>
          <a:bodyPr>
            <a:normAutofit/>
          </a:bodyPr>
          <a:lstStyle/>
          <a:p>
            <a:r>
              <a:rPr lang="en-US" dirty="0"/>
              <a:t>Off-site surveillance system revolves </a:t>
            </a:r>
            <a:r>
              <a:rPr lang="en-US" dirty="0" smtClean="0"/>
              <a:t>around; </a:t>
            </a:r>
          </a:p>
          <a:p>
            <a:pPr lvl="1"/>
            <a:r>
              <a:rPr lang="en-US" dirty="0" smtClean="0"/>
              <a:t>receipt</a:t>
            </a:r>
            <a:r>
              <a:rPr lang="en-US" dirty="0"/>
              <a:t>, review and analysis of periodic financial statements and returns submitted to the State Bank. </a:t>
            </a:r>
            <a:endParaRPr lang="en-US" dirty="0" smtClean="0"/>
          </a:p>
          <a:p>
            <a:r>
              <a:rPr lang="en-US" dirty="0" smtClean="0"/>
              <a:t>The </a:t>
            </a:r>
            <a:r>
              <a:rPr lang="en-US" dirty="0"/>
              <a:t>off-site analysis facilitate monitoring of each bank’s performance and its observance of supervisory requirements over time, so that problems may be identified as soon as these emerge. </a:t>
            </a:r>
          </a:p>
        </p:txBody>
      </p:sp>
      <p:sp>
        <p:nvSpPr>
          <p:cNvPr id="4" name="Slide Number Placeholder 3"/>
          <p:cNvSpPr>
            <a:spLocks noGrp="1"/>
          </p:cNvSpPr>
          <p:nvPr>
            <p:ph type="sldNum" sz="quarter" idx="12"/>
          </p:nvPr>
        </p:nvSpPr>
        <p:spPr/>
        <p:txBody>
          <a:bodyPr/>
          <a:lstStyle/>
          <a:p>
            <a:fld id="{9F33355B-5AA6-4DF9-BF65-5EFE2788C632}" type="slidenum">
              <a:rPr lang="en-US" smtClean="0"/>
              <a:pPr/>
              <a:t>31</a:t>
            </a:fld>
            <a:endParaRPr lang="en-US"/>
          </a:p>
        </p:txBody>
      </p:sp>
    </p:spTree>
    <p:extLst>
      <p:ext uri="{BB962C8B-B14F-4D97-AF65-F5344CB8AC3E}">
        <p14:creationId xmlns="" xmlns:p14="http://schemas.microsoft.com/office/powerpoint/2010/main" val="367439311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Off-Site Monitoring at BSD (Contd.)</a:t>
            </a:r>
            <a:endParaRPr lang="en-US" dirty="0"/>
          </a:p>
        </p:txBody>
      </p:sp>
      <p:sp>
        <p:nvSpPr>
          <p:cNvPr id="3" name="Content Placeholder 2"/>
          <p:cNvSpPr>
            <a:spLocks noGrp="1"/>
          </p:cNvSpPr>
          <p:nvPr>
            <p:ph idx="1"/>
          </p:nvPr>
        </p:nvSpPr>
        <p:spPr/>
        <p:txBody>
          <a:bodyPr/>
          <a:lstStyle/>
          <a:p>
            <a:r>
              <a:rPr lang="en-US" dirty="0"/>
              <a:t>The process thus assists in making the most effective use of scarce on-site inspection resources. </a:t>
            </a:r>
            <a:endParaRPr lang="en-US" dirty="0" smtClean="0"/>
          </a:p>
          <a:p>
            <a:r>
              <a:rPr lang="en-US" dirty="0" smtClean="0"/>
              <a:t>The </a:t>
            </a:r>
            <a:r>
              <a:rPr lang="en-US" dirty="0"/>
              <a:t>system also works as an early warning to identify those areas which reflect high probability of financial difficulties so that policies and corrective actions can be designed and implemented accordingly.</a:t>
            </a:r>
          </a:p>
          <a:p>
            <a:endParaRPr lang="en-US" dirty="0"/>
          </a:p>
        </p:txBody>
      </p:sp>
      <p:sp>
        <p:nvSpPr>
          <p:cNvPr id="4" name="Slide Number Placeholder 3"/>
          <p:cNvSpPr>
            <a:spLocks noGrp="1"/>
          </p:cNvSpPr>
          <p:nvPr>
            <p:ph type="sldNum" sz="quarter" idx="12"/>
          </p:nvPr>
        </p:nvSpPr>
        <p:spPr/>
        <p:txBody>
          <a:bodyPr/>
          <a:lstStyle/>
          <a:p>
            <a:fld id="{9F33355B-5AA6-4DF9-BF65-5EFE2788C632}" type="slidenum">
              <a:rPr lang="en-US" smtClean="0"/>
              <a:pPr/>
              <a:t>32</a:t>
            </a:fld>
            <a:endParaRPr lang="en-US"/>
          </a:p>
        </p:txBody>
      </p:sp>
    </p:spTree>
    <p:extLst>
      <p:ext uri="{BB962C8B-B14F-4D97-AF65-F5344CB8AC3E}">
        <p14:creationId xmlns="" xmlns:p14="http://schemas.microsoft.com/office/powerpoint/2010/main" val="845585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Monitoring at </a:t>
            </a:r>
            <a:r>
              <a:rPr lang="en-US" dirty="0" smtClean="0"/>
              <a:t>BID</a:t>
            </a:r>
            <a:endParaRPr lang="en-US" dirty="0"/>
          </a:p>
        </p:txBody>
      </p:sp>
      <p:sp>
        <p:nvSpPr>
          <p:cNvPr id="3" name="Content Placeholder 2"/>
          <p:cNvSpPr>
            <a:spLocks noGrp="1"/>
          </p:cNvSpPr>
          <p:nvPr>
            <p:ph idx="1"/>
          </p:nvPr>
        </p:nvSpPr>
        <p:spPr/>
        <p:txBody>
          <a:bodyPr>
            <a:normAutofit/>
          </a:bodyPr>
          <a:lstStyle/>
          <a:p>
            <a:r>
              <a:rPr lang="en-US" dirty="0"/>
              <a:t>In consonance with the responsibilities envisaged under the Core Principles recommended by the Basle Committee, the On-Site examination capabilities at the State Bank of Pakistan have been substantially augmented to bring them at par with the expected international standards. </a:t>
            </a:r>
            <a:endParaRPr lang="en-US" dirty="0" smtClean="0"/>
          </a:p>
        </p:txBody>
      </p:sp>
      <p:sp>
        <p:nvSpPr>
          <p:cNvPr id="4" name="Slide Number Placeholder 3"/>
          <p:cNvSpPr>
            <a:spLocks noGrp="1"/>
          </p:cNvSpPr>
          <p:nvPr>
            <p:ph type="sldNum" sz="quarter" idx="12"/>
          </p:nvPr>
        </p:nvSpPr>
        <p:spPr/>
        <p:txBody>
          <a:bodyPr/>
          <a:lstStyle/>
          <a:p>
            <a:fld id="{9F33355B-5AA6-4DF9-BF65-5EFE2788C632}" type="slidenum">
              <a:rPr lang="en-US" smtClean="0"/>
              <a:pPr/>
              <a:t>33</a:t>
            </a:fld>
            <a:endParaRPr lang="en-US"/>
          </a:p>
        </p:txBody>
      </p:sp>
    </p:spTree>
    <p:extLst>
      <p:ext uri="{BB962C8B-B14F-4D97-AF65-F5344CB8AC3E}">
        <p14:creationId xmlns="" xmlns:p14="http://schemas.microsoft.com/office/powerpoint/2010/main" val="70569491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Monitoring at </a:t>
            </a:r>
            <a:r>
              <a:rPr lang="en-US" dirty="0" smtClean="0"/>
              <a:t>BID (Contd.)</a:t>
            </a:r>
            <a:endParaRPr lang="en-US" dirty="0"/>
          </a:p>
        </p:txBody>
      </p:sp>
      <p:sp>
        <p:nvSpPr>
          <p:cNvPr id="3" name="Content Placeholder 2"/>
          <p:cNvSpPr>
            <a:spLocks noGrp="1"/>
          </p:cNvSpPr>
          <p:nvPr>
            <p:ph idx="1"/>
          </p:nvPr>
        </p:nvSpPr>
        <p:spPr/>
        <p:txBody>
          <a:bodyPr>
            <a:normAutofit/>
          </a:bodyPr>
          <a:lstStyle/>
          <a:p>
            <a:r>
              <a:rPr lang="en-US" dirty="0"/>
              <a:t>While regulations have existed for some time aimed at convergence of the essential industry indicators to the globally accepted criteria, a risk-based approach to evaluations has been adopted by the bank in all its assessments. </a:t>
            </a:r>
            <a:endParaRPr lang="en-US" dirty="0" smtClean="0"/>
          </a:p>
          <a:p>
            <a:endParaRPr lang="en-US" dirty="0"/>
          </a:p>
        </p:txBody>
      </p:sp>
      <p:sp>
        <p:nvSpPr>
          <p:cNvPr id="4" name="Slide Number Placeholder 3"/>
          <p:cNvSpPr>
            <a:spLocks noGrp="1"/>
          </p:cNvSpPr>
          <p:nvPr>
            <p:ph type="sldNum" sz="quarter" idx="12"/>
          </p:nvPr>
        </p:nvSpPr>
        <p:spPr/>
        <p:txBody>
          <a:bodyPr/>
          <a:lstStyle/>
          <a:p>
            <a:fld id="{9F33355B-5AA6-4DF9-BF65-5EFE2788C632}" type="slidenum">
              <a:rPr lang="en-US" smtClean="0"/>
              <a:pPr/>
              <a:t>34</a:t>
            </a:fld>
            <a:endParaRPr lang="en-US"/>
          </a:p>
        </p:txBody>
      </p:sp>
    </p:spTree>
    <p:extLst>
      <p:ext uri="{BB962C8B-B14F-4D97-AF65-F5344CB8AC3E}">
        <p14:creationId xmlns="" xmlns:p14="http://schemas.microsoft.com/office/powerpoint/2010/main" val="395985553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On-site Monitoring at BID (Contd.)</a:t>
            </a:r>
            <a:endParaRPr lang="en-US" dirty="0"/>
          </a:p>
        </p:txBody>
      </p:sp>
      <p:sp>
        <p:nvSpPr>
          <p:cNvPr id="3" name="Content Placeholder 2"/>
          <p:cNvSpPr>
            <a:spLocks noGrp="1"/>
          </p:cNvSpPr>
          <p:nvPr>
            <p:ph idx="1"/>
          </p:nvPr>
        </p:nvSpPr>
        <p:spPr/>
        <p:txBody>
          <a:bodyPr/>
          <a:lstStyle/>
          <a:p>
            <a:r>
              <a:rPr lang="en-US" dirty="0"/>
              <a:t>Periodic On-Site examinations of the financial condition of institutions, falling within SBP’s jurisdictions, remains the most effective supervisory tool, which support Banking Supervision Departments in maintaining a proactive approach in discharge of the statutory responsibilities.</a:t>
            </a:r>
          </a:p>
          <a:p>
            <a:endParaRPr lang="en-US" dirty="0"/>
          </a:p>
        </p:txBody>
      </p:sp>
      <p:sp>
        <p:nvSpPr>
          <p:cNvPr id="4" name="Slide Number Placeholder 3"/>
          <p:cNvSpPr>
            <a:spLocks noGrp="1"/>
          </p:cNvSpPr>
          <p:nvPr>
            <p:ph type="sldNum" sz="quarter" idx="12"/>
          </p:nvPr>
        </p:nvSpPr>
        <p:spPr/>
        <p:txBody>
          <a:bodyPr/>
          <a:lstStyle/>
          <a:p>
            <a:fld id="{9F33355B-5AA6-4DF9-BF65-5EFE2788C632}" type="slidenum">
              <a:rPr lang="en-US" smtClean="0"/>
              <a:pPr/>
              <a:t>35</a:t>
            </a:fld>
            <a:endParaRPr lang="en-US"/>
          </a:p>
        </p:txBody>
      </p:sp>
    </p:spTree>
    <p:extLst>
      <p:ext uri="{BB962C8B-B14F-4D97-AF65-F5344CB8AC3E}">
        <p14:creationId xmlns="" xmlns:p14="http://schemas.microsoft.com/office/powerpoint/2010/main" val="6577394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 Policy of SBP</a:t>
            </a:r>
            <a:endParaRPr lang="en-US" dirty="0"/>
          </a:p>
        </p:txBody>
      </p:sp>
      <p:sp>
        <p:nvSpPr>
          <p:cNvPr id="3" name="Content Placeholder 2"/>
          <p:cNvSpPr>
            <a:spLocks noGrp="1"/>
          </p:cNvSpPr>
          <p:nvPr>
            <p:ph idx="1"/>
          </p:nvPr>
        </p:nvSpPr>
        <p:spPr/>
        <p:txBody>
          <a:bodyPr>
            <a:normAutofit/>
          </a:bodyPr>
          <a:lstStyle/>
          <a:p>
            <a:r>
              <a:rPr lang="en-US" dirty="0"/>
              <a:t>The State Bank of Pakistan’s policy for frequency of inspection of banks and DFIs is designed to provide flexibility in scheduling inspections consistent with the need to maintain safety and soundness. </a:t>
            </a:r>
            <a:endParaRPr lang="en-US" dirty="0" smtClean="0"/>
          </a:p>
        </p:txBody>
      </p:sp>
      <p:sp>
        <p:nvSpPr>
          <p:cNvPr id="4" name="Slide Number Placeholder 3"/>
          <p:cNvSpPr>
            <a:spLocks noGrp="1"/>
          </p:cNvSpPr>
          <p:nvPr>
            <p:ph type="sldNum" sz="quarter" idx="12"/>
          </p:nvPr>
        </p:nvSpPr>
        <p:spPr/>
        <p:txBody>
          <a:bodyPr/>
          <a:lstStyle/>
          <a:p>
            <a:fld id="{9F33355B-5AA6-4DF9-BF65-5EFE2788C632}" type="slidenum">
              <a:rPr lang="en-US" smtClean="0"/>
              <a:pPr/>
              <a:t>36</a:t>
            </a:fld>
            <a:endParaRPr lang="en-US"/>
          </a:p>
        </p:txBody>
      </p:sp>
    </p:spTree>
    <p:extLst>
      <p:ext uri="{BB962C8B-B14F-4D97-AF65-F5344CB8AC3E}">
        <p14:creationId xmlns="" xmlns:p14="http://schemas.microsoft.com/office/powerpoint/2010/main" val="356165204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 Policy of SBP (Contd.)</a:t>
            </a:r>
            <a:endParaRPr lang="en-US" dirty="0"/>
          </a:p>
        </p:txBody>
      </p:sp>
      <p:sp>
        <p:nvSpPr>
          <p:cNvPr id="3" name="Content Placeholder 2"/>
          <p:cNvSpPr>
            <a:spLocks noGrp="1"/>
          </p:cNvSpPr>
          <p:nvPr>
            <p:ph idx="1"/>
          </p:nvPr>
        </p:nvSpPr>
        <p:spPr/>
        <p:txBody>
          <a:bodyPr/>
          <a:lstStyle/>
          <a:p>
            <a:r>
              <a:rPr lang="en-US" dirty="0"/>
              <a:t>The policy provides a framework within which supervisory ratings, surveillance and financial monitoring results, and other appropriate indicators of banks soundness, are to be considered in carrying out the State Bank of Pakistan’s fundamental policy of subjecting each bank and non-bank financial institution under its supervision to a periodic on-site inspection.</a:t>
            </a:r>
          </a:p>
          <a:p>
            <a:endParaRPr lang="en-US" dirty="0"/>
          </a:p>
        </p:txBody>
      </p:sp>
      <p:sp>
        <p:nvSpPr>
          <p:cNvPr id="4" name="Slide Number Placeholder 3"/>
          <p:cNvSpPr>
            <a:spLocks noGrp="1"/>
          </p:cNvSpPr>
          <p:nvPr>
            <p:ph type="sldNum" sz="quarter" idx="12"/>
          </p:nvPr>
        </p:nvSpPr>
        <p:spPr/>
        <p:txBody>
          <a:bodyPr/>
          <a:lstStyle/>
          <a:p>
            <a:fld id="{9F33355B-5AA6-4DF9-BF65-5EFE2788C632}" type="slidenum">
              <a:rPr lang="en-US" smtClean="0"/>
              <a:pPr/>
              <a:t>37</a:t>
            </a:fld>
            <a:endParaRPr lang="en-US"/>
          </a:p>
        </p:txBody>
      </p:sp>
    </p:spTree>
    <p:extLst>
      <p:ext uri="{BB962C8B-B14F-4D97-AF65-F5344CB8AC3E}">
        <p14:creationId xmlns="" xmlns:p14="http://schemas.microsoft.com/office/powerpoint/2010/main" val="12761431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 Policy of SBP (Contd.)</a:t>
            </a:r>
            <a:endParaRPr lang="en-US" dirty="0"/>
          </a:p>
        </p:txBody>
      </p:sp>
      <p:sp>
        <p:nvSpPr>
          <p:cNvPr id="3" name="Content Placeholder 2"/>
          <p:cNvSpPr>
            <a:spLocks noGrp="1"/>
          </p:cNvSpPr>
          <p:nvPr>
            <p:ph idx="1"/>
          </p:nvPr>
        </p:nvSpPr>
        <p:spPr/>
        <p:txBody>
          <a:bodyPr>
            <a:normAutofit/>
          </a:bodyPr>
          <a:lstStyle/>
          <a:p>
            <a:r>
              <a:rPr lang="en-US" dirty="0"/>
              <a:t>With a view to streamline the approach and the underlying procedures for effective and efficient banking supervision State Bank of Pakistan has embarked upon a major overhauling of its own capabilities so as to bring them at par with international practices. </a:t>
            </a:r>
          </a:p>
        </p:txBody>
      </p:sp>
      <p:sp>
        <p:nvSpPr>
          <p:cNvPr id="4" name="Slide Number Placeholder 3"/>
          <p:cNvSpPr>
            <a:spLocks noGrp="1"/>
          </p:cNvSpPr>
          <p:nvPr>
            <p:ph type="sldNum" sz="quarter" idx="12"/>
          </p:nvPr>
        </p:nvSpPr>
        <p:spPr/>
        <p:txBody>
          <a:bodyPr/>
          <a:lstStyle/>
          <a:p>
            <a:fld id="{9F33355B-5AA6-4DF9-BF65-5EFE2788C632}" type="slidenum">
              <a:rPr lang="en-US" smtClean="0"/>
              <a:pPr/>
              <a:t>38</a:t>
            </a:fld>
            <a:endParaRPr lang="en-US"/>
          </a:p>
        </p:txBody>
      </p:sp>
    </p:spTree>
    <p:extLst>
      <p:ext uri="{BB962C8B-B14F-4D97-AF65-F5344CB8AC3E}">
        <p14:creationId xmlns="" xmlns:p14="http://schemas.microsoft.com/office/powerpoint/2010/main" val="36116811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 Policy of SBP (Contd.)</a:t>
            </a:r>
            <a:endParaRPr lang="en-US" dirty="0"/>
          </a:p>
        </p:txBody>
      </p:sp>
      <p:sp>
        <p:nvSpPr>
          <p:cNvPr id="3" name="Content Placeholder 2"/>
          <p:cNvSpPr>
            <a:spLocks noGrp="1"/>
          </p:cNvSpPr>
          <p:nvPr>
            <p:ph idx="1"/>
          </p:nvPr>
        </p:nvSpPr>
        <p:spPr/>
        <p:txBody>
          <a:bodyPr/>
          <a:lstStyle/>
          <a:p>
            <a:r>
              <a:rPr lang="en-US" dirty="0"/>
              <a:t>This entailed hiring of services of consultants of world repute (M/s. Arthur Andersen) under the FSID Project of the World Bank. </a:t>
            </a:r>
            <a:endParaRPr lang="en-US" dirty="0" smtClean="0"/>
          </a:p>
          <a:p>
            <a:r>
              <a:rPr lang="en-US" dirty="0" smtClean="0"/>
              <a:t>These </a:t>
            </a:r>
            <a:r>
              <a:rPr lang="en-US" dirty="0"/>
              <a:t>Consultants have compiled extensive on-site and off-site manuals. Besides qualified and professional trained human resource have been recruited and rigorous theoretical and hands-on training has been provided to them. </a:t>
            </a:r>
          </a:p>
          <a:p>
            <a:endParaRPr lang="en-US" dirty="0"/>
          </a:p>
        </p:txBody>
      </p:sp>
      <p:sp>
        <p:nvSpPr>
          <p:cNvPr id="4" name="Slide Number Placeholder 3"/>
          <p:cNvSpPr>
            <a:spLocks noGrp="1"/>
          </p:cNvSpPr>
          <p:nvPr>
            <p:ph type="sldNum" sz="quarter" idx="12"/>
          </p:nvPr>
        </p:nvSpPr>
        <p:spPr/>
        <p:txBody>
          <a:bodyPr/>
          <a:lstStyle/>
          <a:p>
            <a:fld id="{9F33355B-5AA6-4DF9-BF65-5EFE2788C632}" type="slidenum">
              <a:rPr lang="en-US" smtClean="0"/>
              <a:pPr/>
              <a:t>39</a:t>
            </a:fld>
            <a:endParaRPr lang="en-US"/>
          </a:p>
        </p:txBody>
      </p:sp>
    </p:spTree>
    <p:extLst>
      <p:ext uri="{BB962C8B-B14F-4D97-AF65-F5344CB8AC3E}">
        <p14:creationId xmlns="" xmlns:p14="http://schemas.microsoft.com/office/powerpoint/2010/main" val="8922506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 Policy of SBP (Contd.)</a:t>
            </a:r>
            <a:endParaRPr lang="en-US" dirty="0"/>
          </a:p>
        </p:txBody>
      </p:sp>
      <p:sp>
        <p:nvSpPr>
          <p:cNvPr id="3" name="Content Placeholder 2"/>
          <p:cNvSpPr>
            <a:spLocks noGrp="1"/>
          </p:cNvSpPr>
          <p:nvPr>
            <p:ph idx="1"/>
          </p:nvPr>
        </p:nvSpPr>
        <p:spPr/>
        <p:txBody>
          <a:bodyPr/>
          <a:lstStyle/>
          <a:p>
            <a:r>
              <a:rPr lang="en-US" dirty="0"/>
              <a:t>With the shift in supervisory focus from ‘compliance oriented’ to ‘Risk Assessment Approach’ State Bank of Pakistan has developed a uniform bank rating system in conformity with international standards/benchmarks. </a:t>
            </a:r>
            <a:endParaRPr lang="en-US" dirty="0" smtClean="0"/>
          </a:p>
          <a:p>
            <a:r>
              <a:rPr lang="en-US" dirty="0" smtClean="0"/>
              <a:t>Now </a:t>
            </a:r>
            <a:r>
              <a:rPr lang="en-US" dirty="0"/>
              <a:t>each bank is appraised under the </a:t>
            </a:r>
            <a:r>
              <a:rPr lang="en-US" dirty="0" smtClean="0"/>
              <a:t>CAMELS </a:t>
            </a:r>
            <a:r>
              <a:rPr lang="en-US" dirty="0"/>
              <a:t>Rating System.</a:t>
            </a:r>
          </a:p>
          <a:p>
            <a:endParaRPr lang="en-US" dirty="0"/>
          </a:p>
        </p:txBody>
      </p:sp>
      <p:sp>
        <p:nvSpPr>
          <p:cNvPr id="4" name="Slide Number Placeholder 3"/>
          <p:cNvSpPr>
            <a:spLocks noGrp="1"/>
          </p:cNvSpPr>
          <p:nvPr>
            <p:ph type="sldNum" sz="quarter" idx="12"/>
          </p:nvPr>
        </p:nvSpPr>
        <p:spPr/>
        <p:txBody>
          <a:bodyPr/>
          <a:lstStyle/>
          <a:p>
            <a:fld id="{9F33355B-5AA6-4DF9-BF65-5EFE2788C632}" type="slidenum">
              <a:rPr lang="en-US" smtClean="0"/>
              <a:pPr/>
              <a:t>40</a:t>
            </a:fld>
            <a:endParaRPr lang="en-US"/>
          </a:p>
        </p:txBody>
      </p:sp>
    </p:spTree>
    <p:extLst>
      <p:ext uri="{BB962C8B-B14F-4D97-AF65-F5344CB8AC3E}">
        <p14:creationId xmlns="" xmlns:p14="http://schemas.microsoft.com/office/powerpoint/2010/main" val="13118346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Monitoring Policy of SBP (Contd.)</a:t>
            </a:r>
            <a:endParaRPr lang="en-US" dirty="0"/>
          </a:p>
        </p:txBody>
      </p:sp>
      <p:sp>
        <p:nvSpPr>
          <p:cNvPr id="3" name="Content Placeholder 2"/>
          <p:cNvSpPr>
            <a:spLocks noGrp="1"/>
          </p:cNvSpPr>
          <p:nvPr>
            <p:ph idx="1"/>
          </p:nvPr>
        </p:nvSpPr>
        <p:spPr/>
        <p:txBody>
          <a:bodyPr>
            <a:normAutofit lnSpcReduction="10000"/>
          </a:bodyPr>
          <a:lstStyle/>
          <a:p>
            <a:r>
              <a:rPr lang="en-US" dirty="0"/>
              <a:t>In order to portray a legitimate and true financial condition of a bank the off-site surveillance system and the on-site inspection functions of banking supervision work extremely close together. </a:t>
            </a:r>
            <a:endParaRPr lang="en-US" dirty="0" smtClean="0"/>
          </a:p>
          <a:p>
            <a:r>
              <a:rPr lang="en-US" dirty="0" smtClean="0"/>
              <a:t>As </a:t>
            </a:r>
            <a:r>
              <a:rPr lang="en-US" dirty="0"/>
              <a:t>a result of these close coordination bank ratings reflects as accurately as possible, the true financial condition of a bank and the banking system as a whole.</a:t>
            </a:r>
          </a:p>
          <a:p>
            <a:endParaRPr lang="en-US" dirty="0"/>
          </a:p>
        </p:txBody>
      </p:sp>
      <p:sp>
        <p:nvSpPr>
          <p:cNvPr id="4" name="Slide Number Placeholder 3"/>
          <p:cNvSpPr>
            <a:spLocks noGrp="1"/>
          </p:cNvSpPr>
          <p:nvPr>
            <p:ph type="sldNum" sz="quarter" idx="12"/>
          </p:nvPr>
        </p:nvSpPr>
        <p:spPr/>
        <p:txBody>
          <a:bodyPr/>
          <a:lstStyle/>
          <a:p>
            <a:fld id="{9F33355B-5AA6-4DF9-BF65-5EFE2788C632}" type="slidenum">
              <a:rPr lang="en-US" smtClean="0"/>
              <a:pPr/>
              <a:t>41</a:t>
            </a:fld>
            <a:endParaRPr lang="en-US"/>
          </a:p>
        </p:txBody>
      </p:sp>
    </p:spTree>
    <p:extLst>
      <p:ext uri="{BB962C8B-B14F-4D97-AF65-F5344CB8AC3E}">
        <p14:creationId xmlns="" xmlns:p14="http://schemas.microsoft.com/office/powerpoint/2010/main" val="336848532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this session</a:t>
            </a:r>
            <a:endParaRPr lang="en-US" dirty="0"/>
          </a:p>
        </p:txBody>
      </p:sp>
      <p:sp>
        <p:nvSpPr>
          <p:cNvPr id="3" name="Content Placeholder 2"/>
          <p:cNvSpPr>
            <a:spLocks noGrp="1"/>
          </p:cNvSpPr>
          <p:nvPr>
            <p:ph idx="1"/>
          </p:nvPr>
        </p:nvSpPr>
        <p:spPr/>
        <p:txBody>
          <a:bodyPr/>
          <a:lstStyle/>
          <a:p>
            <a:r>
              <a:rPr lang="en-US" dirty="0" smtClean="0"/>
              <a:t>Banking sector Supervision in Pakistan</a:t>
            </a:r>
          </a:p>
          <a:p>
            <a:r>
              <a:rPr lang="en-US" dirty="0" smtClean="0"/>
              <a:t>Financial sector of Pakistan</a:t>
            </a:r>
          </a:p>
          <a:p>
            <a:r>
              <a:rPr lang="en-US" dirty="0" smtClean="0"/>
              <a:t>Banking Companies Ordinance</a:t>
            </a:r>
          </a:p>
          <a:p>
            <a:r>
              <a:rPr lang="en-US" dirty="0" smtClean="0"/>
              <a:t>Powers of State Bank of Pakistan</a:t>
            </a:r>
          </a:p>
          <a:p>
            <a:r>
              <a:rPr lang="en-US" dirty="0" smtClean="0"/>
              <a:t>Prudential Regulation for Banks</a:t>
            </a:r>
          </a:p>
          <a:p>
            <a:r>
              <a:rPr lang="en-US" dirty="0" smtClean="0"/>
              <a:t>Off site --- On site Monitoring at SBP</a:t>
            </a:r>
          </a:p>
          <a:p>
            <a:r>
              <a:rPr lang="en-US" dirty="0" smtClean="0"/>
              <a:t>Monitoring policy of SBP</a:t>
            </a:r>
          </a:p>
          <a:p>
            <a:endParaRPr lang="en-US" dirty="0"/>
          </a:p>
        </p:txBody>
      </p:sp>
      <p:sp>
        <p:nvSpPr>
          <p:cNvPr id="4" name="Slide Number Placeholder 3"/>
          <p:cNvSpPr>
            <a:spLocks noGrp="1"/>
          </p:cNvSpPr>
          <p:nvPr>
            <p:ph type="sldNum" sz="quarter" idx="12"/>
          </p:nvPr>
        </p:nvSpPr>
        <p:spPr/>
        <p:txBody>
          <a:bodyPr/>
          <a:lstStyle/>
          <a:p>
            <a:fld id="{763DFE81-7ED6-4E5F-881B-CF9D5FB5153A}" type="slidenum">
              <a:rPr lang="en-US" smtClean="0"/>
              <a:pPr/>
              <a:t>42</a:t>
            </a:fld>
            <a:endParaRPr lang="en-US"/>
          </a:p>
        </p:txBody>
      </p:sp>
    </p:spTree>
    <p:extLst>
      <p:ext uri="{BB962C8B-B14F-4D97-AF65-F5344CB8AC3E}">
        <p14:creationId xmlns="" xmlns:p14="http://schemas.microsoft.com/office/powerpoint/2010/main" val="74703252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9F33355B-5AA6-4DF9-BF65-5EFE2788C632}" type="slidenum">
              <a:rPr lang="en-US" smtClean="0"/>
              <a:pPr/>
              <a:t>43</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TotalTime>
  <Words>2042</Words>
  <Application>Microsoft Office PowerPoint</Application>
  <PresentationFormat>On-screen Show (4:3)</PresentationFormat>
  <Paragraphs>195</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MBF-705 LEGAL AND REGULATORY ASPECTS OF BANKING SUPERVISION</vt:lpstr>
      <vt:lpstr>Summary of last session</vt:lpstr>
      <vt:lpstr>Agenda of this session</vt:lpstr>
      <vt:lpstr>Banking Sector Supervision in Pakistan</vt:lpstr>
      <vt:lpstr>Banking Sector Supervision in Pakistan (Contd.)</vt:lpstr>
      <vt:lpstr>Banking Sector Supervision in Pakistan (Contd.)</vt:lpstr>
      <vt:lpstr>Financial Sector of Pakistan</vt:lpstr>
      <vt:lpstr>Financial Sector of Pakistan (Contd.)</vt:lpstr>
      <vt:lpstr>Financial Sector of Pakistan (Contd.)</vt:lpstr>
      <vt:lpstr>Financial Sector of Pakistan (Contd.)</vt:lpstr>
      <vt:lpstr>Financial Sector of Pakistan (Contd.)</vt:lpstr>
      <vt:lpstr>Financial Sector of Pakistan (Contd.)</vt:lpstr>
      <vt:lpstr>Financial Sector of Pakistan (Contd.)</vt:lpstr>
      <vt:lpstr>Financial Sector of Pakistan (Contd.)</vt:lpstr>
      <vt:lpstr>Banking Companies Ordinance</vt:lpstr>
      <vt:lpstr>Banking Companies Ordinance(Contd.)</vt:lpstr>
      <vt:lpstr>Banking Companies Ordinance(Contd.)</vt:lpstr>
      <vt:lpstr>Powers of State Bank of Pakistan</vt:lpstr>
      <vt:lpstr>Powers of State Bank of Pakistan (Contd.)</vt:lpstr>
      <vt:lpstr>Powers of State Bank of Pakistan (Contd.)</vt:lpstr>
      <vt:lpstr>Powers of State Bank of Pakistan (Contd.)</vt:lpstr>
      <vt:lpstr>Prudential Regulations for Banks</vt:lpstr>
      <vt:lpstr>Prudential Regulations for Banks (Contd.)</vt:lpstr>
      <vt:lpstr>Prudential Regulations for Banks (Contd.)</vt:lpstr>
      <vt:lpstr>Prudential Regulations for Banks (Contd.)</vt:lpstr>
      <vt:lpstr>Prudential Regulations for Banks (Contd.)</vt:lpstr>
      <vt:lpstr>Prudential Regulations for Banks (Contd.)</vt:lpstr>
      <vt:lpstr>Off-site and On-site Monitoring</vt:lpstr>
      <vt:lpstr>Off-site and On-site Monitoring (Contd.)</vt:lpstr>
      <vt:lpstr>Off-Site Monitoring at BSD</vt:lpstr>
      <vt:lpstr>Off-Site Monitoring at BSD (Contd.)</vt:lpstr>
      <vt:lpstr>Off-Site Monitoring at BSD (Contd.)</vt:lpstr>
      <vt:lpstr>On-site Monitoring at BID</vt:lpstr>
      <vt:lpstr>On-site Monitoring at BID (Contd.)</vt:lpstr>
      <vt:lpstr>On-site Monitoring at BID (Contd.)</vt:lpstr>
      <vt:lpstr>Monitoring Policy of SBP</vt:lpstr>
      <vt:lpstr>Monitoring Policy of SBP (Contd.)</vt:lpstr>
      <vt:lpstr>Monitoring Policy of SBP (Contd.)</vt:lpstr>
      <vt:lpstr>Monitoring Policy of SBP (Contd.)</vt:lpstr>
      <vt:lpstr>Monitoring Policy of SBP (Contd.)</vt:lpstr>
      <vt:lpstr>Monitoring Policy of SBP (Contd.)</vt:lpstr>
      <vt:lpstr>Summary of this session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NTS</cp:lastModifiedBy>
  <cp:revision>13</cp:revision>
  <dcterms:created xsi:type="dcterms:W3CDTF">2013-12-10T06:12:11Z</dcterms:created>
  <dcterms:modified xsi:type="dcterms:W3CDTF">2013-12-10T12:07:57Z</dcterms:modified>
</cp:coreProperties>
</file>