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ink/ink1.xml" ContentType="application/inkml+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87" r:id="rId2"/>
    <p:sldId id="288" r:id="rId3"/>
    <p:sldId id="290" r:id="rId4"/>
    <p:sldId id="257" r:id="rId5"/>
    <p:sldId id="291" r:id="rId6"/>
    <p:sldId id="258" r:id="rId7"/>
    <p:sldId id="259" r:id="rId8"/>
    <p:sldId id="260" r:id="rId9"/>
    <p:sldId id="261" r:id="rId10"/>
    <p:sldId id="292" r:id="rId11"/>
    <p:sldId id="262" r:id="rId12"/>
    <p:sldId id="263" r:id="rId13"/>
    <p:sldId id="293" r:id="rId14"/>
    <p:sldId id="294" r:id="rId15"/>
    <p:sldId id="264" r:id="rId16"/>
    <p:sldId id="295" r:id="rId17"/>
    <p:sldId id="265" r:id="rId18"/>
    <p:sldId id="296" r:id="rId19"/>
    <p:sldId id="266" r:id="rId20"/>
    <p:sldId id="297" r:id="rId21"/>
    <p:sldId id="267" r:id="rId22"/>
    <p:sldId id="298" r:id="rId23"/>
    <p:sldId id="299" r:id="rId24"/>
    <p:sldId id="268" r:id="rId25"/>
    <p:sldId id="269" r:id="rId26"/>
    <p:sldId id="270" r:id="rId27"/>
    <p:sldId id="300" r:id="rId28"/>
    <p:sldId id="271" r:id="rId29"/>
    <p:sldId id="272" r:id="rId30"/>
    <p:sldId id="301" r:id="rId31"/>
    <p:sldId id="274" r:id="rId32"/>
    <p:sldId id="276" r:id="rId33"/>
    <p:sldId id="302" r:id="rId34"/>
    <p:sldId id="277" r:id="rId35"/>
    <p:sldId id="278" r:id="rId36"/>
    <p:sldId id="303" r:id="rId37"/>
    <p:sldId id="304" r:id="rId38"/>
    <p:sldId id="305" r:id="rId39"/>
    <p:sldId id="306" r:id="rId40"/>
    <p:sldId id="307" r:id="rId41"/>
    <p:sldId id="289"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ABB654-F977-43A2-9D70-4CD2FB19D2A9}" type="datetimeFigureOut">
              <a:rPr lang="en-US" smtClean="0"/>
              <a:pPr/>
              <a:t>12/6/2013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C4A230-2856-4245-9C0D-89A2AF70FB04}" type="slidenum">
              <a:rPr lang="en-US" smtClean="0"/>
              <a:pPr/>
              <a:t>‹#›</a:t>
            </a:fld>
            <a:endParaRPr lang="en-US"/>
          </a:p>
        </p:txBody>
      </p:sp>
    </p:spTree>
    <p:extLst>
      <p:ext uri="{BB962C8B-B14F-4D97-AF65-F5344CB8AC3E}">
        <p14:creationId xmlns:p14="http://schemas.microsoft.com/office/powerpoint/2010/main" xmlns="" val="471522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1864526-DEED-45FE-8205-C4D4539FFD7A}" type="datetime1">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1351319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3C9BAC-B41F-422A-BA77-D65E63757457}" type="datetime1">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2347783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5C9813-3EE2-4C3F-8E8E-D803D7D60791}" type="datetime1">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1788658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FBB6C5-63CB-4E54-A167-65F46ACCC69F}" type="datetime1">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4232977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9EF7DE-70FD-49E5-BA5F-FAEE84B108B1}" type="datetime1">
              <a:rPr lang="en-US" smtClean="0"/>
              <a:pPr/>
              <a:t>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1663297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3CF2C7-E815-484E-BC23-CE64447E96D8}" type="datetime1">
              <a:rPr lang="en-US" smtClean="0"/>
              <a:pPr/>
              <a:t>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967059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190CB9-0912-43CD-AB02-46DA28DFE11A}" type="datetime1">
              <a:rPr lang="en-US" smtClean="0"/>
              <a:pPr/>
              <a:t>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197991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13847F-2690-4A9D-B210-2C9B75559E32}" type="datetime1">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1256014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64D03E-7E75-4EDC-9D6F-D725FADABD78}" type="datetime1">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3393704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7F8001-0D12-4EF2-8B80-18D0CE44A638}" type="datetime1">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1562616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DB288D-32A9-4919-A529-0E8D2B760511}" type="datetime1">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2439126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9B6C4-4BCF-4F1F-85D9-73AB054B3D5A}" type="datetime1">
              <a:rPr lang="en-US" smtClean="0"/>
              <a:pPr/>
              <a:t>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3DFE81-7ED6-4E5F-881B-CF9D5FB5153A}" type="slidenum">
              <a:rPr lang="en-US" smtClean="0"/>
              <a:pPr/>
              <a:t>‹#›</a:t>
            </a:fld>
            <a:endParaRPr lang="en-US"/>
          </a:p>
        </p:txBody>
      </p:sp>
    </p:spTree>
    <p:extLst>
      <p:ext uri="{BB962C8B-B14F-4D97-AF65-F5344CB8AC3E}">
        <p14:creationId xmlns:p14="http://schemas.microsoft.com/office/powerpoint/2010/main" xmlns="" val="3456221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133600" cy="369332"/>
          </a:xfrm>
          <a:prstGeom prst="rect">
            <a:avLst/>
          </a:prstGeom>
          <a:noFill/>
        </p:spPr>
        <p:txBody>
          <a:bodyPr wrap="square" rtlCol="0">
            <a:spAutoFit/>
          </a:bodyPr>
          <a:lstStyle/>
          <a:p>
            <a:r>
              <a:rPr lang="en-US" dirty="0" smtClean="0"/>
              <a:t>Session: EIGHTEEN</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20073334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 </a:t>
            </a:r>
            <a:endParaRPr lang="en-US" dirty="0"/>
          </a:p>
        </p:txBody>
      </p:sp>
      <p:sp>
        <p:nvSpPr>
          <p:cNvPr id="3" name="Content Placeholder 2"/>
          <p:cNvSpPr>
            <a:spLocks noGrp="1"/>
          </p:cNvSpPr>
          <p:nvPr>
            <p:ph idx="1"/>
          </p:nvPr>
        </p:nvSpPr>
        <p:spPr/>
        <p:txBody>
          <a:bodyPr/>
          <a:lstStyle/>
          <a:p>
            <a:r>
              <a:rPr lang="en-US" dirty="0" smtClean="0"/>
              <a:t>Supervisory Methodologies</a:t>
            </a:r>
          </a:p>
          <a:p>
            <a:pPr lvl="1"/>
            <a:r>
              <a:rPr lang="en-US" dirty="0" smtClean="0"/>
              <a:t>Off site Surveillance</a:t>
            </a:r>
          </a:p>
          <a:p>
            <a:r>
              <a:rPr lang="en-US" dirty="0" smtClean="0"/>
              <a:t>Organization Issues</a:t>
            </a:r>
          </a:p>
          <a:p>
            <a:pPr lvl="1"/>
            <a:r>
              <a:rPr lang="en-US" dirty="0" smtClean="0"/>
              <a:t>Staffing and Compensation</a:t>
            </a:r>
          </a:p>
          <a:p>
            <a:pPr lvl="1"/>
            <a:r>
              <a:rPr lang="en-US" dirty="0" smtClean="0"/>
              <a:t>Career Path</a:t>
            </a:r>
          </a:p>
          <a:p>
            <a:pPr lvl="1"/>
            <a:r>
              <a:rPr lang="en-US" dirty="0" smtClean="0"/>
              <a:t>Training</a:t>
            </a:r>
          </a:p>
          <a:p>
            <a:r>
              <a:rPr lang="en-US" dirty="0" smtClean="0"/>
              <a:t>Inaction in Restructuring Banks</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2</a:t>
            </a:fld>
            <a:endParaRPr lang="en-US"/>
          </a:p>
        </p:txBody>
      </p:sp>
    </p:spTree>
    <p:extLst>
      <p:ext uri="{BB962C8B-B14F-4D97-AF65-F5344CB8AC3E}">
        <p14:creationId xmlns:p14="http://schemas.microsoft.com/office/powerpoint/2010/main" xmlns="" val="2873643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dirty="0" smtClean="0"/>
              <a:t>Examples of Bank Supervision Approaches</a:t>
            </a:r>
          </a:p>
          <a:p>
            <a:pPr lvl="1"/>
            <a:r>
              <a:rPr lang="en-US" dirty="0" smtClean="0"/>
              <a:t>Bank Supervision in Britain</a:t>
            </a:r>
          </a:p>
          <a:p>
            <a:pPr lvl="1"/>
            <a:r>
              <a:rPr lang="en-US" dirty="0" smtClean="0"/>
              <a:t>Bank Supervision in Continental Europe</a:t>
            </a:r>
          </a:p>
          <a:p>
            <a:pPr lvl="1"/>
            <a:r>
              <a:rPr lang="en-US" dirty="0" smtClean="0"/>
              <a:t>Bank Supervision in United States</a:t>
            </a:r>
          </a:p>
          <a:p>
            <a:pPr lvl="1"/>
            <a:r>
              <a:rPr lang="en-US" dirty="0" smtClean="0"/>
              <a:t>Bank Supervision in Pakistan</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3</a:t>
            </a:fld>
            <a:endParaRPr lang="en-US"/>
          </a:p>
        </p:txBody>
      </p:sp>
    </p:spTree>
    <p:extLst>
      <p:ext uri="{BB962C8B-B14F-4D97-AF65-F5344CB8AC3E}">
        <p14:creationId xmlns:p14="http://schemas.microsoft.com/office/powerpoint/2010/main" xmlns="" val="27053675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Bank Supervision in </a:t>
            </a:r>
            <a:r>
              <a:rPr lang="en-US" dirty="0" smtClean="0"/>
              <a:t>Britain</a:t>
            </a:r>
            <a:endParaRPr lang="en-US" dirty="0"/>
          </a:p>
        </p:txBody>
      </p:sp>
      <p:sp>
        <p:nvSpPr>
          <p:cNvPr id="3" name="Content Placeholder 2"/>
          <p:cNvSpPr>
            <a:spLocks noGrp="1"/>
          </p:cNvSpPr>
          <p:nvPr>
            <p:ph idx="1"/>
          </p:nvPr>
        </p:nvSpPr>
        <p:spPr/>
        <p:txBody>
          <a:bodyPr>
            <a:normAutofit/>
          </a:bodyPr>
          <a:lstStyle/>
          <a:p>
            <a:r>
              <a:rPr lang="en-US" dirty="0"/>
              <a:t>The informal approach to bank supervision is best exemplified by the approach taken by the Bank of England. </a:t>
            </a:r>
            <a:endParaRPr lang="en-US" dirty="0" smtClean="0"/>
          </a:p>
          <a:p>
            <a:r>
              <a:rPr lang="en-US" dirty="0" smtClean="0"/>
              <a:t>In </a:t>
            </a:r>
            <a:r>
              <a:rPr lang="en-US" dirty="0"/>
              <a:t>Britain, supervision was traditionally carried out by the Bank of England in consultation with banks.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4</a:t>
            </a:fld>
            <a:endParaRPr lang="en-US"/>
          </a:p>
        </p:txBody>
      </p:sp>
    </p:spTree>
    <p:extLst>
      <p:ext uri="{BB962C8B-B14F-4D97-AF65-F5344CB8AC3E}">
        <p14:creationId xmlns:p14="http://schemas.microsoft.com/office/powerpoint/2010/main" xmlns="" val="22420914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r>
              <a:rPr lang="en-US" dirty="0" smtClean="0"/>
              <a:t>Moral suasion, discretion, and personal contact were the principal tools of bank supervisors. Each bank had an individual relationship with the Bank of England.</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5</a:t>
            </a:fld>
            <a:endParaRPr lang="en-US"/>
          </a:p>
        </p:txBody>
      </p:sp>
    </p:spTree>
    <p:extLst>
      <p:ext uri="{BB962C8B-B14F-4D97-AF65-F5344CB8AC3E}">
        <p14:creationId xmlns:p14="http://schemas.microsoft.com/office/powerpoint/2010/main" xmlns="" val="10049695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r>
              <a:rPr lang="en-US" dirty="0"/>
              <a:t>Banks made prudential returns but, unlike other systems of supervision where examiners conduct onsite examinations to verify and extract information, the responsibility for passing on information to the Bank of England rested solely with the banks.</a:t>
            </a:r>
          </a:p>
        </p:txBody>
      </p:sp>
      <p:sp>
        <p:nvSpPr>
          <p:cNvPr id="4" name="Slide Number Placeholder 3"/>
          <p:cNvSpPr>
            <a:spLocks noGrp="1"/>
          </p:cNvSpPr>
          <p:nvPr>
            <p:ph type="sldNum" sz="quarter" idx="12"/>
          </p:nvPr>
        </p:nvSpPr>
        <p:spPr/>
        <p:txBody>
          <a:bodyPr/>
          <a:lstStyle/>
          <a:p>
            <a:fld id="{763DFE81-7ED6-4E5F-881B-CF9D5FB5153A}" type="slidenum">
              <a:rPr lang="en-US" smtClean="0"/>
              <a:pPr/>
              <a:t>6</a:t>
            </a:fld>
            <a:endParaRPr lang="en-US"/>
          </a:p>
        </p:txBody>
      </p:sp>
    </p:spTree>
    <p:extLst>
      <p:ext uri="{BB962C8B-B14F-4D97-AF65-F5344CB8AC3E}">
        <p14:creationId xmlns:p14="http://schemas.microsoft.com/office/powerpoint/2010/main" xmlns="" val="2128166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r>
              <a:rPr lang="en-US" dirty="0"/>
              <a:t>For many years this system worked relatively well in a highly concentrated banking industry. </a:t>
            </a:r>
            <a:endParaRPr lang="en-US" dirty="0" smtClean="0"/>
          </a:p>
          <a:p>
            <a:r>
              <a:rPr lang="en-US" dirty="0" smtClean="0"/>
              <a:t>However</a:t>
            </a:r>
            <a:r>
              <a:rPr lang="en-US" dirty="0"/>
              <a:t>, the system came under stress when the number of banks increased as a result of the creation of so-called secondary banks and the influx of foreign banks in the late 1960s and early 1970s.</a:t>
            </a:r>
          </a:p>
        </p:txBody>
      </p:sp>
      <p:sp>
        <p:nvSpPr>
          <p:cNvPr id="4" name="Slide Number Placeholder 3"/>
          <p:cNvSpPr>
            <a:spLocks noGrp="1"/>
          </p:cNvSpPr>
          <p:nvPr>
            <p:ph type="sldNum" sz="quarter" idx="12"/>
          </p:nvPr>
        </p:nvSpPr>
        <p:spPr/>
        <p:txBody>
          <a:bodyPr/>
          <a:lstStyle/>
          <a:p>
            <a:fld id="{763DFE81-7ED6-4E5F-881B-CF9D5FB5153A}" type="slidenum">
              <a:rPr lang="en-US" smtClean="0"/>
              <a:pPr/>
              <a:t>7</a:t>
            </a:fld>
            <a:endParaRPr lang="en-US"/>
          </a:p>
        </p:txBody>
      </p:sp>
    </p:spTree>
    <p:extLst>
      <p:ext uri="{BB962C8B-B14F-4D97-AF65-F5344CB8AC3E}">
        <p14:creationId xmlns:p14="http://schemas.microsoft.com/office/powerpoint/2010/main" xmlns="" val="4255611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r>
              <a:rPr lang="en-US" dirty="0"/>
              <a:t>The flaws of the informal system, which relied on information provided by management but without an independent assessment of the quality of bank portfolios and of the adequacy of provisions for possible loan losses, became </a:t>
            </a:r>
            <a:r>
              <a:rPr lang="en-US" dirty="0" smtClean="0"/>
              <a:t>apparent.</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8</a:t>
            </a:fld>
            <a:endParaRPr lang="en-US"/>
          </a:p>
        </p:txBody>
      </p:sp>
    </p:spTree>
    <p:extLst>
      <p:ext uri="{BB962C8B-B14F-4D97-AF65-F5344CB8AC3E}">
        <p14:creationId xmlns:p14="http://schemas.microsoft.com/office/powerpoint/2010/main" xmlns="" val="2554648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normAutofit/>
          </a:bodyPr>
          <a:lstStyle/>
          <a:p>
            <a:r>
              <a:rPr lang="en-US" dirty="0"/>
              <a:t>Gradually, the British authorities adopted a more legalistic approach to bank regulation and supervision that brought British practice closer to continental European practice.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9</a:t>
            </a:fld>
            <a:endParaRPr lang="en-US"/>
          </a:p>
        </p:txBody>
      </p:sp>
    </p:spTree>
    <p:extLst>
      <p:ext uri="{BB962C8B-B14F-4D97-AF65-F5344CB8AC3E}">
        <p14:creationId xmlns:p14="http://schemas.microsoft.com/office/powerpoint/2010/main" xmlns="" val="32429854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r>
              <a:rPr lang="en-US" dirty="0" smtClean="0"/>
              <a:t>The British authorities effectively delegated on-site inspections to external auditors by strengthening the reporting requirements of banks' auditors to the Bank of England.</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10</a:t>
            </a:fld>
            <a:endParaRPr lang="en-US"/>
          </a:p>
        </p:txBody>
      </p:sp>
    </p:spTree>
    <p:extLst>
      <p:ext uri="{BB962C8B-B14F-4D97-AF65-F5344CB8AC3E}">
        <p14:creationId xmlns:p14="http://schemas.microsoft.com/office/powerpoint/2010/main" xmlns="" val="13508251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r>
              <a:rPr lang="en-US" dirty="0"/>
              <a:t>Steps were also taken to improve the off-site surveillance capability of the Bank of England.</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11</a:t>
            </a:fld>
            <a:endParaRPr lang="en-US"/>
          </a:p>
        </p:txBody>
      </p:sp>
    </p:spTree>
    <p:extLst>
      <p:ext uri="{BB962C8B-B14F-4D97-AF65-F5344CB8AC3E}">
        <p14:creationId xmlns:p14="http://schemas.microsoft.com/office/powerpoint/2010/main" xmlns="" val="3242969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normAutofit/>
          </a:bodyPr>
          <a:lstStyle/>
          <a:p>
            <a:r>
              <a:rPr lang="en-US" dirty="0"/>
              <a:t>For the informal approach to be effective, the U.K. experience would seem to suggest that several key conditions must exist: </a:t>
            </a:r>
            <a:endParaRPr lang="en-US" dirty="0" smtClean="0"/>
          </a:p>
          <a:p>
            <a:pPr lvl="1"/>
            <a:r>
              <a:rPr lang="en-US" dirty="0" smtClean="0"/>
              <a:t>a </a:t>
            </a:r>
            <a:r>
              <a:rPr lang="en-US" dirty="0"/>
              <a:t>small number of banks, </a:t>
            </a:r>
            <a:endParaRPr lang="en-US" dirty="0" smtClean="0"/>
          </a:p>
          <a:p>
            <a:pPr lvl="1"/>
            <a:r>
              <a:rPr lang="en-US" dirty="0" smtClean="0"/>
              <a:t>a </a:t>
            </a:r>
            <a:r>
              <a:rPr lang="en-US" dirty="0"/>
              <a:t>strong central authority</a:t>
            </a:r>
            <a:r>
              <a:rPr lang="en-US" dirty="0" smtClean="0"/>
              <a:t>,</a:t>
            </a:r>
          </a:p>
          <a:p>
            <a:pPr lvl="1"/>
            <a:r>
              <a:rPr lang="en-US" dirty="0" smtClean="0"/>
              <a:t> </a:t>
            </a:r>
            <a:r>
              <a:rPr lang="en-US" dirty="0"/>
              <a:t>a tradition of close cooperation between government and industry as well as close personal relationships between bankers and supervisors,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12</a:t>
            </a:fld>
            <a:endParaRPr lang="en-US"/>
          </a:p>
        </p:txBody>
      </p:sp>
    </p:spTree>
    <p:extLst>
      <p:ext uri="{BB962C8B-B14F-4D97-AF65-F5344CB8AC3E}">
        <p14:creationId xmlns:p14="http://schemas.microsoft.com/office/powerpoint/2010/main" xmlns="" val="16608131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pPr marL="342900" lvl="1" indent="-342900"/>
            <a:r>
              <a:rPr lang="en-US" dirty="0" smtClean="0"/>
              <a:t>a highly skilled work force, </a:t>
            </a:r>
          </a:p>
          <a:p>
            <a:pPr marL="342900" lvl="1" indent="-342900"/>
            <a:r>
              <a:rPr lang="en-US" dirty="0" smtClean="0"/>
              <a:t>effective management systems within the banks themselves, </a:t>
            </a:r>
          </a:p>
          <a:p>
            <a:pPr marL="342900" lvl="1" indent="-342900"/>
            <a:r>
              <a:rPr lang="en-US" dirty="0" smtClean="0"/>
              <a:t>strong auditing and accounting practices, and full disclosure to ensure market discipline. </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13</a:t>
            </a:fld>
            <a:endParaRPr lang="en-US"/>
          </a:p>
        </p:txBody>
      </p:sp>
    </p:spTree>
    <p:extLst>
      <p:ext uri="{BB962C8B-B14F-4D97-AF65-F5344CB8AC3E}">
        <p14:creationId xmlns:p14="http://schemas.microsoft.com/office/powerpoint/2010/main" xmlns="" val="28543551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pPr marL="0" indent="-400050"/>
            <a:r>
              <a:rPr lang="en-US" dirty="0" smtClean="0"/>
              <a:t>Even then, dishonest or fraudulent management could deceive bank supervisors and cause irreparable damage to an institution.</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14</a:t>
            </a:fld>
            <a:endParaRPr lang="en-US"/>
          </a:p>
        </p:txBody>
      </p:sp>
    </p:spTree>
    <p:extLst>
      <p:ext uri="{BB962C8B-B14F-4D97-AF65-F5344CB8AC3E}">
        <p14:creationId xmlns:p14="http://schemas.microsoft.com/office/powerpoint/2010/main" xmlns="" val="35206678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normAutofit/>
          </a:bodyPr>
          <a:lstStyle/>
          <a:p>
            <a:r>
              <a:rPr lang="en-US" dirty="0"/>
              <a:t>This system of informal supervision left a legacy of "hands-off" bank supervision in many former British colonies, which made them ill-prepared for the problems of banking in a developing environment.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15</a:t>
            </a:fld>
            <a:endParaRPr lang="en-US"/>
          </a:p>
        </p:txBody>
      </p:sp>
    </p:spTree>
    <p:extLst>
      <p:ext uri="{BB962C8B-B14F-4D97-AF65-F5344CB8AC3E}">
        <p14:creationId xmlns:p14="http://schemas.microsoft.com/office/powerpoint/2010/main" xmlns="" val="14057149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Supervision in Britain (Contd.)</a:t>
            </a:r>
            <a:endParaRPr lang="en-US" dirty="0"/>
          </a:p>
        </p:txBody>
      </p:sp>
      <p:sp>
        <p:nvSpPr>
          <p:cNvPr id="3" name="Content Placeholder 2"/>
          <p:cNvSpPr>
            <a:spLocks noGrp="1"/>
          </p:cNvSpPr>
          <p:nvPr>
            <p:ph idx="1"/>
          </p:nvPr>
        </p:nvSpPr>
        <p:spPr/>
        <p:txBody>
          <a:bodyPr/>
          <a:lstStyle/>
          <a:p>
            <a:r>
              <a:rPr lang="en-US" dirty="0" smtClean="0"/>
              <a:t>While this does not appear to have created difficulties in some countries, problems have emerged in many other Commonwealth countries in Africa and Asia where indigenous banks were promoted to compete against the hitherto dominant role of foreign banks.</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16</a:t>
            </a:fld>
            <a:endParaRPr lang="en-US"/>
          </a:p>
        </p:txBody>
      </p:sp>
    </p:spTree>
    <p:extLst>
      <p:ext uri="{BB962C8B-B14F-4D97-AF65-F5344CB8AC3E}">
        <p14:creationId xmlns:p14="http://schemas.microsoft.com/office/powerpoint/2010/main" xmlns="" val="10166328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Bank Supervision in Continental </a:t>
            </a:r>
            <a:r>
              <a:rPr lang="en-US" dirty="0" smtClean="0"/>
              <a:t>Europe</a:t>
            </a:r>
            <a:endParaRPr lang="en-US" dirty="0"/>
          </a:p>
        </p:txBody>
      </p:sp>
      <p:sp>
        <p:nvSpPr>
          <p:cNvPr id="3" name="Content Placeholder 2"/>
          <p:cNvSpPr>
            <a:spLocks noGrp="1"/>
          </p:cNvSpPr>
          <p:nvPr>
            <p:ph idx="1"/>
          </p:nvPr>
        </p:nvSpPr>
        <p:spPr/>
        <p:txBody>
          <a:bodyPr>
            <a:normAutofit/>
          </a:bodyPr>
          <a:lstStyle/>
          <a:p>
            <a:r>
              <a:rPr lang="en-US" dirty="0"/>
              <a:t>The model of bank supervision found in continental European countries is based on a legalistic approach that stipulates various ratios that the banks must observe but delegates the on-site examination of banks and the verification of their records to external </a:t>
            </a:r>
            <a:r>
              <a:rPr lang="en-US" dirty="0" smtClean="0"/>
              <a:t>auditors.</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17</a:t>
            </a:fld>
            <a:endParaRPr lang="en-US"/>
          </a:p>
        </p:txBody>
      </p:sp>
    </p:spTree>
    <p:extLst>
      <p:ext uri="{BB962C8B-B14F-4D97-AF65-F5344CB8AC3E}">
        <p14:creationId xmlns:p14="http://schemas.microsoft.com/office/powerpoint/2010/main" xmlns="" val="3732673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lstStyle/>
          <a:p>
            <a:r>
              <a:rPr lang="en-US" dirty="0" smtClean="0"/>
              <a:t>In Belgium, special auditors are appointed and paid by the authorities. </a:t>
            </a:r>
          </a:p>
          <a:p>
            <a:r>
              <a:rPr lang="en-US" dirty="0" smtClean="0"/>
              <a:t>In Switzerland, the auditors are licensed by the Federal Banking Commission and are subject to special statutory duties.</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18</a:t>
            </a:fld>
            <a:endParaRPr lang="en-US"/>
          </a:p>
        </p:txBody>
      </p:sp>
    </p:spTree>
    <p:extLst>
      <p:ext uri="{BB962C8B-B14F-4D97-AF65-F5344CB8AC3E}">
        <p14:creationId xmlns:p14="http://schemas.microsoft.com/office/powerpoint/2010/main" xmlns="" val="1708566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normAutofit/>
          </a:bodyPr>
          <a:lstStyle/>
          <a:p>
            <a:r>
              <a:rPr lang="en-US" dirty="0"/>
              <a:t>In Germany, general auditors perform the examinations of banks and must inform the authorities if they discover facts that justify the qualification of an audit.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19</a:t>
            </a:fld>
            <a:endParaRPr lang="en-US"/>
          </a:p>
        </p:txBody>
      </p:sp>
    </p:spTree>
    <p:extLst>
      <p:ext uri="{BB962C8B-B14F-4D97-AF65-F5344CB8AC3E}">
        <p14:creationId xmlns:p14="http://schemas.microsoft.com/office/powerpoint/2010/main" xmlns="" val="3849504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lstStyle/>
          <a:p>
            <a:r>
              <a:rPr lang="en-US" dirty="0" smtClean="0"/>
              <a:t>However, supervisors retain the right to examine a bank's books and carry out examinations at any time. </a:t>
            </a:r>
          </a:p>
          <a:p>
            <a:r>
              <a:rPr lang="en-US" dirty="0" smtClean="0"/>
              <a:t>In each of these countries, the supervisors have established detailed rules concerning the form and content of the auditors' reports.</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20</a:t>
            </a:fld>
            <a:endParaRPr lang="en-US"/>
          </a:p>
        </p:txBody>
      </p:sp>
    </p:spTree>
    <p:extLst>
      <p:ext uri="{BB962C8B-B14F-4D97-AF65-F5344CB8AC3E}">
        <p14:creationId xmlns:p14="http://schemas.microsoft.com/office/powerpoint/2010/main" xmlns="" val="26739821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normAutofit/>
          </a:bodyPr>
          <a:lstStyle/>
          <a:p>
            <a:r>
              <a:rPr lang="en-US" dirty="0"/>
              <a:t>Delegating on-site bank examinations to external auditors effectively represents the privatization of the inspection process, although under strict government rules and guidelines.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21</a:t>
            </a:fld>
            <a:endParaRPr lang="en-US"/>
          </a:p>
        </p:txBody>
      </p:sp>
    </p:spTree>
    <p:extLst>
      <p:ext uri="{BB962C8B-B14F-4D97-AF65-F5344CB8AC3E}">
        <p14:creationId xmlns:p14="http://schemas.microsoft.com/office/powerpoint/2010/main" xmlns="" val="35665240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normAutofit/>
          </a:bodyPr>
          <a:lstStyle/>
          <a:p>
            <a:r>
              <a:rPr lang="en-US" dirty="0" smtClean="0"/>
              <a:t>There are several advantages to this approach. </a:t>
            </a:r>
          </a:p>
          <a:p>
            <a:r>
              <a:rPr lang="en-US" dirty="0" smtClean="0"/>
              <a:t>Auditing firms may escape the resource and salary constraints that often prevent supervisory authorities, and governments generally, from employing and retaining highly skilled staff. </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22</a:t>
            </a:fld>
            <a:endParaRPr lang="en-US"/>
          </a:p>
        </p:txBody>
      </p:sp>
    </p:spTree>
    <p:extLst>
      <p:ext uri="{BB962C8B-B14F-4D97-AF65-F5344CB8AC3E}">
        <p14:creationId xmlns:p14="http://schemas.microsoft.com/office/powerpoint/2010/main" xmlns="" val="29491108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lstStyle/>
          <a:p>
            <a:r>
              <a:rPr lang="en-US" dirty="0" smtClean="0"/>
              <a:t>Moreover, auditors may achieve operating economies by combining a prudential inspection with ordinary accounting audits.</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23</a:t>
            </a:fld>
            <a:endParaRPr lang="en-US"/>
          </a:p>
        </p:txBody>
      </p:sp>
    </p:spTree>
    <p:extLst>
      <p:ext uri="{BB962C8B-B14F-4D97-AF65-F5344CB8AC3E}">
        <p14:creationId xmlns:p14="http://schemas.microsoft.com/office/powerpoint/2010/main" xmlns="" val="21532486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lstStyle/>
          <a:p>
            <a:r>
              <a:rPr lang="en-US" dirty="0"/>
              <a:t>However, this approach also raises some concerns. </a:t>
            </a:r>
            <a:endParaRPr lang="en-US" dirty="0" smtClean="0"/>
          </a:p>
          <a:p>
            <a:r>
              <a:rPr lang="en-US" dirty="0" smtClean="0"/>
              <a:t>There </a:t>
            </a:r>
            <a:r>
              <a:rPr lang="en-US" dirty="0"/>
              <a:t>are risks that if not properly structured and controlled, auditors may be placed in potentially conflicting roles with dual loyalties to both the banks and the government, particularly in cases where the auditors are permitted to undertake other work.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24</a:t>
            </a:fld>
            <a:endParaRPr lang="en-US"/>
          </a:p>
        </p:txBody>
      </p:sp>
    </p:spTree>
    <p:extLst>
      <p:ext uri="{BB962C8B-B14F-4D97-AF65-F5344CB8AC3E}">
        <p14:creationId xmlns:p14="http://schemas.microsoft.com/office/powerpoint/2010/main" xmlns="" val="31648077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lstStyle/>
          <a:p>
            <a:r>
              <a:rPr lang="en-US" dirty="0"/>
              <a:t>In addition, there is a concern that, in their efforts to control costs and maximize profits, auditors may not devote sufficient resources to ensure proper performance of the audit.</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25</a:t>
            </a:fld>
            <a:endParaRPr lang="en-US"/>
          </a:p>
        </p:txBody>
      </p:sp>
    </p:spTree>
    <p:extLst>
      <p:ext uri="{BB962C8B-B14F-4D97-AF65-F5344CB8AC3E}">
        <p14:creationId xmlns:p14="http://schemas.microsoft.com/office/powerpoint/2010/main" xmlns="" val="7605459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normAutofit/>
          </a:bodyPr>
          <a:lstStyle/>
          <a:p>
            <a:r>
              <a:rPr lang="en-US" dirty="0"/>
              <a:t>The appropriate modality for on-site inspection, that is, supervisors or auditors, for any particular country ultimately depends on an evaluation of which group is best able to perform the on-site verification function.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26</a:t>
            </a:fld>
            <a:endParaRPr lang="en-US"/>
          </a:p>
        </p:txBody>
      </p:sp>
    </p:spTree>
    <p:extLst>
      <p:ext uri="{BB962C8B-B14F-4D97-AF65-F5344CB8AC3E}">
        <p14:creationId xmlns:p14="http://schemas.microsoft.com/office/powerpoint/2010/main" xmlns="" val="26914771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Continental Europe (Contd.)</a:t>
            </a:r>
            <a:endParaRPr lang="en-US" dirty="0"/>
          </a:p>
        </p:txBody>
      </p:sp>
      <p:sp>
        <p:nvSpPr>
          <p:cNvPr id="3" name="Content Placeholder 2"/>
          <p:cNvSpPr>
            <a:spLocks noGrp="1"/>
          </p:cNvSpPr>
          <p:nvPr>
            <p:ph idx="1"/>
          </p:nvPr>
        </p:nvSpPr>
        <p:spPr/>
        <p:txBody>
          <a:bodyPr/>
          <a:lstStyle/>
          <a:p>
            <a:r>
              <a:rPr lang="en-US" dirty="0" smtClean="0"/>
              <a:t>Factors to be evaluated include skills, competence, experience, and independence from political and other influence. This evaluation is best performed on a case-by-case basis.</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27</a:t>
            </a:fld>
            <a:endParaRPr lang="en-US"/>
          </a:p>
        </p:txBody>
      </p:sp>
    </p:spTree>
    <p:extLst>
      <p:ext uri="{BB962C8B-B14F-4D97-AF65-F5344CB8AC3E}">
        <p14:creationId xmlns:p14="http://schemas.microsoft.com/office/powerpoint/2010/main" xmlns="" val="38192562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Bank Supervision in the United </a:t>
            </a:r>
            <a:r>
              <a:rPr lang="en-US" dirty="0" smtClean="0"/>
              <a:t>States</a:t>
            </a:r>
            <a:endParaRPr lang="en-US" dirty="0"/>
          </a:p>
        </p:txBody>
      </p:sp>
      <p:sp>
        <p:nvSpPr>
          <p:cNvPr id="3" name="Content Placeholder 2"/>
          <p:cNvSpPr>
            <a:spLocks noGrp="1"/>
          </p:cNvSpPr>
          <p:nvPr>
            <p:ph idx="1"/>
          </p:nvPr>
        </p:nvSpPr>
        <p:spPr/>
        <p:txBody>
          <a:bodyPr/>
          <a:lstStyle/>
          <a:p>
            <a:r>
              <a:rPr lang="en-US" dirty="0"/>
              <a:t>Bank supervision in the United States exemplifies the formal approach to supervision that requires an active, on-site presence to verify conditions existing within banks. </a:t>
            </a:r>
            <a:endParaRPr lang="en-US" dirty="0" smtClean="0"/>
          </a:p>
          <a:p>
            <a:r>
              <a:rPr lang="en-US" dirty="0" smtClean="0"/>
              <a:t>In </a:t>
            </a:r>
            <a:r>
              <a:rPr lang="en-US" dirty="0"/>
              <a:t>the U.S. model, periodic onsite examinations have been the cornerstone of the supervisory process.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28</a:t>
            </a:fld>
            <a:endParaRPr lang="en-US"/>
          </a:p>
        </p:txBody>
      </p:sp>
    </p:spTree>
    <p:extLst>
      <p:ext uri="{BB962C8B-B14F-4D97-AF65-F5344CB8AC3E}">
        <p14:creationId xmlns:p14="http://schemas.microsoft.com/office/powerpoint/2010/main" xmlns="" val="3865545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the United States (Contd.)</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American approach is justified by the large number of small banks and on unit banking within particular states, both of which result from restrictions on geographic expansion.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29</a:t>
            </a:fld>
            <a:endParaRPr lang="en-US"/>
          </a:p>
        </p:txBody>
      </p:sp>
    </p:spTree>
    <p:extLst>
      <p:ext uri="{BB962C8B-B14F-4D97-AF65-F5344CB8AC3E}">
        <p14:creationId xmlns:p14="http://schemas.microsoft.com/office/powerpoint/2010/main" xmlns="" val="4695361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the United States (Contd.)</a:t>
            </a:r>
            <a:endParaRPr lang="en-US" dirty="0"/>
          </a:p>
        </p:txBody>
      </p:sp>
      <p:sp>
        <p:nvSpPr>
          <p:cNvPr id="3" name="Content Placeholder 2"/>
          <p:cNvSpPr>
            <a:spLocks noGrp="1"/>
          </p:cNvSpPr>
          <p:nvPr>
            <p:ph idx="1"/>
          </p:nvPr>
        </p:nvSpPr>
        <p:spPr/>
        <p:txBody>
          <a:bodyPr/>
          <a:lstStyle/>
          <a:p>
            <a:r>
              <a:rPr lang="en-US" dirty="0" smtClean="0"/>
              <a:t>Whereas the concentrated banking systems of the European countries internalize most of the costs of policing branches and losses are dispersed at the branch level, in the American banking structure, policing costs are incurred to a much greater extent by the regulatory agencies, while bank losses are covered to a greater extent through formal deposit insurance schemes.</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30</a:t>
            </a:fld>
            <a:endParaRPr lang="en-US"/>
          </a:p>
        </p:txBody>
      </p:sp>
    </p:spTree>
    <p:extLst>
      <p:ext uri="{BB962C8B-B14F-4D97-AF65-F5344CB8AC3E}">
        <p14:creationId xmlns:p14="http://schemas.microsoft.com/office/powerpoint/2010/main" xmlns="" val="31196676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the United States (Contd.)</a:t>
            </a:r>
            <a:endParaRPr lang="en-US" dirty="0"/>
          </a:p>
        </p:txBody>
      </p:sp>
      <p:sp>
        <p:nvSpPr>
          <p:cNvPr id="3" name="Content Placeholder 2"/>
          <p:cNvSpPr>
            <a:spLocks noGrp="1"/>
          </p:cNvSpPr>
          <p:nvPr>
            <p:ph idx="1"/>
          </p:nvPr>
        </p:nvSpPr>
        <p:spPr/>
        <p:txBody>
          <a:bodyPr>
            <a:normAutofit/>
          </a:bodyPr>
          <a:lstStyle/>
          <a:p>
            <a:r>
              <a:rPr lang="en-US" dirty="0" smtClean="0"/>
              <a:t>U.S </a:t>
            </a:r>
            <a:r>
              <a:rPr lang="en-US" dirty="0"/>
              <a:t>Unlike countries where the authorities rely on outside experts, bank supervisors in the United States must themselves possess the skills to evaluate asset quality and other areas of a bank's activities.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31</a:t>
            </a:fld>
            <a:endParaRPr lang="en-US"/>
          </a:p>
        </p:txBody>
      </p:sp>
    </p:spTree>
    <p:extLst>
      <p:ext uri="{BB962C8B-B14F-4D97-AF65-F5344CB8AC3E}">
        <p14:creationId xmlns:p14="http://schemas.microsoft.com/office/powerpoint/2010/main" xmlns="" val="23514209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the United States (Contd.)</a:t>
            </a:r>
            <a:endParaRPr lang="en-US" dirty="0"/>
          </a:p>
        </p:txBody>
      </p:sp>
      <p:sp>
        <p:nvSpPr>
          <p:cNvPr id="3" name="Content Placeholder 2"/>
          <p:cNvSpPr>
            <a:spLocks noGrp="1"/>
          </p:cNvSpPr>
          <p:nvPr>
            <p:ph idx="1"/>
          </p:nvPr>
        </p:nvSpPr>
        <p:spPr/>
        <p:txBody>
          <a:bodyPr>
            <a:normAutofit/>
          </a:bodyPr>
          <a:lstStyle/>
          <a:p>
            <a:r>
              <a:rPr lang="en-US" dirty="0"/>
              <a:t>The more than 14,000 banks supervised by U.S. regulators is a major reason that a formal approach to supervision has been required.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32</a:t>
            </a:fld>
            <a:endParaRPr lang="en-US"/>
          </a:p>
        </p:txBody>
      </p:sp>
    </p:spTree>
    <p:extLst>
      <p:ext uri="{BB962C8B-B14F-4D97-AF65-F5344CB8AC3E}">
        <p14:creationId xmlns:p14="http://schemas.microsoft.com/office/powerpoint/2010/main" xmlns="" val="4725126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the United States (Contd.)</a:t>
            </a:r>
            <a:endParaRPr lang="en-US" dirty="0"/>
          </a:p>
        </p:txBody>
      </p:sp>
      <p:sp>
        <p:nvSpPr>
          <p:cNvPr id="3" name="Content Placeholder 2"/>
          <p:cNvSpPr>
            <a:spLocks noGrp="1"/>
          </p:cNvSpPr>
          <p:nvPr>
            <p:ph idx="1"/>
          </p:nvPr>
        </p:nvSpPr>
        <p:spPr/>
        <p:txBody>
          <a:bodyPr>
            <a:normAutofit fontScale="92500"/>
          </a:bodyPr>
          <a:lstStyle/>
          <a:p>
            <a:r>
              <a:rPr lang="en-US" dirty="0" smtClean="0"/>
              <a:t>It also explains the adoption of the CAMEL rating system and the use of the Uniform Bank Performance Report. </a:t>
            </a:r>
          </a:p>
          <a:p>
            <a:r>
              <a:rPr lang="en-US" dirty="0" smtClean="0"/>
              <a:t>The CAMEL rating quantifies a supervised institution's condition in five critical areas and assigns an overall composite rating, while the Uniform Bank Performance Report (UBPR) is a statistical analysis of bank performance that is based on data from quarterly prudential reports.</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33</a:t>
            </a:fld>
            <a:endParaRPr lang="en-US"/>
          </a:p>
        </p:txBody>
      </p:sp>
    </p:spTree>
    <p:extLst>
      <p:ext uri="{BB962C8B-B14F-4D97-AF65-F5344CB8AC3E}">
        <p14:creationId xmlns:p14="http://schemas.microsoft.com/office/powerpoint/2010/main" xmlns="" val="8484039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the United States (Contd.)</a:t>
            </a:r>
            <a:endParaRPr lang="en-US" dirty="0"/>
          </a:p>
        </p:txBody>
      </p:sp>
      <p:sp>
        <p:nvSpPr>
          <p:cNvPr id="3" name="Content Placeholder 2"/>
          <p:cNvSpPr>
            <a:spLocks noGrp="1"/>
          </p:cNvSpPr>
          <p:nvPr>
            <p:ph idx="1"/>
          </p:nvPr>
        </p:nvSpPr>
        <p:spPr/>
        <p:txBody>
          <a:bodyPr>
            <a:normAutofit lnSpcReduction="10000"/>
          </a:bodyPr>
          <a:lstStyle/>
          <a:p>
            <a:r>
              <a:rPr lang="en-US" dirty="0"/>
              <a:t>This report compares and ranks each bank against its peers. </a:t>
            </a:r>
            <a:endParaRPr lang="en-US" dirty="0" smtClean="0"/>
          </a:p>
          <a:p>
            <a:r>
              <a:rPr lang="en-US" dirty="0" smtClean="0"/>
              <a:t>There </a:t>
            </a:r>
            <a:r>
              <a:rPr lang="en-US" dirty="0"/>
              <a:t>are twenty-five peer groups, bringing together institutions with similar characteristics. </a:t>
            </a:r>
            <a:endParaRPr lang="en-US" dirty="0" smtClean="0"/>
          </a:p>
          <a:p>
            <a:r>
              <a:rPr lang="en-US" dirty="0" smtClean="0"/>
              <a:t>In </a:t>
            </a:r>
            <a:r>
              <a:rPr lang="en-US" dirty="0"/>
              <a:t>the latest stage of technological advance, expert systems are being used to analyze prudential reports and generate written comments.</a:t>
            </a:r>
          </a:p>
        </p:txBody>
      </p:sp>
      <p:sp>
        <p:nvSpPr>
          <p:cNvPr id="4" name="Slide Number Placeholder 3"/>
          <p:cNvSpPr>
            <a:spLocks noGrp="1"/>
          </p:cNvSpPr>
          <p:nvPr>
            <p:ph type="sldNum" sz="quarter" idx="12"/>
          </p:nvPr>
        </p:nvSpPr>
        <p:spPr/>
        <p:txBody>
          <a:bodyPr/>
          <a:lstStyle/>
          <a:p>
            <a:fld id="{763DFE81-7ED6-4E5F-881B-CF9D5FB5153A}" type="slidenum">
              <a:rPr lang="en-US" smtClean="0"/>
              <a:pPr/>
              <a:t>34</a:t>
            </a:fld>
            <a:endParaRPr lang="en-US"/>
          </a:p>
        </p:txBody>
      </p:sp>
    </p:spTree>
    <p:extLst>
      <p:ext uri="{BB962C8B-B14F-4D97-AF65-F5344CB8AC3E}">
        <p14:creationId xmlns:p14="http://schemas.microsoft.com/office/powerpoint/2010/main" xmlns="" val="297967359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Bank Supervision in Pakistan</a:t>
            </a:r>
            <a:endParaRPr lang="en-US" dirty="0"/>
          </a:p>
        </p:txBody>
      </p:sp>
      <p:sp>
        <p:nvSpPr>
          <p:cNvPr id="3" name="Content Placeholder 2"/>
          <p:cNvSpPr>
            <a:spLocks noGrp="1"/>
          </p:cNvSpPr>
          <p:nvPr>
            <p:ph idx="1"/>
          </p:nvPr>
        </p:nvSpPr>
        <p:spPr/>
        <p:txBody>
          <a:bodyPr/>
          <a:lstStyle/>
          <a:p>
            <a:r>
              <a:rPr lang="en-US" dirty="0"/>
              <a:t>State Bank of Pakistan (SBP) which is the Central Bank of the country has been </a:t>
            </a:r>
            <a:r>
              <a:rPr lang="en-US" dirty="0" err="1"/>
              <a:t>interalia</a:t>
            </a:r>
            <a:r>
              <a:rPr lang="en-US" dirty="0"/>
              <a:t> entrusted with the responsibility for an ongoing effective supervision of the banking sector.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35</a:t>
            </a:fld>
            <a:endParaRPr lang="en-US"/>
          </a:p>
        </p:txBody>
      </p:sp>
    </p:spTree>
    <p:extLst>
      <p:ext uri="{BB962C8B-B14F-4D97-AF65-F5344CB8AC3E}">
        <p14:creationId xmlns:p14="http://schemas.microsoft.com/office/powerpoint/2010/main" xmlns="" val="33847703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Pakistan (Contd.)</a:t>
            </a:r>
            <a:endParaRPr lang="en-US" dirty="0"/>
          </a:p>
        </p:txBody>
      </p:sp>
      <p:sp>
        <p:nvSpPr>
          <p:cNvPr id="3" name="Content Placeholder 2"/>
          <p:cNvSpPr>
            <a:spLocks noGrp="1"/>
          </p:cNvSpPr>
          <p:nvPr>
            <p:ph idx="1"/>
          </p:nvPr>
        </p:nvSpPr>
        <p:spPr/>
        <p:txBody>
          <a:bodyPr/>
          <a:lstStyle/>
          <a:p>
            <a:r>
              <a:rPr lang="en-US" dirty="0"/>
              <a:t>Health of an economy depends on the degree of safety and stability of its banking and financial system. A sound, stable and robust banking and financial system is a pre-requisite for economic well being of a country and its populace.</a:t>
            </a:r>
          </a:p>
        </p:txBody>
      </p:sp>
      <p:sp>
        <p:nvSpPr>
          <p:cNvPr id="4" name="Slide Number Placeholder 3"/>
          <p:cNvSpPr>
            <a:spLocks noGrp="1"/>
          </p:cNvSpPr>
          <p:nvPr>
            <p:ph type="sldNum" sz="quarter" idx="12"/>
          </p:nvPr>
        </p:nvSpPr>
        <p:spPr/>
        <p:txBody>
          <a:bodyPr/>
          <a:lstStyle/>
          <a:p>
            <a:fld id="{763DFE81-7ED6-4E5F-881B-CF9D5FB5153A}" type="slidenum">
              <a:rPr lang="en-US" smtClean="0"/>
              <a:pPr/>
              <a:t>36</a:t>
            </a:fld>
            <a:endParaRPr lang="en-US"/>
          </a:p>
        </p:txBody>
      </p:sp>
    </p:spTree>
    <p:extLst>
      <p:ext uri="{BB962C8B-B14F-4D97-AF65-F5344CB8AC3E}">
        <p14:creationId xmlns:p14="http://schemas.microsoft.com/office/powerpoint/2010/main" xmlns="" val="12297533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Pakistan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banking supervision departments viz. Banking Policy and Regulations Department (BP&amp;RD), </a:t>
            </a:r>
            <a:endParaRPr lang="en-US" dirty="0" smtClean="0"/>
          </a:p>
          <a:p>
            <a:r>
              <a:rPr lang="en-US" dirty="0" smtClean="0"/>
              <a:t>Banking </a:t>
            </a:r>
            <a:r>
              <a:rPr lang="en-US" dirty="0"/>
              <a:t>Surveillance Department (BSD), </a:t>
            </a:r>
            <a:endParaRPr lang="en-US" dirty="0" smtClean="0"/>
          </a:p>
          <a:p>
            <a:r>
              <a:rPr lang="en-US" dirty="0" smtClean="0"/>
              <a:t>Off-Site </a:t>
            </a:r>
            <a:r>
              <a:rPr lang="en-US" dirty="0"/>
              <a:t>Supervision and Enforcement Department (OSSED) and </a:t>
            </a:r>
            <a:endParaRPr lang="en-US" dirty="0" smtClean="0"/>
          </a:p>
          <a:p>
            <a:r>
              <a:rPr lang="en-US" dirty="0" smtClean="0"/>
              <a:t>Banking </a:t>
            </a:r>
            <a:r>
              <a:rPr lang="en-US" dirty="0"/>
              <a:t>Inspection Department (BID) have been assigned this important function to work jointly and severally to ensure the soundness of individual banks and of overall banking industry. </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37</a:t>
            </a:fld>
            <a:endParaRPr lang="en-US"/>
          </a:p>
        </p:txBody>
      </p:sp>
    </p:spTree>
    <p:extLst>
      <p:ext uri="{BB962C8B-B14F-4D97-AF65-F5344CB8AC3E}">
        <p14:creationId xmlns:p14="http://schemas.microsoft.com/office/powerpoint/2010/main" xmlns="" val="19811504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Pakistan (Contd.)</a:t>
            </a:r>
            <a:endParaRPr lang="en-US" dirty="0"/>
          </a:p>
        </p:txBody>
      </p:sp>
      <p:sp>
        <p:nvSpPr>
          <p:cNvPr id="3" name="Content Placeholder 2"/>
          <p:cNvSpPr>
            <a:spLocks noGrp="1"/>
          </p:cNvSpPr>
          <p:nvPr>
            <p:ph idx="1"/>
          </p:nvPr>
        </p:nvSpPr>
        <p:spPr/>
        <p:txBody>
          <a:bodyPr/>
          <a:lstStyle/>
          <a:p>
            <a:r>
              <a:rPr lang="en-US" dirty="0"/>
              <a:t>The Banking Surveillance Department is responsible to supervise financial institutions in the country. The department ensures effective adherence to regulatory and supervisory policies, monitors risk profiles, evaluate operating performance of individual banks/DFIs and the industry as a whole while issuing guidelines for managing various types of risks</a:t>
            </a:r>
          </a:p>
        </p:txBody>
      </p:sp>
      <p:sp>
        <p:nvSpPr>
          <p:cNvPr id="4" name="Slide Number Placeholder 3"/>
          <p:cNvSpPr>
            <a:spLocks noGrp="1"/>
          </p:cNvSpPr>
          <p:nvPr>
            <p:ph type="sldNum" sz="quarter" idx="12"/>
          </p:nvPr>
        </p:nvSpPr>
        <p:spPr/>
        <p:txBody>
          <a:bodyPr/>
          <a:lstStyle/>
          <a:p>
            <a:fld id="{763DFE81-7ED6-4E5F-881B-CF9D5FB5153A}" type="slidenum">
              <a:rPr lang="en-US" smtClean="0"/>
              <a:pPr/>
              <a:t>38</a:t>
            </a:fld>
            <a:endParaRPr lang="en-US"/>
          </a:p>
        </p:txBody>
      </p:sp>
    </p:spTree>
    <p:extLst>
      <p:ext uri="{BB962C8B-B14F-4D97-AF65-F5344CB8AC3E}">
        <p14:creationId xmlns:p14="http://schemas.microsoft.com/office/powerpoint/2010/main" xmlns="" val="8691881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 Supervision in Pakistan (Contd.)</a:t>
            </a:r>
            <a:endParaRPr lang="en-US" dirty="0"/>
          </a:p>
        </p:txBody>
      </p:sp>
      <p:sp>
        <p:nvSpPr>
          <p:cNvPr id="3" name="Content Placeholder 2"/>
          <p:cNvSpPr>
            <a:spLocks noGrp="1"/>
          </p:cNvSpPr>
          <p:nvPr>
            <p:ph idx="1"/>
          </p:nvPr>
        </p:nvSpPr>
        <p:spPr/>
        <p:txBody>
          <a:bodyPr/>
          <a:lstStyle/>
          <a:p>
            <a:r>
              <a:rPr lang="en-US" dirty="0"/>
              <a:t>It also ensures that banks are adequately capitalized and have policies and systems in place to assess various risks. The department is also responsible for the implementation of the Basel II Accord in Pakistan. </a:t>
            </a:r>
          </a:p>
        </p:txBody>
      </p:sp>
      <p:sp>
        <p:nvSpPr>
          <p:cNvPr id="4" name="Slide Number Placeholder 3"/>
          <p:cNvSpPr>
            <a:spLocks noGrp="1"/>
          </p:cNvSpPr>
          <p:nvPr>
            <p:ph type="sldNum" sz="quarter" idx="12"/>
          </p:nvPr>
        </p:nvSpPr>
        <p:spPr/>
        <p:txBody>
          <a:bodyPr/>
          <a:lstStyle/>
          <a:p>
            <a:fld id="{763DFE81-7ED6-4E5F-881B-CF9D5FB5153A}" type="slidenum">
              <a:rPr lang="en-US" smtClean="0"/>
              <a:pPr/>
              <a:t>39</a:t>
            </a:fld>
            <a:endParaRPr lang="en-US"/>
          </a:p>
        </p:txBody>
      </p:sp>
    </p:spTree>
    <p:extLst>
      <p:ext uri="{BB962C8B-B14F-4D97-AF65-F5344CB8AC3E}">
        <p14:creationId xmlns:p14="http://schemas.microsoft.com/office/powerpoint/2010/main" xmlns="" val="31005205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Examples of Bank Supervision Approaches</a:t>
            </a:r>
          </a:p>
          <a:p>
            <a:pPr lvl="1"/>
            <a:r>
              <a:rPr lang="en-US" dirty="0" smtClean="0"/>
              <a:t>Bank Supervision in Britain</a:t>
            </a:r>
          </a:p>
          <a:p>
            <a:pPr lvl="1"/>
            <a:r>
              <a:rPr lang="en-US" dirty="0" smtClean="0"/>
              <a:t>Bank Supervision in Continental Europe</a:t>
            </a:r>
          </a:p>
          <a:p>
            <a:pPr lvl="1"/>
            <a:r>
              <a:rPr lang="en-US" dirty="0" smtClean="0"/>
              <a:t>Bank Supervision in United States</a:t>
            </a:r>
          </a:p>
          <a:p>
            <a:pPr lvl="1"/>
            <a:r>
              <a:rPr lang="en-US" dirty="0" smtClean="0"/>
              <a:t>Bank Supervision in Pakistan</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40</a:t>
            </a:fld>
            <a:endParaRPr lang="en-US"/>
          </a:p>
        </p:txBody>
      </p:sp>
    </p:spTree>
    <p:extLst>
      <p:ext uri="{BB962C8B-B14F-4D97-AF65-F5344CB8AC3E}">
        <p14:creationId xmlns:p14="http://schemas.microsoft.com/office/powerpoint/2010/main" xmlns="" val="28074321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763DFE81-7ED6-4E5F-881B-CF9D5FB5153A}" type="slidenum">
              <a:rPr lang="en-US" smtClean="0"/>
              <a:pPr/>
              <a:t>41</a:t>
            </a:fld>
            <a:endParaRPr lang="en-US"/>
          </a:p>
        </p:txBody>
      </p:sp>
    </p:spTree>
    <p:extLst>
      <p:ext uri="{BB962C8B-B14F-4D97-AF65-F5344CB8AC3E}">
        <p14:creationId xmlns:p14="http://schemas.microsoft.com/office/powerpoint/2010/main" xmlns="" val="4460108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TotalTime>
  <Words>1721</Words>
  <Application>Microsoft Office PowerPoint</Application>
  <PresentationFormat>On-screen Show (4:3)</PresentationFormat>
  <Paragraphs>154</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MBF-705 LEGAL AND REGULATORY ASPECTS OF BANKING SUPERVISION</vt:lpstr>
      <vt:lpstr>Summary of last session </vt:lpstr>
      <vt:lpstr>Agenda of this session</vt:lpstr>
      <vt:lpstr>Bank Supervision in Britain</vt:lpstr>
      <vt:lpstr>Bank Supervision in Britain (Contd.)</vt:lpstr>
      <vt:lpstr>Bank Supervision in Britain (Contd.)</vt:lpstr>
      <vt:lpstr>Bank Supervision in Britain (Contd.)</vt:lpstr>
      <vt:lpstr>Bank Supervision in Britain (Contd.)</vt:lpstr>
      <vt:lpstr>Bank Supervision in Britain (Contd.)</vt:lpstr>
      <vt:lpstr>Bank Supervision in Britain (Contd.)</vt:lpstr>
      <vt:lpstr>Bank Supervision in Britain (Contd.)</vt:lpstr>
      <vt:lpstr>Bank Supervision in Britain (Contd.)</vt:lpstr>
      <vt:lpstr>Bank Supervision in Britain (Contd.)</vt:lpstr>
      <vt:lpstr>Bank Supervision in Britain (Contd.)</vt:lpstr>
      <vt:lpstr>Bank Supervision in Britain (Contd.)</vt:lpstr>
      <vt:lpstr>Bank Supervision in Britain (Contd.)</vt:lpstr>
      <vt:lpstr>Bank Supervision in Continental Europe</vt:lpstr>
      <vt:lpstr>Bank Supervision in Continental Europe (Contd.)</vt:lpstr>
      <vt:lpstr>Bank Supervision in Continental Europe (Contd.)</vt:lpstr>
      <vt:lpstr>Bank Supervision in Continental Europe (Contd.)</vt:lpstr>
      <vt:lpstr>Bank Supervision in Continental Europe (Contd.)</vt:lpstr>
      <vt:lpstr>Bank Supervision in Continental Europe (Contd.)</vt:lpstr>
      <vt:lpstr>Bank Supervision in Continental Europe (Contd.)</vt:lpstr>
      <vt:lpstr>Bank Supervision in Continental Europe (Contd.)</vt:lpstr>
      <vt:lpstr>Bank Supervision in Continental Europe (Contd.)</vt:lpstr>
      <vt:lpstr>Bank Supervision in Continental Europe (Contd.)</vt:lpstr>
      <vt:lpstr>Bank Supervision in Continental Europe (Contd.)</vt:lpstr>
      <vt:lpstr>Bank Supervision in the United States</vt:lpstr>
      <vt:lpstr>Bank Supervision in the United States (Contd.)</vt:lpstr>
      <vt:lpstr>Bank Supervision in the United States (Contd.)</vt:lpstr>
      <vt:lpstr>Bank Supervision in the United States (Contd.)</vt:lpstr>
      <vt:lpstr>Bank Supervision in the United States (Contd.)</vt:lpstr>
      <vt:lpstr>Bank Supervision in the United States (Contd.)</vt:lpstr>
      <vt:lpstr>Bank Supervision in the United States (Contd.)</vt:lpstr>
      <vt:lpstr>Bank Supervision in Pakistan</vt:lpstr>
      <vt:lpstr>Bank Supervision in Pakistan (Contd.)</vt:lpstr>
      <vt:lpstr>Bank Supervision in Pakistan (Contd.)</vt:lpstr>
      <vt:lpstr>Bank Supervision in Pakistan (Contd.)</vt:lpstr>
      <vt:lpstr>Bank Supervision in Pakistan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6</cp:revision>
  <dcterms:created xsi:type="dcterms:W3CDTF">2013-12-06T02:59:47Z</dcterms:created>
  <dcterms:modified xsi:type="dcterms:W3CDTF">2013-12-06T08:00:29Z</dcterms:modified>
</cp:coreProperties>
</file>