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ink/ink1.xml" ContentType="application/inkml+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296" r:id="rId2"/>
    <p:sldId id="299" r:id="rId3"/>
    <p:sldId id="29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300" r:id="rId44"/>
    <p:sldId id="29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2972B4-9BC2-4AC5-BDC3-08846ECB8B7D}" type="datetimeFigureOut">
              <a:rPr lang="en-US" smtClean="0"/>
              <a:t>12/6/2013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5BE18A-8C6B-4662-B99C-1C1155B683B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3EFD0F-A155-4BBA-A9F2-C98AB78E17E9}" type="datetime1">
              <a:rPr lang="en-US" smtClean="0"/>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94702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2635E4-D54D-43D0-80FE-16CCE4F677CD}" type="datetime1">
              <a:rPr lang="en-US" smtClean="0"/>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112286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96CAAB-291E-447A-B748-241894E451CE}" type="datetime1">
              <a:rPr lang="en-US" smtClean="0"/>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4077330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FABF94-F510-4B45-A5F6-714CEF0B1730}" type="datetime1">
              <a:rPr lang="en-US" smtClean="0"/>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1995129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2740258-7412-444C-AA37-E18BE615F702}" type="datetime1">
              <a:rPr lang="en-US" smtClean="0"/>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503595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37B7D3-BC5D-4B6E-954A-7709CE92DC73}" type="datetime1">
              <a:rPr lang="en-US" smtClean="0"/>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1838054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3C599E-7D9D-42DA-9A97-8EA76EEB807B}" type="datetime1">
              <a:rPr lang="en-US" smtClean="0"/>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1734510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C0A003-1E7C-487D-9EBB-904B83193A73}" type="datetime1">
              <a:rPr lang="en-US" smtClean="0"/>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201433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92DAE7-23D9-4C88-BD0C-3C9405600B1E}" type="datetime1">
              <a:rPr lang="en-US" smtClean="0"/>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644178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3D8F4E-BB18-4BC1-8E1A-47A4D58C6E67}" type="datetime1">
              <a:rPr lang="en-US" smtClean="0"/>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2027641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A77A87-81EB-4B69-991D-AE0B91F07FCD}" type="datetime1">
              <a:rPr lang="en-US" smtClean="0"/>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4162148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F6C0CA-5E9C-410D-AA09-B238894D8BA2}" type="datetime1">
              <a:rPr lang="en-US" smtClean="0"/>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024FC-3656-475A-AF9E-34B312DF7BB0}" type="slidenum">
              <a:rPr lang="en-US" smtClean="0"/>
              <a:pPr/>
              <a:t>‹#›</a:t>
            </a:fld>
            <a:endParaRPr lang="en-US"/>
          </a:p>
        </p:txBody>
      </p:sp>
    </p:spTree>
    <p:extLst>
      <p:ext uri="{BB962C8B-B14F-4D97-AF65-F5344CB8AC3E}">
        <p14:creationId xmlns:p14="http://schemas.microsoft.com/office/powerpoint/2010/main" xmlns="" val="778169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133600" cy="369332"/>
          </a:xfrm>
          <a:prstGeom prst="rect">
            <a:avLst/>
          </a:prstGeom>
          <a:noFill/>
        </p:spPr>
        <p:txBody>
          <a:bodyPr wrap="square" rtlCol="0">
            <a:spAutoFit/>
          </a:bodyPr>
          <a:lstStyle/>
          <a:p>
            <a:r>
              <a:rPr lang="en-US" dirty="0" smtClean="0"/>
              <a:t>Session: SEVENTEEN</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2491119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 </a:t>
            </a:r>
            <a:endParaRPr lang="en-US" dirty="0"/>
          </a:p>
        </p:txBody>
      </p:sp>
      <p:sp>
        <p:nvSpPr>
          <p:cNvPr id="3" name="Content Placeholder 2"/>
          <p:cNvSpPr>
            <a:spLocks noGrp="1"/>
          </p:cNvSpPr>
          <p:nvPr>
            <p:ph idx="1"/>
          </p:nvPr>
        </p:nvSpPr>
        <p:spPr/>
        <p:txBody>
          <a:bodyPr/>
          <a:lstStyle/>
          <a:p>
            <a:pPr marL="0" indent="0">
              <a:buNone/>
            </a:pPr>
            <a:r>
              <a:rPr lang="en-US" b="1" dirty="0" smtClean="0"/>
              <a:t>SECTION 4</a:t>
            </a:r>
          </a:p>
          <a:p>
            <a:r>
              <a:rPr lang="en-US" dirty="0" smtClean="0"/>
              <a:t>Banking Supervision</a:t>
            </a:r>
          </a:p>
          <a:p>
            <a:r>
              <a:rPr lang="en-US" dirty="0" smtClean="0"/>
              <a:t>Bank Supervision Models</a:t>
            </a:r>
          </a:p>
          <a:p>
            <a:r>
              <a:rPr lang="en-US" dirty="0" smtClean="0"/>
              <a:t>Harmonization and Convergence of Bank Supervision</a:t>
            </a:r>
          </a:p>
          <a:p>
            <a:r>
              <a:rPr lang="en-US" dirty="0" smtClean="0"/>
              <a:t>Supervisory Methodologies</a:t>
            </a:r>
          </a:p>
          <a:p>
            <a:pPr lvl="1"/>
            <a:r>
              <a:rPr lang="en-US" dirty="0" smtClean="0"/>
              <a:t>On site Examination</a:t>
            </a:r>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2</a:t>
            </a:fld>
            <a:endParaRPr lang="en-US"/>
          </a:p>
        </p:txBody>
      </p:sp>
    </p:spTree>
    <p:extLst>
      <p:ext uri="{BB962C8B-B14F-4D97-AF65-F5344CB8AC3E}">
        <p14:creationId xmlns:p14="http://schemas.microsoft.com/office/powerpoint/2010/main" xmlns="" val="35456743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 </a:t>
            </a:r>
            <a:endParaRPr lang="en-US" dirty="0"/>
          </a:p>
        </p:txBody>
      </p:sp>
      <p:sp>
        <p:nvSpPr>
          <p:cNvPr id="3" name="Content Placeholder 2"/>
          <p:cNvSpPr>
            <a:spLocks noGrp="1"/>
          </p:cNvSpPr>
          <p:nvPr>
            <p:ph idx="1"/>
          </p:nvPr>
        </p:nvSpPr>
        <p:spPr/>
        <p:txBody>
          <a:bodyPr/>
          <a:lstStyle/>
          <a:p>
            <a:r>
              <a:rPr lang="en-US" dirty="0" smtClean="0"/>
              <a:t>Supervisory Methodologies</a:t>
            </a:r>
          </a:p>
          <a:p>
            <a:pPr lvl="1"/>
            <a:r>
              <a:rPr lang="en-US" dirty="0" smtClean="0"/>
              <a:t>Off site Surveillance</a:t>
            </a:r>
          </a:p>
          <a:p>
            <a:r>
              <a:rPr lang="en-US" dirty="0" smtClean="0"/>
              <a:t>Organization Issues</a:t>
            </a:r>
          </a:p>
          <a:p>
            <a:pPr lvl="1"/>
            <a:r>
              <a:rPr lang="en-US" dirty="0" smtClean="0"/>
              <a:t>Staffing and Compensation</a:t>
            </a:r>
          </a:p>
          <a:p>
            <a:pPr lvl="1"/>
            <a:r>
              <a:rPr lang="en-US" dirty="0" smtClean="0"/>
              <a:t>Career Path</a:t>
            </a:r>
          </a:p>
          <a:p>
            <a:pPr lvl="1"/>
            <a:r>
              <a:rPr lang="en-US" dirty="0" smtClean="0"/>
              <a:t>Training</a:t>
            </a:r>
          </a:p>
          <a:p>
            <a:r>
              <a:rPr lang="en-US" dirty="0" smtClean="0"/>
              <a:t>Inaction in Restructuring Banks</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3</a:t>
            </a:fld>
            <a:endParaRPr lang="en-US"/>
          </a:p>
        </p:txBody>
      </p:sp>
    </p:spTree>
    <p:extLst>
      <p:ext uri="{BB962C8B-B14F-4D97-AF65-F5344CB8AC3E}">
        <p14:creationId xmlns:p14="http://schemas.microsoft.com/office/powerpoint/2010/main" xmlns="" val="19484871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OFF-SITE </a:t>
            </a:r>
            <a:r>
              <a:rPr lang="en-US" dirty="0" smtClean="0"/>
              <a:t>SURVEILLANCE</a:t>
            </a:r>
            <a:endParaRPr lang="en-US" dirty="0"/>
          </a:p>
        </p:txBody>
      </p:sp>
      <p:sp>
        <p:nvSpPr>
          <p:cNvPr id="3" name="Content Placeholder 2"/>
          <p:cNvSpPr>
            <a:spLocks noGrp="1"/>
          </p:cNvSpPr>
          <p:nvPr>
            <p:ph idx="1"/>
          </p:nvPr>
        </p:nvSpPr>
        <p:spPr/>
        <p:txBody>
          <a:bodyPr/>
          <a:lstStyle/>
          <a:p>
            <a:r>
              <a:rPr lang="en-US" dirty="0"/>
              <a:t>An off-site surveillance capability provides an important complement to on-site examinations by providing early warning of actual or potential problems and a means for monitoring and comparing financial performance.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4</a:t>
            </a:fld>
            <a:endParaRPr lang="en-US"/>
          </a:p>
        </p:txBody>
      </p:sp>
    </p:spTree>
    <p:extLst>
      <p:ext uri="{BB962C8B-B14F-4D97-AF65-F5344CB8AC3E}">
        <p14:creationId xmlns:p14="http://schemas.microsoft.com/office/powerpoint/2010/main" xmlns="" val="2932293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a:t>However, off-site surveillance should not be viewed as a means to replace on-site examination as the primary form of supervision in a developing country. The quality of information and integrity of data provided by banks in all countries must be verified.</a:t>
            </a:r>
          </a:p>
        </p:txBody>
      </p:sp>
      <p:sp>
        <p:nvSpPr>
          <p:cNvPr id="4" name="Slide Number Placeholder 3"/>
          <p:cNvSpPr>
            <a:spLocks noGrp="1"/>
          </p:cNvSpPr>
          <p:nvPr>
            <p:ph type="sldNum" sz="quarter" idx="12"/>
          </p:nvPr>
        </p:nvSpPr>
        <p:spPr/>
        <p:txBody>
          <a:bodyPr/>
          <a:lstStyle/>
          <a:p>
            <a:fld id="{73D024FC-3656-475A-AF9E-34B312DF7BB0}" type="slidenum">
              <a:rPr lang="en-US" smtClean="0"/>
              <a:pPr/>
              <a:t>5</a:t>
            </a:fld>
            <a:endParaRPr lang="en-US"/>
          </a:p>
        </p:txBody>
      </p:sp>
    </p:spTree>
    <p:extLst>
      <p:ext uri="{BB962C8B-B14F-4D97-AF65-F5344CB8AC3E}">
        <p14:creationId xmlns:p14="http://schemas.microsoft.com/office/powerpoint/2010/main" xmlns="" val="4091147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normAutofit/>
          </a:bodyPr>
          <a:lstStyle/>
          <a:p>
            <a:r>
              <a:rPr lang="en-US" dirty="0" smtClean="0"/>
              <a:t>In </a:t>
            </a:r>
            <a:r>
              <a:rPr lang="en-US" dirty="0"/>
              <a:t>developing countries, the quality of information is frequently incomplete and inaccurate. </a:t>
            </a:r>
            <a:endParaRPr lang="en-US" dirty="0" smtClean="0"/>
          </a:p>
          <a:p>
            <a:r>
              <a:rPr lang="en-US" dirty="0" smtClean="0"/>
              <a:t>Often</a:t>
            </a:r>
            <a:r>
              <a:rPr lang="en-US" dirty="0"/>
              <a:t>, banks do not have the internal accounting and control systems to ensure timely and accurate preparation of information.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6</a:t>
            </a:fld>
            <a:endParaRPr lang="en-US"/>
          </a:p>
        </p:txBody>
      </p:sp>
    </p:spTree>
    <p:extLst>
      <p:ext uri="{BB962C8B-B14F-4D97-AF65-F5344CB8AC3E}">
        <p14:creationId xmlns:p14="http://schemas.microsoft.com/office/powerpoint/2010/main" xmlns="" val="1715402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smtClean="0"/>
              <a:t>Therefore, in most cases, it would be inappropriate to rely on off-site surveillance as more than a complement to on-site examinations.</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7</a:t>
            </a:fld>
            <a:endParaRPr lang="en-US"/>
          </a:p>
        </p:txBody>
      </p:sp>
    </p:spTree>
    <p:extLst>
      <p:ext uri="{BB962C8B-B14F-4D97-AF65-F5344CB8AC3E}">
        <p14:creationId xmlns:p14="http://schemas.microsoft.com/office/powerpoint/2010/main" xmlns="" val="19965930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a:t>In most developing countries, prudential reports, which form the basis for most off-site surveillance activities, are frequently limited to those concerning liquidity, reserve requirement computations, and credit guidelines.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8</a:t>
            </a:fld>
            <a:endParaRPr lang="en-US"/>
          </a:p>
        </p:txBody>
      </p:sp>
    </p:spTree>
    <p:extLst>
      <p:ext uri="{BB962C8B-B14F-4D97-AF65-F5344CB8AC3E}">
        <p14:creationId xmlns:p14="http://schemas.microsoft.com/office/powerpoint/2010/main" xmlns="" val="8684521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smtClean="0"/>
              <a:t>Analysis often consists of simply checking compliance with certain balance sheet ratios. Rarely is information gathered to meaningfully appraise risk.</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9</a:t>
            </a:fld>
            <a:endParaRPr lang="en-US"/>
          </a:p>
        </p:txBody>
      </p:sp>
    </p:spTree>
    <p:extLst>
      <p:ext uri="{BB962C8B-B14F-4D97-AF65-F5344CB8AC3E}">
        <p14:creationId xmlns:p14="http://schemas.microsoft.com/office/powerpoint/2010/main" xmlns="" val="5599211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a:t>For off-site surveillance and early warning analysis to be effective, prudential reports must move away from statistical inputs, liquidity and reserve requirement computations, and simple balance sheet calculations to inputs that permit the measurement of risk.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10</a:t>
            </a:fld>
            <a:endParaRPr lang="en-US"/>
          </a:p>
        </p:txBody>
      </p:sp>
    </p:spTree>
    <p:extLst>
      <p:ext uri="{BB962C8B-B14F-4D97-AF65-F5344CB8AC3E}">
        <p14:creationId xmlns:p14="http://schemas.microsoft.com/office/powerpoint/2010/main" xmlns="" val="30022276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smtClean="0"/>
              <a:t>This </a:t>
            </a:r>
            <a:r>
              <a:rPr lang="en-US" dirty="0"/>
              <a:t>means that supervisors should collect data concerning a bank's loan portfolio, including delinquencies and problem assets, foreign exchange position, off-balance sheet commitments, and other risk areas, as well as balance sheet and profit and loss statements.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11</a:t>
            </a:fld>
            <a:endParaRPr lang="en-US"/>
          </a:p>
        </p:txBody>
      </p:sp>
    </p:spTree>
    <p:extLst>
      <p:ext uri="{BB962C8B-B14F-4D97-AF65-F5344CB8AC3E}">
        <p14:creationId xmlns:p14="http://schemas.microsoft.com/office/powerpoint/2010/main" xmlns="" val="3053519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a:t>To ensure uniformity, supervisors should have the ability to prescribe the timing, content, and format of the prudential returns so that comparative data can be prepared and used in a consistent fashion.</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12</a:t>
            </a:fld>
            <a:endParaRPr lang="en-US"/>
          </a:p>
        </p:txBody>
      </p:sp>
    </p:spTree>
    <p:extLst>
      <p:ext uri="{BB962C8B-B14F-4D97-AF65-F5344CB8AC3E}">
        <p14:creationId xmlns:p14="http://schemas.microsoft.com/office/powerpoint/2010/main" xmlns="" val="40729910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a:t>It is critical that the off-site surveillance function be fully integrated into the supervisory process so that weaknesses may be corrected. </a:t>
            </a:r>
            <a:endParaRPr lang="en-US" dirty="0" smtClean="0"/>
          </a:p>
          <a:p>
            <a:r>
              <a:rPr lang="en-US" dirty="0" smtClean="0"/>
              <a:t>In </a:t>
            </a:r>
            <a:r>
              <a:rPr lang="en-US" dirty="0"/>
              <a:t>some cases, it may be sufficient to contact the bank by phone or letter to discuss concerns identified off-site.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13</a:t>
            </a:fld>
            <a:endParaRPr lang="en-US"/>
          </a:p>
        </p:txBody>
      </p:sp>
    </p:spTree>
    <p:extLst>
      <p:ext uri="{BB962C8B-B14F-4D97-AF65-F5344CB8AC3E}">
        <p14:creationId xmlns:p14="http://schemas.microsoft.com/office/powerpoint/2010/main" xmlns="" val="2493512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SURVEILLANCE (Contd.)</a:t>
            </a:r>
            <a:endParaRPr lang="en-US" dirty="0"/>
          </a:p>
        </p:txBody>
      </p:sp>
      <p:sp>
        <p:nvSpPr>
          <p:cNvPr id="3" name="Content Placeholder 2"/>
          <p:cNvSpPr>
            <a:spLocks noGrp="1"/>
          </p:cNvSpPr>
          <p:nvPr>
            <p:ph idx="1"/>
          </p:nvPr>
        </p:nvSpPr>
        <p:spPr/>
        <p:txBody>
          <a:bodyPr/>
          <a:lstStyle/>
          <a:p>
            <a:r>
              <a:rPr lang="en-US" dirty="0"/>
              <a:t>However, in other cases, it may be necessary to send examiners into a bank to follow up on the weaknesses identified off-site. </a:t>
            </a:r>
            <a:endParaRPr lang="en-US" dirty="0" smtClean="0"/>
          </a:p>
          <a:p>
            <a:r>
              <a:rPr lang="en-US" dirty="0" smtClean="0"/>
              <a:t>In </a:t>
            </a:r>
            <a:r>
              <a:rPr lang="en-US" dirty="0"/>
              <a:t>any event, information and reports prepared off-site can provide important comparative data on areas of risk and efficiency and should be used by examiners during their onsite examinations.</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14</a:t>
            </a:fld>
            <a:endParaRPr lang="en-US"/>
          </a:p>
        </p:txBody>
      </p:sp>
    </p:spTree>
    <p:extLst>
      <p:ext uri="{BB962C8B-B14F-4D97-AF65-F5344CB8AC3E}">
        <p14:creationId xmlns:p14="http://schemas.microsoft.com/office/powerpoint/2010/main" xmlns="" val="706926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Organizational </a:t>
            </a:r>
            <a:r>
              <a:rPr lang="en-US" dirty="0" smtClean="0"/>
              <a:t>Issues in Supervision</a:t>
            </a:r>
            <a:endParaRPr lang="en-US" dirty="0"/>
          </a:p>
        </p:txBody>
      </p:sp>
      <p:sp>
        <p:nvSpPr>
          <p:cNvPr id="3" name="Content Placeholder 2"/>
          <p:cNvSpPr>
            <a:spLocks noGrp="1"/>
          </p:cNvSpPr>
          <p:nvPr>
            <p:ph idx="1"/>
          </p:nvPr>
        </p:nvSpPr>
        <p:spPr/>
        <p:txBody>
          <a:bodyPr/>
          <a:lstStyle/>
          <a:p>
            <a:r>
              <a:rPr lang="en-US" dirty="0"/>
              <a:t>Bank supervision is often placed under the umbrella of a country's central bank. Since the function of bank supervision is to ensure a safe and sound banking system and to prevent financial system instability, the central bank, as manager of a country's monetary policy and lender of last resort, is a logical place to house banking supervision.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15</a:t>
            </a:fld>
            <a:endParaRPr lang="en-US"/>
          </a:p>
        </p:txBody>
      </p:sp>
    </p:spTree>
    <p:extLst>
      <p:ext uri="{BB962C8B-B14F-4D97-AF65-F5344CB8AC3E}">
        <p14:creationId xmlns:p14="http://schemas.microsoft.com/office/powerpoint/2010/main" xmlns="" val="4163642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However, there is no compelling evidence to suggest that operating from within the central bank affords a distinct advantage over the creation of an autonomous supervisory agency provided that bank supervision is insulated from political influences, information derived in the supervisory process is shared with those managing monetary policy, and the agency is adequately funded through assessments or direct budget allocations.</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16</a:t>
            </a:fld>
            <a:endParaRPr lang="en-US"/>
          </a:p>
        </p:txBody>
      </p:sp>
    </p:spTree>
    <p:extLst>
      <p:ext uri="{BB962C8B-B14F-4D97-AF65-F5344CB8AC3E}">
        <p14:creationId xmlns:p14="http://schemas.microsoft.com/office/powerpoint/2010/main" xmlns="" val="42728739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normAutofit/>
          </a:bodyPr>
          <a:lstStyle/>
          <a:p>
            <a:r>
              <a:rPr lang="en-US" dirty="0"/>
              <a:t>In fact, some argue that an agency that is solely responsible for bank supervision will devote greater attention to the fulfillment of its role than one that also has responsibilities for managing the nation's monetary policy.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17</a:t>
            </a:fld>
            <a:endParaRPr lang="en-US"/>
          </a:p>
        </p:txBody>
      </p:sp>
    </p:spTree>
    <p:extLst>
      <p:ext uri="{BB962C8B-B14F-4D97-AF65-F5344CB8AC3E}">
        <p14:creationId xmlns:p14="http://schemas.microsoft.com/office/powerpoint/2010/main" xmlns="" val="28856801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smtClean="0"/>
              <a:t>On the other hand, there is an argument that where supervisory responsibility is centered in a central bank, it is likely to be exercised with a wider degree of discretion than where the primary supervisory agency is autonomous and operates within defined statutory limits.</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18</a:t>
            </a:fld>
            <a:endParaRPr lang="en-US"/>
          </a:p>
        </p:txBody>
      </p:sp>
    </p:spTree>
    <p:extLst>
      <p:ext uri="{BB962C8B-B14F-4D97-AF65-F5344CB8AC3E}">
        <p14:creationId xmlns:p14="http://schemas.microsoft.com/office/powerpoint/2010/main" xmlns="" val="30815280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a:t>In general, in countries that have strong central banks, it would seem inappropriate to dilute their influence and authority by assigning supervisory responsibilities to another institution.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19</a:t>
            </a:fld>
            <a:endParaRPr lang="en-US"/>
          </a:p>
        </p:txBody>
      </p:sp>
    </p:spTree>
    <p:extLst>
      <p:ext uri="{BB962C8B-B14F-4D97-AF65-F5344CB8AC3E}">
        <p14:creationId xmlns:p14="http://schemas.microsoft.com/office/powerpoint/2010/main" xmlns="" val="42778207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smtClean="0"/>
              <a:t>If the central bank is weak, then the case for an independent supervisory agency is stronger. In many high income countries, the division of responsibilities reflects historical factors.</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20</a:t>
            </a:fld>
            <a:endParaRPr lang="en-US"/>
          </a:p>
        </p:txBody>
      </p:sp>
    </p:spTree>
    <p:extLst>
      <p:ext uri="{BB962C8B-B14F-4D97-AF65-F5344CB8AC3E}">
        <p14:creationId xmlns:p14="http://schemas.microsoft.com/office/powerpoint/2010/main" xmlns="" val="5874717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a:t>Another alternative is to place the supervisory agency within the Ministry of Finance or Treasury. </a:t>
            </a:r>
            <a:endParaRPr lang="en-US" dirty="0" smtClean="0"/>
          </a:p>
          <a:p>
            <a:r>
              <a:rPr lang="en-US" dirty="0" smtClean="0"/>
              <a:t>In </a:t>
            </a:r>
            <a:r>
              <a:rPr lang="en-US" dirty="0"/>
              <a:t>most countries, this alternative is the least desirable since these ministries tend to be highly politicized and the coordination of policy with other government agencies tends to be problematic.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21</a:t>
            </a:fld>
            <a:endParaRPr lang="en-US"/>
          </a:p>
        </p:txBody>
      </p:sp>
    </p:spTree>
    <p:extLst>
      <p:ext uri="{BB962C8B-B14F-4D97-AF65-F5344CB8AC3E}">
        <p14:creationId xmlns:p14="http://schemas.microsoft.com/office/powerpoint/2010/main" xmlns="" val="23259778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normAutofit/>
          </a:bodyPr>
          <a:lstStyle/>
          <a:p>
            <a:r>
              <a:rPr lang="en-US" dirty="0"/>
              <a:t>Ultimately, it would seem, therefore, that the effectiveness of a bank supervisory body depends not so much on its organizational location but on its leadership and independence from political influence.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22</a:t>
            </a:fld>
            <a:endParaRPr lang="en-US"/>
          </a:p>
        </p:txBody>
      </p:sp>
    </p:spTree>
    <p:extLst>
      <p:ext uri="{BB962C8B-B14F-4D97-AF65-F5344CB8AC3E}">
        <p14:creationId xmlns:p14="http://schemas.microsoft.com/office/powerpoint/2010/main" xmlns="" val="4081895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smtClean="0"/>
              <a:t>If a particular institutional arrangement in a given country permits the bank supervision unit to operate free from inappropriate outside interference, that arrangement is probably the most desirable for the country.</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23</a:t>
            </a:fld>
            <a:endParaRPr lang="en-US"/>
          </a:p>
        </p:txBody>
      </p:sp>
    </p:spTree>
    <p:extLst>
      <p:ext uri="{BB962C8B-B14F-4D97-AF65-F5344CB8AC3E}">
        <p14:creationId xmlns:p14="http://schemas.microsoft.com/office/powerpoint/2010/main" xmlns="" val="2010987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a:t>Regardless of where supervision is located within government, there are important organizational steps that can be taken to enhance its effectiveness.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24</a:t>
            </a:fld>
            <a:endParaRPr lang="en-US"/>
          </a:p>
        </p:txBody>
      </p:sp>
    </p:spTree>
    <p:extLst>
      <p:ext uri="{BB962C8B-B14F-4D97-AF65-F5344CB8AC3E}">
        <p14:creationId xmlns:p14="http://schemas.microsoft.com/office/powerpoint/2010/main" xmlns="" val="480953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smtClean="0"/>
              <a:t>The bank supervision unit should possess its own identity on at least a par with other important units within the central bank or ministry or as an independent agency. </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25</a:t>
            </a:fld>
            <a:endParaRPr lang="en-US"/>
          </a:p>
        </p:txBody>
      </p:sp>
    </p:spTree>
    <p:extLst>
      <p:ext uri="{BB962C8B-B14F-4D97-AF65-F5344CB8AC3E}">
        <p14:creationId xmlns:p14="http://schemas.microsoft.com/office/powerpoint/2010/main" xmlns="" val="7666615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a:t>The director of bank supervision should be a high ranking government official and report directly to the central bank governor or deputy governor or the minister of finance or treasury.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26</a:t>
            </a:fld>
            <a:endParaRPr lang="en-US"/>
          </a:p>
        </p:txBody>
      </p:sp>
    </p:spTree>
    <p:extLst>
      <p:ext uri="{BB962C8B-B14F-4D97-AF65-F5344CB8AC3E}">
        <p14:creationId xmlns:p14="http://schemas.microsoft.com/office/powerpoint/2010/main" xmlns="" val="10691973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Organizational Issues in Supervision (Contd.)</a:t>
            </a:r>
            <a:endParaRPr lang="en-US" dirty="0"/>
          </a:p>
        </p:txBody>
      </p:sp>
      <p:sp>
        <p:nvSpPr>
          <p:cNvPr id="3" name="Content Placeholder 2"/>
          <p:cNvSpPr>
            <a:spLocks noGrp="1"/>
          </p:cNvSpPr>
          <p:nvPr>
            <p:ph idx="1"/>
          </p:nvPr>
        </p:nvSpPr>
        <p:spPr/>
        <p:txBody>
          <a:bodyPr/>
          <a:lstStyle/>
          <a:p>
            <a:r>
              <a:rPr lang="en-US" dirty="0" smtClean="0"/>
              <a:t>This is necessary to establish an appropriate degree of credibility with the banking industry so that directives issued by the supervisor will have effect.</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27</a:t>
            </a:fld>
            <a:endParaRPr lang="en-US"/>
          </a:p>
        </p:txBody>
      </p:sp>
    </p:spTree>
    <p:extLst>
      <p:ext uri="{BB962C8B-B14F-4D97-AF65-F5344CB8AC3E}">
        <p14:creationId xmlns:p14="http://schemas.microsoft.com/office/powerpoint/2010/main" xmlns="" val="8458988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Staffing and Compensation</a:t>
            </a:r>
          </a:p>
        </p:txBody>
      </p:sp>
      <p:sp>
        <p:nvSpPr>
          <p:cNvPr id="3" name="Content Placeholder 2"/>
          <p:cNvSpPr>
            <a:spLocks noGrp="1"/>
          </p:cNvSpPr>
          <p:nvPr>
            <p:ph idx="1"/>
          </p:nvPr>
        </p:nvSpPr>
        <p:spPr/>
        <p:txBody>
          <a:bodyPr>
            <a:normAutofit/>
          </a:bodyPr>
          <a:lstStyle/>
          <a:p>
            <a:r>
              <a:rPr lang="en-US" dirty="0"/>
              <a:t>In most developing countries, bank supervisors face resource and budget constraints. As a result, supervisory units are often understaffed. </a:t>
            </a:r>
            <a:endParaRPr lang="en-US" dirty="0" smtClean="0"/>
          </a:p>
          <a:p>
            <a:r>
              <a:rPr lang="en-US" dirty="0" smtClean="0"/>
              <a:t>This </a:t>
            </a:r>
            <a:r>
              <a:rPr lang="en-US" dirty="0"/>
              <a:t>affects the supervisor's ability to conduct bank examinations and perform other supervisory duties.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28</a:t>
            </a:fld>
            <a:endParaRPr lang="en-US"/>
          </a:p>
        </p:txBody>
      </p:sp>
    </p:spTree>
    <p:extLst>
      <p:ext uri="{BB962C8B-B14F-4D97-AF65-F5344CB8AC3E}">
        <p14:creationId xmlns:p14="http://schemas.microsoft.com/office/powerpoint/2010/main" xmlns="" val="8221753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Staffing and Compensation (Contd.)</a:t>
            </a:r>
            <a:endParaRPr lang="en-US" dirty="0"/>
          </a:p>
        </p:txBody>
      </p:sp>
      <p:sp>
        <p:nvSpPr>
          <p:cNvPr id="3" name="Content Placeholder 2"/>
          <p:cNvSpPr>
            <a:spLocks noGrp="1"/>
          </p:cNvSpPr>
          <p:nvPr>
            <p:ph idx="1"/>
          </p:nvPr>
        </p:nvSpPr>
        <p:spPr/>
        <p:txBody>
          <a:bodyPr>
            <a:normAutofit fontScale="92500"/>
          </a:bodyPr>
          <a:lstStyle/>
          <a:p>
            <a:r>
              <a:rPr lang="en-US" dirty="0" smtClean="0"/>
              <a:t>The most capable and qualified individuals are frequently employed in the private sector or in other activities where compensation is greater. </a:t>
            </a:r>
          </a:p>
          <a:p>
            <a:r>
              <a:rPr lang="en-US" dirty="0" smtClean="0"/>
              <a:t>In some cases, compensation for bank supervisors may not be as great as for other parts of government even though the responsibilities are greater. </a:t>
            </a:r>
          </a:p>
          <a:p>
            <a:r>
              <a:rPr lang="en-US" dirty="0" smtClean="0"/>
              <a:t>This affects the supervisor's ability to attract and retain qualified staff.</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29</a:t>
            </a:fld>
            <a:endParaRPr lang="en-US"/>
          </a:p>
        </p:txBody>
      </p:sp>
    </p:spTree>
    <p:extLst>
      <p:ext uri="{BB962C8B-B14F-4D97-AF65-F5344CB8AC3E}">
        <p14:creationId xmlns:p14="http://schemas.microsoft.com/office/powerpoint/2010/main" xmlns="" val="28653107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Staffing and Compensation (Contd.)</a:t>
            </a:r>
            <a:endParaRPr lang="en-US" dirty="0"/>
          </a:p>
        </p:txBody>
      </p:sp>
      <p:sp>
        <p:nvSpPr>
          <p:cNvPr id="3" name="Content Placeholder 2"/>
          <p:cNvSpPr>
            <a:spLocks noGrp="1"/>
          </p:cNvSpPr>
          <p:nvPr>
            <p:ph idx="1"/>
          </p:nvPr>
        </p:nvSpPr>
        <p:spPr/>
        <p:txBody>
          <a:bodyPr>
            <a:normAutofit/>
          </a:bodyPr>
          <a:lstStyle/>
          <a:p>
            <a:r>
              <a:rPr lang="en-US" dirty="0"/>
              <a:t>Needless to say, adequate staffing for bank supervision, both in terms of quantity and skill levels, is a must. </a:t>
            </a:r>
            <a:endParaRPr lang="en-US" dirty="0" smtClean="0"/>
          </a:p>
          <a:p>
            <a:r>
              <a:rPr lang="en-US" dirty="0" smtClean="0"/>
              <a:t>To </a:t>
            </a:r>
            <a:r>
              <a:rPr lang="en-US" dirty="0"/>
              <a:t>attract and retain qualified staff, compensation should be competitive within government and with the private sector.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30</a:t>
            </a:fld>
            <a:endParaRPr lang="en-US"/>
          </a:p>
        </p:txBody>
      </p:sp>
    </p:spTree>
    <p:extLst>
      <p:ext uri="{BB962C8B-B14F-4D97-AF65-F5344CB8AC3E}">
        <p14:creationId xmlns:p14="http://schemas.microsoft.com/office/powerpoint/2010/main" xmlns="" val="3116696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Staffing and Compensation (Contd.)</a:t>
            </a:r>
            <a:endParaRPr lang="en-US" dirty="0"/>
          </a:p>
        </p:txBody>
      </p:sp>
      <p:sp>
        <p:nvSpPr>
          <p:cNvPr id="3" name="Content Placeholder 2"/>
          <p:cNvSpPr>
            <a:spLocks noGrp="1"/>
          </p:cNvSpPr>
          <p:nvPr>
            <p:ph idx="1"/>
          </p:nvPr>
        </p:nvSpPr>
        <p:spPr/>
        <p:txBody>
          <a:bodyPr/>
          <a:lstStyle/>
          <a:p>
            <a:r>
              <a:rPr lang="en-US" dirty="0" smtClean="0"/>
              <a:t>Governments frequently argue that they cannot afford additional staff or higher salaries. Nor can they justify differentiated salaries within government. </a:t>
            </a:r>
          </a:p>
          <a:p>
            <a:r>
              <a:rPr lang="en-US" dirty="0" smtClean="0"/>
              <a:t>However, there is an argument to the contrary that governments cannot afford a banking crisis and its debilitating effects on economic growth and development.</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31</a:t>
            </a:fld>
            <a:endParaRPr lang="en-US"/>
          </a:p>
        </p:txBody>
      </p:sp>
    </p:spTree>
    <p:extLst>
      <p:ext uri="{BB962C8B-B14F-4D97-AF65-F5344CB8AC3E}">
        <p14:creationId xmlns:p14="http://schemas.microsoft.com/office/powerpoint/2010/main" xmlns="" val="13643462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Staffing and Compensation (Contd.)</a:t>
            </a:r>
            <a:endParaRPr lang="en-US" dirty="0"/>
          </a:p>
        </p:txBody>
      </p:sp>
      <p:sp>
        <p:nvSpPr>
          <p:cNvPr id="3" name="Content Placeholder 2"/>
          <p:cNvSpPr>
            <a:spLocks noGrp="1"/>
          </p:cNvSpPr>
          <p:nvPr>
            <p:ph idx="1"/>
          </p:nvPr>
        </p:nvSpPr>
        <p:spPr/>
        <p:txBody>
          <a:bodyPr>
            <a:normAutofit fontScale="92500"/>
          </a:bodyPr>
          <a:lstStyle/>
          <a:p>
            <a:r>
              <a:rPr lang="en-US" dirty="0"/>
              <a:t>It should be noted that there are precedents for banking supervisors to be exempted from normal civil service guidelines and salary scales. </a:t>
            </a:r>
            <a:endParaRPr lang="en-US" dirty="0" smtClean="0"/>
          </a:p>
          <a:p>
            <a:r>
              <a:rPr lang="en-US" dirty="0" smtClean="0"/>
              <a:t>The </a:t>
            </a:r>
            <a:r>
              <a:rPr lang="en-US" dirty="0"/>
              <a:t>cost of even one bank failure may far exceed the costs incurred in employing and retaining competent staff, a situation clearly demonstrated by the U.S. savings and loan crisis when requests for additional staff were denied by the government administration then in power.</a:t>
            </a:r>
          </a:p>
        </p:txBody>
      </p:sp>
      <p:sp>
        <p:nvSpPr>
          <p:cNvPr id="4" name="Slide Number Placeholder 3"/>
          <p:cNvSpPr>
            <a:spLocks noGrp="1"/>
          </p:cNvSpPr>
          <p:nvPr>
            <p:ph type="sldNum" sz="quarter" idx="12"/>
          </p:nvPr>
        </p:nvSpPr>
        <p:spPr/>
        <p:txBody>
          <a:bodyPr/>
          <a:lstStyle/>
          <a:p>
            <a:fld id="{73D024FC-3656-475A-AF9E-34B312DF7BB0}" type="slidenum">
              <a:rPr lang="en-US" smtClean="0"/>
              <a:pPr/>
              <a:t>32</a:t>
            </a:fld>
            <a:endParaRPr lang="en-US"/>
          </a:p>
        </p:txBody>
      </p:sp>
    </p:spTree>
    <p:extLst>
      <p:ext uri="{BB962C8B-B14F-4D97-AF65-F5344CB8AC3E}">
        <p14:creationId xmlns:p14="http://schemas.microsoft.com/office/powerpoint/2010/main" xmlns="" val="18116064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Career Path</a:t>
            </a:r>
          </a:p>
        </p:txBody>
      </p:sp>
      <p:sp>
        <p:nvSpPr>
          <p:cNvPr id="3" name="Content Placeholder 2"/>
          <p:cNvSpPr>
            <a:spLocks noGrp="1"/>
          </p:cNvSpPr>
          <p:nvPr>
            <p:ph idx="1"/>
          </p:nvPr>
        </p:nvSpPr>
        <p:spPr/>
        <p:txBody>
          <a:bodyPr>
            <a:normAutofit fontScale="92500"/>
          </a:bodyPr>
          <a:lstStyle/>
          <a:p>
            <a:r>
              <a:rPr lang="en-US" dirty="0"/>
              <a:t>In some countries, bank supervision is not viewed as a career, and employees are rotated in and out of the bank supervision unit in only a few years. </a:t>
            </a:r>
            <a:endParaRPr lang="en-US" dirty="0" smtClean="0"/>
          </a:p>
          <a:p>
            <a:r>
              <a:rPr lang="en-US" dirty="0" smtClean="0"/>
              <a:t>This </a:t>
            </a:r>
            <a:r>
              <a:rPr lang="en-US" dirty="0"/>
              <a:t>contrasts with countries where bank supervisors require four to five years just to learn the skills necessary to examine small, well-managed institutions. </a:t>
            </a:r>
            <a:endParaRPr lang="en-US" dirty="0" smtClean="0"/>
          </a:p>
          <a:p>
            <a:r>
              <a:rPr lang="en-US" dirty="0" smtClean="0"/>
              <a:t>If </a:t>
            </a:r>
            <a:r>
              <a:rPr lang="en-US" dirty="0"/>
              <a:t>bank supervision is to be effective, it must be considered a full-time career option.</a:t>
            </a:r>
          </a:p>
        </p:txBody>
      </p:sp>
      <p:sp>
        <p:nvSpPr>
          <p:cNvPr id="4" name="Slide Number Placeholder 3"/>
          <p:cNvSpPr>
            <a:spLocks noGrp="1"/>
          </p:cNvSpPr>
          <p:nvPr>
            <p:ph type="sldNum" sz="quarter" idx="12"/>
          </p:nvPr>
        </p:nvSpPr>
        <p:spPr/>
        <p:txBody>
          <a:bodyPr/>
          <a:lstStyle/>
          <a:p>
            <a:fld id="{73D024FC-3656-475A-AF9E-34B312DF7BB0}" type="slidenum">
              <a:rPr lang="en-US" smtClean="0"/>
              <a:pPr/>
              <a:t>33</a:t>
            </a:fld>
            <a:endParaRPr lang="en-US"/>
          </a:p>
        </p:txBody>
      </p:sp>
    </p:spTree>
    <p:extLst>
      <p:ext uri="{BB962C8B-B14F-4D97-AF65-F5344CB8AC3E}">
        <p14:creationId xmlns:p14="http://schemas.microsoft.com/office/powerpoint/2010/main" xmlns="" val="9190455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Path (Contd.)</a:t>
            </a:r>
            <a:endParaRPr lang="en-US" dirty="0"/>
          </a:p>
        </p:txBody>
      </p:sp>
      <p:sp>
        <p:nvSpPr>
          <p:cNvPr id="3" name="Content Placeholder 2"/>
          <p:cNvSpPr>
            <a:spLocks noGrp="1"/>
          </p:cNvSpPr>
          <p:nvPr>
            <p:ph idx="1"/>
          </p:nvPr>
        </p:nvSpPr>
        <p:spPr/>
        <p:txBody>
          <a:bodyPr>
            <a:normAutofit lnSpcReduction="10000"/>
          </a:bodyPr>
          <a:lstStyle/>
          <a:p>
            <a:r>
              <a:rPr lang="en-US" dirty="0"/>
              <a:t>Career paths and job descriptions should be developed to provide meaningful and challenging responsibilities as well as upward mobility. </a:t>
            </a:r>
            <a:endParaRPr lang="en-US" dirty="0" smtClean="0"/>
          </a:p>
          <a:p>
            <a:r>
              <a:rPr lang="en-US" dirty="0" smtClean="0"/>
              <a:t>This </a:t>
            </a:r>
            <a:r>
              <a:rPr lang="en-US" dirty="0"/>
              <a:t>could include career milestones such as promotion from an assistant examiner to a full-fledged examiner to a senior examiner and, ultimately, into the ranks of management.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34</a:t>
            </a:fld>
            <a:endParaRPr lang="en-US"/>
          </a:p>
        </p:txBody>
      </p:sp>
    </p:spTree>
    <p:extLst>
      <p:ext uri="{BB962C8B-B14F-4D97-AF65-F5344CB8AC3E}">
        <p14:creationId xmlns:p14="http://schemas.microsoft.com/office/powerpoint/2010/main" xmlns="" val="248694863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Path (Contd.)</a:t>
            </a:r>
            <a:endParaRPr lang="en-US" dirty="0"/>
          </a:p>
        </p:txBody>
      </p:sp>
      <p:sp>
        <p:nvSpPr>
          <p:cNvPr id="3" name="Content Placeholder 2"/>
          <p:cNvSpPr>
            <a:spLocks noGrp="1"/>
          </p:cNvSpPr>
          <p:nvPr>
            <p:ph idx="1"/>
          </p:nvPr>
        </p:nvSpPr>
        <p:spPr/>
        <p:txBody>
          <a:bodyPr/>
          <a:lstStyle/>
          <a:p>
            <a:r>
              <a:rPr lang="en-US" dirty="0" smtClean="0"/>
              <a:t>Rotational assignments in other departments could be accommodated as a means of broadening an individual's knowledge and skills. </a:t>
            </a:r>
          </a:p>
          <a:p>
            <a:r>
              <a:rPr lang="en-US" dirty="0" smtClean="0"/>
              <a:t>However, it should not mean the end of a career as a bank supervisor.</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35</a:t>
            </a:fld>
            <a:endParaRPr lang="en-US"/>
          </a:p>
        </p:txBody>
      </p:sp>
    </p:spTree>
    <p:extLst>
      <p:ext uri="{BB962C8B-B14F-4D97-AF65-F5344CB8AC3E}">
        <p14:creationId xmlns:p14="http://schemas.microsoft.com/office/powerpoint/2010/main" xmlns="" val="1937023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a:t>
            </a:r>
          </a:p>
        </p:txBody>
      </p:sp>
      <p:sp>
        <p:nvSpPr>
          <p:cNvPr id="3" name="Content Placeholder 2"/>
          <p:cNvSpPr>
            <a:spLocks noGrp="1"/>
          </p:cNvSpPr>
          <p:nvPr>
            <p:ph idx="1"/>
          </p:nvPr>
        </p:nvSpPr>
        <p:spPr/>
        <p:txBody>
          <a:bodyPr>
            <a:normAutofit/>
          </a:bodyPr>
          <a:lstStyle/>
          <a:p>
            <a:r>
              <a:rPr lang="en-US" dirty="0"/>
              <a:t>Training is often conducted solely on the job in a less than systematic manner so that skills are acquired in a hit-or-miss fashion. </a:t>
            </a:r>
            <a:endParaRPr lang="en-US" dirty="0" smtClean="0"/>
          </a:p>
          <a:p>
            <a:r>
              <a:rPr lang="en-US" dirty="0" smtClean="0"/>
              <a:t>Inadequacies </a:t>
            </a:r>
            <a:r>
              <a:rPr lang="en-US" dirty="0"/>
              <a:t>in training and development affect the supervisor's ability to build a skilled, knowledgeable, and competent staff.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36</a:t>
            </a:fld>
            <a:endParaRPr lang="en-US"/>
          </a:p>
        </p:txBody>
      </p:sp>
    </p:spTree>
    <p:extLst>
      <p:ext uri="{BB962C8B-B14F-4D97-AF65-F5344CB8AC3E}">
        <p14:creationId xmlns:p14="http://schemas.microsoft.com/office/powerpoint/2010/main" xmlns="" val="16190704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(Contd.)</a:t>
            </a:r>
            <a:endParaRPr lang="en-US" dirty="0"/>
          </a:p>
        </p:txBody>
      </p:sp>
      <p:sp>
        <p:nvSpPr>
          <p:cNvPr id="3" name="Content Placeholder 2"/>
          <p:cNvSpPr>
            <a:spLocks noGrp="1"/>
          </p:cNvSpPr>
          <p:nvPr>
            <p:ph idx="1"/>
          </p:nvPr>
        </p:nvSpPr>
        <p:spPr/>
        <p:txBody>
          <a:bodyPr/>
          <a:lstStyle/>
          <a:p>
            <a:r>
              <a:rPr lang="en-US" dirty="0" smtClean="0"/>
              <a:t>Training programs should ensure that each supervisor receives not less than two weeks training per year. </a:t>
            </a:r>
          </a:p>
          <a:p>
            <a:r>
              <a:rPr lang="en-US" dirty="0" smtClean="0"/>
              <a:t>This training should combine formal instruction, case study, and seminars.</a:t>
            </a:r>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37</a:t>
            </a:fld>
            <a:endParaRPr lang="en-US"/>
          </a:p>
        </p:txBody>
      </p:sp>
    </p:spTree>
    <p:extLst>
      <p:ext uri="{BB962C8B-B14F-4D97-AF65-F5344CB8AC3E}">
        <p14:creationId xmlns:p14="http://schemas.microsoft.com/office/powerpoint/2010/main" xmlns="" val="18506710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(Contd.)</a:t>
            </a:r>
            <a:endParaRPr lang="en-US" dirty="0"/>
          </a:p>
        </p:txBody>
      </p:sp>
      <p:sp>
        <p:nvSpPr>
          <p:cNvPr id="3" name="Content Placeholder 2"/>
          <p:cNvSpPr>
            <a:spLocks noGrp="1"/>
          </p:cNvSpPr>
          <p:nvPr>
            <p:ph idx="1"/>
          </p:nvPr>
        </p:nvSpPr>
        <p:spPr/>
        <p:txBody>
          <a:bodyPr/>
          <a:lstStyle/>
          <a:p>
            <a:r>
              <a:rPr lang="en-US" dirty="0" smtClean="0"/>
              <a:t>In </a:t>
            </a:r>
            <a:r>
              <a:rPr lang="en-US" dirty="0"/>
              <a:t>addition, on-the-job training should be conducted in a systematic fashion. </a:t>
            </a:r>
            <a:endParaRPr lang="en-US" dirty="0" smtClean="0"/>
          </a:p>
          <a:p>
            <a:r>
              <a:rPr lang="en-US" dirty="0" smtClean="0"/>
              <a:t>Senior </a:t>
            </a:r>
            <a:r>
              <a:rPr lang="en-US" dirty="0"/>
              <a:t>staff should have the opportunity to mix with supervisors from other countries for cross-fertilization of ideas.</a:t>
            </a:r>
          </a:p>
        </p:txBody>
      </p:sp>
      <p:sp>
        <p:nvSpPr>
          <p:cNvPr id="4" name="Slide Number Placeholder 3"/>
          <p:cNvSpPr>
            <a:spLocks noGrp="1"/>
          </p:cNvSpPr>
          <p:nvPr>
            <p:ph type="sldNum" sz="quarter" idx="12"/>
          </p:nvPr>
        </p:nvSpPr>
        <p:spPr/>
        <p:txBody>
          <a:bodyPr/>
          <a:lstStyle/>
          <a:p>
            <a:fld id="{73D024FC-3656-475A-AF9E-34B312DF7BB0}" type="slidenum">
              <a:rPr lang="en-US" smtClean="0"/>
              <a:pPr/>
              <a:t>38</a:t>
            </a:fld>
            <a:endParaRPr lang="en-US"/>
          </a:p>
        </p:txBody>
      </p:sp>
    </p:spTree>
    <p:extLst>
      <p:ext uri="{BB962C8B-B14F-4D97-AF65-F5344CB8AC3E}">
        <p14:creationId xmlns:p14="http://schemas.microsoft.com/office/powerpoint/2010/main" xmlns="" val="22763295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Inaction in Restructuring Banks</a:t>
            </a:r>
          </a:p>
        </p:txBody>
      </p:sp>
      <p:sp>
        <p:nvSpPr>
          <p:cNvPr id="3" name="Content Placeholder 2"/>
          <p:cNvSpPr>
            <a:spLocks noGrp="1"/>
          </p:cNvSpPr>
          <p:nvPr>
            <p:ph idx="1"/>
          </p:nvPr>
        </p:nvSpPr>
        <p:spPr/>
        <p:txBody>
          <a:bodyPr/>
          <a:lstStyle/>
          <a:p>
            <a:r>
              <a:rPr lang="en-US" dirty="0"/>
              <a:t>In the industrialized countries, bank supervisors attempt to minimize potential losses and liability to the government by closing banks near or at the point of reaching technical insolvency. </a:t>
            </a:r>
          </a:p>
        </p:txBody>
      </p:sp>
      <p:sp>
        <p:nvSpPr>
          <p:cNvPr id="4" name="Slide Number Placeholder 3"/>
          <p:cNvSpPr>
            <a:spLocks noGrp="1"/>
          </p:cNvSpPr>
          <p:nvPr>
            <p:ph type="sldNum" sz="quarter" idx="12"/>
          </p:nvPr>
        </p:nvSpPr>
        <p:spPr/>
        <p:txBody>
          <a:bodyPr/>
          <a:lstStyle/>
          <a:p>
            <a:fld id="{73D024FC-3656-475A-AF9E-34B312DF7BB0}" type="slidenum">
              <a:rPr lang="en-US" smtClean="0"/>
              <a:pPr/>
              <a:t>39</a:t>
            </a:fld>
            <a:endParaRPr lang="en-US"/>
          </a:p>
        </p:txBody>
      </p:sp>
    </p:spTree>
    <p:extLst>
      <p:ext uri="{BB962C8B-B14F-4D97-AF65-F5344CB8AC3E}">
        <p14:creationId xmlns:p14="http://schemas.microsoft.com/office/powerpoint/2010/main" xmlns="" val="17366913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Inaction in Restructuring Banks (Contd.)</a:t>
            </a:r>
            <a:endParaRPr lang="en-US" dirty="0"/>
          </a:p>
        </p:txBody>
      </p:sp>
      <p:sp>
        <p:nvSpPr>
          <p:cNvPr id="3" name="Content Placeholder 2"/>
          <p:cNvSpPr>
            <a:spLocks noGrp="1"/>
          </p:cNvSpPr>
          <p:nvPr>
            <p:ph idx="1"/>
          </p:nvPr>
        </p:nvSpPr>
        <p:spPr/>
        <p:txBody>
          <a:bodyPr/>
          <a:lstStyle/>
          <a:p>
            <a:r>
              <a:rPr lang="en-US" dirty="0" smtClean="0"/>
              <a:t>However</a:t>
            </a:r>
            <a:r>
              <a:rPr lang="en-US" dirty="0"/>
              <a:t>, in the developing countries, the absence of reliable information, an inadequate legal framework, and the lack of political will often permit banks to remain open and losses to multiply, even though the banks may have lost their reported book capital many times over.</a:t>
            </a:r>
          </a:p>
        </p:txBody>
      </p:sp>
      <p:sp>
        <p:nvSpPr>
          <p:cNvPr id="4" name="Slide Number Placeholder 3"/>
          <p:cNvSpPr>
            <a:spLocks noGrp="1"/>
          </p:cNvSpPr>
          <p:nvPr>
            <p:ph type="sldNum" sz="quarter" idx="12"/>
          </p:nvPr>
        </p:nvSpPr>
        <p:spPr/>
        <p:txBody>
          <a:bodyPr/>
          <a:lstStyle/>
          <a:p>
            <a:fld id="{73D024FC-3656-475A-AF9E-34B312DF7BB0}" type="slidenum">
              <a:rPr lang="en-US" smtClean="0"/>
              <a:pPr/>
              <a:t>40</a:t>
            </a:fld>
            <a:endParaRPr lang="en-US"/>
          </a:p>
        </p:txBody>
      </p:sp>
    </p:spTree>
    <p:extLst>
      <p:ext uri="{BB962C8B-B14F-4D97-AF65-F5344CB8AC3E}">
        <p14:creationId xmlns:p14="http://schemas.microsoft.com/office/powerpoint/2010/main" xmlns="" val="77186330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Inaction in Restructuring Banks (Contd.)</a:t>
            </a:r>
            <a:endParaRPr lang="en-US" dirty="0"/>
          </a:p>
        </p:txBody>
      </p:sp>
      <p:sp>
        <p:nvSpPr>
          <p:cNvPr id="3" name="Content Placeholder 2"/>
          <p:cNvSpPr>
            <a:spLocks noGrp="1"/>
          </p:cNvSpPr>
          <p:nvPr>
            <p:ph idx="1"/>
          </p:nvPr>
        </p:nvSpPr>
        <p:spPr/>
        <p:txBody>
          <a:bodyPr>
            <a:normAutofit lnSpcReduction="10000"/>
          </a:bodyPr>
          <a:lstStyle/>
          <a:p>
            <a:r>
              <a:rPr lang="en-US" dirty="0"/>
              <a:t>Inaction in dealing with insolvency may also occur because the institutional framework for dealing with insolvency is inadequate. </a:t>
            </a:r>
            <a:endParaRPr lang="en-US" dirty="0" smtClean="0"/>
          </a:p>
          <a:p>
            <a:r>
              <a:rPr lang="en-US" dirty="0" smtClean="0"/>
              <a:t>Experience </a:t>
            </a:r>
            <a:r>
              <a:rPr lang="en-US" dirty="0"/>
              <a:t>indicates that ad hoc approaches to dealing with insolvency generally do not succeed. </a:t>
            </a:r>
            <a:endParaRPr lang="en-US" dirty="0" smtClean="0"/>
          </a:p>
          <a:p>
            <a:r>
              <a:rPr lang="en-US" dirty="0" smtClean="0"/>
              <a:t>Because </a:t>
            </a:r>
            <a:r>
              <a:rPr lang="en-US" dirty="0"/>
              <a:t>banks are not closed, the effectiveness of bank supervision may be compromised.</a:t>
            </a:r>
          </a:p>
        </p:txBody>
      </p:sp>
      <p:sp>
        <p:nvSpPr>
          <p:cNvPr id="4" name="Slide Number Placeholder 3"/>
          <p:cNvSpPr>
            <a:spLocks noGrp="1"/>
          </p:cNvSpPr>
          <p:nvPr>
            <p:ph type="sldNum" sz="quarter" idx="12"/>
          </p:nvPr>
        </p:nvSpPr>
        <p:spPr/>
        <p:txBody>
          <a:bodyPr/>
          <a:lstStyle/>
          <a:p>
            <a:fld id="{73D024FC-3656-475A-AF9E-34B312DF7BB0}" type="slidenum">
              <a:rPr lang="en-US" smtClean="0"/>
              <a:pPr/>
              <a:t>41</a:t>
            </a:fld>
            <a:endParaRPr lang="en-US"/>
          </a:p>
        </p:txBody>
      </p:sp>
    </p:spTree>
    <p:extLst>
      <p:ext uri="{BB962C8B-B14F-4D97-AF65-F5344CB8AC3E}">
        <p14:creationId xmlns:p14="http://schemas.microsoft.com/office/powerpoint/2010/main" xmlns="" val="18037088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Inaction in Restructuring Banks (Contd.)</a:t>
            </a:r>
            <a:endParaRPr lang="en-US" dirty="0"/>
          </a:p>
        </p:txBody>
      </p:sp>
      <p:sp>
        <p:nvSpPr>
          <p:cNvPr id="3" name="Content Placeholder 2"/>
          <p:cNvSpPr>
            <a:spLocks noGrp="1"/>
          </p:cNvSpPr>
          <p:nvPr>
            <p:ph idx="1"/>
          </p:nvPr>
        </p:nvSpPr>
        <p:spPr/>
        <p:txBody>
          <a:bodyPr/>
          <a:lstStyle/>
          <a:p>
            <a:r>
              <a:rPr lang="en-US" dirty="0"/>
              <a:t>Bankers may know that supervisors are powerless to take appropriate action. </a:t>
            </a:r>
            <a:endParaRPr lang="en-US" dirty="0" smtClean="0"/>
          </a:p>
          <a:p>
            <a:r>
              <a:rPr lang="en-US" dirty="0" smtClean="0"/>
              <a:t>To </a:t>
            </a:r>
            <a:r>
              <a:rPr lang="en-US" dirty="0"/>
              <a:t>counter this, a systematic approach and mechanism for dealing with insolvency is necessary.</a:t>
            </a:r>
          </a:p>
        </p:txBody>
      </p:sp>
      <p:sp>
        <p:nvSpPr>
          <p:cNvPr id="4" name="Slide Number Placeholder 3"/>
          <p:cNvSpPr>
            <a:spLocks noGrp="1"/>
          </p:cNvSpPr>
          <p:nvPr>
            <p:ph type="sldNum" sz="quarter" idx="12"/>
          </p:nvPr>
        </p:nvSpPr>
        <p:spPr/>
        <p:txBody>
          <a:bodyPr/>
          <a:lstStyle/>
          <a:p>
            <a:fld id="{73D024FC-3656-475A-AF9E-34B312DF7BB0}" type="slidenum">
              <a:rPr lang="en-US" smtClean="0"/>
              <a:pPr/>
              <a:t>42</a:t>
            </a:fld>
            <a:endParaRPr lang="en-US"/>
          </a:p>
        </p:txBody>
      </p:sp>
    </p:spTree>
    <p:extLst>
      <p:ext uri="{BB962C8B-B14F-4D97-AF65-F5344CB8AC3E}">
        <p14:creationId xmlns:p14="http://schemas.microsoft.com/office/powerpoint/2010/main" xmlns="" val="24454149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 </a:t>
            </a:r>
            <a:r>
              <a:rPr lang="en-US" dirty="0" smtClean="0"/>
              <a:t>of this session </a:t>
            </a:r>
            <a:endParaRPr lang="en-US" dirty="0"/>
          </a:p>
        </p:txBody>
      </p:sp>
      <p:sp>
        <p:nvSpPr>
          <p:cNvPr id="3" name="Content Placeholder 2"/>
          <p:cNvSpPr>
            <a:spLocks noGrp="1"/>
          </p:cNvSpPr>
          <p:nvPr>
            <p:ph idx="1"/>
          </p:nvPr>
        </p:nvSpPr>
        <p:spPr/>
        <p:txBody>
          <a:bodyPr/>
          <a:lstStyle/>
          <a:p>
            <a:r>
              <a:rPr lang="en-US" dirty="0" smtClean="0"/>
              <a:t>Supervisory Methodologies</a:t>
            </a:r>
          </a:p>
          <a:p>
            <a:pPr lvl="1"/>
            <a:r>
              <a:rPr lang="en-US" dirty="0" smtClean="0"/>
              <a:t>Off site Surveillance</a:t>
            </a:r>
          </a:p>
          <a:p>
            <a:r>
              <a:rPr lang="en-US" dirty="0" smtClean="0"/>
              <a:t>Organization Issues</a:t>
            </a:r>
          </a:p>
          <a:p>
            <a:pPr lvl="1"/>
            <a:r>
              <a:rPr lang="en-US" dirty="0" smtClean="0"/>
              <a:t>Staffing and Compensation</a:t>
            </a:r>
          </a:p>
          <a:p>
            <a:pPr lvl="1"/>
            <a:r>
              <a:rPr lang="en-US" dirty="0" smtClean="0"/>
              <a:t>Career Path</a:t>
            </a:r>
          </a:p>
          <a:p>
            <a:pPr lvl="1"/>
            <a:r>
              <a:rPr lang="en-US" dirty="0" smtClean="0"/>
              <a:t>Training</a:t>
            </a:r>
          </a:p>
          <a:p>
            <a:r>
              <a:rPr lang="en-US" dirty="0" smtClean="0"/>
              <a:t>Inaction in Restructuring Banks</a:t>
            </a:r>
          </a:p>
          <a:p>
            <a:endParaRPr lang="en-US" dirty="0"/>
          </a:p>
        </p:txBody>
      </p:sp>
      <p:sp>
        <p:nvSpPr>
          <p:cNvPr id="4" name="Slide Number Placeholder 3"/>
          <p:cNvSpPr>
            <a:spLocks noGrp="1"/>
          </p:cNvSpPr>
          <p:nvPr>
            <p:ph type="sldNum" sz="quarter" idx="12"/>
          </p:nvPr>
        </p:nvSpPr>
        <p:spPr/>
        <p:txBody>
          <a:bodyPr/>
          <a:lstStyle/>
          <a:p>
            <a:fld id="{73D024FC-3656-475A-AF9E-34B312DF7BB0}" type="slidenum">
              <a:rPr lang="en-US" smtClean="0"/>
              <a:pPr/>
              <a:t>43</a:t>
            </a:fld>
            <a:endParaRPr lang="en-US"/>
          </a:p>
        </p:txBody>
      </p:sp>
    </p:spTree>
    <p:extLst>
      <p:ext uri="{BB962C8B-B14F-4D97-AF65-F5344CB8AC3E}">
        <p14:creationId xmlns:p14="http://schemas.microsoft.com/office/powerpoint/2010/main" xmlns="" val="32059459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73D024FC-3656-475A-AF9E-34B312DF7BB0}" type="slidenum">
              <a:rPr lang="en-US" smtClean="0"/>
              <a:pPr/>
              <a:t>44</a:t>
            </a:fld>
            <a:endParaRPr lang="en-US"/>
          </a:p>
        </p:txBody>
      </p:sp>
    </p:spTree>
    <p:extLst>
      <p:ext uri="{BB962C8B-B14F-4D97-AF65-F5344CB8AC3E}">
        <p14:creationId xmlns:p14="http://schemas.microsoft.com/office/powerpoint/2010/main" xmlns="" val="40039168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TotalTime>
  <Words>1899</Words>
  <Application>Microsoft Office PowerPoint</Application>
  <PresentationFormat>On-screen Show (4:3)</PresentationFormat>
  <Paragraphs>168</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MBF-705 LEGAL AND REGULATORY ASPECTS OF BANKING SUPERVISION</vt:lpstr>
      <vt:lpstr>Summary of last session </vt:lpstr>
      <vt:lpstr>Agenda of this session </vt:lpstr>
      <vt:lpstr>OFF-SITE SURVEILLANCE</vt:lpstr>
      <vt:lpstr>OFF-SITE SURVEILLANCE (Contd.)</vt:lpstr>
      <vt:lpstr>OFF-SITE SURVEILLANCE (Contd.)</vt:lpstr>
      <vt:lpstr>OFF-SITE SURVEILLANCE (Contd.)</vt:lpstr>
      <vt:lpstr>OFF-SITE SURVEILLANCE (Contd.)</vt:lpstr>
      <vt:lpstr>OFF-SITE SURVEILLANCE (Contd.)</vt:lpstr>
      <vt:lpstr>OFF-SITE SURVEILLANCE (Contd.)</vt:lpstr>
      <vt:lpstr>OFF-SITE SURVEILLANCE (Contd.)</vt:lpstr>
      <vt:lpstr>OFF-SITE SURVEILLANCE (Contd.)</vt:lpstr>
      <vt:lpstr>OFF-SITE SURVEILLANCE (Contd.)</vt:lpstr>
      <vt:lpstr>OFF-SITE SURVEILLANCE (Contd.)</vt:lpstr>
      <vt:lpstr>Organizational Issues in Supervision</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Organizational Issues in Supervision (Contd.)</vt:lpstr>
      <vt:lpstr>Staffing and Compensation</vt:lpstr>
      <vt:lpstr>Staffing and Compensation (Contd.)</vt:lpstr>
      <vt:lpstr>Staffing and Compensation (Contd.)</vt:lpstr>
      <vt:lpstr>Staffing and Compensation (Contd.)</vt:lpstr>
      <vt:lpstr>Staffing and Compensation (Contd.)</vt:lpstr>
      <vt:lpstr>Career Path</vt:lpstr>
      <vt:lpstr>Career Path (Contd.)</vt:lpstr>
      <vt:lpstr>Career Path (Contd.)</vt:lpstr>
      <vt:lpstr>Training</vt:lpstr>
      <vt:lpstr>Training (Contd.)</vt:lpstr>
      <vt:lpstr>Training (Contd.)</vt:lpstr>
      <vt:lpstr>Inaction in Restructuring Banks</vt:lpstr>
      <vt:lpstr>Inaction in Restructuring Banks (Contd.)</vt:lpstr>
      <vt:lpstr>Inaction in Restructuring Banks (Contd.)</vt:lpstr>
      <vt:lpstr>Inaction in Restructuring Banks (Contd.)</vt:lpstr>
      <vt:lpstr>Summary of this session </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MBF-705 LEGAL AND REGULATORY ASPECTS OF BANKING SUPERVISION</dc:title>
  <dc:creator>Usman</dc:creator>
  <cp:lastModifiedBy>NTS</cp:lastModifiedBy>
  <cp:revision>9</cp:revision>
  <dcterms:created xsi:type="dcterms:W3CDTF">2013-12-05T12:59:50Z</dcterms:created>
  <dcterms:modified xsi:type="dcterms:W3CDTF">2013-12-06T08:00:32Z</dcterms:modified>
</cp:coreProperties>
</file>