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sldIdLst>
    <p:sldId id="336" r:id="rId2"/>
    <p:sldId id="338" r:id="rId3"/>
    <p:sldId id="320" r:id="rId4"/>
    <p:sldId id="257" r:id="rId5"/>
    <p:sldId id="258" r:id="rId6"/>
    <p:sldId id="259" r:id="rId7"/>
    <p:sldId id="261" r:id="rId8"/>
    <p:sldId id="263" r:id="rId9"/>
    <p:sldId id="264" r:id="rId10"/>
    <p:sldId id="265" r:id="rId11"/>
    <p:sldId id="321" r:id="rId12"/>
    <p:sldId id="323" r:id="rId13"/>
    <p:sldId id="266" r:id="rId14"/>
    <p:sldId id="267" r:id="rId15"/>
    <p:sldId id="268" r:id="rId16"/>
    <p:sldId id="269" r:id="rId17"/>
    <p:sldId id="270" r:id="rId18"/>
    <p:sldId id="271" r:id="rId19"/>
    <p:sldId id="272" r:id="rId20"/>
    <p:sldId id="273" r:id="rId21"/>
    <p:sldId id="262" r:id="rId22"/>
    <p:sldId id="274" r:id="rId23"/>
    <p:sldId id="275" r:id="rId24"/>
    <p:sldId id="276" r:id="rId25"/>
    <p:sldId id="277" r:id="rId26"/>
    <p:sldId id="325" r:id="rId27"/>
    <p:sldId id="278" r:id="rId28"/>
    <p:sldId id="326" r:id="rId29"/>
    <p:sldId id="327" r:id="rId30"/>
    <p:sldId id="279" r:id="rId31"/>
    <p:sldId id="280" r:id="rId32"/>
    <p:sldId id="328" r:id="rId33"/>
    <p:sldId id="281" r:id="rId34"/>
    <p:sldId id="282" r:id="rId35"/>
    <p:sldId id="283" r:id="rId36"/>
    <p:sldId id="329" r:id="rId37"/>
    <p:sldId id="330" r:id="rId38"/>
    <p:sldId id="284" r:id="rId39"/>
    <p:sldId id="285" r:id="rId40"/>
    <p:sldId id="332" r:id="rId41"/>
    <p:sldId id="286" r:id="rId42"/>
    <p:sldId id="333" r:id="rId43"/>
    <p:sldId id="287" r:id="rId44"/>
    <p:sldId id="288" r:id="rId45"/>
    <p:sldId id="289" r:id="rId46"/>
    <p:sldId id="334" r:id="rId47"/>
    <p:sldId id="290" r:id="rId48"/>
    <p:sldId id="291" r:id="rId49"/>
    <p:sldId id="335" r:id="rId50"/>
    <p:sldId id="340" r:id="rId51"/>
    <p:sldId id="337"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C3A2AF-EAA7-4AB3-BB3E-C00563C73653}" type="datetimeFigureOut">
              <a:rPr lang="en-US" smtClean="0"/>
              <a:t>12/5/2013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AA2980-DC7D-4471-9D48-F239AA19998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92F8BC-36B7-48EC-8990-C0A555544F2E}" type="datetime1">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365672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74AAE7-ACB1-4CA5-ABE7-27056BA48022}" type="datetime1">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4105965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5E0FFD-9941-4F8A-A9C4-B027B3899734}" type="datetime1">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3740786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6CB61C-8439-4708-A21F-33CB4AF9D335}" type="datetime1">
              <a:rPr lang="en-US" smtClean="0"/>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197560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997024-381F-459E-A0FF-4E106E4B74F3}" type="datetime1">
              <a:rPr lang="en-US" smtClean="0"/>
              <a:t>12/5/2013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940930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EE5C4D-76C7-4812-9607-B4AA475460A9}" type="datetime1">
              <a:rPr lang="en-US" smtClean="0"/>
              <a:t>12/5/2013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774758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64446-86BB-4E1C-B469-FC410EB034A7}" type="datetime1">
              <a:rPr lang="en-US" smtClean="0"/>
              <a:t>12/5/2013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3252813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F305D8-5481-48EC-9D0D-D16EAEDF064C}" type="datetime1">
              <a:rPr lang="en-US" smtClean="0"/>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3005515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62CD9F-227E-4B57-BF6B-443F88BC0CE4}" type="datetime1">
              <a:rPr lang="en-US" smtClean="0"/>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377974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1F521-B802-4E33-B756-0B95D6EA6708}" type="datetime1">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4109502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9BC920-DB8B-4BC6-9AEB-0A237AE55BED}" type="datetime1">
              <a:rPr lang="en-US" smtClean="0"/>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1159338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F9E10-B0C9-402E-ABB3-CEEF5A7D8ED7}" type="datetime1">
              <a:rPr lang="en-US" smtClean="0"/>
              <a:t>12/5/2013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DE2664-F21A-48EB-B197-1EC0C331599F}" type="slidenum">
              <a:rPr lang="en-US" smtClean="0"/>
              <a:pPr/>
              <a:t>‹#›</a:t>
            </a:fld>
            <a:endParaRPr lang="en-US"/>
          </a:p>
        </p:txBody>
      </p:sp>
    </p:spTree>
    <p:extLst>
      <p:ext uri="{BB962C8B-B14F-4D97-AF65-F5344CB8AC3E}">
        <p14:creationId xmlns="" xmlns:p14="http://schemas.microsoft.com/office/powerpoint/2010/main" val="3503185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133600" cy="369332"/>
          </a:xfrm>
          <a:prstGeom prst="rect">
            <a:avLst/>
          </a:prstGeom>
          <a:noFill/>
        </p:spPr>
        <p:txBody>
          <a:bodyPr wrap="square" rtlCol="0">
            <a:spAutoFit/>
          </a:bodyPr>
          <a:lstStyle/>
          <a:p>
            <a:r>
              <a:rPr lang="en-US" dirty="0" smtClean="0"/>
              <a:t>Session: SIXTEEN</a:t>
            </a:r>
            <a:endParaRPr lang="en-US" dirty="0"/>
          </a:p>
        </p:txBody>
      </p:sp>
      <mc:AlternateContent xmlns:mc="http://schemas.openxmlformats.org/markup-compatibility/2006">
        <mc:Choice xmlns="" xmlns:p14="http://schemas.microsoft.com/office/powerpoint/2010/main"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 xmlns:p14="http://schemas.microsoft.com/office/powerpoint/2010/main" val="2491119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 </a:t>
            </a:r>
            <a:endParaRPr lang="en-US" dirty="0"/>
          </a:p>
        </p:txBody>
      </p:sp>
      <p:sp>
        <p:nvSpPr>
          <p:cNvPr id="3" name="Content Placeholder 2"/>
          <p:cNvSpPr>
            <a:spLocks noGrp="1"/>
          </p:cNvSpPr>
          <p:nvPr>
            <p:ph idx="1"/>
          </p:nvPr>
        </p:nvSpPr>
        <p:spPr/>
        <p:txBody>
          <a:bodyPr/>
          <a:lstStyle/>
          <a:p>
            <a:pPr marL="0" indent="0">
              <a:buNone/>
            </a:pPr>
            <a:r>
              <a:rPr lang="en-US" b="1" dirty="0" smtClean="0"/>
              <a:t>SECTION 4</a:t>
            </a:r>
          </a:p>
          <a:p>
            <a:r>
              <a:rPr lang="en-US" dirty="0" smtClean="0"/>
              <a:t>Banking Supervision</a:t>
            </a:r>
          </a:p>
          <a:p>
            <a:r>
              <a:rPr lang="en-US" dirty="0" smtClean="0"/>
              <a:t>Bank Supervision Models</a:t>
            </a:r>
          </a:p>
          <a:p>
            <a:r>
              <a:rPr lang="en-US" dirty="0" smtClean="0"/>
              <a:t>Harmonization and Convergence of Bank Supervision</a:t>
            </a:r>
          </a:p>
          <a:p>
            <a:r>
              <a:rPr lang="en-US" dirty="0" smtClean="0"/>
              <a:t>Supervisory Methodologies</a:t>
            </a:r>
          </a:p>
          <a:p>
            <a:pPr lvl="1"/>
            <a:r>
              <a:rPr lang="en-US" dirty="0" smtClean="0"/>
              <a:t>On site Examination</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2</a:t>
            </a:fld>
            <a:endParaRPr lang="en-US"/>
          </a:p>
        </p:txBody>
      </p:sp>
    </p:spTree>
    <p:extLst>
      <p:ext uri="{BB962C8B-B14F-4D97-AF65-F5344CB8AC3E}">
        <p14:creationId xmlns="" xmlns:p14="http://schemas.microsoft.com/office/powerpoint/2010/main" val="1473060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dirty="0" smtClean="0"/>
              <a:t>SECTION 4</a:t>
            </a:r>
            <a:br>
              <a:rPr lang="en-US" dirty="0" smtClean="0"/>
            </a:br>
            <a:r>
              <a:rPr lang="en-US" dirty="0"/>
              <a:t/>
            </a:r>
            <a:br>
              <a:rPr lang="en-US" dirty="0"/>
            </a:br>
            <a:r>
              <a:rPr lang="en-US" dirty="0" smtClean="0"/>
              <a:t>BANKING SUPERVISION</a:t>
            </a:r>
            <a:endParaRPr lang="en-US" dirty="0"/>
          </a:p>
        </p:txBody>
      </p:sp>
      <p:sp>
        <p:nvSpPr>
          <p:cNvPr id="3" name="Slide Number Placeholder 2"/>
          <p:cNvSpPr>
            <a:spLocks noGrp="1"/>
          </p:cNvSpPr>
          <p:nvPr>
            <p:ph type="sldNum" sz="quarter" idx="12"/>
          </p:nvPr>
        </p:nvSpPr>
        <p:spPr/>
        <p:txBody>
          <a:bodyPr/>
          <a:lstStyle/>
          <a:p>
            <a:fld id="{B9DE2664-F21A-48EB-B197-1EC0C331599F}" type="slidenum">
              <a:rPr lang="en-US" smtClean="0"/>
              <a:pPr/>
              <a:t>3</a:t>
            </a:fld>
            <a:endParaRPr lang="en-US"/>
          </a:p>
        </p:txBody>
      </p:sp>
    </p:spTree>
    <p:extLst>
      <p:ext uri="{BB962C8B-B14F-4D97-AF65-F5344CB8AC3E}">
        <p14:creationId xmlns="" xmlns:p14="http://schemas.microsoft.com/office/powerpoint/2010/main" val="2492492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Banking Supervision</a:t>
            </a:r>
            <a:endParaRPr lang="en-US" dirty="0"/>
          </a:p>
        </p:txBody>
      </p:sp>
      <p:sp>
        <p:nvSpPr>
          <p:cNvPr id="3" name="Content Placeholder 2"/>
          <p:cNvSpPr>
            <a:spLocks noGrp="1"/>
          </p:cNvSpPr>
          <p:nvPr>
            <p:ph idx="1"/>
          </p:nvPr>
        </p:nvSpPr>
        <p:spPr/>
        <p:txBody>
          <a:bodyPr/>
          <a:lstStyle/>
          <a:p>
            <a:r>
              <a:rPr lang="en-US" dirty="0"/>
              <a:t>An ineffective legal framework may result in banking system distress but, more often than not, lack of enforcement and supervision are equally at fault.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4</a:t>
            </a:fld>
            <a:endParaRPr lang="en-US"/>
          </a:p>
        </p:txBody>
      </p:sp>
    </p:spTree>
    <p:extLst>
      <p:ext uri="{BB962C8B-B14F-4D97-AF65-F5344CB8AC3E}">
        <p14:creationId xmlns="" xmlns:p14="http://schemas.microsoft.com/office/powerpoint/2010/main" val="14953955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Banking Supervision (Contd.)</a:t>
            </a:r>
            <a:endParaRPr lang="en-US" dirty="0"/>
          </a:p>
        </p:txBody>
      </p:sp>
      <p:sp>
        <p:nvSpPr>
          <p:cNvPr id="3" name="Content Placeholder 2"/>
          <p:cNvSpPr>
            <a:spLocks noGrp="1"/>
          </p:cNvSpPr>
          <p:nvPr>
            <p:ph idx="1"/>
          </p:nvPr>
        </p:nvSpPr>
        <p:spPr/>
        <p:txBody>
          <a:bodyPr>
            <a:normAutofit fontScale="92500"/>
          </a:bodyPr>
          <a:lstStyle/>
          <a:p>
            <a:r>
              <a:rPr lang="en-US" dirty="0" smtClean="0"/>
              <a:t>Supervisory </a:t>
            </a:r>
            <a:r>
              <a:rPr lang="en-US" dirty="0"/>
              <a:t>problems may be rooted </a:t>
            </a:r>
            <a:r>
              <a:rPr lang="en-US" dirty="0" smtClean="0"/>
              <a:t>in:</a:t>
            </a:r>
          </a:p>
          <a:p>
            <a:pPr lvl="1"/>
            <a:r>
              <a:rPr lang="en-US" dirty="0" smtClean="0"/>
              <a:t>conflicting </a:t>
            </a:r>
            <a:r>
              <a:rPr lang="en-US" dirty="0"/>
              <a:t>public policy goals for supervision; </a:t>
            </a:r>
            <a:endParaRPr lang="en-US" dirty="0" smtClean="0"/>
          </a:p>
          <a:p>
            <a:pPr lvl="1"/>
            <a:r>
              <a:rPr lang="en-US" dirty="0" smtClean="0"/>
              <a:t>political </a:t>
            </a:r>
            <a:r>
              <a:rPr lang="en-US" dirty="0"/>
              <a:t>interference</a:t>
            </a:r>
            <a:r>
              <a:rPr lang="en-US" dirty="0" smtClean="0"/>
              <a:t>;</a:t>
            </a:r>
          </a:p>
          <a:p>
            <a:pPr lvl="1"/>
            <a:r>
              <a:rPr lang="en-US" dirty="0" smtClean="0"/>
              <a:t>a </a:t>
            </a:r>
            <a:r>
              <a:rPr lang="en-US" dirty="0"/>
              <a:t>lack of political will to deal with problems; </a:t>
            </a:r>
            <a:endParaRPr lang="en-US" dirty="0" smtClean="0"/>
          </a:p>
          <a:p>
            <a:pPr lvl="1"/>
            <a:r>
              <a:rPr lang="en-US" dirty="0" smtClean="0"/>
              <a:t>organizational </a:t>
            </a:r>
            <a:r>
              <a:rPr lang="en-US" dirty="0"/>
              <a:t>weaknesses such </a:t>
            </a:r>
            <a:r>
              <a:rPr lang="en-US" dirty="0" smtClean="0"/>
              <a:t>as:</a:t>
            </a:r>
          </a:p>
          <a:p>
            <a:pPr lvl="2"/>
            <a:r>
              <a:rPr lang="en-US" dirty="0" smtClean="0"/>
              <a:t> </a:t>
            </a:r>
            <a:r>
              <a:rPr lang="en-US" dirty="0"/>
              <a:t>understaffing</a:t>
            </a:r>
            <a:r>
              <a:rPr lang="en-US" dirty="0" smtClean="0"/>
              <a:t>,</a:t>
            </a:r>
          </a:p>
          <a:p>
            <a:pPr lvl="2"/>
            <a:r>
              <a:rPr lang="en-US" dirty="0" smtClean="0"/>
              <a:t> </a:t>
            </a:r>
            <a:r>
              <a:rPr lang="en-US" dirty="0"/>
              <a:t>inadequate compensation, </a:t>
            </a:r>
            <a:endParaRPr lang="en-US" dirty="0" smtClean="0"/>
          </a:p>
          <a:p>
            <a:pPr lvl="2"/>
            <a:r>
              <a:rPr lang="en-US" dirty="0" smtClean="0"/>
              <a:t>poor </a:t>
            </a:r>
            <a:r>
              <a:rPr lang="en-US" dirty="0"/>
              <a:t>leadership, </a:t>
            </a:r>
            <a:r>
              <a:rPr lang="en-US" dirty="0" smtClean="0"/>
              <a:t>and </a:t>
            </a:r>
          </a:p>
          <a:p>
            <a:pPr lvl="2"/>
            <a:r>
              <a:rPr lang="en-US" dirty="0" smtClean="0"/>
              <a:t>divided </a:t>
            </a:r>
            <a:r>
              <a:rPr lang="en-US" dirty="0"/>
              <a:t>supervisory responsibilities; and </a:t>
            </a:r>
            <a:endParaRPr lang="en-US" dirty="0" smtClean="0"/>
          </a:p>
          <a:p>
            <a:pPr lvl="2"/>
            <a:r>
              <a:rPr lang="en-US" dirty="0" smtClean="0"/>
              <a:t>the </a:t>
            </a:r>
            <a:r>
              <a:rPr lang="en-US" dirty="0"/>
              <a:t>lack of a clear understanding on the role of supervision.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5</a:t>
            </a:fld>
            <a:endParaRPr lang="en-US"/>
          </a:p>
        </p:txBody>
      </p:sp>
    </p:spTree>
    <p:extLst>
      <p:ext uri="{BB962C8B-B14F-4D97-AF65-F5344CB8AC3E}">
        <p14:creationId xmlns="" xmlns:p14="http://schemas.microsoft.com/office/powerpoint/2010/main" val="1872292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Banking Supervision (Contd.)</a:t>
            </a:r>
            <a:endParaRPr lang="en-US" dirty="0"/>
          </a:p>
        </p:txBody>
      </p:sp>
      <p:sp>
        <p:nvSpPr>
          <p:cNvPr id="3" name="Content Placeholder 2"/>
          <p:cNvSpPr>
            <a:spLocks noGrp="1"/>
          </p:cNvSpPr>
          <p:nvPr>
            <p:ph idx="1"/>
          </p:nvPr>
        </p:nvSpPr>
        <p:spPr/>
        <p:txBody>
          <a:bodyPr>
            <a:normAutofit lnSpcReduction="10000"/>
          </a:bodyPr>
          <a:lstStyle/>
          <a:p>
            <a:r>
              <a:rPr lang="en-US" dirty="0"/>
              <a:t>Problems may also result from examination methodologies that focus on technical compliance with </a:t>
            </a:r>
            <a:r>
              <a:rPr lang="en-US" dirty="0" smtClean="0"/>
              <a:t>laws.</a:t>
            </a:r>
          </a:p>
          <a:p>
            <a:r>
              <a:rPr lang="en-US" dirty="0" smtClean="0"/>
              <a:t>In </a:t>
            </a:r>
            <a:r>
              <a:rPr lang="en-US" dirty="0"/>
              <a:t>some cases, problems also occur because of the lack of an early warning system and off-site surveillance capabilities</a:t>
            </a:r>
            <a:r>
              <a:rPr lang="en-US" dirty="0" smtClean="0"/>
              <a:t>.</a:t>
            </a:r>
          </a:p>
          <a:p>
            <a:r>
              <a:rPr lang="en-US" dirty="0" smtClean="0"/>
              <a:t>More often than not, though, supervisory problems result from a combination of these factors.</a:t>
            </a:r>
          </a:p>
        </p:txBody>
      </p:sp>
      <p:sp>
        <p:nvSpPr>
          <p:cNvPr id="4" name="Slide Number Placeholder 3"/>
          <p:cNvSpPr>
            <a:spLocks noGrp="1"/>
          </p:cNvSpPr>
          <p:nvPr>
            <p:ph type="sldNum" sz="quarter" idx="12"/>
          </p:nvPr>
        </p:nvSpPr>
        <p:spPr/>
        <p:txBody>
          <a:bodyPr/>
          <a:lstStyle/>
          <a:p>
            <a:fld id="{B9DE2664-F21A-48EB-B197-1EC0C331599F}" type="slidenum">
              <a:rPr lang="en-US" smtClean="0"/>
              <a:pPr/>
              <a:t>6</a:t>
            </a:fld>
            <a:endParaRPr lang="en-US"/>
          </a:p>
        </p:txBody>
      </p:sp>
    </p:spTree>
    <p:extLst>
      <p:ext uri="{BB962C8B-B14F-4D97-AF65-F5344CB8AC3E}">
        <p14:creationId xmlns="" xmlns:p14="http://schemas.microsoft.com/office/powerpoint/2010/main" val="20627173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Bank Supervision Models in the Industrialized Countries</a:t>
            </a:r>
          </a:p>
        </p:txBody>
      </p:sp>
      <p:sp>
        <p:nvSpPr>
          <p:cNvPr id="3" name="Content Placeholder 2"/>
          <p:cNvSpPr>
            <a:spLocks noGrp="1"/>
          </p:cNvSpPr>
          <p:nvPr>
            <p:ph idx="1"/>
          </p:nvPr>
        </p:nvSpPr>
        <p:spPr/>
        <p:txBody>
          <a:bodyPr>
            <a:normAutofit/>
          </a:bodyPr>
          <a:lstStyle/>
          <a:p>
            <a:r>
              <a:rPr lang="en-US" dirty="0"/>
              <a:t>Bank supervision in the industrialized countries developed in response to financial crises, economic events, and political </a:t>
            </a:r>
            <a:r>
              <a:rPr lang="en-US" dirty="0" smtClean="0"/>
              <a:t>phenomena.</a:t>
            </a:r>
          </a:p>
          <a:p>
            <a:r>
              <a:rPr lang="en-US" dirty="0" smtClean="0"/>
              <a:t>Very </a:t>
            </a:r>
            <a:r>
              <a:rPr lang="en-US" dirty="0"/>
              <a:t>often, the form of bank supervision reflected philosophical and social differences in the role of government and in the organization of </a:t>
            </a:r>
            <a:r>
              <a:rPr lang="en-US" dirty="0" smtClean="0"/>
              <a:t>society</a:t>
            </a:r>
            <a:r>
              <a:rPr lang="en-US" dirty="0"/>
              <a:t>.</a:t>
            </a:r>
          </a:p>
        </p:txBody>
      </p:sp>
      <p:sp>
        <p:nvSpPr>
          <p:cNvPr id="4" name="Slide Number Placeholder 3"/>
          <p:cNvSpPr>
            <a:spLocks noGrp="1"/>
          </p:cNvSpPr>
          <p:nvPr>
            <p:ph type="sldNum" sz="quarter" idx="12"/>
          </p:nvPr>
        </p:nvSpPr>
        <p:spPr/>
        <p:txBody>
          <a:bodyPr/>
          <a:lstStyle/>
          <a:p>
            <a:fld id="{B9DE2664-F21A-48EB-B197-1EC0C331599F}" type="slidenum">
              <a:rPr lang="en-US" smtClean="0"/>
              <a:pPr/>
              <a:t>7</a:t>
            </a:fld>
            <a:endParaRPr lang="en-US"/>
          </a:p>
        </p:txBody>
      </p:sp>
    </p:spTree>
    <p:extLst>
      <p:ext uri="{BB962C8B-B14F-4D97-AF65-F5344CB8AC3E}">
        <p14:creationId xmlns="" xmlns:p14="http://schemas.microsoft.com/office/powerpoint/2010/main" val="4109664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Models in the Industrialized Countries (Contd.)</a:t>
            </a:r>
            <a:endParaRPr lang="en-US" dirty="0"/>
          </a:p>
        </p:txBody>
      </p:sp>
      <p:sp>
        <p:nvSpPr>
          <p:cNvPr id="3" name="Content Placeholder 2"/>
          <p:cNvSpPr>
            <a:spLocks noGrp="1"/>
          </p:cNvSpPr>
          <p:nvPr>
            <p:ph idx="1"/>
          </p:nvPr>
        </p:nvSpPr>
        <p:spPr/>
        <p:txBody>
          <a:bodyPr>
            <a:normAutofit/>
          </a:bodyPr>
          <a:lstStyle/>
          <a:p>
            <a:r>
              <a:rPr lang="en-US" dirty="0"/>
              <a:t> These differences were embodied in two principal models of bank regulation and supervision: </a:t>
            </a:r>
            <a:endParaRPr lang="en-US" dirty="0" smtClean="0"/>
          </a:p>
          <a:p>
            <a:pPr lvl="1"/>
            <a:r>
              <a:rPr lang="en-US" dirty="0" smtClean="0"/>
              <a:t>an </a:t>
            </a:r>
            <a:r>
              <a:rPr lang="en-US" dirty="0"/>
              <a:t>informal approach that relied on consultation and moral </a:t>
            </a:r>
            <a:r>
              <a:rPr lang="en-US" dirty="0" smtClean="0"/>
              <a:t>persuasion</a:t>
            </a:r>
            <a:r>
              <a:rPr lang="en-US" dirty="0"/>
              <a:t>; and </a:t>
            </a:r>
            <a:endParaRPr lang="en-US" dirty="0" smtClean="0"/>
          </a:p>
          <a:p>
            <a:pPr lvl="1"/>
            <a:r>
              <a:rPr lang="en-US" dirty="0" smtClean="0"/>
              <a:t>a </a:t>
            </a:r>
            <a:r>
              <a:rPr lang="en-US" dirty="0"/>
              <a:t>formalized approach that required active, "hands-on" verification through on-site inspection.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8</a:t>
            </a:fld>
            <a:endParaRPr lang="en-US"/>
          </a:p>
        </p:txBody>
      </p:sp>
    </p:spTree>
    <p:extLst>
      <p:ext uri="{BB962C8B-B14F-4D97-AF65-F5344CB8AC3E}">
        <p14:creationId xmlns="" xmlns:p14="http://schemas.microsoft.com/office/powerpoint/2010/main" val="42409521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Harmonization and Convergence of Bank Supervision</a:t>
            </a:r>
          </a:p>
        </p:txBody>
      </p:sp>
      <p:sp>
        <p:nvSpPr>
          <p:cNvPr id="3" name="Content Placeholder 2"/>
          <p:cNvSpPr>
            <a:spLocks noGrp="1"/>
          </p:cNvSpPr>
          <p:nvPr>
            <p:ph idx="1"/>
          </p:nvPr>
        </p:nvSpPr>
        <p:spPr/>
        <p:txBody>
          <a:bodyPr/>
          <a:lstStyle/>
          <a:p>
            <a:r>
              <a:rPr lang="en-US" dirty="0"/>
              <a:t>Despite the differences in supervisory approaches, there is a growing consensus that bank supervision and regulation should be harmonized across national boundaries due to the ever-increasing global interdependence of financial markets.</a:t>
            </a:r>
          </a:p>
        </p:txBody>
      </p:sp>
      <p:sp>
        <p:nvSpPr>
          <p:cNvPr id="4" name="Slide Number Placeholder 3"/>
          <p:cNvSpPr>
            <a:spLocks noGrp="1"/>
          </p:cNvSpPr>
          <p:nvPr>
            <p:ph type="sldNum" sz="quarter" idx="12"/>
          </p:nvPr>
        </p:nvSpPr>
        <p:spPr/>
        <p:txBody>
          <a:bodyPr/>
          <a:lstStyle/>
          <a:p>
            <a:fld id="{B9DE2664-F21A-48EB-B197-1EC0C331599F}" type="slidenum">
              <a:rPr lang="en-US" smtClean="0"/>
              <a:pPr/>
              <a:t>9</a:t>
            </a:fld>
            <a:endParaRPr lang="en-US"/>
          </a:p>
        </p:txBody>
      </p:sp>
    </p:spTree>
    <p:extLst>
      <p:ext uri="{BB962C8B-B14F-4D97-AF65-F5344CB8AC3E}">
        <p14:creationId xmlns="" xmlns:p14="http://schemas.microsoft.com/office/powerpoint/2010/main" val="1655426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Harmonization and Convergence of Bank Supervision (Contd.)</a:t>
            </a:r>
            <a:endParaRPr lang="en-US" dirty="0"/>
          </a:p>
        </p:txBody>
      </p:sp>
      <p:sp>
        <p:nvSpPr>
          <p:cNvPr id="3" name="Content Placeholder 2"/>
          <p:cNvSpPr>
            <a:spLocks noGrp="1"/>
          </p:cNvSpPr>
          <p:nvPr>
            <p:ph idx="1"/>
          </p:nvPr>
        </p:nvSpPr>
        <p:spPr/>
        <p:txBody>
          <a:bodyPr>
            <a:normAutofit/>
          </a:bodyPr>
          <a:lstStyle/>
          <a:p>
            <a:r>
              <a:rPr lang="en-US" dirty="0"/>
              <a:t>As developing countries grow and prosper, the integration of domestic financial markets with the larger international financial system will become more and more important so that distortions are minimized.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10</a:t>
            </a:fld>
            <a:endParaRPr lang="en-US"/>
          </a:p>
        </p:txBody>
      </p:sp>
    </p:spTree>
    <p:extLst>
      <p:ext uri="{BB962C8B-B14F-4D97-AF65-F5344CB8AC3E}">
        <p14:creationId xmlns="" xmlns:p14="http://schemas.microsoft.com/office/powerpoint/2010/main" val="13580738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Harmonization and Convergence of Bank Supervision (Contd.)</a:t>
            </a:r>
            <a:endParaRPr lang="en-US" dirty="0"/>
          </a:p>
        </p:txBody>
      </p:sp>
      <p:sp>
        <p:nvSpPr>
          <p:cNvPr id="3" name="Content Placeholder 2"/>
          <p:cNvSpPr>
            <a:spLocks noGrp="1"/>
          </p:cNvSpPr>
          <p:nvPr>
            <p:ph idx="1"/>
          </p:nvPr>
        </p:nvSpPr>
        <p:spPr/>
        <p:txBody>
          <a:bodyPr>
            <a:normAutofit/>
          </a:bodyPr>
          <a:lstStyle/>
          <a:p>
            <a:r>
              <a:rPr lang="en-US" dirty="0" smtClean="0"/>
              <a:t>In a world where financial transactions occur around the clock and banks enter into financial transactions with any number of foreign correspondents and counterparties, the global financial system may only be as strong as its weakest links. </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11</a:t>
            </a:fld>
            <a:endParaRPr lang="en-US"/>
          </a:p>
        </p:txBody>
      </p:sp>
    </p:spTree>
    <p:extLst>
      <p:ext uri="{BB962C8B-B14F-4D97-AF65-F5344CB8AC3E}">
        <p14:creationId xmlns="" xmlns:p14="http://schemas.microsoft.com/office/powerpoint/2010/main" val="3587742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Harmonization and Convergence of Bank Supervision (Contd.)</a:t>
            </a:r>
            <a:endParaRPr lang="en-US" dirty="0"/>
          </a:p>
        </p:txBody>
      </p:sp>
      <p:sp>
        <p:nvSpPr>
          <p:cNvPr id="3" name="Content Placeholder 2"/>
          <p:cNvSpPr>
            <a:spLocks noGrp="1"/>
          </p:cNvSpPr>
          <p:nvPr>
            <p:ph idx="1"/>
          </p:nvPr>
        </p:nvSpPr>
        <p:spPr/>
        <p:txBody>
          <a:bodyPr/>
          <a:lstStyle/>
          <a:p>
            <a:r>
              <a:rPr lang="en-US" dirty="0" smtClean="0"/>
              <a:t>Differences in regulation can distort the financial markets as well as increase the risks for banking activities performed beyond national borders. There is also a danger that domestic institutions operating abroad may escape supervision.</a:t>
            </a:r>
          </a:p>
          <a:p>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12</a:t>
            </a:fld>
            <a:endParaRPr lang="en-US"/>
          </a:p>
        </p:txBody>
      </p:sp>
    </p:spTree>
    <p:extLst>
      <p:ext uri="{BB962C8B-B14F-4D97-AF65-F5344CB8AC3E}">
        <p14:creationId xmlns="" xmlns:p14="http://schemas.microsoft.com/office/powerpoint/2010/main" val="3783323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Harmonization and Convergence of Bank Supervision (Contd.)</a:t>
            </a:r>
            <a:endParaRPr lang="en-US" dirty="0"/>
          </a:p>
        </p:txBody>
      </p:sp>
      <p:sp>
        <p:nvSpPr>
          <p:cNvPr id="3" name="Content Placeholder 2"/>
          <p:cNvSpPr>
            <a:spLocks noGrp="1"/>
          </p:cNvSpPr>
          <p:nvPr>
            <p:ph idx="1"/>
          </p:nvPr>
        </p:nvSpPr>
        <p:spPr/>
        <p:txBody>
          <a:bodyPr/>
          <a:lstStyle/>
          <a:p>
            <a:r>
              <a:rPr lang="en-US" dirty="0"/>
              <a:t>The failure of the West German </a:t>
            </a:r>
            <a:r>
              <a:rPr lang="en-US" dirty="0" err="1"/>
              <a:t>Bankhaus</a:t>
            </a:r>
            <a:r>
              <a:rPr lang="en-US" dirty="0"/>
              <a:t> </a:t>
            </a:r>
            <a:r>
              <a:rPr lang="en-US" dirty="0" err="1"/>
              <a:t>Herstatt</a:t>
            </a:r>
            <a:r>
              <a:rPr lang="en-US" dirty="0"/>
              <a:t> in 1974 due to foreign exchange and other losses had damaging effects on the international interbank market and focused attention on the need for greater international supervisory cooperation.</a:t>
            </a:r>
          </a:p>
        </p:txBody>
      </p:sp>
      <p:sp>
        <p:nvSpPr>
          <p:cNvPr id="4" name="Slide Number Placeholder 3"/>
          <p:cNvSpPr>
            <a:spLocks noGrp="1"/>
          </p:cNvSpPr>
          <p:nvPr>
            <p:ph type="sldNum" sz="quarter" idx="12"/>
          </p:nvPr>
        </p:nvSpPr>
        <p:spPr/>
        <p:txBody>
          <a:bodyPr/>
          <a:lstStyle/>
          <a:p>
            <a:fld id="{B9DE2664-F21A-48EB-B197-1EC0C331599F}" type="slidenum">
              <a:rPr lang="en-US" smtClean="0"/>
              <a:pPr/>
              <a:t>13</a:t>
            </a:fld>
            <a:endParaRPr lang="en-US"/>
          </a:p>
        </p:txBody>
      </p:sp>
    </p:spTree>
    <p:extLst>
      <p:ext uri="{BB962C8B-B14F-4D97-AF65-F5344CB8AC3E}">
        <p14:creationId xmlns="" xmlns:p14="http://schemas.microsoft.com/office/powerpoint/2010/main" val="10556210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Harmonization and Convergence of Bank Supervision (Contd.)</a:t>
            </a:r>
            <a:endParaRPr lang="en-US" dirty="0"/>
          </a:p>
        </p:txBody>
      </p:sp>
      <p:sp>
        <p:nvSpPr>
          <p:cNvPr id="3" name="Content Placeholder 2"/>
          <p:cNvSpPr>
            <a:spLocks noGrp="1"/>
          </p:cNvSpPr>
          <p:nvPr>
            <p:ph idx="1"/>
          </p:nvPr>
        </p:nvSpPr>
        <p:spPr/>
        <p:txBody>
          <a:bodyPr/>
          <a:lstStyle/>
          <a:p>
            <a:r>
              <a:rPr lang="en-US" dirty="0"/>
              <a:t>This led to the formation of the </a:t>
            </a:r>
            <a:r>
              <a:rPr lang="en-US" dirty="0" smtClean="0"/>
              <a:t>Basel </a:t>
            </a:r>
            <a:r>
              <a:rPr lang="en-US" dirty="0"/>
              <a:t>Committee later that year under the auspices of the Bank for International </a:t>
            </a:r>
            <a:r>
              <a:rPr lang="en-US" dirty="0" smtClean="0"/>
              <a:t>Settlements</a:t>
            </a:r>
          </a:p>
          <a:p>
            <a:r>
              <a:rPr lang="en-US" dirty="0"/>
              <a:t>Following its creation, the committee addressed the issue of supervision of financial institutions operating abroad by developing broad guidelines to ensure that no institution escaped supervision.</a:t>
            </a:r>
          </a:p>
        </p:txBody>
      </p:sp>
      <p:sp>
        <p:nvSpPr>
          <p:cNvPr id="4" name="Slide Number Placeholder 3"/>
          <p:cNvSpPr>
            <a:spLocks noGrp="1"/>
          </p:cNvSpPr>
          <p:nvPr>
            <p:ph type="sldNum" sz="quarter" idx="12"/>
          </p:nvPr>
        </p:nvSpPr>
        <p:spPr/>
        <p:txBody>
          <a:bodyPr/>
          <a:lstStyle/>
          <a:p>
            <a:fld id="{B9DE2664-F21A-48EB-B197-1EC0C331599F}" type="slidenum">
              <a:rPr lang="en-US" smtClean="0"/>
              <a:pPr/>
              <a:t>14</a:t>
            </a:fld>
            <a:endParaRPr lang="en-US"/>
          </a:p>
        </p:txBody>
      </p:sp>
    </p:spTree>
    <p:extLst>
      <p:ext uri="{BB962C8B-B14F-4D97-AF65-F5344CB8AC3E}">
        <p14:creationId xmlns="" xmlns:p14="http://schemas.microsoft.com/office/powerpoint/2010/main" val="3903750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 Guidelines on Supervision</a:t>
            </a:r>
            <a:endParaRPr lang="en-US" dirty="0"/>
          </a:p>
        </p:txBody>
      </p:sp>
      <p:sp>
        <p:nvSpPr>
          <p:cNvPr id="3" name="Content Placeholder 2"/>
          <p:cNvSpPr>
            <a:spLocks noGrp="1"/>
          </p:cNvSpPr>
          <p:nvPr>
            <p:ph idx="1"/>
          </p:nvPr>
        </p:nvSpPr>
        <p:spPr/>
        <p:txBody>
          <a:bodyPr/>
          <a:lstStyle/>
          <a:p>
            <a:r>
              <a:rPr lang="en-US" dirty="0"/>
              <a:t>These guidelines are contained in the Basle Concordat," which embodied the following key principles: </a:t>
            </a:r>
            <a:endParaRPr lang="en-US" dirty="0" smtClean="0"/>
          </a:p>
          <a:p>
            <a:r>
              <a:rPr lang="en-US" dirty="0" smtClean="0"/>
              <a:t>(</a:t>
            </a:r>
            <a:r>
              <a:rPr lang="en-US" dirty="0"/>
              <a:t>1) supervision of foreign banking establishments is the joint responsibility of parent and host </a:t>
            </a:r>
            <a:r>
              <a:rPr lang="en-US" dirty="0" smtClean="0"/>
              <a:t>authorities, </a:t>
            </a:r>
          </a:p>
          <a:p>
            <a:r>
              <a:rPr lang="en-US" dirty="0" smtClean="0"/>
              <a:t>(</a:t>
            </a:r>
            <a:r>
              <a:rPr lang="en-US" dirty="0"/>
              <a:t>2) no foreign banking establishment should escape supervision,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15</a:t>
            </a:fld>
            <a:endParaRPr lang="en-US"/>
          </a:p>
        </p:txBody>
      </p:sp>
    </p:spTree>
    <p:extLst>
      <p:ext uri="{BB962C8B-B14F-4D97-AF65-F5344CB8AC3E}">
        <p14:creationId xmlns="" xmlns:p14="http://schemas.microsoft.com/office/powerpoint/2010/main" val="14554048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Basel Guidelines on Supervision (Contd.)</a:t>
            </a:r>
            <a:endParaRPr lang="en-US" dirty="0"/>
          </a:p>
        </p:txBody>
      </p:sp>
      <p:sp>
        <p:nvSpPr>
          <p:cNvPr id="3" name="Content Placeholder 2"/>
          <p:cNvSpPr>
            <a:spLocks noGrp="1"/>
          </p:cNvSpPr>
          <p:nvPr>
            <p:ph idx="1"/>
          </p:nvPr>
        </p:nvSpPr>
        <p:spPr/>
        <p:txBody>
          <a:bodyPr/>
          <a:lstStyle/>
          <a:p>
            <a:r>
              <a:rPr lang="en-US" dirty="0"/>
              <a:t>(3) supervision of liquidity should be the primary responsibility of the host authorities, </a:t>
            </a:r>
            <a:endParaRPr lang="en-US" dirty="0" smtClean="0"/>
          </a:p>
          <a:p>
            <a:pPr marL="0" indent="0">
              <a:buNone/>
            </a:pPr>
            <a:endParaRPr lang="en-US" dirty="0" smtClean="0"/>
          </a:p>
          <a:p>
            <a:r>
              <a:rPr lang="en-US" dirty="0" smtClean="0"/>
              <a:t>(</a:t>
            </a:r>
            <a:r>
              <a:rPr lang="en-US" dirty="0"/>
              <a:t>4) supervision of solvency is essentially a matter for the parent authority in the case of foreign branches and primarily the responsibility of the host authority in the case of foreign subsidiaries, and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16</a:t>
            </a:fld>
            <a:endParaRPr lang="en-US"/>
          </a:p>
        </p:txBody>
      </p:sp>
    </p:spTree>
    <p:extLst>
      <p:ext uri="{BB962C8B-B14F-4D97-AF65-F5344CB8AC3E}">
        <p14:creationId xmlns="" xmlns:p14="http://schemas.microsoft.com/office/powerpoint/2010/main" val="20602296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Basel Guidelines on Supervision (Contd.)</a:t>
            </a:r>
            <a:endParaRPr lang="en-US" dirty="0"/>
          </a:p>
        </p:txBody>
      </p:sp>
      <p:sp>
        <p:nvSpPr>
          <p:cNvPr id="3" name="Content Placeholder 2"/>
          <p:cNvSpPr>
            <a:spLocks noGrp="1"/>
          </p:cNvSpPr>
          <p:nvPr>
            <p:ph idx="1"/>
          </p:nvPr>
        </p:nvSpPr>
        <p:spPr/>
        <p:txBody>
          <a:bodyPr/>
          <a:lstStyle/>
          <a:p>
            <a:r>
              <a:rPr lang="en-US" dirty="0" smtClean="0"/>
              <a:t>(</a:t>
            </a:r>
            <a:r>
              <a:rPr lang="en-US" dirty="0"/>
              <a:t>5) practical cooperation should be promoted by the exchange of information between host and parent authorities and by the authorization of bank inspections by or on behalf of parent authorities on the territory of the host authority.</a:t>
            </a:r>
          </a:p>
        </p:txBody>
      </p:sp>
      <p:sp>
        <p:nvSpPr>
          <p:cNvPr id="4" name="Slide Number Placeholder 3"/>
          <p:cNvSpPr>
            <a:spLocks noGrp="1"/>
          </p:cNvSpPr>
          <p:nvPr>
            <p:ph type="sldNum" sz="quarter" idx="12"/>
          </p:nvPr>
        </p:nvSpPr>
        <p:spPr/>
        <p:txBody>
          <a:bodyPr/>
          <a:lstStyle/>
          <a:p>
            <a:fld id="{B9DE2664-F21A-48EB-B197-1EC0C331599F}" type="slidenum">
              <a:rPr lang="en-US" smtClean="0"/>
              <a:pPr/>
              <a:t>17</a:t>
            </a:fld>
            <a:endParaRPr lang="en-US"/>
          </a:p>
        </p:txBody>
      </p:sp>
    </p:spTree>
    <p:extLst>
      <p:ext uri="{BB962C8B-B14F-4D97-AF65-F5344CB8AC3E}">
        <p14:creationId xmlns="" xmlns:p14="http://schemas.microsoft.com/office/powerpoint/2010/main" val="2428186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Basel Guidelines on Supervision (Contd.)</a:t>
            </a:r>
            <a:endParaRPr lang="en-US" dirty="0"/>
          </a:p>
        </p:txBody>
      </p:sp>
      <p:sp>
        <p:nvSpPr>
          <p:cNvPr id="3" name="Content Placeholder 2"/>
          <p:cNvSpPr>
            <a:spLocks noGrp="1"/>
          </p:cNvSpPr>
          <p:nvPr>
            <p:ph idx="1"/>
          </p:nvPr>
        </p:nvSpPr>
        <p:spPr/>
        <p:txBody>
          <a:bodyPr>
            <a:normAutofit/>
          </a:bodyPr>
          <a:lstStyle/>
          <a:p>
            <a:r>
              <a:rPr lang="en-US" dirty="0"/>
              <a:t>Other important initiatives prompted by the work of the Basle Committee include recommendations that supervision of banks' international business be conducted on a consolidated basis, so that risks can be evaluated globally, and the adoption of risk-asset based capital adequacy standards.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18</a:t>
            </a:fld>
            <a:endParaRPr lang="en-US"/>
          </a:p>
        </p:txBody>
      </p:sp>
    </p:spTree>
    <p:extLst>
      <p:ext uri="{BB962C8B-B14F-4D97-AF65-F5344CB8AC3E}">
        <p14:creationId xmlns="" xmlns:p14="http://schemas.microsoft.com/office/powerpoint/2010/main" val="4163890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Supervisory Methodologies</a:t>
            </a:r>
          </a:p>
        </p:txBody>
      </p:sp>
      <p:sp>
        <p:nvSpPr>
          <p:cNvPr id="3" name="Content Placeholder 2"/>
          <p:cNvSpPr>
            <a:spLocks noGrp="1"/>
          </p:cNvSpPr>
          <p:nvPr>
            <p:ph idx="1"/>
          </p:nvPr>
        </p:nvSpPr>
        <p:spPr/>
        <p:txBody>
          <a:bodyPr>
            <a:normAutofit lnSpcReduction="10000"/>
          </a:bodyPr>
          <a:lstStyle/>
          <a:p>
            <a:r>
              <a:rPr lang="en-US" dirty="0"/>
              <a:t>The growing integration of financial markets, especially among member states of the European Community, has led to a convergence of systems of bank supervision. </a:t>
            </a:r>
            <a:endParaRPr lang="en-US" dirty="0" smtClean="0"/>
          </a:p>
          <a:p>
            <a:endParaRPr lang="en-US" dirty="0" smtClean="0"/>
          </a:p>
          <a:p>
            <a:r>
              <a:rPr lang="en-US" dirty="0" smtClean="0"/>
              <a:t>It </a:t>
            </a:r>
            <a:r>
              <a:rPr lang="en-US" dirty="0"/>
              <a:t>is now widely accepted that an adequate system of bank supervision should allow for both on-site examination and off-site </a:t>
            </a:r>
            <a:r>
              <a:rPr lang="en-US" dirty="0" smtClean="0"/>
              <a:t>surveillance.</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19</a:t>
            </a:fld>
            <a:endParaRPr lang="en-US"/>
          </a:p>
        </p:txBody>
      </p:sp>
    </p:spTree>
    <p:extLst>
      <p:ext uri="{BB962C8B-B14F-4D97-AF65-F5344CB8AC3E}">
        <p14:creationId xmlns="" xmlns:p14="http://schemas.microsoft.com/office/powerpoint/2010/main" val="31157488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Supervisory Methodologies (Contd.)</a:t>
            </a:r>
            <a:endParaRPr lang="en-US" dirty="0"/>
          </a:p>
        </p:txBody>
      </p:sp>
      <p:sp>
        <p:nvSpPr>
          <p:cNvPr id="3" name="Content Placeholder 2"/>
          <p:cNvSpPr>
            <a:spLocks noGrp="1"/>
          </p:cNvSpPr>
          <p:nvPr>
            <p:ph idx="1"/>
          </p:nvPr>
        </p:nvSpPr>
        <p:spPr/>
        <p:txBody>
          <a:bodyPr/>
          <a:lstStyle/>
          <a:p>
            <a:r>
              <a:rPr lang="en-US" dirty="0"/>
              <a:t>Supervisors' tools include on-site examinations of individual institutions and off-site surveillance from both macro and micro perspectives. </a:t>
            </a:r>
            <a:endParaRPr lang="en-US" dirty="0" smtClean="0"/>
          </a:p>
          <a:p>
            <a:r>
              <a:rPr lang="en-US" dirty="0" smtClean="0"/>
              <a:t>For </a:t>
            </a:r>
            <a:r>
              <a:rPr lang="en-US" dirty="0"/>
              <a:t>most developing countries, on-site examinations are especially important.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20</a:t>
            </a:fld>
            <a:endParaRPr lang="en-US"/>
          </a:p>
        </p:txBody>
      </p:sp>
    </p:spTree>
    <p:extLst>
      <p:ext uri="{BB962C8B-B14F-4D97-AF65-F5344CB8AC3E}">
        <p14:creationId xmlns="" xmlns:p14="http://schemas.microsoft.com/office/powerpoint/2010/main" val="2523307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Supervisory Methodologies (Contd.)</a:t>
            </a:r>
            <a:endParaRPr lang="en-US" dirty="0"/>
          </a:p>
        </p:txBody>
      </p:sp>
      <p:sp>
        <p:nvSpPr>
          <p:cNvPr id="3" name="Content Placeholder 2"/>
          <p:cNvSpPr>
            <a:spLocks noGrp="1"/>
          </p:cNvSpPr>
          <p:nvPr>
            <p:ph idx="1"/>
          </p:nvPr>
        </p:nvSpPr>
        <p:spPr/>
        <p:txBody>
          <a:bodyPr>
            <a:normAutofit lnSpcReduction="10000"/>
          </a:bodyPr>
          <a:lstStyle/>
          <a:p>
            <a:r>
              <a:rPr lang="en-US" dirty="0"/>
              <a:t>This is because problems of insolvency in developing countries usually occur due to credit losses, which are best determined while within an institution. </a:t>
            </a:r>
            <a:endParaRPr lang="en-US" dirty="0" smtClean="0"/>
          </a:p>
          <a:p>
            <a:r>
              <a:rPr lang="en-US" dirty="0" smtClean="0"/>
              <a:t>Therefore</a:t>
            </a:r>
            <a:r>
              <a:rPr lang="en-US" dirty="0"/>
              <a:t>, supervisors must concentrate on assessing asset quality and mandating provisions for bad debts and suspension of interest on nonperforming assets through on-site examination and verification.</a:t>
            </a:r>
          </a:p>
        </p:txBody>
      </p:sp>
      <p:sp>
        <p:nvSpPr>
          <p:cNvPr id="4" name="Slide Number Placeholder 3"/>
          <p:cNvSpPr>
            <a:spLocks noGrp="1"/>
          </p:cNvSpPr>
          <p:nvPr>
            <p:ph type="sldNum" sz="quarter" idx="12"/>
          </p:nvPr>
        </p:nvSpPr>
        <p:spPr/>
        <p:txBody>
          <a:bodyPr/>
          <a:lstStyle/>
          <a:p>
            <a:fld id="{B9DE2664-F21A-48EB-B197-1EC0C331599F}" type="slidenum">
              <a:rPr lang="en-US" smtClean="0"/>
              <a:pPr/>
              <a:t>21</a:t>
            </a:fld>
            <a:endParaRPr lang="en-US"/>
          </a:p>
        </p:txBody>
      </p:sp>
    </p:spTree>
    <p:extLst>
      <p:ext uri="{BB962C8B-B14F-4D97-AF65-F5344CB8AC3E}">
        <p14:creationId xmlns="" xmlns:p14="http://schemas.microsoft.com/office/powerpoint/2010/main" val="772751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Supervisory Methodologies (Contd.)</a:t>
            </a:r>
            <a:endParaRPr lang="en-US" dirty="0"/>
          </a:p>
        </p:txBody>
      </p:sp>
      <p:sp>
        <p:nvSpPr>
          <p:cNvPr id="3" name="Content Placeholder 2"/>
          <p:cNvSpPr>
            <a:spLocks noGrp="1"/>
          </p:cNvSpPr>
          <p:nvPr>
            <p:ph idx="1"/>
          </p:nvPr>
        </p:nvSpPr>
        <p:spPr/>
        <p:txBody>
          <a:bodyPr/>
          <a:lstStyle/>
          <a:p>
            <a:r>
              <a:rPr lang="en-US" dirty="0"/>
              <a:t>By determining asset quality and the condition of an institution, bank supervisors provide critical information to government policymakers on the health of the financial system.</a:t>
            </a:r>
          </a:p>
        </p:txBody>
      </p:sp>
      <p:sp>
        <p:nvSpPr>
          <p:cNvPr id="4" name="Slide Number Placeholder 3"/>
          <p:cNvSpPr>
            <a:spLocks noGrp="1"/>
          </p:cNvSpPr>
          <p:nvPr>
            <p:ph type="sldNum" sz="quarter" idx="12"/>
          </p:nvPr>
        </p:nvSpPr>
        <p:spPr/>
        <p:txBody>
          <a:bodyPr/>
          <a:lstStyle/>
          <a:p>
            <a:fld id="{B9DE2664-F21A-48EB-B197-1EC0C331599F}" type="slidenum">
              <a:rPr lang="en-US" smtClean="0"/>
              <a:pPr/>
              <a:t>22</a:t>
            </a:fld>
            <a:endParaRPr lang="en-US"/>
          </a:p>
        </p:txBody>
      </p:sp>
    </p:spTree>
    <p:extLst>
      <p:ext uri="{BB962C8B-B14F-4D97-AF65-F5344CB8AC3E}">
        <p14:creationId xmlns="" xmlns:p14="http://schemas.microsoft.com/office/powerpoint/2010/main" val="9119315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ON-SITE </a:t>
            </a:r>
            <a:r>
              <a:rPr lang="en-US" dirty="0" smtClean="0"/>
              <a:t>EXAMINATIONS</a:t>
            </a:r>
            <a:endParaRPr lang="en-US" dirty="0"/>
          </a:p>
        </p:txBody>
      </p:sp>
      <p:sp>
        <p:nvSpPr>
          <p:cNvPr id="3" name="Content Placeholder 2"/>
          <p:cNvSpPr>
            <a:spLocks noGrp="1"/>
          </p:cNvSpPr>
          <p:nvPr>
            <p:ph idx="1"/>
          </p:nvPr>
        </p:nvSpPr>
        <p:spPr/>
        <p:txBody>
          <a:bodyPr/>
          <a:lstStyle/>
          <a:p>
            <a:r>
              <a:rPr lang="en-US" dirty="0"/>
              <a:t>Traditional on-site examination methodologies in many countries frequently focus on compliance with banking regulations and directives. </a:t>
            </a:r>
            <a:endParaRPr lang="en-US" dirty="0" smtClean="0"/>
          </a:p>
          <a:p>
            <a:r>
              <a:rPr lang="en-US" dirty="0" smtClean="0"/>
              <a:t>As </a:t>
            </a:r>
            <a:r>
              <a:rPr lang="en-US" dirty="0"/>
              <a:t>a result, prudential concerns for safety and soundness are often overlooked.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23</a:t>
            </a:fld>
            <a:endParaRPr lang="en-US"/>
          </a:p>
        </p:txBody>
      </p:sp>
    </p:spTree>
    <p:extLst>
      <p:ext uri="{BB962C8B-B14F-4D97-AF65-F5344CB8AC3E}">
        <p14:creationId xmlns="" xmlns:p14="http://schemas.microsoft.com/office/powerpoint/2010/main" val="4606931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a:t> Even in cases where supervisors attempt to address safety and soundness concerns, the examination process may only provide a "snapshot" of the institution's condition as of a given date without addressing potential risks and the management systems needed internally by the bank to control risk in a dynamic, changing environment.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24</a:t>
            </a:fld>
            <a:endParaRPr lang="en-US"/>
          </a:p>
        </p:txBody>
      </p:sp>
    </p:spTree>
    <p:extLst>
      <p:ext uri="{BB962C8B-B14F-4D97-AF65-F5344CB8AC3E}">
        <p14:creationId xmlns="" xmlns:p14="http://schemas.microsoft.com/office/powerpoint/2010/main" val="16644729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a:t> For example, examiners may determine the condition of a bank's loan portfolio but fail to evaluate the lending policies and practices that lead to loan problems or that may give rise to future loan </a:t>
            </a:r>
            <a:r>
              <a:rPr lang="en-US" dirty="0" smtClean="0"/>
              <a:t>problems.</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25</a:t>
            </a:fld>
            <a:endParaRPr lang="en-US"/>
          </a:p>
        </p:txBody>
      </p:sp>
    </p:spTree>
    <p:extLst>
      <p:ext uri="{BB962C8B-B14F-4D97-AF65-F5344CB8AC3E}">
        <p14:creationId xmlns="" xmlns:p14="http://schemas.microsoft.com/office/powerpoint/2010/main" val="27777263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smtClean="0"/>
              <a:t>Indeed, in many cases, bank examiners fail to identify and quantify the extent and severity of problem </a:t>
            </a:r>
            <a:r>
              <a:rPr lang="en-US" dirty="0" smtClean="0"/>
              <a:t>and </a:t>
            </a:r>
            <a:r>
              <a:rPr lang="en-US" dirty="0" smtClean="0"/>
              <a:t>major </a:t>
            </a:r>
            <a:r>
              <a:rPr lang="en-US" dirty="0" smtClean="0"/>
              <a:t>failure. </a:t>
            </a:r>
            <a:r>
              <a:rPr lang="en-US" dirty="0" smtClean="0"/>
              <a:t>Even when problems are identified, supervisors may lack the powers to require provisions and write-offs or other necessary actions.</a:t>
            </a:r>
          </a:p>
          <a:p>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26</a:t>
            </a:fld>
            <a:endParaRPr lang="en-US"/>
          </a:p>
        </p:txBody>
      </p:sp>
    </p:spTree>
    <p:extLst>
      <p:ext uri="{BB962C8B-B14F-4D97-AF65-F5344CB8AC3E}">
        <p14:creationId xmlns="" xmlns:p14="http://schemas.microsoft.com/office/powerpoint/2010/main" val="6731907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a:t>To correct these weaknesses and improve the effectiveness of their on-site examination activities, supervisors need to move away from checking compliance with laws to assessing risk and assisting banks in managing risk.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27</a:t>
            </a:fld>
            <a:endParaRPr lang="en-US"/>
          </a:p>
        </p:txBody>
      </p:sp>
    </p:spTree>
    <p:extLst>
      <p:ext uri="{BB962C8B-B14F-4D97-AF65-F5344CB8AC3E}">
        <p14:creationId xmlns="" xmlns:p14="http://schemas.microsoft.com/office/powerpoint/2010/main" val="29570241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smtClean="0"/>
              <a:t>To accomplish this, bank supervisors should embrace a top-down approach that places emphasis on the direction and policies formulated by the board of directors and executive management. </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28</a:t>
            </a:fld>
            <a:endParaRPr lang="en-US"/>
          </a:p>
        </p:txBody>
      </p:sp>
    </p:spTree>
    <p:extLst>
      <p:ext uri="{BB962C8B-B14F-4D97-AF65-F5344CB8AC3E}">
        <p14:creationId xmlns="" xmlns:p14="http://schemas.microsoft.com/office/powerpoint/2010/main" val="1661834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smtClean="0"/>
              <a:t>It is not enough to quantify problems-although this is certainly a necessary step. The causes of problems must also be understood and preventive action taken to reduce the likelihood of their recurrence.</a:t>
            </a:r>
          </a:p>
          <a:p>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29</a:t>
            </a:fld>
            <a:endParaRPr lang="en-US"/>
          </a:p>
        </p:txBody>
      </p:sp>
    </p:spTree>
    <p:extLst>
      <p:ext uri="{BB962C8B-B14F-4D97-AF65-F5344CB8AC3E}">
        <p14:creationId xmlns="" xmlns:p14="http://schemas.microsoft.com/office/powerpoint/2010/main" val="1309010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a:t>As part of the examination process, on-site examiners should verify the accuracy of prudential reports submitted to the supervisory agency and analyze those aspects of a bank that cannot be adequately monitored by off-site surveillance. Examiners should focus on the banks' main activities and on the potential problems identified by offsite surveillance.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30</a:t>
            </a:fld>
            <a:endParaRPr lang="en-US"/>
          </a:p>
        </p:txBody>
      </p:sp>
    </p:spTree>
    <p:extLst>
      <p:ext uri="{BB962C8B-B14F-4D97-AF65-F5344CB8AC3E}">
        <p14:creationId xmlns="" xmlns:p14="http://schemas.microsoft.com/office/powerpoint/2010/main" val="349350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a:t>In particular, they should assess the quality of assets, management, earnings, capital, and funds management, as well as the bank's internal control, audit, management information, and accounting systems.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31</a:t>
            </a:fld>
            <a:endParaRPr lang="en-US"/>
          </a:p>
        </p:txBody>
      </p:sp>
    </p:spTree>
    <p:extLst>
      <p:ext uri="{BB962C8B-B14F-4D97-AF65-F5344CB8AC3E}">
        <p14:creationId xmlns="" xmlns:p14="http://schemas.microsoft.com/office/powerpoint/2010/main" val="23041246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smtClean="0"/>
              <a:t>In evaluating asset quality, the examiner should review the bank's lending policies, written or implied, to determine whether they are reasonable and complete. </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32</a:t>
            </a:fld>
            <a:endParaRPr lang="en-US"/>
          </a:p>
        </p:txBody>
      </p:sp>
    </p:spTree>
    <p:extLst>
      <p:ext uri="{BB962C8B-B14F-4D97-AF65-F5344CB8AC3E}">
        <p14:creationId xmlns="" xmlns:p14="http://schemas.microsoft.com/office/powerpoint/2010/main" val="19781861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a:t> Minutes of meetings of the credit committee and the board of directors should be reviewed. </a:t>
            </a:r>
            <a:endParaRPr lang="en-US" dirty="0" smtClean="0"/>
          </a:p>
          <a:p>
            <a:r>
              <a:rPr lang="en-US" dirty="0" smtClean="0"/>
              <a:t>The </a:t>
            </a:r>
            <a:r>
              <a:rPr lang="en-US" dirty="0"/>
              <a:t>examiner should also evaluate the bank's procedures for </a:t>
            </a:r>
            <a:r>
              <a:rPr lang="en-US" dirty="0" smtClean="0"/>
              <a:t>writing </a:t>
            </a:r>
            <a:r>
              <a:rPr lang="en-US" dirty="0"/>
              <a:t>off bad debts, and determining an adequate loan loss provision.</a:t>
            </a:r>
          </a:p>
        </p:txBody>
      </p:sp>
      <p:sp>
        <p:nvSpPr>
          <p:cNvPr id="4" name="Slide Number Placeholder 3"/>
          <p:cNvSpPr>
            <a:spLocks noGrp="1"/>
          </p:cNvSpPr>
          <p:nvPr>
            <p:ph type="sldNum" sz="quarter" idx="12"/>
          </p:nvPr>
        </p:nvSpPr>
        <p:spPr/>
        <p:txBody>
          <a:bodyPr/>
          <a:lstStyle/>
          <a:p>
            <a:fld id="{B9DE2664-F21A-48EB-B197-1EC0C331599F}" type="slidenum">
              <a:rPr lang="en-US" smtClean="0"/>
              <a:pPr/>
              <a:t>33</a:t>
            </a:fld>
            <a:endParaRPr lang="en-US"/>
          </a:p>
        </p:txBody>
      </p:sp>
    </p:spTree>
    <p:extLst>
      <p:ext uri="{BB962C8B-B14F-4D97-AF65-F5344CB8AC3E}">
        <p14:creationId xmlns="" xmlns:p14="http://schemas.microsoft.com/office/powerpoint/2010/main" val="2858935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a:t>Bank supervisors should also review the business and strategic plans of individual banks and assess the capabilities of management to fulfill objectives. </a:t>
            </a:r>
            <a:endParaRPr lang="en-US" dirty="0" smtClean="0"/>
          </a:p>
          <a:p>
            <a:r>
              <a:rPr lang="en-US" dirty="0" smtClean="0"/>
              <a:t>They </a:t>
            </a:r>
            <a:r>
              <a:rPr lang="en-US" dirty="0"/>
              <a:t>should check that management systems in place are sufficient to ensure compliance with policies and proper functioning.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34</a:t>
            </a:fld>
            <a:endParaRPr lang="en-US"/>
          </a:p>
        </p:txBody>
      </p:sp>
    </p:spTree>
    <p:extLst>
      <p:ext uri="{BB962C8B-B14F-4D97-AF65-F5344CB8AC3E}">
        <p14:creationId xmlns="" xmlns:p14="http://schemas.microsoft.com/office/powerpoint/2010/main" val="11616450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a:t>Bank supervisors should also encourage banks to establish and strengthen their own internal management systems as the first lines of defense against unsound, unsafe, or illegal banking practices.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35</a:t>
            </a:fld>
            <a:endParaRPr lang="en-US"/>
          </a:p>
        </p:txBody>
      </p:sp>
    </p:spTree>
    <p:extLst>
      <p:ext uri="{BB962C8B-B14F-4D97-AF65-F5344CB8AC3E}">
        <p14:creationId xmlns="" xmlns:p14="http://schemas.microsoft.com/office/powerpoint/2010/main" val="15643465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smtClean="0"/>
              <a:t>Management systems should include written policies and procedures, formalized planning and budgeting, management information systems, internal loan review, compliance systems, internal and external audit activities, and internal controls. </a:t>
            </a:r>
          </a:p>
          <a:p>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36</a:t>
            </a:fld>
            <a:endParaRPr lang="en-US"/>
          </a:p>
        </p:txBody>
      </p:sp>
    </p:spTree>
    <p:extLst>
      <p:ext uri="{BB962C8B-B14F-4D97-AF65-F5344CB8AC3E}">
        <p14:creationId xmlns="" xmlns:p14="http://schemas.microsoft.com/office/powerpoint/2010/main" val="32140582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smtClean="0"/>
              <a:t>The development of management systems should be encouraged in both large and small banks, although their sophistication and complexity may differ.</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37</a:t>
            </a:fld>
            <a:endParaRPr lang="en-US"/>
          </a:p>
        </p:txBody>
      </p:sp>
    </p:spTree>
    <p:extLst>
      <p:ext uri="{BB962C8B-B14F-4D97-AF65-F5344CB8AC3E}">
        <p14:creationId xmlns="" xmlns:p14="http://schemas.microsoft.com/office/powerpoint/2010/main" val="339849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a:t>Since the ongoing task of bank supervisors is typically to ensure the safety and soundness of the financial system-as opposed to individual banks-and to protect depositors, not the shareholders of banks, supervisory activities should focus on the areas of greatest risk to the </a:t>
            </a:r>
            <a:r>
              <a:rPr lang="en-US" dirty="0" smtClean="0"/>
              <a:t>system</a:t>
            </a:r>
            <a:r>
              <a:rPr lang="en-US" dirty="0"/>
              <a:t>.</a:t>
            </a:r>
          </a:p>
        </p:txBody>
      </p:sp>
      <p:sp>
        <p:nvSpPr>
          <p:cNvPr id="4" name="Slide Number Placeholder 3"/>
          <p:cNvSpPr>
            <a:spLocks noGrp="1"/>
          </p:cNvSpPr>
          <p:nvPr>
            <p:ph type="sldNum" sz="quarter" idx="12"/>
          </p:nvPr>
        </p:nvSpPr>
        <p:spPr/>
        <p:txBody>
          <a:bodyPr/>
          <a:lstStyle/>
          <a:p>
            <a:fld id="{B9DE2664-F21A-48EB-B197-1EC0C331599F}" type="slidenum">
              <a:rPr lang="en-US" smtClean="0"/>
              <a:pPr/>
              <a:t>38</a:t>
            </a:fld>
            <a:endParaRPr lang="en-US"/>
          </a:p>
        </p:txBody>
      </p:sp>
    </p:spTree>
    <p:extLst>
      <p:ext uri="{BB962C8B-B14F-4D97-AF65-F5344CB8AC3E}">
        <p14:creationId xmlns="" xmlns:p14="http://schemas.microsoft.com/office/powerpoint/2010/main" val="16493917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a:t>Within individual banks, efficient use of scarce supervisory resources should be made by targeting examination efforts to the areas of greatest risk, for example, asset quality, interest rate risk, foreign exchange activities, and so on.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39</a:t>
            </a:fld>
            <a:endParaRPr lang="en-US"/>
          </a:p>
        </p:txBody>
      </p:sp>
    </p:spTree>
    <p:extLst>
      <p:ext uri="{BB962C8B-B14F-4D97-AF65-F5344CB8AC3E}">
        <p14:creationId xmlns="" xmlns:p14="http://schemas.microsoft.com/office/powerpoint/2010/main" val="29805658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Examination activities should also avoid the examination of each and every branch office or operating subsidiary of an institution. </a:t>
            </a:r>
          </a:p>
          <a:p>
            <a:r>
              <a:rPr lang="en-US" dirty="0" smtClean="0"/>
              <a:t>Instead, the examination should focus on the condition of the consolidated institution by examining those units that have a significant impact on the institution's overall position. </a:t>
            </a:r>
          </a:p>
          <a:p>
            <a:r>
              <a:rPr lang="en-US" dirty="0" smtClean="0"/>
              <a:t>The remaining units should be evaluated on a sample basis.</a:t>
            </a:r>
          </a:p>
          <a:p>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40</a:t>
            </a:fld>
            <a:endParaRPr lang="en-US"/>
          </a:p>
        </p:txBody>
      </p:sp>
    </p:spTree>
    <p:extLst>
      <p:ext uri="{BB962C8B-B14F-4D97-AF65-F5344CB8AC3E}">
        <p14:creationId xmlns="" xmlns:p14="http://schemas.microsoft.com/office/powerpoint/2010/main" val="5240845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a:t>The failure to follow up on problems and to enforce corrective action is a common weakness in the supervisory process.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41</a:t>
            </a:fld>
            <a:endParaRPr lang="en-US"/>
          </a:p>
        </p:txBody>
      </p:sp>
    </p:spTree>
    <p:extLst>
      <p:ext uri="{BB962C8B-B14F-4D97-AF65-F5344CB8AC3E}">
        <p14:creationId xmlns="" xmlns:p14="http://schemas.microsoft.com/office/powerpoint/2010/main" val="31842569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fontScale="92500"/>
          </a:bodyPr>
          <a:lstStyle/>
          <a:p>
            <a:r>
              <a:rPr lang="en-US" dirty="0" smtClean="0"/>
              <a:t>This occurs for many reasons including weak leadership, political influence, temerity in dealing with problems, organizational weaknesses, and a lack of appropriate enforcement tools. </a:t>
            </a:r>
          </a:p>
          <a:p>
            <a:r>
              <a:rPr lang="en-US" dirty="0" smtClean="0"/>
              <a:t>However, it also occurs because examination results and the type of corrective actions needed are not adequately communicated to the bank's board of directors and senior management. </a:t>
            </a:r>
          </a:p>
          <a:p>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42</a:t>
            </a:fld>
            <a:endParaRPr lang="en-US"/>
          </a:p>
        </p:txBody>
      </p:sp>
    </p:spTree>
    <p:extLst>
      <p:ext uri="{BB962C8B-B14F-4D97-AF65-F5344CB8AC3E}">
        <p14:creationId xmlns="" xmlns:p14="http://schemas.microsoft.com/office/powerpoint/2010/main" val="6033561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a:t>It is extremely important that examination results are clearly communicated to the bank through a written examination report and meetings with the board of directors and executive management.</a:t>
            </a:r>
          </a:p>
        </p:txBody>
      </p:sp>
      <p:sp>
        <p:nvSpPr>
          <p:cNvPr id="4" name="Slide Number Placeholder 3"/>
          <p:cNvSpPr>
            <a:spLocks noGrp="1"/>
          </p:cNvSpPr>
          <p:nvPr>
            <p:ph type="sldNum" sz="quarter" idx="12"/>
          </p:nvPr>
        </p:nvSpPr>
        <p:spPr/>
        <p:txBody>
          <a:bodyPr/>
          <a:lstStyle/>
          <a:p>
            <a:fld id="{B9DE2664-F21A-48EB-B197-1EC0C331599F}" type="slidenum">
              <a:rPr lang="en-US" smtClean="0"/>
              <a:pPr/>
              <a:t>43</a:t>
            </a:fld>
            <a:endParaRPr lang="en-US"/>
          </a:p>
        </p:txBody>
      </p:sp>
    </p:spTree>
    <p:extLst>
      <p:ext uri="{BB962C8B-B14F-4D97-AF65-F5344CB8AC3E}">
        <p14:creationId xmlns="" xmlns:p14="http://schemas.microsoft.com/office/powerpoint/2010/main" val="18814158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a:t>In most developing countries, written examination procedures are less than adequate, or lacking altogether, so that the examiner must rely totally on his or her experience, knowledge, and skills. </a:t>
            </a:r>
            <a:endParaRPr lang="en-US" dirty="0" smtClean="0"/>
          </a:p>
          <a:p>
            <a:r>
              <a:rPr lang="en-US" dirty="0" smtClean="0"/>
              <a:t>This </a:t>
            </a:r>
            <a:r>
              <a:rPr lang="en-US" dirty="0"/>
              <a:t>leads to a lack of uniformity and consistency in the conduct of on-site examinations from one examiner to the next.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44</a:t>
            </a:fld>
            <a:endParaRPr lang="en-US"/>
          </a:p>
        </p:txBody>
      </p:sp>
    </p:spTree>
    <p:extLst>
      <p:ext uri="{BB962C8B-B14F-4D97-AF65-F5344CB8AC3E}">
        <p14:creationId xmlns="" xmlns:p14="http://schemas.microsoft.com/office/powerpoint/2010/main" val="16262522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a:t> As a result, the head of bank supervision can never be sure which bank functions were reviewed and the manner in which the examination was performed.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45</a:t>
            </a:fld>
            <a:endParaRPr lang="en-US"/>
          </a:p>
        </p:txBody>
      </p:sp>
    </p:spTree>
    <p:extLst>
      <p:ext uri="{BB962C8B-B14F-4D97-AF65-F5344CB8AC3E}">
        <p14:creationId xmlns="" xmlns:p14="http://schemas.microsoft.com/office/powerpoint/2010/main" val="17664977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smtClean="0"/>
              <a:t>The lack of written examination procedures also deprives new staff of an essential training tool. </a:t>
            </a:r>
          </a:p>
          <a:p>
            <a:r>
              <a:rPr lang="en-US" dirty="0" smtClean="0"/>
              <a:t>Therefore, to ensure consistency and uniformity, and to provide a training tool for new examiners, written examination procedures and questionnaires should be developed for use in on-site examinations.</a:t>
            </a:r>
          </a:p>
          <a:p>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46</a:t>
            </a:fld>
            <a:endParaRPr lang="en-US"/>
          </a:p>
        </p:txBody>
      </p:sp>
    </p:spTree>
    <p:extLst>
      <p:ext uri="{BB962C8B-B14F-4D97-AF65-F5344CB8AC3E}">
        <p14:creationId xmlns="" xmlns:p14="http://schemas.microsoft.com/office/powerpoint/2010/main" val="7971376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a:t>A complementary aspect to written examination procedures is the documentation of work performed and the maintenance of working papers. </a:t>
            </a:r>
            <a:endParaRPr lang="en-US" dirty="0" smtClean="0"/>
          </a:p>
          <a:p>
            <a:r>
              <a:rPr lang="en-US" dirty="0" smtClean="0"/>
              <a:t>These </a:t>
            </a:r>
            <a:r>
              <a:rPr lang="en-US" dirty="0"/>
              <a:t>are necessary to demonstrate that the actions recommended by the examiner are not arbitrary but are based on valid concerns and criticisms. </a:t>
            </a:r>
            <a:endParaRPr lang="en-US" dirty="0" smtClean="0"/>
          </a:p>
          <a:p>
            <a:r>
              <a:rPr lang="en-US" dirty="0" smtClean="0"/>
              <a:t>This </a:t>
            </a:r>
            <a:r>
              <a:rPr lang="en-US" dirty="0"/>
              <a:t>documentation may also be necessary to support legal enforcement actions proposed by the supervisors.</a:t>
            </a:r>
          </a:p>
        </p:txBody>
      </p:sp>
      <p:sp>
        <p:nvSpPr>
          <p:cNvPr id="4" name="Slide Number Placeholder 3"/>
          <p:cNvSpPr>
            <a:spLocks noGrp="1"/>
          </p:cNvSpPr>
          <p:nvPr>
            <p:ph type="sldNum" sz="quarter" idx="12"/>
          </p:nvPr>
        </p:nvSpPr>
        <p:spPr/>
        <p:txBody>
          <a:bodyPr/>
          <a:lstStyle/>
          <a:p>
            <a:fld id="{B9DE2664-F21A-48EB-B197-1EC0C331599F}" type="slidenum">
              <a:rPr lang="en-US" smtClean="0"/>
              <a:pPr/>
              <a:t>47</a:t>
            </a:fld>
            <a:endParaRPr lang="en-US"/>
          </a:p>
        </p:txBody>
      </p:sp>
    </p:spTree>
    <p:extLst>
      <p:ext uri="{BB962C8B-B14F-4D97-AF65-F5344CB8AC3E}">
        <p14:creationId xmlns="" xmlns:p14="http://schemas.microsoft.com/office/powerpoint/2010/main" val="6350302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normAutofit/>
          </a:bodyPr>
          <a:lstStyle/>
          <a:p>
            <a:r>
              <a:rPr lang="en-US" dirty="0"/>
              <a:t>Over the long run, bank supervisors can use the on-site examinations process as a catalyst for changing the fundamental ways in which banks operate by recommending actions for financial institutions to upgrade their operations. </a:t>
            </a:r>
          </a:p>
        </p:txBody>
      </p:sp>
      <p:sp>
        <p:nvSpPr>
          <p:cNvPr id="4" name="Slide Number Placeholder 3"/>
          <p:cNvSpPr>
            <a:spLocks noGrp="1"/>
          </p:cNvSpPr>
          <p:nvPr>
            <p:ph type="sldNum" sz="quarter" idx="12"/>
          </p:nvPr>
        </p:nvSpPr>
        <p:spPr/>
        <p:txBody>
          <a:bodyPr/>
          <a:lstStyle/>
          <a:p>
            <a:fld id="{B9DE2664-F21A-48EB-B197-1EC0C331599F}" type="slidenum">
              <a:rPr lang="en-US" smtClean="0"/>
              <a:pPr/>
              <a:t>48</a:t>
            </a:fld>
            <a:endParaRPr lang="en-US"/>
          </a:p>
        </p:txBody>
      </p:sp>
    </p:spTree>
    <p:extLst>
      <p:ext uri="{BB962C8B-B14F-4D97-AF65-F5344CB8AC3E}">
        <p14:creationId xmlns="" xmlns:p14="http://schemas.microsoft.com/office/powerpoint/2010/main" val="39232815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smtClean="0"/>
              <a:t>This usually involves the strengthening of management systems in banks, including written policies and procedures, formalized planning and budgeting, internal controls and audit procedures, management information, and loan review. </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49</a:t>
            </a:fld>
            <a:endParaRPr lang="en-US"/>
          </a:p>
        </p:txBody>
      </p:sp>
    </p:spTree>
    <p:extLst>
      <p:ext uri="{BB962C8B-B14F-4D97-AF65-F5344CB8AC3E}">
        <p14:creationId xmlns="" xmlns:p14="http://schemas.microsoft.com/office/powerpoint/2010/main" val="31071455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 </a:t>
            </a:r>
            <a:endParaRPr lang="en-US" dirty="0"/>
          </a:p>
        </p:txBody>
      </p:sp>
      <p:sp>
        <p:nvSpPr>
          <p:cNvPr id="3" name="Content Placeholder 2"/>
          <p:cNvSpPr>
            <a:spLocks noGrp="1"/>
          </p:cNvSpPr>
          <p:nvPr>
            <p:ph idx="1"/>
          </p:nvPr>
        </p:nvSpPr>
        <p:spPr/>
        <p:txBody>
          <a:bodyPr/>
          <a:lstStyle/>
          <a:p>
            <a:pPr marL="0" indent="0">
              <a:buNone/>
            </a:pPr>
            <a:r>
              <a:rPr lang="en-US" b="1" dirty="0" smtClean="0"/>
              <a:t>SECTION 4</a:t>
            </a:r>
          </a:p>
          <a:p>
            <a:r>
              <a:rPr lang="en-US" dirty="0" smtClean="0"/>
              <a:t>Banking Supervision</a:t>
            </a:r>
          </a:p>
          <a:p>
            <a:r>
              <a:rPr lang="en-US" dirty="0" smtClean="0"/>
              <a:t>Bank Supervision Models</a:t>
            </a:r>
          </a:p>
          <a:p>
            <a:r>
              <a:rPr lang="en-US" dirty="0" smtClean="0"/>
              <a:t>Harmonization and Convergence of Bank Supervision</a:t>
            </a:r>
          </a:p>
          <a:p>
            <a:r>
              <a:rPr lang="en-US" dirty="0" smtClean="0"/>
              <a:t>Supervisory Methodologies</a:t>
            </a:r>
          </a:p>
          <a:p>
            <a:pPr lvl="1"/>
            <a:r>
              <a:rPr lang="en-US" dirty="0" smtClean="0"/>
              <a:t>On site Examination</a:t>
            </a:r>
            <a:endParaRPr lang="en-US" dirty="0"/>
          </a:p>
        </p:txBody>
      </p:sp>
      <p:sp>
        <p:nvSpPr>
          <p:cNvPr id="4" name="Slide Number Placeholder 3"/>
          <p:cNvSpPr>
            <a:spLocks noGrp="1"/>
          </p:cNvSpPr>
          <p:nvPr>
            <p:ph type="sldNum" sz="quarter" idx="12"/>
          </p:nvPr>
        </p:nvSpPr>
        <p:spPr/>
        <p:txBody>
          <a:bodyPr/>
          <a:lstStyle/>
          <a:p>
            <a:fld id="{B9DE2664-F21A-48EB-B197-1EC0C331599F}" type="slidenum">
              <a:rPr lang="en-US" smtClean="0"/>
              <a:pPr/>
              <a:t>50</a:t>
            </a:fld>
            <a:endParaRPr lang="en-US"/>
          </a:p>
        </p:txBody>
      </p:sp>
    </p:spTree>
    <p:extLst>
      <p:ext uri="{BB962C8B-B14F-4D97-AF65-F5344CB8AC3E}">
        <p14:creationId xmlns="" xmlns:p14="http://schemas.microsoft.com/office/powerpoint/2010/main" val="33562669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B9DE2664-F21A-48EB-B197-1EC0C331599F}" type="slidenum">
              <a:rPr lang="en-US" smtClean="0"/>
              <a:pPr/>
              <a:t>51</a:t>
            </a:fld>
            <a:endParaRPr lang="en-US"/>
          </a:p>
        </p:txBody>
      </p:sp>
    </p:spTree>
    <p:extLst>
      <p:ext uri="{BB962C8B-B14F-4D97-AF65-F5344CB8AC3E}">
        <p14:creationId xmlns="" xmlns:p14="http://schemas.microsoft.com/office/powerpoint/2010/main" val="40039168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2026</Words>
  <Application>Microsoft Office PowerPoint</Application>
  <PresentationFormat>On-screen Show (4:3)</PresentationFormat>
  <Paragraphs>194</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MBF-705 LEGAL AND REGULATORY ASPECTS OF BANKING SUPERVISION</vt:lpstr>
      <vt:lpstr>Agenda of this session </vt:lpstr>
      <vt:lpstr>SECTION 4  BANKING SUPERVISION</vt:lpstr>
      <vt:lpstr>Banking Supervision</vt:lpstr>
      <vt:lpstr>Banking Supervision (Contd.)</vt:lpstr>
      <vt:lpstr>Banking Supervision (Contd.)</vt:lpstr>
      <vt:lpstr>Bank Supervision Models in the Industrialized Countries</vt:lpstr>
      <vt:lpstr>Bank Supervision Models in the Industrialized Countries (Contd.)</vt:lpstr>
      <vt:lpstr>Harmonization and Convergence of Bank Supervision</vt:lpstr>
      <vt:lpstr>Harmonization and Convergence of Bank Supervision (Contd.)</vt:lpstr>
      <vt:lpstr>Harmonization and Convergence of Bank Supervision (Contd.)</vt:lpstr>
      <vt:lpstr>Harmonization and Convergence of Bank Supervision (Contd.)</vt:lpstr>
      <vt:lpstr>Harmonization and Convergence of Bank Supervision (Contd.)</vt:lpstr>
      <vt:lpstr>Harmonization and Convergence of Bank Supervision (Contd.)</vt:lpstr>
      <vt:lpstr>Basel Guidelines on Supervision</vt:lpstr>
      <vt:lpstr>Basel Guidelines on Supervision (Contd.)</vt:lpstr>
      <vt:lpstr>Basel Guidelines on Supervision (Contd.)</vt:lpstr>
      <vt:lpstr>Basel Guidelines on Supervision (Contd.)</vt:lpstr>
      <vt:lpstr>Supervisory Methodologies</vt:lpstr>
      <vt:lpstr>Supervisory Methodologies (Contd.)</vt:lpstr>
      <vt:lpstr>Supervisory Methodologies (Contd.)</vt:lpstr>
      <vt:lpstr>Supervisory Methodologies (Contd.)</vt:lpstr>
      <vt:lpstr>ON-SITE EXAMINATIONS</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ON-SITE EXAMINATIONS (Contd.)</vt:lpstr>
      <vt:lpstr>Summary of this session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15</cp:revision>
  <dcterms:created xsi:type="dcterms:W3CDTF">2013-12-05T11:12:26Z</dcterms:created>
  <dcterms:modified xsi:type="dcterms:W3CDTF">2013-12-05T15:32:36Z</dcterms:modified>
</cp:coreProperties>
</file>