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353" r:id="rId2"/>
    <p:sldId id="352" r:id="rId3"/>
    <p:sldId id="355" r:id="rId4"/>
    <p:sldId id="356" r:id="rId5"/>
    <p:sldId id="357" r:id="rId6"/>
    <p:sldId id="358" r:id="rId7"/>
    <p:sldId id="359" r:id="rId8"/>
    <p:sldId id="360" r:id="rId9"/>
    <p:sldId id="361" r:id="rId10"/>
    <p:sldId id="257" r:id="rId11"/>
    <p:sldId id="258" r:id="rId12"/>
    <p:sldId id="354" r:id="rId13"/>
    <p:sldId id="259" r:id="rId14"/>
    <p:sldId id="262" r:id="rId15"/>
    <p:sldId id="267" r:id="rId16"/>
    <p:sldId id="272" r:id="rId17"/>
    <p:sldId id="275" r:id="rId18"/>
    <p:sldId id="279" r:id="rId19"/>
    <p:sldId id="280" r:id="rId20"/>
    <p:sldId id="281" r:id="rId21"/>
    <p:sldId id="283" r:id="rId22"/>
    <p:sldId id="285" r:id="rId23"/>
    <p:sldId id="294" r:id="rId24"/>
    <p:sldId id="295" r:id="rId25"/>
    <p:sldId id="296" r:id="rId26"/>
    <p:sldId id="297" r:id="rId27"/>
    <p:sldId id="299" r:id="rId28"/>
    <p:sldId id="303" r:id="rId29"/>
    <p:sldId id="304" r:id="rId30"/>
    <p:sldId id="305" r:id="rId31"/>
    <p:sldId id="307" r:id="rId32"/>
    <p:sldId id="308" r:id="rId33"/>
    <p:sldId id="309" r:id="rId34"/>
    <p:sldId id="311" r:id="rId35"/>
    <p:sldId id="312" r:id="rId36"/>
    <p:sldId id="315" r:id="rId37"/>
    <p:sldId id="316" r:id="rId38"/>
    <p:sldId id="317" r:id="rId39"/>
    <p:sldId id="318" r:id="rId40"/>
    <p:sldId id="319" r:id="rId41"/>
    <p:sldId id="320" r:id="rId42"/>
    <p:sldId id="321" r:id="rId43"/>
    <p:sldId id="322" r:id="rId44"/>
    <p:sldId id="323" r:id="rId45"/>
    <p:sldId id="324" r:id="rId46"/>
    <p:sldId id="326" r:id="rId47"/>
    <p:sldId id="327" r:id="rId48"/>
    <p:sldId id="328" r:id="rId49"/>
    <p:sldId id="329" r:id="rId50"/>
    <p:sldId id="330" r:id="rId51"/>
    <p:sldId id="331" r:id="rId52"/>
    <p:sldId id="332" r:id="rId53"/>
    <p:sldId id="333" r:id="rId54"/>
    <p:sldId id="334" r:id="rId55"/>
    <p:sldId id="335" r:id="rId56"/>
    <p:sldId id="336" r:id="rId57"/>
    <p:sldId id="337" r:id="rId58"/>
    <p:sldId id="338" r:id="rId59"/>
    <p:sldId id="340" r:id="rId60"/>
    <p:sldId id="341" r:id="rId61"/>
    <p:sldId id="342" r:id="rId62"/>
    <p:sldId id="343" r:id="rId63"/>
    <p:sldId id="344" r:id="rId64"/>
    <p:sldId id="345" r:id="rId65"/>
    <p:sldId id="346" r:id="rId66"/>
    <p:sldId id="347" r:id="rId67"/>
    <p:sldId id="350" r:id="rId68"/>
    <p:sldId id="351"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FCF9BB-64D3-45F0-8C38-F97376E1FB0E}" type="datetimeFigureOut">
              <a:rPr lang="en-US" smtClean="0"/>
              <a:pPr/>
              <a:t>12/4/2013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C8BD19-F796-4D67-B1D5-5F2F46319C46}" type="slidenum">
              <a:rPr lang="en-US" smtClean="0"/>
              <a:pPr/>
              <a:t>‹#›</a:t>
            </a:fld>
            <a:endParaRPr lang="en-US"/>
          </a:p>
        </p:txBody>
      </p:sp>
    </p:spTree>
    <p:extLst>
      <p:ext uri="{BB962C8B-B14F-4D97-AF65-F5344CB8AC3E}">
        <p14:creationId xmlns:p14="http://schemas.microsoft.com/office/powerpoint/2010/main" xmlns="" val="3894687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1C3102-B399-4ABB-B54B-1553857C27A8}" type="slidenum">
              <a:rPr lang="en-US" smtClean="0"/>
              <a:pPr/>
              <a:t>10</a:t>
            </a:fld>
            <a:endParaRPr lang="en-US"/>
          </a:p>
        </p:txBody>
      </p:sp>
    </p:spTree>
    <p:extLst>
      <p:ext uri="{BB962C8B-B14F-4D97-AF65-F5344CB8AC3E}">
        <p14:creationId xmlns:p14="http://schemas.microsoft.com/office/powerpoint/2010/main" xmlns="" val="3086280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68181D-FBD8-447A-A127-D33D8559D57E}"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3169956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68181D-FBD8-447A-A127-D33D8559D57E}"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1817523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68181D-FBD8-447A-A127-D33D8559D57E}"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169256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68181D-FBD8-447A-A127-D33D8559D57E}"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3613224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68181D-FBD8-447A-A127-D33D8559D57E}" type="datetimeFigureOut">
              <a:rPr lang="en-US" smtClean="0"/>
              <a:pPr/>
              <a:t>12/4/2013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2710845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68181D-FBD8-447A-A127-D33D8559D57E}" type="datetimeFigureOut">
              <a:rPr lang="en-US" smtClean="0"/>
              <a:pPr/>
              <a:t>12/4/2013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418724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68181D-FBD8-447A-A127-D33D8559D57E}" type="datetimeFigureOut">
              <a:rPr lang="en-US" smtClean="0"/>
              <a:pPr/>
              <a:t>12/4/2013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1644967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68181D-FBD8-447A-A127-D33D8559D57E}"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3524339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68181D-FBD8-447A-A127-D33D8559D57E}" type="datetimeFigureOut">
              <a:rPr lang="en-US" smtClean="0"/>
              <a:pPr/>
              <a:t>12/4/2013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3136153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68181D-FBD8-447A-A127-D33D8559D57E}"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1128905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68181D-FBD8-447A-A127-D33D8559D57E}" type="datetimeFigureOut">
              <a:rPr lang="en-US" smtClean="0"/>
              <a:pPr/>
              <a:t>12/4/2013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2780454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68181D-FBD8-447A-A127-D33D8559D57E}" type="datetimeFigureOut">
              <a:rPr lang="en-US" smtClean="0"/>
              <a:pPr/>
              <a:t>12/4/2013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F15EB-B65F-4EEF-A931-34609C5B9F91}" type="slidenum">
              <a:rPr lang="en-US" smtClean="0"/>
              <a:pPr/>
              <a:t>‹#›</a:t>
            </a:fld>
            <a:endParaRPr lang="en-US"/>
          </a:p>
        </p:txBody>
      </p:sp>
    </p:spTree>
    <p:extLst>
      <p:ext uri="{BB962C8B-B14F-4D97-AF65-F5344CB8AC3E}">
        <p14:creationId xmlns:p14="http://schemas.microsoft.com/office/powerpoint/2010/main" xmlns="" val="633894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133600" cy="369332"/>
          </a:xfrm>
          <a:prstGeom prst="rect">
            <a:avLst/>
          </a:prstGeom>
          <a:noFill/>
        </p:spPr>
        <p:txBody>
          <a:bodyPr wrap="square" rtlCol="0">
            <a:spAutoFit/>
          </a:bodyPr>
          <a:lstStyle/>
          <a:p>
            <a:r>
              <a:rPr lang="en-US" dirty="0" smtClean="0"/>
              <a:t>Session: FIFTEEN</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8186026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smtClean="0"/>
              <a:t>Revision session 2</a:t>
            </a:r>
            <a:endParaRPr lang="en-US" dirty="0"/>
          </a:p>
        </p:txBody>
      </p:sp>
    </p:spTree>
    <p:extLst>
      <p:ext uri="{BB962C8B-B14F-4D97-AF65-F5344CB8AC3E}">
        <p14:creationId xmlns:p14="http://schemas.microsoft.com/office/powerpoint/2010/main" xmlns="" val="359287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895600"/>
            <a:ext cx="8229600" cy="3230563"/>
          </a:xfrm>
        </p:spPr>
        <p:txBody>
          <a:bodyPr/>
          <a:lstStyle/>
          <a:p>
            <a:pPr algn="ctr"/>
            <a:r>
              <a:rPr lang="en-US" sz="4800" dirty="0" smtClean="0"/>
              <a:t>BASEL</a:t>
            </a:r>
            <a:r>
              <a:rPr lang="en-US" dirty="0" smtClean="0"/>
              <a:t> </a:t>
            </a:r>
            <a:r>
              <a:rPr lang="en-US" sz="4800" dirty="0" smtClean="0"/>
              <a:t>II</a:t>
            </a:r>
            <a:endParaRPr lang="en-US" sz="4800"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a:t>
            </a:fld>
            <a:endParaRPr lang="en-US"/>
          </a:p>
        </p:txBody>
      </p:sp>
    </p:spTree>
    <p:extLst>
      <p:ext uri="{BB962C8B-B14F-4D97-AF65-F5344CB8AC3E}">
        <p14:creationId xmlns="" xmlns:p14="http://schemas.microsoft.com/office/powerpoint/2010/main" val="30462341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Basel </a:t>
            </a:r>
            <a:r>
              <a:rPr lang="en-US" dirty="0" smtClean="0"/>
              <a:t>II</a:t>
            </a:r>
            <a:endParaRPr lang="en-US" dirty="0"/>
          </a:p>
        </p:txBody>
      </p:sp>
      <p:sp>
        <p:nvSpPr>
          <p:cNvPr id="3" name="Content Placeholder 2"/>
          <p:cNvSpPr>
            <a:spLocks noGrp="1"/>
          </p:cNvSpPr>
          <p:nvPr>
            <p:ph idx="1"/>
          </p:nvPr>
        </p:nvSpPr>
        <p:spPr/>
        <p:txBody>
          <a:bodyPr>
            <a:normAutofit/>
          </a:bodyPr>
          <a:lstStyle/>
          <a:p>
            <a:r>
              <a:rPr lang="en-US" b="1" dirty="0"/>
              <a:t>Basel II</a:t>
            </a:r>
            <a:r>
              <a:rPr lang="en-US" dirty="0"/>
              <a:t> is the second of the Basel Accords, (now extended and effectively superseded by Basel III), which are recommendations on banking laws and regulations issued by the Basel Committee on Banking Supervision.</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4</a:t>
            </a:fld>
            <a:endParaRPr lang="en-US"/>
          </a:p>
        </p:txBody>
      </p:sp>
    </p:spTree>
    <p:extLst>
      <p:ext uri="{BB962C8B-B14F-4D97-AF65-F5344CB8AC3E}">
        <p14:creationId xmlns="" xmlns:p14="http://schemas.microsoft.com/office/powerpoint/2010/main" val="39042777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a:t>
            </a:r>
            <a:r>
              <a:rPr lang="en-US" dirty="0" smtClean="0"/>
              <a:t>II (Contd.)</a:t>
            </a:r>
            <a:endParaRPr lang="en-US" dirty="0"/>
          </a:p>
        </p:txBody>
      </p:sp>
      <p:sp>
        <p:nvSpPr>
          <p:cNvPr id="3" name="Content Placeholder 2"/>
          <p:cNvSpPr>
            <a:spLocks noGrp="1"/>
          </p:cNvSpPr>
          <p:nvPr>
            <p:ph idx="1"/>
          </p:nvPr>
        </p:nvSpPr>
        <p:spPr/>
        <p:txBody>
          <a:bodyPr>
            <a:normAutofit/>
          </a:bodyPr>
          <a:lstStyle/>
          <a:p>
            <a:r>
              <a:rPr lang="en-US" dirty="0"/>
              <a:t>Basel II, initially published in June 2004, was intended to create an international standard for banking regulators to control how much capital banks need to put aside to guard against the types of financial and operational risks banks (and the whole economy) face.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5</a:t>
            </a:fld>
            <a:endParaRPr lang="en-US"/>
          </a:p>
        </p:txBody>
      </p:sp>
    </p:spTree>
    <p:extLst>
      <p:ext uri="{BB962C8B-B14F-4D97-AF65-F5344CB8AC3E}">
        <p14:creationId xmlns="" xmlns:p14="http://schemas.microsoft.com/office/powerpoint/2010/main" val="22418649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II (Contd.)</a:t>
            </a:r>
          </a:p>
        </p:txBody>
      </p:sp>
      <p:sp>
        <p:nvSpPr>
          <p:cNvPr id="3" name="Content Placeholder 2"/>
          <p:cNvSpPr>
            <a:spLocks noGrp="1"/>
          </p:cNvSpPr>
          <p:nvPr>
            <p:ph idx="1"/>
          </p:nvPr>
        </p:nvSpPr>
        <p:spPr/>
        <p:txBody>
          <a:bodyPr>
            <a:normAutofit/>
          </a:bodyPr>
          <a:lstStyle/>
          <a:p>
            <a:r>
              <a:rPr lang="en-US" dirty="0" smtClean="0"/>
              <a:t>In </a:t>
            </a:r>
            <a:r>
              <a:rPr lang="en-US" dirty="0"/>
              <a:t>theory, Basel II attempted to accomplish this by setting up risk and capital management requirements designed to ensure that a bank has adequate capital for the risk the bank exposes itself to through its lending and investment practices. </a:t>
            </a:r>
            <a:endParaRPr lang="en-US" dirty="0" smtClean="0"/>
          </a:p>
        </p:txBody>
      </p:sp>
      <p:sp>
        <p:nvSpPr>
          <p:cNvPr id="4" name="Slide Number Placeholder 3"/>
          <p:cNvSpPr>
            <a:spLocks noGrp="1"/>
          </p:cNvSpPr>
          <p:nvPr>
            <p:ph type="sldNum" sz="quarter" idx="12"/>
          </p:nvPr>
        </p:nvSpPr>
        <p:spPr/>
        <p:txBody>
          <a:bodyPr/>
          <a:lstStyle/>
          <a:p>
            <a:fld id="{2525ACF6-F922-455B-A3A0-5B36D5DB7489}" type="slidenum">
              <a:rPr lang="en-US" smtClean="0"/>
              <a:pPr/>
              <a:t>6</a:t>
            </a:fld>
            <a:endParaRPr lang="en-US"/>
          </a:p>
        </p:txBody>
      </p:sp>
    </p:spTree>
    <p:extLst>
      <p:ext uri="{BB962C8B-B14F-4D97-AF65-F5344CB8AC3E}">
        <p14:creationId xmlns="" xmlns:p14="http://schemas.microsoft.com/office/powerpoint/2010/main" val="128887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accord in </a:t>
            </a:r>
            <a:r>
              <a:rPr lang="en-US" dirty="0" smtClean="0"/>
              <a:t>operation</a:t>
            </a:r>
            <a:endParaRPr lang="en-US" dirty="0"/>
          </a:p>
        </p:txBody>
      </p:sp>
      <p:sp>
        <p:nvSpPr>
          <p:cNvPr id="3" name="Content Placeholder 2"/>
          <p:cNvSpPr>
            <a:spLocks noGrp="1"/>
          </p:cNvSpPr>
          <p:nvPr>
            <p:ph idx="1"/>
          </p:nvPr>
        </p:nvSpPr>
        <p:spPr/>
        <p:txBody>
          <a:bodyPr>
            <a:normAutofit/>
          </a:bodyPr>
          <a:lstStyle/>
          <a:p>
            <a:r>
              <a:rPr lang="en-US" dirty="0"/>
              <a:t>Basel II uses a "three pillars" concept – </a:t>
            </a:r>
            <a:endParaRPr lang="en-US" dirty="0" smtClean="0"/>
          </a:p>
          <a:p>
            <a:pPr lvl="1"/>
            <a:r>
              <a:rPr lang="en-US" dirty="0" smtClean="0"/>
              <a:t>minimum </a:t>
            </a:r>
            <a:r>
              <a:rPr lang="en-US" dirty="0"/>
              <a:t>capital requirements (addressing risk), </a:t>
            </a:r>
            <a:endParaRPr lang="en-US" dirty="0" smtClean="0"/>
          </a:p>
          <a:p>
            <a:pPr lvl="1"/>
            <a:r>
              <a:rPr lang="en-US" dirty="0" smtClean="0"/>
              <a:t>supervisory </a:t>
            </a:r>
            <a:r>
              <a:rPr lang="en-US" dirty="0"/>
              <a:t>review and </a:t>
            </a:r>
            <a:endParaRPr lang="en-US" dirty="0" smtClean="0"/>
          </a:p>
          <a:p>
            <a:pPr lvl="1"/>
            <a:r>
              <a:rPr lang="en-US" dirty="0" smtClean="0"/>
              <a:t>market </a:t>
            </a:r>
            <a:r>
              <a:rPr lang="en-US" dirty="0"/>
              <a:t>discipline</a:t>
            </a:r>
            <a:r>
              <a:rPr lang="en-US" dirty="0" smtClean="0"/>
              <a:t>.</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7</a:t>
            </a:fld>
            <a:endParaRPr lang="en-US"/>
          </a:p>
        </p:txBody>
      </p:sp>
    </p:spTree>
    <p:extLst>
      <p:ext uri="{BB962C8B-B14F-4D97-AF65-F5344CB8AC3E}">
        <p14:creationId xmlns="" xmlns:p14="http://schemas.microsoft.com/office/powerpoint/2010/main" val="19976088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Basel II and the global financial </a:t>
            </a:r>
            <a:r>
              <a:rPr lang="en-US" dirty="0" smtClean="0"/>
              <a:t>crisis</a:t>
            </a:r>
            <a:endParaRPr lang="en-US" dirty="0"/>
          </a:p>
        </p:txBody>
      </p:sp>
      <p:sp>
        <p:nvSpPr>
          <p:cNvPr id="3" name="Content Placeholder 2"/>
          <p:cNvSpPr>
            <a:spLocks noGrp="1"/>
          </p:cNvSpPr>
          <p:nvPr>
            <p:ph idx="1"/>
          </p:nvPr>
        </p:nvSpPr>
        <p:spPr/>
        <p:txBody>
          <a:bodyPr>
            <a:normAutofit/>
          </a:bodyPr>
          <a:lstStyle/>
          <a:p>
            <a:r>
              <a:rPr lang="en-US" dirty="0"/>
              <a:t>The role of Basel II, both before and after the global financial crisis, has been discussed widely. While some argue that the crisis demonstrated weaknesses in the </a:t>
            </a:r>
            <a:r>
              <a:rPr lang="en-US" dirty="0" smtClean="0"/>
              <a:t>framework, others </a:t>
            </a:r>
            <a:r>
              <a:rPr lang="en-US" dirty="0"/>
              <a:t>have criticized it for actually increasing the effect of the </a:t>
            </a:r>
            <a:r>
              <a:rPr lang="en-US" dirty="0" smtClean="0"/>
              <a:t>crisis.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8</a:t>
            </a:fld>
            <a:endParaRPr lang="en-US"/>
          </a:p>
        </p:txBody>
      </p:sp>
    </p:spTree>
    <p:extLst>
      <p:ext uri="{BB962C8B-B14F-4D97-AF65-F5344CB8AC3E}">
        <p14:creationId xmlns="" xmlns:p14="http://schemas.microsoft.com/office/powerpoint/2010/main" val="42669890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Basel II and the global financial </a:t>
            </a:r>
            <a:r>
              <a:rPr lang="en-US" dirty="0" smtClean="0"/>
              <a:t>crisis (Contd.)</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essence, they forced private banks, central banks, and bank regulators to rely more on assessments of credit risk by private rating agencies. Thus, part of the regulatory authority was abdicated in favor of private rating agencies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9</a:t>
            </a:fld>
            <a:endParaRPr lang="en-US"/>
          </a:p>
        </p:txBody>
      </p:sp>
    </p:spTree>
    <p:extLst>
      <p:ext uri="{BB962C8B-B14F-4D97-AF65-F5344CB8AC3E}">
        <p14:creationId xmlns="" xmlns:p14="http://schemas.microsoft.com/office/powerpoint/2010/main" val="2243554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goals of Regulation</a:t>
            </a:r>
            <a:endParaRPr lang="en-US" dirty="0"/>
          </a:p>
        </p:txBody>
      </p:sp>
      <p:sp>
        <p:nvSpPr>
          <p:cNvPr id="3" name="Content Placeholder 2"/>
          <p:cNvSpPr>
            <a:spLocks noGrp="1"/>
          </p:cNvSpPr>
          <p:nvPr>
            <p:ph idx="1"/>
          </p:nvPr>
        </p:nvSpPr>
        <p:spPr/>
        <p:txBody>
          <a:bodyPr/>
          <a:lstStyle/>
          <a:p>
            <a:r>
              <a:rPr lang="en-US" dirty="0"/>
              <a:t>It is commonly understood that </a:t>
            </a:r>
            <a:r>
              <a:rPr lang="en-US" dirty="0" smtClean="0"/>
              <a:t>financial regulation </a:t>
            </a:r>
            <a:r>
              <a:rPr lang="en-US" dirty="0"/>
              <a:t>should be designed to </a:t>
            </a:r>
            <a:r>
              <a:rPr lang="en-US" dirty="0" smtClean="0"/>
              <a:t>achieve certain </a:t>
            </a:r>
            <a:r>
              <a:rPr lang="en-US" dirty="0"/>
              <a:t>key policy goals, including: </a:t>
            </a:r>
            <a:endParaRPr lang="en-US" dirty="0" smtClean="0"/>
          </a:p>
          <a:p>
            <a:pPr marL="400050" lvl="1" indent="0">
              <a:buNone/>
            </a:pPr>
            <a:r>
              <a:rPr lang="en-US" dirty="0" smtClean="0"/>
              <a:t>(a) safety </a:t>
            </a:r>
            <a:r>
              <a:rPr lang="en-US" dirty="0"/>
              <a:t>and soundness of </a:t>
            </a:r>
            <a:r>
              <a:rPr lang="en-US" dirty="0" smtClean="0"/>
              <a:t>financial 	institutions</a:t>
            </a:r>
            <a:r>
              <a:rPr lang="en-US" dirty="0"/>
              <a:t>,</a:t>
            </a:r>
          </a:p>
          <a:p>
            <a:pPr marL="400050" lvl="1" indent="0">
              <a:buNone/>
            </a:pPr>
            <a:r>
              <a:rPr lang="en-US" dirty="0"/>
              <a:t>(b) mitigation of systemic risk,</a:t>
            </a:r>
          </a:p>
          <a:p>
            <a:endParaRPr lang="en-US" dirty="0"/>
          </a:p>
        </p:txBody>
      </p:sp>
      <p:sp>
        <p:nvSpPr>
          <p:cNvPr id="4" name="Slide Number Placeholder 3"/>
          <p:cNvSpPr>
            <a:spLocks noGrp="1"/>
          </p:cNvSpPr>
          <p:nvPr>
            <p:ph type="sldNum" sz="quarter" idx="12"/>
          </p:nvPr>
        </p:nvSpPr>
        <p:spPr/>
        <p:txBody>
          <a:bodyPr/>
          <a:lstStyle/>
          <a:p>
            <a:fld id="{FC9898E9-D1BF-4D75-BA61-FB11E53560A4}" type="slidenum">
              <a:rPr lang="en-US" smtClean="0"/>
              <a:pPr/>
              <a:t>10</a:t>
            </a:fld>
            <a:endParaRPr lang="en-US"/>
          </a:p>
        </p:txBody>
      </p:sp>
    </p:spTree>
    <p:extLst>
      <p:ext uri="{BB962C8B-B14F-4D97-AF65-F5344CB8AC3E}">
        <p14:creationId xmlns:p14="http://schemas.microsoft.com/office/powerpoint/2010/main" xmlns="" val="788785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goals of </a:t>
            </a:r>
            <a:r>
              <a:rPr lang="en-US" dirty="0" smtClean="0"/>
              <a:t>Regulation (Contd.)</a:t>
            </a:r>
            <a:endParaRPr lang="en-US" dirty="0"/>
          </a:p>
        </p:txBody>
      </p:sp>
      <p:sp>
        <p:nvSpPr>
          <p:cNvPr id="3" name="Content Placeholder 2"/>
          <p:cNvSpPr>
            <a:spLocks noGrp="1"/>
          </p:cNvSpPr>
          <p:nvPr>
            <p:ph idx="1"/>
          </p:nvPr>
        </p:nvSpPr>
        <p:spPr/>
        <p:txBody>
          <a:bodyPr>
            <a:normAutofit/>
          </a:bodyPr>
          <a:lstStyle/>
          <a:p>
            <a:pPr marL="400050" lvl="1" indent="0">
              <a:buNone/>
            </a:pPr>
            <a:r>
              <a:rPr lang="en-US" dirty="0"/>
              <a:t>(c) fairness and efficiency of </a:t>
            </a:r>
            <a:r>
              <a:rPr lang="en-US" dirty="0" smtClean="0"/>
              <a:t>markets, and</a:t>
            </a:r>
          </a:p>
          <a:p>
            <a:pPr marL="400050" lvl="1" indent="0">
              <a:buNone/>
            </a:pPr>
            <a:r>
              <a:rPr lang="en-US" dirty="0" smtClean="0"/>
              <a:t>(</a:t>
            </a:r>
            <a:r>
              <a:rPr lang="en-US" dirty="0"/>
              <a:t>d) the protection of customers </a:t>
            </a:r>
            <a:r>
              <a:rPr lang="en-US" dirty="0" smtClean="0"/>
              <a:t>and investors</a:t>
            </a:r>
            <a:r>
              <a:rPr lang="en-US" dirty="0"/>
              <a:t>. </a:t>
            </a:r>
          </a:p>
        </p:txBody>
      </p:sp>
      <p:sp>
        <p:nvSpPr>
          <p:cNvPr id="4" name="Slide Number Placeholder 3"/>
          <p:cNvSpPr>
            <a:spLocks noGrp="1"/>
          </p:cNvSpPr>
          <p:nvPr>
            <p:ph type="sldNum" sz="quarter" idx="12"/>
          </p:nvPr>
        </p:nvSpPr>
        <p:spPr/>
        <p:txBody>
          <a:bodyPr/>
          <a:lstStyle/>
          <a:p>
            <a:fld id="{FC9898E9-D1BF-4D75-BA61-FB11E53560A4}" type="slidenum">
              <a:rPr lang="en-US" smtClean="0"/>
              <a:pPr/>
              <a:t>11</a:t>
            </a:fld>
            <a:endParaRPr lang="en-US"/>
          </a:p>
        </p:txBody>
      </p:sp>
    </p:spTree>
    <p:extLst>
      <p:ext uri="{BB962C8B-B14F-4D97-AF65-F5344CB8AC3E}">
        <p14:creationId xmlns:p14="http://schemas.microsoft.com/office/powerpoint/2010/main" xmlns="" val="3420521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lstStyle/>
          <a:p>
            <a:r>
              <a:rPr lang="en-US" dirty="0" smtClean="0"/>
              <a:t>SECTION 3</a:t>
            </a:r>
            <a:endParaRPr lang="en-US" dirty="0"/>
          </a:p>
        </p:txBody>
      </p:sp>
    </p:spTree>
    <p:extLst>
      <p:ext uri="{BB962C8B-B14F-4D97-AF65-F5344CB8AC3E}">
        <p14:creationId xmlns:p14="http://schemas.microsoft.com/office/powerpoint/2010/main" xmlns="" val="1580670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Four Approaches</a:t>
            </a:r>
            <a:br>
              <a:rPr lang="en-US" dirty="0"/>
            </a:br>
            <a:r>
              <a:rPr lang="en-US" dirty="0"/>
              <a:t>to Financial </a:t>
            </a:r>
            <a:r>
              <a:rPr lang="en-US" dirty="0" smtClean="0"/>
              <a:t>Supervision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While no two jurisdictions regulate </a:t>
            </a:r>
            <a:r>
              <a:rPr lang="en-US" dirty="0" smtClean="0"/>
              <a:t>financial institutions </a:t>
            </a:r>
            <a:r>
              <a:rPr lang="en-US" dirty="0"/>
              <a:t>and markets in exactly </a:t>
            </a:r>
            <a:r>
              <a:rPr lang="en-US" dirty="0" smtClean="0"/>
              <a:t>the same </a:t>
            </a:r>
            <a:r>
              <a:rPr lang="en-US" dirty="0"/>
              <a:t>manner, the current </a:t>
            </a:r>
            <a:r>
              <a:rPr lang="en-US" dirty="0" smtClean="0"/>
              <a:t>models of </a:t>
            </a:r>
            <a:r>
              <a:rPr lang="en-US" dirty="0"/>
              <a:t>financial supervision </a:t>
            </a:r>
            <a:r>
              <a:rPr lang="en-US" dirty="0" smtClean="0"/>
              <a:t>adopted worldwide </a:t>
            </a:r>
            <a:r>
              <a:rPr lang="en-US" dirty="0"/>
              <a:t>can, as already </a:t>
            </a:r>
            <a:r>
              <a:rPr lang="en-US" dirty="0" smtClean="0"/>
              <a:t>noted, be </a:t>
            </a:r>
            <a:r>
              <a:rPr lang="en-US" dirty="0"/>
              <a:t>divided into four categories</a:t>
            </a:r>
            <a:r>
              <a:rPr lang="en-US" dirty="0" smtClean="0"/>
              <a:t>:</a:t>
            </a:r>
          </a:p>
          <a:p>
            <a:pPr marL="0" indent="0">
              <a:buNone/>
            </a:pPr>
            <a:endParaRPr lang="en-US" dirty="0"/>
          </a:p>
          <a:p>
            <a:pPr marL="400050" lvl="1" indent="0">
              <a:buNone/>
            </a:pPr>
            <a:r>
              <a:rPr lang="en-US" dirty="0"/>
              <a:t>(a) the Institutional Approach,</a:t>
            </a:r>
          </a:p>
          <a:p>
            <a:pPr marL="400050" lvl="1" indent="0">
              <a:buNone/>
            </a:pPr>
            <a:r>
              <a:rPr lang="en-US" dirty="0"/>
              <a:t>(b) the Functional Approach, </a:t>
            </a:r>
            <a:endParaRPr lang="en-US" dirty="0" smtClean="0"/>
          </a:p>
          <a:p>
            <a:pPr marL="400050" lvl="1" indent="0">
              <a:buNone/>
            </a:pPr>
            <a:r>
              <a:rPr lang="en-US" dirty="0" smtClean="0"/>
              <a:t>(c) the </a:t>
            </a:r>
            <a:r>
              <a:rPr lang="en-US" dirty="0"/>
              <a:t>Integrated Approach, and</a:t>
            </a:r>
          </a:p>
          <a:p>
            <a:pPr marL="400050" lvl="1" indent="0">
              <a:buNone/>
            </a:pPr>
            <a:r>
              <a:rPr lang="en-US" dirty="0"/>
              <a:t>(d) the Twin Peaks Approach</a:t>
            </a:r>
            <a:r>
              <a:rPr lang="en-US" dirty="0" smtClean="0"/>
              <a:t>.</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FC9898E9-D1BF-4D75-BA61-FB11E53560A4}" type="slidenum">
              <a:rPr lang="en-US" smtClean="0"/>
              <a:pPr/>
              <a:t>13</a:t>
            </a:fld>
            <a:endParaRPr lang="en-US"/>
          </a:p>
        </p:txBody>
      </p:sp>
    </p:spTree>
    <p:extLst>
      <p:ext uri="{BB962C8B-B14F-4D97-AF65-F5344CB8AC3E}">
        <p14:creationId xmlns:p14="http://schemas.microsoft.com/office/powerpoint/2010/main" xmlns="" val="2077013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 The Institutional </a:t>
            </a:r>
            <a:r>
              <a:rPr lang="en-US" dirty="0" smtClean="0"/>
              <a:t>Approach</a:t>
            </a:r>
            <a:endParaRPr lang="en-US" dirty="0"/>
          </a:p>
        </p:txBody>
      </p:sp>
      <p:sp>
        <p:nvSpPr>
          <p:cNvPr id="3" name="Content Placeholder 2"/>
          <p:cNvSpPr>
            <a:spLocks noGrp="1"/>
          </p:cNvSpPr>
          <p:nvPr>
            <p:ph idx="1"/>
          </p:nvPr>
        </p:nvSpPr>
        <p:spPr/>
        <p:txBody>
          <a:bodyPr>
            <a:normAutofit/>
          </a:bodyPr>
          <a:lstStyle/>
          <a:p>
            <a:r>
              <a:rPr lang="en-US" dirty="0"/>
              <a:t>The Institutional Approach is one of </a:t>
            </a:r>
            <a:r>
              <a:rPr lang="en-US" dirty="0" smtClean="0"/>
              <a:t>the classical </a:t>
            </a:r>
            <a:r>
              <a:rPr lang="en-US" dirty="0"/>
              <a:t>forms of financial regulatory </a:t>
            </a:r>
            <a:r>
              <a:rPr lang="en-US" dirty="0" smtClean="0"/>
              <a:t>oversight. It </a:t>
            </a:r>
            <a:r>
              <a:rPr lang="en-US" dirty="0"/>
              <a:t>is a legal-entity-driven </a:t>
            </a:r>
            <a:r>
              <a:rPr lang="en-US" dirty="0" smtClean="0"/>
              <a:t>approach. </a:t>
            </a:r>
          </a:p>
          <a:p>
            <a:endParaRPr lang="en-US" dirty="0"/>
          </a:p>
        </p:txBody>
      </p:sp>
      <p:sp>
        <p:nvSpPr>
          <p:cNvPr id="4" name="Slide Number Placeholder 3"/>
          <p:cNvSpPr>
            <a:spLocks noGrp="1"/>
          </p:cNvSpPr>
          <p:nvPr>
            <p:ph type="sldNum" sz="quarter" idx="12"/>
          </p:nvPr>
        </p:nvSpPr>
        <p:spPr/>
        <p:txBody>
          <a:bodyPr/>
          <a:lstStyle/>
          <a:p>
            <a:fld id="{FC9898E9-D1BF-4D75-BA61-FB11E53560A4}" type="slidenum">
              <a:rPr lang="en-US" smtClean="0"/>
              <a:pPr/>
              <a:t>14</a:t>
            </a:fld>
            <a:endParaRPr lang="en-US"/>
          </a:p>
        </p:txBody>
      </p:sp>
    </p:spTree>
    <p:extLst>
      <p:ext uri="{BB962C8B-B14F-4D97-AF65-F5344CB8AC3E}">
        <p14:creationId xmlns:p14="http://schemas.microsoft.com/office/powerpoint/2010/main" xmlns="" val="24577956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CASE-Example-China (Contd.)</a:t>
            </a:r>
          </a:p>
        </p:txBody>
      </p:sp>
      <p:sp>
        <p:nvSpPr>
          <p:cNvPr id="3" name="Content Placeholder 2"/>
          <p:cNvSpPr>
            <a:spLocks noGrp="1"/>
          </p:cNvSpPr>
          <p:nvPr>
            <p:ph idx="1"/>
          </p:nvPr>
        </p:nvSpPr>
        <p:spPr/>
        <p:txBody>
          <a:bodyPr>
            <a:normAutofit lnSpcReduction="10000"/>
          </a:bodyPr>
          <a:lstStyle/>
          <a:p>
            <a:r>
              <a:rPr lang="en-US" dirty="0"/>
              <a:t>Under the previous regulatory structure, all financial supervision was consolidated within the People’s Bank of China, which is China’s central bank. </a:t>
            </a:r>
          </a:p>
          <a:p>
            <a:r>
              <a:rPr lang="en-US" dirty="0"/>
              <a:t>Through a series of reforms over the past 25 years, China has moved to an Institutional Approach, where the banking, securities, and insurance sectors are supervised by separate agencies. </a:t>
            </a:r>
          </a:p>
          <a:p>
            <a:endParaRPr lang="en-US" dirty="0"/>
          </a:p>
        </p:txBody>
      </p:sp>
      <p:sp>
        <p:nvSpPr>
          <p:cNvPr id="4" name="Slide Number Placeholder 3"/>
          <p:cNvSpPr>
            <a:spLocks noGrp="1"/>
          </p:cNvSpPr>
          <p:nvPr>
            <p:ph type="sldNum" sz="quarter" idx="12"/>
          </p:nvPr>
        </p:nvSpPr>
        <p:spPr/>
        <p:txBody>
          <a:bodyPr/>
          <a:lstStyle/>
          <a:p>
            <a:fld id="{FC9898E9-D1BF-4D75-BA61-FB11E53560A4}" type="slidenum">
              <a:rPr lang="en-US" smtClean="0"/>
              <a:pPr/>
              <a:t>15</a:t>
            </a:fld>
            <a:endParaRPr lang="en-US"/>
          </a:p>
        </p:txBody>
      </p:sp>
    </p:spTree>
    <p:extLst>
      <p:ext uri="{BB962C8B-B14F-4D97-AF65-F5344CB8AC3E}">
        <p14:creationId xmlns:p14="http://schemas.microsoft.com/office/powerpoint/2010/main" xmlns="" val="2615884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2. The Functional </a:t>
            </a:r>
            <a:r>
              <a:rPr lang="en-US" dirty="0" smtClean="0"/>
              <a:t>Approach</a:t>
            </a:r>
            <a:endParaRPr lang="en-US" dirty="0"/>
          </a:p>
        </p:txBody>
      </p:sp>
      <p:sp>
        <p:nvSpPr>
          <p:cNvPr id="3" name="Content Placeholder 2"/>
          <p:cNvSpPr>
            <a:spLocks noGrp="1"/>
          </p:cNvSpPr>
          <p:nvPr>
            <p:ph idx="1"/>
          </p:nvPr>
        </p:nvSpPr>
        <p:spPr/>
        <p:txBody>
          <a:bodyPr>
            <a:normAutofit/>
          </a:bodyPr>
          <a:lstStyle/>
          <a:p>
            <a:pPr marL="0" indent="0"/>
            <a:r>
              <a:rPr lang="en-US" dirty="0"/>
              <a:t>Under the Functional Approach, </a:t>
            </a:r>
            <a:r>
              <a:rPr lang="en-US" dirty="0" smtClean="0"/>
              <a:t>supervisory oversight </a:t>
            </a:r>
            <a:r>
              <a:rPr lang="en-US" dirty="0"/>
              <a:t>is determined by the </a:t>
            </a:r>
            <a:r>
              <a:rPr lang="en-US" dirty="0" smtClean="0"/>
              <a:t>business that </a:t>
            </a:r>
            <a:r>
              <a:rPr lang="en-US" dirty="0"/>
              <a:t>is being transacted by the </a:t>
            </a:r>
            <a:r>
              <a:rPr lang="en-US" dirty="0" smtClean="0"/>
              <a:t>entity, without </a:t>
            </a:r>
            <a:r>
              <a:rPr lang="en-US" dirty="0"/>
              <a:t>regard to its legal status. </a:t>
            </a:r>
            <a:endParaRPr lang="en-US" dirty="0" smtClean="0"/>
          </a:p>
          <a:p>
            <a:pPr marL="0" indent="0"/>
            <a:endParaRPr lang="en-US" dirty="0" smtClean="0"/>
          </a:p>
          <a:p>
            <a:pPr marL="0" indent="0"/>
            <a:r>
              <a:rPr lang="en-US" dirty="0" smtClean="0"/>
              <a:t>Each type of </a:t>
            </a:r>
            <a:r>
              <a:rPr lang="en-US" dirty="0"/>
              <a:t>business may have its own </a:t>
            </a:r>
            <a:r>
              <a:rPr lang="en-US" dirty="0" smtClean="0"/>
              <a:t>functional regulator</a:t>
            </a:r>
            <a:r>
              <a:rPr lang="en-US" dirty="0"/>
              <a:t>. </a:t>
            </a:r>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16</a:t>
            </a:fld>
            <a:endParaRPr lang="en-US"/>
          </a:p>
        </p:txBody>
      </p:sp>
    </p:spTree>
    <p:extLst>
      <p:ext uri="{BB962C8B-B14F-4D97-AF65-F5344CB8AC3E}">
        <p14:creationId xmlns:p14="http://schemas.microsoft.com/office/powerpoint/2010/main" xmlns="" val="16031990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CASE-Example-France</a:t>
            </a:r>
            <a:endParaRPr lang="en-US" dirty="0"/>
          </a:p>
        </p:txBody>
      </p:sp>
      <p:sp>
        <p:nvSpPr>
          <p:cNvPr id="3" name="Content Placeholder 2"/>
          <p:cNvSpPr>
            <a:spLocks noGrp="1"/>
          </p:cNvSpPr>
          <p:nvPr>
            <p:ph idx="1"/>
          </p:nvPr>
        </p:nvSpPr>
        <p:spPr/>
        <p:txBody>
          <a:bodyPr>
            <a:normAutofit/>
          </a:bodyPr>
          <a:lstStyle/>
          <a:p>
            <a:pPr marL="228600" indent="-228600"/>
            <a:r>
              <a:rPr lang="en-US" sz="3000" dirty="0"/>
              <a:t>France also has a regulatory </a:t>
            </a:r>
            <a:r>
              <a:rPr lang="en-US" sz="3000" dirty="0" smtClean="0"/>
              <a:t>oversight model </a:t>
            </a:r>
            <a:r>
              <a:rPr lang="en-US" sz="3000" dirty="0"/>
              <a:t>that can best be described as a </a:t>
            </a:r>
            <a:r>
              <a:rPr lang="en-US" sz="3000" dirty="0" smtClean="0"/>
              <a:t>Functional Approach</a:t>
            </a:r>
            <a:r>
              <a:rPr lang="en-US" sz="3000" dirty="0"/>
              <a:t>, although, like Italy, </a:t>
            </a:r>
            <a:r>
              <a:rPr lang="en-US" sz="3000" dirty="0" smtClean="0"/>
              <a:t>there is </a:t>
            </a:r>
            <a:r>
              <a:rPr lang="en-US" sz="3000" dirty="0"/>
              <a:t>some allocation of functions that </a:t>
            </a:r>
            <a:r>
              <a:rPr lang="en-US" sz="3000" dirty="0" smtClean="0"/>
              <a:t>closely resembles </a:t>
            </a:r>
            <a:r>
              <a:rPr lang="en-US" sz="3000" dirty="0"/>
              <a:t>the Twin Peaks </a:t>
            </a:r>
            <a:r>
              <a:rPr lang="en-US" sz="3000" dirty="0" smtClean="0"/>
              <a:t>Approach. </a:t>
            </a:r>
          </a:p>
          <a:p>
            <a:pPr marL="0" indent="0"/>
            <a:endParaRPr lang="en-US" sz="3000" dirty="0"/>
          </a:p>
          <a:p>
            <a:pPr marL="228600" indent="-228600"/>
            <a:r>
              <a:rPr lang="en-US" sz="3000" dirty="0" smtClean="0"/>
              <a:t>Financial </a:t>
            </a:r>
            <a:r>
              <a:rPr lang="en-US" sz="3000" dirty="0"/>
              <a:t>services oversight </a:t>
            </a:r>
            <a:r>
              <a:rPr lang="en-US" sz="3000" dirty="0" smtClean="0"/>
              <a:t>was reformed </a:t>
            </a:r>
            <a:r>
              <a:rPr lang="en-US" sz="3000" dirty="0"/>
              <a:t>in France in 2003 with the </a:t>
            </a:r>
            <a:r>
              <a:rPr lang="en-US" sz="3000" dirty="0" smtClean="0"/>
              <a:t>goal of </a:t>
            </a:r>
            <a:r>
              <a:rPr lang="en-US" sz="3000" dirty="0"/>
              <a:t>improving efficiency of the </a:t>
            </a:r>
            <a:r>
              <a:rPr lang="en-US" sz="3000" dirty="0" smtClean="0"/>
              <a:t>regulatory system</a:t>
            </a:r>
            <a:r>
              <a:rPr lang="en-US" sz="3000" dirty="0"/>
              <a:t>.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17</a:t>
            </a:fld>
            <a:endParaRPr lang="en-US"/>
          </a:p>
        </p:txBody>
      </p:sp>
    </p:spTree>
    <p:extLst>
      <p:ext uri="{BB962C8B-B14F-4D97-AF65-F5344CB8AC3E}">
        <p14:creationId xmlns:p14="http://schemas.microsoft.com/office/powerpoint/2010/main" xmlns="" val="28095720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3. The Integrated </a:t>
            </a:r>
            <a:r>
              <a:rPr lang="en-US" dirty="0" smtClean="0"/>
              <a:t>Approach</a:t>
            </a:r>
            <a:endParaRPr lang="en-US" dirty="0"/>
          </a:p>
        </p:txBody>
      </p:sp>
      <p:sp>
        <p:nvSpPr>
          <p:cNvPr id="3" name="Content Placeholder 2"/>
          <p:cNvSpPr>
            <a:spLocks noGrp="1"/>
          </p:cNvSpPr>
          <p:nvPr>
            <p:ph idx="1"/>
          </p:nvPr>
        </p:nvSpPr>
        <p:spPr/>
        <p:txBody>
          <a:bodyPr>
            <a:normAutofit/>
          </a:bodyPr>
          <a:lstStyle/>
          <a:p>
            <a:pPr marL="0" indent="0" algn="just"/>
            <a:r>
              <a:rPr lang="en-US" dirty="0"/>
              <a:t>Under the Integrated Approach, there </a:t>
            </a:r>
            <a:r>
              <a:rPr lang="en-US" dirty="0" smtClean="0"/>
              <a:t>is a </a:t>
            </a:r>
            <a:r>
              <a:rPr lang="en-US" dirty="0"/>
              <a:t>single universal regulator that </a:t>
            </a:r>
            <a:r>
              <a:rPr lang="en-US" dirty="0" smtClean="0"/>
              <a:t>conducts both </a:t>
            </a:r>
            <a:r>
              <a:rPr lang="en-US" dirty="0"/>
              <a:t>safety and soundness oversight </a:t>
            </a:r>
            <a:r>
              <a:rPr lang="en-US" dirty="0" smtClean="0"/>
              <a:t>and conduct-of-business </a:t>
            </a:r>
            <a:r>
              <a:rPr lang="en-US" dirty="0"/>
              <a:t>regulation for all </a:t>
            </a:r>
            <a:r>
              <a:rPr lang="en-US" dirty="0" smtClean="0"/>
              <a:t>the sectors </a:t>
            </a:r>
            <a:r>
              <a:rPr lang="en-US" dirty="0"/>
              <a:t>of the financial services </a:t>
            </a:r>
            <a:r>
              <a:rPr lang="en-US" dirty="0" smtClean="0"/>
              <a:t>business. </a:t>
            </a:r>
          </a:p>
          <a:p>
            <a:pPr marL="0" indent="0">
              <a:buNone/>
            </a:pPr>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18</a:t>
            </a:fld>
            <a:endParaRPr lang="en-US"/>
          </a:p>
        </p:txBody>
      </p:sp>
    </p:spTree>
    <p:extLst>
      <p:ext uri="{BB962C8B-B14F-4D97-AF65-F5344CB8AC3E}">
        <p14:creationId xmlns:p14="http://schemas.microsoft.com/office/powerpoint/2010/main" xmlns="" val="7296999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 The Integrated Approach (Contd.)</a:t>
            </a:r>
            <a:endParaRPr lang="en-US" dirty="0"/>
          </a:p>
        </p:txBody>
      </p:sp>
      <p:sp>
        <p:nvSpPr>
          <p:cNvPr id="3" name="Content Placeholder 2"/>
          <p:cNvSpPr>
            <a:spLocks noGrp="1"/>
          </p:cNvSpPr>
          <p:nvPr>
            <p:ph idx="1"/>
          </p:nvPr>
        </p:nvSpPr>
        <p:spPr/>
        <p:txBody>
          <a:bodyPr/>
          <a:lstStyle/>
          <a:p>
            <a:pPr marL="0" indent="0" algn="just"/>
            <a:r>
              <a:rPr lang="en-US" dirty="0"/>
              <a:t>This model has gained increased popularity over the past decade. It is sometimes referred to as the “FSA model” because the most visible and complete manifestation is the Financial Services Authority (FSA) in the United Kingdom.</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19</a:t>
            </a:fld>
            <a:endParaRPr lang="en-US"/>
          </a:p>
        </p:txBody>
      </p:sp>
    </p:spTree>
    <p:extLst>
      <p:ext uri="{BB962C8B-B14F-4D97-AF65-F5344CB8AC3E}">
        <p14:creationId xmlns:p14="http://schemas.microsoft.com/office/powerpoint/2010/main" xmlns="" val="27678360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a:t>
            </a:r>
            <a:endParaRPr lang="en-US" dirty="0"/>
          </a:p>
        </p:txBody>
      </p:sp>
      <p:sp>
        <p:nvSpPr>
          <p:cNvPr id="3" name="Content Placeholder 2"/>
          <p:cNvSpPr>
            <a:spLocks noGrp="1"/>
          </p:cNvSpPr>
          <p:nvPr>
            <p:ph idx="1"/>
          </p:nvPr>
        </p:nvSpPr>
        <p:spPr/>
        <p:txBody>
          <a:bodyPr>
            <a:normAutofit lnSpcReduction="10000"/>
          </a:bodyPr>
          <a:lstStyle/>
          <a:p>
            <a:r>
              <a:rPr lang="en-US" dirty="0"/>
              <a:t>A jurisdiction that exhibits the key facets </a:t>
            </a:r>
            <a:r>
              <a:rPr lang="en-US" dirty="0" smtClean="0"/>
              <a:t>of the </a:t>
            </a:r>
            <a:r>
              <a:rPr lang="en-US" dirty="0"/>
              <a:t>Integrated Approach to regulation </a:t>
            </a:r>
            <a:r>
              <a:rPr lang="en-US" dirty="0" smtClean="0"/>
              <a:t>is the </a:t>
            </a:r>
            <a:r>
              <a:rPr lang="en-US" dirty="0"/>
              <a:t>United Kingdom (U.K.). </a:t>
            </a:r>
            <a:endParaRPr lang="en-US" dirty="0" smtClean="0"/>
          </a:p>
          <a:p>
            <a:endParaRPr lang="en-US" dirty="0" smtClean="0"/>
          </a:p>
          <a:p>
            <a:r>
              <a:rPr lang="en-US" dirty="0" smtClean="0"/>
              <a:t>The impetus for </a:t>
            </a:r>
            <a:r>
              <a:rPr lang="en-US" dirty="0"/>
              <a:t>the move to the Integrated </a:t>
            </a:r>
            <a:r>
              <a:rPr lang="en-US" dirty="0" smtClean="0"/>
              <a:t>Approach was </a:t>
            </a:r>
            <a:r>
              <a:rPr lang="en-US" dirty="0"/>
              <a:t>the recognition that major </a:t>
            </a:r>
            <a:r>
              <a:rPr lang="en-US" dirty="0" smtClean="0"/>
              <a:t>financial firms </a:t>
            </a:r>
            <a:r>
              <a:rPr lang="en-US" dirty="0"/>
              <a:t>had developed into more </a:t>
            </a:r>
            <a:r>
              <a:rPr lang="en-US" dirty="0" smtClean="0"/>
              <a:t>integrated full-service </a:t>
            </a:r>
            <a:r>
              <a:rPr lang="en-US" dirty="0"/>
              <a:t>businesses in the U.K. </a:t>
            </a:r>
            <a:r>
              <a:rPr lang="en-US" dirty="0" smtClean="0"/>
              <a:t>and elsewhere </a:t>
            </a:r>
            <a:r>
              <a:rPr lang="en-US" dirty="0"/>
              <a:t>in the 1990s. </a:t>
            </a:r>
            <a:endParaRPr lang="en-US" dirty="0" smtClean="0"/>
          </a:p>
          <a:p>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20</a:t>
            </a:fld>
            <a:endParaRPr lang="en-US"/>
          </a:p>
        </p:txBody>
      </p:sp>
    </p:spTree>
    <p:extLst>
      <p:ext uri="{BB962C8B-B14F-4D97-AF65-F5344CB8AC3E}">
        <p14:creationId xmlns:p14="http://schemas.microsoft.com/office/powerpoint/2010/main" xmlns="" val="35683089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a:bodyPr>
          <a:lstStyle/>
          <a:p>
            <a:r>
              <a:rPr lang="en-US" dirty="0"/>
              <a:t>The FSA regulates and supervises almost all financial services businesses in the U.K., including banking, securities, and insurance, on a prudential basis and as regards conduct-of-business activities. </a:t>
            </a:r>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21</a:t>
            </a:fld>
            <a:endParaRPr lang="en-US"/>
          </a:p>
        </p:txBody>
      </p:sp>
    </p:spTree>
    <p:extLst>
      <p:ext uri="{BB962C8B-B14F-4D97-AF65-F5344CB8AC3E}">
        <p14:creationId xmlns:p14="http://schemas.microsoft.com/office/powerpoint/2010/main" xmlns="" val="30429197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CASE-Example-The United Kingdom (Contd.)</a:t>
            </a:r>
            <a:endParaRPr lang="en-US" dirty="0"/>
          </a:p>
        </p:txBody>
      </p:sp>
      <p:sp>
        <p:nvSpPr>
          <p:cNvPr id="3" name="Content Placeholder 2"/>
          <p:cNvSpPr>
            <a:spLocks noGrp="1"/>
          </p:cNvSpPr>
          <p:nvPr>
            <p:ph idx="1"/>
          </p:nvPr>
        </p:nvSpPr>
        <p:spPr/>
        <p:txBody>
          <a:bodyPr>
            <a:normAutofit/>
          </a:bodyPr>
          <a:lstStyle/>
          <a:p>
            <a:pPr marL="0" indent="0"/>
            <a:r>
              <a:rPr lang="en-US" dirty="0"/>
              <a:t>Thus, the FSA is responsible for both safety and soundness of financial institutions and conduct-of-business regulation. </a:t>
            </a:r>
            <a:endParaRPr lang="en-US" dirty="0" smtClean="0"/>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22</a:t>
            </a:fld>
            <a:endParaRPr lang="en-US"/>
          </a:p>
        </p:txBody>
      </p:sp>
    </p:spTree>
    <p:extLst>
      <p:ext uri="{BB962C8B-B14F-4D97-AF65-F5344CB8AC3E}">
        <p14:creationId xmlns:p14="http://schemas.microsoft.com/office/powerpoint/2010/main" xmlns="" val="9953488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 The Twin Peaks </a:t>
            </a:r>
            <a:r>
              <a:rPr lang="en-US" dirty="0" smtClean="0"/>
              <a:t>Approach</a:t>
            </a:r>
            <a:endParaRPr lang="en-US" dirty="0"/>
          </a:p>
        </p:txBody>
      </p:sp>
      <p:sp>
        <p:nvSpPr>
          <p:cNvPr id="3" name="Content Placeholder 2"/>
          <p:cNvSpPr>
            <a:spLocks noGrp="1"/>
          </p:cNvSpPr>
          <p:nvPr>
            <p:ph idx="1"/>
          </p:nvPr>
        </p:nvSpPr>
        <p:spPr/>
        <p:txBody>
          <a:bodyPr>
            <a:normAutofit/>
          </a:bodyPr>
          <a:lstStyle/>
          <a:p>
            <a:pPr marL="0" indent="0">
              <a:buNone/>
            </a:pPr>
            <a:r>
              <a:rPr lang="en-US" dirty="0"/>
              <a:t>The Twin Peaks Approach is based </a:t>
            </a:r>
            <a:r>
              <a:rPr lang="en-US" dirty="0" smtClean="0"/>
              <a:t>on the </a:t>
            </a:r>
            <a:r>
              <a:rPr lang="en-US" dirty="0"/>
              <a:t>principle of regulation by </a:t>
            </a:r>
            <a:r>
              <a:rPr lang="en-US" dirty="0" smtClean="0"/>
              <a:t>objective and </a:t>
            </a:r>
            <a:r>
              <a:rPr lang="en-US" dirty="0"/>
              <a:t>refers to a separation of </a:t>
            </a:r>
            <a:r>
              <a:rPr lang="en-US" dirty="0" smtClean="0"/>
              <a:t>regulatory functions </a:t>
            </a:r>
            <a:r>
              <a:rPr lang="en-US" dirty="0"/>
              <a:t>between two regulators: </a:t>
            </a:r>
            <a:r>
              <a:rPr lang="en-US" dirty="0" smtClean="0"/>
              <a:t>	</a:t>
            </a:r>
          </a:p>
          <a:p>
            <a:r>
              <a:rPr lang="en-US" dirty="0"/>
              <a:t>	</a:t>
            </a:r>
            <a:r>
              <a:rPr lang="en-US" dirty="0" smtClean="0"/>
              <a:t>one that performs </a:t>
            </a:r>
            <a:r>
              <a:rPr lang="en-US" dirty="0"/>
              <a:t>the safety and soundness </a:t>
            </a:r>
            <a:r>
              <a:rPr lang="en-US" dirty="0" smtClean="0"/>
              <a:t>supervision function </a:t>
            </a:r>
            <a:r>
              <a:rPr lang="en-US" dirty="0"/>
              <a:t>and </a:t>
            </a:r>
            <a:endParaRPr lang="en-US" dirty="0" smtClean="0"/>
          </a:p>
          <a:p>
            <a:r>
              <a:rPr lang="en-US" dirty="0"/>
              <a:t>	</a:t>
            </a:r>
            <a:r>
              <a:rPr lang="en-US" dirty="0" smtClean="0"/>
              <a:t>the </a:t>
            </a:r>
            <a:r>
              <a:rPr lang="en-US" dirty="0"/>
              <a:t>other that </a:t>
            </a:r>
            <a:r>
              <a:rPr lang="en-US" dirty="0" smtClean="0"/>
              <a:t>focuses on </a:t>
            </a:r>
            <a:r>
              <a:rPr lang="en-US" dirty="0"/>
              <a:t>conduct-of- business regulation. </a:t>
            </a:r>
          </a:p>
        </p:txBody>
      </p:sp>
      <p:sp>
        <p:nvSpPr>
          <p:cNvPr id="4" name="Slide Number Placeholder 3"/>
          <p:cNvSpPr>
            <a:spLocks noGrp="1"/>
          </p:cNvSpPr>
          <p:nvPr>
            <p:ph type="sldNum" sz="quarter" idx="12"/>
          </p:nvPr>
        </p:nvSpPr>
        <p:spPr/>
        <p:txBody>
          <a:bodyPr/>
          <a:lstStyle/>
          <a:p>
            <a:fld id="{F6AC7434-AE2F-41A4-88CE-087084D4463A}" type="slidenum">
              <a:rPr lang="en-US" smtClean="0"/>
              <a:pPr/>
              <a:t>23</a:t>
            </a:fld>
            <a:endParaRPr lang="en-US"/>
          </a:p>
        </p:txBody>
      </p:sp>
    </p:spTree>
    <p:extLst>
      <p:ext uri="{BB962C8B-B14F-4D97-AF65-F5344CB8AC3E}">
        <p14:creationId xmlns:p14="http://schemas.microsoft.com/office/powerpoint/2010/main" xmlns="" val="30555286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4. The Twin Peaks Approach (Contd.)</a:t>
            </a:r>
            <a:endParaRPr lang="en-US" dirty="0"/>
          </a:p>
        </p:txBody>
      </p:sp>
      <p:sp>
        <p:nvSpPr>
          <p:cNvPr id="3" name="Content Placeholder 2"/>
          <p:cNvSpPr>
            <a:spLocks noGrp="1"/>
          </p:cNvSpPr>
          <p:nvPr>
            <p:ph idx="1"/>
          </p:nvPr>
        </p:nvSpPr>
        <p:spPr/>
        <p:txBody>
          <a:bodyPr/>
          <a:lstStyle/>
          <a:p>
            <a:pPr marL="0" indent="0"/>
            <a:r>
              <a:rPr lang="en-US" dirty="0" smtClean="0"/>
              <a:t>Under this approach, there is also generally a split between wholesale and retail activity and oversight of retail activity by the conduct-of- business regulator.</a:t>
            </a:r>
          </a:p>
          <a:p>
            <a:pPr marL="0" indent="0"/>
            <a:r>
              <a:rPr lang="en-US" dirty="0" smtClean="0"/>
              <a:t> This is also viewed by some as supervision by objective.</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24</a:t>
            </a:fld>
            <a:endParaRPr lang="en-US"/>
          </a:p>
        </p:txBody>
      </p:sp>
    </p:spTree>
    <p:extLst>
      <p:ext uri="{BB962C8B-B14F-4D97-AF65-F5344CB8AC3E}">
        <p14:creationId xmlns:p14="http://schemas.microsoft.com/office/powerpoint/2010/main" xmlns="" val="9439713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a:t>
            </a:r>
            <a:endParaRPr lang="en-US" dirty="0"/>
          </a:p>
        </p:txBody>
      </p:sp>
      <p:sp>
        <p:nvSpPr>
          <p:cNvPr id="3" name="Content Placeholder 2"/>
          <p:cNvSpPr>
            <a:spLocks noGrp="1"/>
          </p:cNvSpPr>
          <p:nvPr>
            <p:ph idx="1"/>
          </p:nvPr>
        </p:nvSpPr>
        <p:spPr/>
        <p:txBody>
          <a:bodyPr>
            <a:normAutofit/>
          </a:bodyPr>
          <a:lstStyle/>
          <a:p>
            <a:r>
              <a:rPr lang="en-US" dirty="0"/>
              <a:t>Since 1997, following a review of its </a:t>
            </a:r>
            <a:r>
              <a:rPr lang="en-US" dirty="0" smtClean="0"/>
              <a:t>system of </a:t>
            </a:r>
            <a:r>
              <a:rPr lang="en-US" dirty="0"/>
              <a:t>financial services regulation, </a:t>
            </a:r>
            <a:r>
              <a:rPr lang="en-US" dirty="0" smtClean="0"/>
              <a:t>Australia has </a:t>
            </a:r>
            <a:r>
              <a:rPr lang="en-US" dirty="0"/>
              <a:t>organized its oversight </a:t>
            </a:r>
            <a:r>
              <a:rPr lang="en-US" dirty="0" smtClean="0"/>
              <a:t>responsibilities under </a:t>
            </a:r>
            <a:r>
              <a:rPr lang="en-US" dirty="0"/>
              <a:t>a Twin Peaks Approach that </a:t>
            </a:r>
            <a:r>
              <a:rPr lang="en-US" dirty="0" smtClean="0"/>
              <a:t>separates prudential </a:t>
            </a:r>
            <a:r>
              <a:rPr lang="en-US" dirty="0"/>
              <a:t>regulatory oversight </a:t>
            </a:r>
            <a:r>
              <a:rPr lang="en-US" dirty="0" smtClean="0"/>
              <a:t>from conduct-of-business regulation. </a:t>
            </a:r>
          </a:p>
          <a:p>
            <a:endParaRPr lang="en-US" dirty="0" smtClean="0"/>
          </a:p>
        </p:txBody>
      </p:sp>
      <p:sp>
        <p:nvSpPr>
          <p:cNvPr id="4" name="Slide Number Placeholder 3"/>
          <p:cNvSpPr>
            <a:spLocks noGrp="1"/>
          </p:cNvSpPr>
          <p:nvPr>
            <p:ph type="sldNum" sz="quarter" idx="12"/>
          </p:nvPr>
        </p:nvSpPr>
        <p:spPr/>
        <p:txBody>
          <a:bodyPr/>
          <a:lstStyle/>
          <a:p>
            <a:fld id="{F6AC7434-AE2F-41A4-88CE-087084D4463A}" type="slidenum">
              <a:rPr lang="en-US" smtClean="0"/>
              <a:pPr/>
              <a:t>25</a:t>
            </a:fld>
            <a:endParaRPr lang="en-US"/>
          </a:p>
        </p:txBody>
      </p:sp>
    </p:spTree>
    <p:extLst>
      <p:ext uri="{BB962C8B-B14F-4D97-AF65-F5344CB8AC3E}">
        <p14:creationId xmlns:p14="http://schemas.microsoft.com/office/powerpoint/2010/main" xmlns="" val="36830120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lstStyle/>
          <a:p>
            <a:r>
              <a:rPr lang="en-US" dirty="0" smtClean="0"/>
              <a:t>The Australian Prudential Regulatory Authority (APRA) regulates deposit-taking institutions, which include banks, building societies, credit unions, and insurance companies and large superannuation (retirement pension) funds.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26</a:t>
            </a:fld>
            <a:endParaRPr lang="en-US"/>
          </a:p>
        </p:txBody>
      </p:sp>
    </p:spTree>
    <p:extLst>
      <p:ext uri="{BB962C8B-B14F-4D97-AF65-F5344CB8AC3E}">
        <p14:creationId xmlns:p14="http://schemas.microsoft.com/office/powerpoint/2010/main" xmlns="" val="13552555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CASE-Example-Australia (Contd.)</a:t>
            </a:r>
            <a:endParaRPr lang="en-US" dirty="0"/>
          </a:p>
        </p:txBody>
      </p:sp>
      <p:sp>
        <p:nvSpPr>
          <p:cNvPr id="3" name="Content Placeholder 2"/>
          <p:cNvSpPr>
            <a:spLocks noGrp="1"/>
          </p:cNvSpPr>
          <p:nvPr>
            <p:ph idx="1"/>
          </p:nvPr>
        </p:nvSpPr>
        <p:spPr/>
        <p:txBody>
          <a:bodyPr/>
          <a:lstStyle/>
          <a:p>
            <a:r>
              <a:rPr lang="en-US" dirty="0" smtClean="0"/>
              <a:t>APRA is responsible for dealing with institutions that are unable to meet their obligations, and it does this in close cooperation with the Reserve Bank of Australia (RBA), the Australian central bank, which is available to provide liquidity support if necessary. </a:t>
            </a:r>
          </a:p>
          <a:p>
            <a:endParaRPr lang="en-US" dirty="0"/>
          </a:p>
        </p:txBody>
      </p:sp>
      <p:sp>
        <p:nvSpPr>
          <p:cNvPr id="4" name="Slide Number Placeholder 3"/>
          <p:cNvSpPr>
            <a:spLocks noGrp="1"/>
          </p:cNvSpPr>
          <p:nvPr>
            <p:ph type="sldNum" sz="quarter" idx="12"/>
          </p:nvPr>
        </p:nvSpPr>
        <p:spPr/>
        <p:txBody>
          <a:bodyPr/>
          <a:lstStyle/>
          <a:p>
            <a:fld id="{F6AC7434-AE2F-41A4-88CE-087084D4463A}" type="slidenum">
              <a:rPr lang="en-US" smtClean="0"/>
              <a:pPr/>
              <a:t>27</a:t>
            </a:fld>
            <a:endParaRPr lang="en-US"/>
          </a:p>
        </p:txBody>
      </p:sp>
    </p:spTree>
    <p:extLst>
      <p:ext uri="{BB962C8B-B14F-4D97-AF65-F5344CB8AC3E}">
        <p14:creationId xmlns:p14="http://schemas.microsoft.com/office/powerpoint/2010/main" xmlns="" val="3684260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Over-regulation</a:t>
            </a:r>
            <a:endParaRPr lang="en-US" dirty="0"/>
          </a:p>
        </p:txBody>
      </p:sp>
      <p:sp>
        <p:nvSpPr>
          <p:cNvPr id="3" name="Content Placeholder 2"/>
          <p:cNvSpPr>
            <a:spLocks noGrp="1"/>
          </p:cNvSpPr>
          <p:nvPr>
            <p:ph idx="1"/>
          </p:nvPr>
        </p:nvSpPr>
        <p:spPr/>
        <p:txBody>
          <a:bodyPr>
            <a:normAutofit/>
          </a:bodyPr>
          <a:lstStyle/>
          <a:p>
            <a:r>
              <a:rPr lang="en-US" dirty="0"/>
              <a:t>While the economic rationale of financial regulation is well-established </a:t>
            </a:r>
            <a:r>
              <a:rPr lang="en-US" dirty="0" smtClean="0"/>
              <a:t>there </a:t>
            </a:r>
            <a:r>
              <a:rPr lang="en-US" dirty="0"/>
              <a:t>is, nevertheless, an ever-present potential to </a:t>
            </a:r>
            <a:r>
              <a:rPr lang="en-US" dirty="0" smtClean="0"/>
              <a:t>overregulate and </a:t>
            </a:r>
            <a:r>
              <a:rPr lang="en-US" dirty="0"/>
              <a:t>in the process impose avoidable costs on the system and on the </a:t>
            </a:r>
            <a:r>
              <a:rPr lang="en-US" dirty="0" smtClean="0"/>
              <a:t>suppliers and </a:t>
            </a:r>
            <a:r>
              <a:rPr lang="en-US" dirty="0"/>
              <a:t>consumers of financial services. </a:t>
            </a:r>
          </a:p>
        </p:txBody>
      </p:sp>
      <p:sp>
        <p:nvSpPr>
          <p:cNvPr id="4" name="Slide Number Placeholder 3"/>
          <p:cNvSpPr>
            <a:spLocks noGrp="1"/>
          </p:cNvSpPr>
          <p:nvPr>
            <p:ph type="sldNum" sz="quarter" idx="12"/>
          </p:nvPr>
        </p:nvSpPr>
        <p:spPr/>
        <p:txBody>
          <a:bodyPr/>
          <a:lstStyle/>
          <a:p>
            <a:fld id="{71C49FF8-9CAD-4630-8CCC-682CFDB1C05B}" type="slidenum">
              <a:rPr lang="en-US" smtClean="0"/>
              <a:pPr/>
              <a:t>28</a:t>
            </a:fld>
            <a:endParaRPr lang="en-US"/>
          </a:p>
        </p:txBody>
      </p:sp>
    </p:spTree>
    <p:extLst>
      <p:ext uri="{BB962C8B-B14F-4D97-AF65-F5344CB8AC3E}">
        <p14:creationId xmlns:p14="http://schemas.microsoft.com/office/powerpoint/2010/main" xmlns="" val="1469976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Over-regulation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is almost an inherent tendency towards over-regulation because regulatory and supervisory services are not provided through a market process but are imposed externally. </a:t>
            </a:r>
          </a:p>
          <a:p>
            <a:r>
              <a:rPr lang="en-US" dirty="0" smtClean="0"/>
              <a:t>The consumer has no choice with respect to the amount of regulation he/she is prepared to pay for. </a:t>
            </a:r>
          </a:p>
          <a:p>
            <a:r>
              <a:rPr lang="en-US" dirty="0" smtClean="0"/>
              <a:t>This means that regulation has a </a:t>
            </a:r>
            <a:r>
              <a:rPr lang="en-US" i="1" dirty="0" smtClean="0"/>
              <a:t>cost </a:t>
            </a:r>
            <a:r>
              <a:rPr lang="en-US" dirty="0" smtClean="0"/>
              <a:t>but not a </a:t>
            </a:r>
            <a:r>
              <a:rPr lang="en-US" i="1" dirty="0" smtClean="0"/>
              <a:t>price</a:t>
            </a:r>
            <a:r>
              <a:rPr lang="en-US" dirty="0" smtClean="0"/>
              <a:t>. In which case consumers will rationally perceive regulation to be a free good and hence will over-demand it. </a:t>
            </a:r>
            <a:endParaRPr lang="en-US" dirty="0"/>
          </a:p>
        </p:txBody>
      </p:sp>
      <p:sp>
        <p:nvSpPr>
          <p:cNvPr id="4" name="Slide Number Placeholder 3"/>
          <p:cNvSpPr>
            <a:spLocks noGrp="1"/>
          </p:cNvSpPr>
          <p:nvPr>
            <p:ph type="sldNum" sz="quarter" idx="12"/>
          </p:nvPr>
        </p:nvSpPr>
        <p:spPr/>
        <p:txBody>
          <a:bodyPr/>
          <a:lstStyle/>
          <a:p>
            <a:fld id="{71C49FF8-9CAD-4630-8CCC-682CFDB1C05B}" type="slidenum">
              <a:rPr lang="en-US" smtClean="0"/>
              <a:pPr/>
              <a:t>29</a:t>
            </a:fld>
            <a:endParaRPr lang="en-US"/>
          </a:p>
        </p:txBody>
      </p:sp>
    </p:spTree>
    <p:extLst>
      <p:ext uri="{BB962C8B-B14F-4D97-AF65-F5344CB8AC3E}">
        <p14:creationId xmlns:p14="http://schemas.microsoft.com/office/powerpoint/2010/main" xmlns="" val="40044253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Over-regulation (Contd.)</a:t>
            </a:r>
          </a:p>
        </p:txBody>
      </p:sp>
      <p:sp>
        <p:nvSpPr>
          <p:cNvPr id="3" name="Content Placeholder 2"/>
          <p:cNvSpPr>
            <a:spLocks noGrp="1"/>
          </p:cNvSpPr>
          <p:nvPr>
            <p:ph idx="1"/>
          </p:nvPr>
        </p:nvSpPr>
        <p:spPr/>
        <p:txBody>
          <a:bodyPr>
            <a:normAutofit/>
          </a:bodyPr>
          <a:lstStyle/>
          <a:p>
            <a:r>
              <a:rPr lang="en-US" dirty="0" smtClean="0"/>
              <a:t>If this is coupled with a risk-averse regulator (who is blamed when there are regulatory failures but not praised when there are not), it is almost inevitable that over-regulation will emerge as it will be both over-demanded and over-supplied.</a:t>
            </a:r>
          </a:p>
          <a:p>
            <a:endParaRPr lang="en-US" dirty="0"/>
          </a:p>
        </p:txBody>
      </p:sp>
      <p:sp>
        <p:nvSpPr>
          <p:cNvPr id="4" name="Slide Number Placeholder 3"/>
          <p:cNvSpPr>
            <a:spLocks noGrp="1"/>
          </p:cNvSpPr>
          <p:nvPr>
            <p:ph type="sldNum" sz="quarter" idx="12"/>
          </p:nvPr>
        </p:nvSpPr>
        <p:spPr/>
        <p:txBody>
          <a:bodyPr/>
          <a:lstStyle/>
          <a:p>
            <a:fld id="{71C49FF8-9CAD-4630-8CCC-682CFDB1C05B}" type="slidenum">
              <a:rPr lang="en-US" smtClean="0"/>
              <a:pPr/>
              <a:t>30</a:t>
            </a:fld>
            <a:endParaRPr lang="en-US"/>
          </a:p>
        </p:txBody>
      </p:sp>
    </p:spTree>
    <p:extLst>
      <p:ext uri="{BB962C8B-B14F-4D97-AF65-F5344CB8AC3E}">
        <p14:creationId xmlns:p14="http://schemas.microsoft.com/office/powerpoint/2010/main" xmlns="" val="16372951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Universal </a:t>
            </a:r>
            <a:r>
              <a:rPr lang="en-US" dirty="0" smtClean="0"/>
              <a:t>functions</a:t>
            </a:r>
            <a:endParaRPr lang="en-US" dirty="0"/>
          </a:p>
        </p:txBody>
      </p:sp>
      <p:sp>
        <p:nvSpPr>
          <p:cNvPr id="3" name="Content Placeholder 2"/>
          <p:cNvSpPr>
            <a:spLocks noGrp="1"/>
          </p:cNvSpPr>
          <p:nvPr>
            <p:ph idx="1"/>
          </p:nvPr>
        </p:nvSpPr>
        <p:spPr/>
        <p:txBody>
          <a:bodyPr/>
          <a:lstStyle/>
          <a:p>
            <a:r>
              <a:rPr lang="en-US" dirty="0"/>
              <a:t>The basic functions performed by regulatory agencies are universal and cover </a:t>
            </a:r>
            <a:r>
              <a:rPr lang="en-US" dirty="0" smtClean="0"/>
              <a:t>ten main </a:t>
            </a:r>
            <a:r>
              <a:rPr lang="en-US" dirty="0"/>
              <a:t>areas:</a:t>
            </a:r>
          </a:p>
          <a:p>
            <a:pPr marL="914400" lvl="1" indent="-514350">
              <a:buFont typeface="+mj-lt"/>
              <a:buAutoNum type="arabicPeriod"/>
            </a:pPr>
            <a:r>
              <a:rPr lang="en-US" dirty="0" smtClean="0"/>
              <a:t>prudential </a:t>
            </a:r>
            <a:r>
              <a:rPr lang="en-US" dirty="0"/>
              <a:t>regulation for the safety and soundness of financial institutions;</a:t>
            </a:r>
          </a:p>
          <a:p>
            <a:pPr marL="914400" lvl="1" indent="-514350">
              <a:buFont typeface="+mj-lt"/>
              <a:buAutoNum type="arabicPeriod"/>
            </a:pPr>
            <a:r>
              <a:rPr lang="en-US" dirty="0" smtClean="0"/>
              <a:t>stability </a:t>
            </a:r>
            <a:r>
              <a:rPr lang="en-US" dirty="0"/>
              <a:t>and integrity of the payments system;</a:t>
            </a:r>
          </a:p>
          <a:p>
            <a:endParaRPr lang="en-US" dirty="0"/>
          </a:p>
        </p:txBody>
      </p:sp>
      <p:sp>
        <p:nvSpPr>
          <p:cNvPr id="4" name="Slide Number Placeholder 3"/>
          <p:cNvSpPr>
            <a:spLocks noGrp="1"/>
          </p:cNvSpPr>
          <p:nvPr>
            <p:ph type="sldNum" sz="quarter" idx="12"/>
          </p:nvPr>
        </p:nvSpPr>
        <p:spPr/>
        <p:txBody>
          <a:bodyPr/>
          <a:lstStyle/>
          <a:p>
            <a:fld id="{71C49FF8-9CAD-4630-8CCC-682CFDB1C05B}" type="slidenum">
              <a:rPr lang="en-US" smtClean="0"/>
              <a:pPr/>
              <a:t>31</a:t>
            </a:fld>
            <a:endParaRPr lang="en-US"/>
          </a:p>
        </p:txBody>
      </p:sp>
    </p:spTree>
    <p:extLst>
      <p:ext uri="{BB962C8B-B14F-4D97-AF65-F5344CB8AC3E}">
        <p14:creationId xmlns:p14="http://schemas.microsoft.com/office/powerpoint/2010/main" xmlns="" val="41580182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Universal </a:t>
            </a:r>
            <a:r>
              <a:rPr lang="en-US" dirty="0" smtClean="0"/>
              <a:t>functions (Contd.)</a:t>
            </a:r>
            <a:endParaRPr lang="en-US" dirty="0"/>
          </a:p>
        </p:txBody>
      </p:sp>
      <p:sp>
        <p:nvSpPr>
          <p:cNvPr id="3" name="Content Placeholder 2"/>
          <p:cNvSpPr>
            <a:spLocks noGrp="1"/>
          </p:cNvSpPr>
          <p:nvPr>
            <p:ph idx="1"/>
          </p:nvPr>
        </p:nvSpPr>
        <p:spPr/>
        <p:txBody>
          <a:bodyPr>
            <a:normAutofit lnSpcReduction="10000"/>
          </a:bodyPr>
          <a:lstStyle/>
          <a:p>
            <a:pPr marL="914400" lvl="1" indent="-514350">
              <a:buFont typeface="+mj-lt"/>
              <a:buAutoNum type="arabicPeriod" startAt="3"/>
            </a:pPr>
            <a:r>
              <a:rPr lang="en-US" dirty="0"/>
              <a:t>prudential supervision of financial institutions;</a:t>
            </a:r>
          </a:p>
          <a:p>
            <a:pPr marL="914400" lvl="1" indent="-514350">
              <a:buFont typeface="+mj-lt"/>
              <a:buAutoNum type="arabicPeriod" startAt="3"/>
            </a:pPr>
            <a:r>
              <a:rPr lang="en-US" dirty="0" smtClean="0"/>
              <a:t>conduct </a:t>
            </a:r>
            <a:r>
              <a:rPr lang="en-US" dirty="0"/>
              <a:t>of business regulation (i.e. rules about how firms conduct </a:t>
            </a:r>
            <a:r>
              <a:rPr lang="en-US" dirty="0" smtClean="0"/>
              <a:t>business with </a:t>
            </a:r>
            <a:r>
              <a:rPr lang="en-US" dirty="0"/>
              <a:t>their customers);</a:t>
            </a:r>
          </a:p>
          <a:p>
            <a:pPr marL="914400" lvl="1" indent="-514350">
              <a:buFont typeface="+mj-lt"/>
              <a:buAutoNum type="arabicPeriod" startAt="3"/>
            </a:pPr>
            <a:r>
              <a:rPr lang="en-US" dirty="0" smtClean="0"/>
              <a:t>conduct </a:t>
            </a:r>
            <a:r>
              <a:rPr lang="en-US" dirty="0"/>
              <a:t>of business supervision;</a:t>
            </a:r>
          </a:p>
          <a:p>
            <a:pPr marL="914400" lvl="1" indent="-514350">
              <a:buFont typeface="+mj-lt"/>
              <a:buAutoNum type="arabicPeriod" startAt="3"/>
            </a:pPr>
            <a:r>
              <a:rPr lang="en-US" dirty="0" smtClean="0"/>
              <a:t>safety </a:t>
            </a:r>
            <a:r>
              <a:rPr lang="en-US" dirty="0"/>
              <a:t>net arrangements such as deposit insurance and the </a:t>
            </a:r>
            <a:r>
              <a:rPr lang="en-US" dirty="0" smtClean="0"/>
              <a:t>lender-of-last-resort role </a:t>
            </a:r>
            <a:r>
              <a:rPr lang="en-US" dirty="0"/>
              <a:t>performed by the central bank;</a:t>
            </a:r>
          </a:p>
          <a:p>
            <a:pPr marL="914400" lvl="1" indent="-514350">
              <a:buFont typeface="+mj-lt"/>
              <a:buAutoNum type="arabicPeriod" startAt="3"/>
            </a:pPr>
            <a:r>
              <a:rPr lang="en-US" dirty="0" smtClean="0"/>
              <a:t>liquidity </a:t>
            </a:r>
            <a:r>
              <a:rPr lang="en-US" dirty="0"/>
              <a:t>assistance for systemic stability, i.e. liquidity assistance for </a:t>
            </a:r>
            <a:r>
              <a:rPr lang="en-US" dirty="0" smtClean="0"/>
              <a:t>solvent institutions</a:t>
            </a:r>
            <a:r>
              <a:rPr lang="en-US" dirty="0"/>
              <a:t>;</a:t>
            </a:r>
          </a:p>
          <a:p>
            <a:endParaRPr lang="en-US" dirty="0"/>
          </a:p>
        </p:txBody>
      </p:sp>
      <p:sp>
        <p:nvSpPr>
          <p:cNvPr id="4" name="Slide Number Placeholder 3"/>
          <p:cNvSpPr>
            <a:spLocks noGrp="1"/>
          </p:cNvSpPr>
          <p:nvPr>
            <p:ph type="sldNum" sz="quarter" idx="12"/>
          </p:nvPr>
        </p:nvSpPr>
        <p:spPr/>
        <p:txBody>
          <a:bodyPr/>
          <a:lstStyle/>
          <a:p>
            <a:fld id="{71C49FF8-9CAD-4630-8CCC-682CFDB1C05B}" type="slidenum">
              <a:rPr lang="en-US" smtClean="0"/>
              <a:pPr/>
              <a:t>32</a:t>
            </a:fld>
            <a:endParaRPr lang="en-US"/>
          </a:p>
        </p:txBody>
      </p:sp>
    </p:spTree>
    <p:extLst>
      <p:ext uri="{BB962C8B-B14F-4D97-AF65-F5344CB8AC3E}">
        <p14:creationId xmlns:p14="http://schemas.microsoft.com/office/powerpoint/2010/main" xmlns="" val="16477596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Universal functions (Contd.)</a:t>
            </a:r>
          </a:p>
        </p:txBody>
      </p:sp>
      <p:sp>
        <p:nvSpPr>
          <p:cNvPr id="3" name="Content Placeholder 2"/>
          <p:cNvSpPr>
            <a:spLocks noGrp="1"/>
          </p:cNvSpPr>
          <p:nvPr>
            <p:ph idx="1"/>
          </p:nvPr>
        </p:nvSpPr>
        <p:spPr/>
        <p:txBody>
          <a:bodyPr/>
          <a:lstStyle/>
          <a:p>
            <a:pPr marL="914400" lvl="1" indent="-514350">
              <a:buFont typeface="+mj-lt"/>
              <a:buAutoNum type="arabicPeriod" startAt="8"/>
            </a:pPr>
            <a:r>
              <a:rPr lang="en-US" dirty="0"/>
              <a:t>the handling of insolvent institutions;</a:t>
            </a:r>
          </a:p>
          <a:p>
            <a:pPr marL="914400" lvl="1" indent="-514350">
              <a:buFont typeface="+mj-lt"/>
              <a:buAutoNum type="arabicPeriod" startAt="8"/>
            </a:pPr>
            <a:r>
              <a:rPr lang="en-US" dirty="0" smtClean="0"/>
              <a:t>crisis </a:t>
            </a:r>
            <a:r>
              <a:rPr lang="en-US" dirty="0"/>
              <a:t>resolution, and</a:t>
            </a:r>
          </a:p>
          <a:p>
            <a:pPr marL="914400" lvl="1" indent="-514350">
              <a:buFont typeface="+mj-lt"/>
              <a:buAutoNum type="arabicPeriod" startAt="8"/>
            </a:pPr>
            <a:r>
              <a:rPr lang="en-US" dirty="0" smtClean="0"/>
              <a:t>issues </a:t>
            </a:r>
            <a:r>
              <a:rPr lang="en-US" dirty="0"/>
              <a:t>related to market integrity.</a:t>
            </a:r>
          </a:p>
          <a:p>
            <a:endParaRPr lang="en-US" dirty="0"/>
          </a:p>
        </p:txBody>
      </p:sp>
      <p:sp>
        <p:nvSpPr>
          <p:cNvPr id="4" name="Slide Number Placeholder 3"/>
          <p:cNvSpPr>
            <a:spLocks noGrp="1"/>
          </p:cNvSpPr>
          <p:nvPr>
            <p:ph type="sldNum" sz="quarter" idx="12"/>
          </p:nvPr>
        </p:nvSpPr>
        <p:spPr/>
        <p:txBody>
          <a:bodyPr/>
          <a:lstStyle/>
          <a:p>
            <a:fld id="{71C49FF8-9CAD-4630-8CCC-682CFDB1C05B}" type="slidenum">
              <a:rPr lang="en-US" smtClean="0"/>
              <a:pPr/>
              <a:t>33</a:t>
            </a:fld>
            <a:endParaRPr lang="en-US"/>
          </a:p>
        </p:txBody>
      </p:sp>
    </p:spTree>
    <p:extLst>
      <p:ext uri="{BB962C8B-B14F-4D97-AF65-F5344CB8AC3E}">
        <p14:creationId xmlns:p14="http://schemas.microsoft.com/office/powerpoint/2010/main" xmlns="" val="10669270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Role of the central </a:t>
            </a:r>
            <a:r>
              <a:rPr lang="en-US" dirty="0" smtClean="0"/>
              <a:t>bank</a:t>
            </a:r>
            <a:endParaRPr lang="en-US" dirty="0"/>
          </a:p>
        </p:txBody>
      </p:sp>
      <p:sp>
        <p:nvSpPr>
          <p:cNvPr id="3" name="Content Placeholder 2"/>
          <p:cNvSpPr>
            <a:spLocks noGrp="1"/>
          </p:cNvSpPr>
          <p:nvPr>
            <p:ph idx="1"/>
          </p:nvPr>
        </p:nvSpPr>
        <p:spPr/>
        <p:txBody>
          <a:bodyPr>
            <a:normAutofit/>
          </a:bodyPr>
          <a:lstStyle/>
          <a:p>
            <a:r>
              <a:rPr lang="en-US" dirty="0"/>
              <a:t>While it is universally agreed that the central bank has a major responsibility </a:t>
            </a:r>
            <a:r>
              <a:rPr lang="en-US" dirty="0" smtClean="0"/>
              <a:t>for maintaining </a:t>
            </a:r>
            <a:r>
              <a:rPr lang="en-US" dirty="0"/>
              <a:t>systemic stability, the definition and legal authority for this is </a:t>
            </a:r>
            <a:r>
              <a:rPr lang="en-US" dirty="0" smtClean="0"/>
              <a:t>often blurred</a:t>
            </a:r>
            <a:r>
              <a:rPr lang="en-US" dirty="0"/>
              <a:t>. </a:t>
            </a:r>
            <a:endParaRPr lang="en-US" dirty="0" smtClean="0"/>
          </a:p>
          <a:p>
            <a:r>
              <a:rPr lang="en-US" dirty="0" smtClean="0"/>
              <a:t>Financial </a:t>
            </a:r>
            <a:r>
              <a:rPr lang="en-US" dirty="0"/>
              <a:t>stability usually refers to the risks to the financial system as </a:t>
            </a:r>
            <a:r>
              <a:rPr lang="en-US" dirty="0" smtClean="0"/>
              <a:t>a whole </a:t>
            </a:r>
            <a:r>
              <a:rPr lang="en-US" dirty="0"/>
              <a:t>and the integrity of the payments system. </a:t>
            </a:r>
            <a:endParaRPr lang="en-US" dirty="0" smtClean="0"/>
          </a:p>
        </p:txBody>
      </p:sp>
      <p:sp>
        <p:nvSpPr>
          <p:cNvPr id="4" name="Slide Number Placeholder 3"/>
          <p:cNvSpPr>
            <a:spLocks noGrp="1"/>
          </p:cNvSpPr>
          <p:nvPr>
            <p:ph type="sldNum" sz="quarter" idx="12"/>
          </p:nvPr>
        </p:nvSpPr>
        <p:spPr/>
        <p:txBody>
          <a:bodyPr/>
          <a:lstStyle/>
          <a:p>
            <a:fld id="{71C49FF8-9CAD-4630-8CCC-682CFDB1C05B}" type="slidenum">
              <a:rPr lang="en-US" smtClean="0"/>
              <a:pPr/>
              <a:t>34</a:t>
            </a:fld>
            <a:endParaRPr lang="en-US"/>
          </a:p>
        </p:txBody>
      </p:sp>
    </p:spTree>
    <p:extLst>
      <p:ext uri="{BB962C8B-B14F-4D97-AF65-F5344CB8AC3E}">
        <p14:creationId xmlns:p14="http://schemas.microsoft.com/office/powerpoint/2010/main" xmlns="" val="33505713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the central </a:t>
            </a:r>
            <a:r>
              <a:rPr lang="en-US" dirty="0" smtClean="0"/>
              <a:t>bank (Contd.)</a:t>
            </a:r>
            <a:endParaRPr lang="en-US" dirty="0"/>
          </a:p>
        </p:txBody>
      </p:sp>
      <p:sp>
        <p:nvSpPr>
          <p:cNvPr id="3" name="Content Placeholder 2"/>
          <p:cNvSpPr>
            <a:spLocks noGrp="1"/>
          </p:cNvSpPr>
          <p:nvPr>
            <p:ph idx="1"/>
          </p:nvPr>
        </p:nvSpPr>
        <p:spPr/>
        <p:txBody>
          <a:bodyPr>
            <a:normAutofit fontScale="92500"/>
          </a:bodyPr>
          <a:lstStyle/>
          <a:p>
            <a:r>
              <a:rPr lang="en-US" dirty="0"/>
              <a:t>Irrespective of what role, if any, is assigned to the central bank with respect to </a:t>
            </a:r>
            <a:r>
              <a:rPr lang="en-US" dirty="0" smtClean="0"/>
              <a:t>the prudential </a:t>
            </a:r>
            <a:r>
              <a:rPr lang="en-US" dirty="0"/>
              <a:t>regulation and supervision of financial institutions, it is universally the </a:t>
            </a:r>
            <a:r>
              <a:rPr lang="en-US" dirty="0" smtClean="0"/>
              <a:t>case that </a:t>
            </a:r>
            <a:r>
              <a:rPr lang="en-US" dirty="0"/>
              <a:t>the central bank is the agency responsible for </a:t>
            </a:r>
            <a:endParaRPr lang="en-US" dirty="0" smtClean="0"/>
          </a:p>
          <a:p>
            <a:pPr lvl="1"/>
            <a:r>
              <a:rPr lang="en-US" dirty="0" smtClean="0"/>
              <a:t>the </a:t>
            </a:r>
            <a:r>
              <a:rPr lang="en-US" dirty="0"/>
              <a:t>stability of the </a:t>
            </a:r>
            <a:r>
              <a:rPr lang="en-US" dirty="0" smtClean="0"/>
              <a:t>payments system</a:t>
            </a:r>
            <a:r>
              <a:rPr lang="en-US" dirty="0"/>
              <a:t>, </a:t>
            </a:r>
            <a:endParaRPr lang="en-US" dirty="0" smtClean="0"/>
          </a:p>
          <a:p>
            <a:pPr lvl="1"/>
            <a:r>
              <a:rPr lang="en-US" dirty="0" smtClean="0"/>
              <a:t>liquidity </a:t>
            </a:r>
            <a:r>
              <a:rPr lang="en-US" dirty="0"/>
              <a:t>assistance to markets and </a:t>
            </a:r>
            <a:endParaRPr lang="en-US" dirty="0" smtClean="0"/>
          </a:p>
          <a:p>
            <a:pPr lvl="1"/>
            <a:r>
              <a:rPr lang="en-US" dirty="0" smtClean="0"/>
              <a:t>solvent </a:t>
            </a:r>
            <a:r>
              <a:rPr lang="en-US" dirty="0"/>
              <a:t>institutions, and </a:t>
            </a:r>
            <a:endParaRPr lang="en-US" dirty="0" smtClean="0"/>
          </a:p>
          <a:p>
            <a:pPr lvl="1"/>
            <a:r>
              <a:rPr lang="en-US" dirty="0" smtClean="0"/>
              <a:t>systemic </a:t>
            </a:r>
            <a:r>
              <a:rPr lang="en-US" dirty="0"/>
              <a:t>stability.</a:t>
            </a:r>
          </a:p>
          <a:p>
            <a:pPr lvl="1"/>
            <a:endParaRPr lang="en-US" dirty="0"/>
          </a:p>
        </p:txBody>
      </p:sp>
      <p:sp>
        <p:nvSpPr>
          <p:cNvPr id="4" name="Slide Number Placeholder 3"/>
          <p:cNvSpPr>
            <a:spLocks noGrp="1"/>
          </p:cNvSpPr>
          <p:nvPr>
            <p:ph type="sldNum" sz="quarter" idx="12"/>
          </p:nvPr>
        </p:nvSpPr>
        <p:spPr/>
        <p:txBody>
          <a:bodyPr/>
          <a:lstStyle/>
          <a:p>
            <a:fld id="{71C49FF8-9CAD-4630-8CCC-682CFDB1C05B}" type="slidenum">
              <a:rPr lang="en-US" smtClean="0"/>
              <a:pPr/>
              <a:t>35</a:t>
            </a:fld>
            <a:endParaRPr lang="en-US"/>
          </a:p>
        </p:txBody>
      </p:sp>
    </p:spTree>
    <p:extLst>
      <p:ext uri="{BB962C8B-B14F-4D97-AF65-F5344CB8AC3E}">
        <p14:creationId xmlns:p14="http://schemas.microsoft.com/office/powerpoint/2010/main" xmlns="" val="15355257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normAutofit fontScale="90000"/>
          </a:bodyPr>
          <a:lstStyle/>
          <a:p>
            <a:r>
              <a:rPr lang="en-US" b="1" dirty="0"/>
              <a:t>Governance Structure of State Bank of </a:t>
            </a:r>
            <a:r>
              <a:rPr lang="en-US" b="1" dirty="0" smtClean="0"/>
              <a:t>Pakistan</a:t>
            </a:r>
            <a:endParaRPr lang="en-US" dirty="0"/>
          </a:p>
        </p:txBody>
      </p:sp>
    </p:spTree>
    <p:extLst>
      <p:ext uri="{BB962C8B-B14F-4D97-AF65-F5344CB8AC3E}">
        <p14:creationId xmlns:p14="http://schemas.microsoft.com/office/powerpoint/2010/main" xmlns="" val="30662262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Governance Structure of State Bank of Pakistan</a:t>
            </a:r>
            <a:endParaRPr lang="en-US" dirty="0"/>
          </a:p>
        </p:txBody>
      </p:sp>
      <p:sp>
        <p:nvSpPr>
          <p:cNvPr id="3" name="Content Placeholder 2"/>
          <p:cNvSpPr>
            <a:spLocks noGrp="1"/>
          </p:cNvSpPr>
          <p:nvPr>
            <p:ph idx="1"/>
          </p:nvPr>
        </p:nvSpPr>
        <p:spPr/>
        <p:txBody>
          <a:bodyPr>
            <a:normAutofit/>
          </a:bodyPr>
          <a:lstStyle/>
          <a:p>
            <a:r>
              <a:rPr lang="en-US" dirty="0"/>
              <a:t>The governance framework of State Bank of Pakistan (SBP) is specified in the State Bank of </a:t>
            </a:r>
            <a:r>
              <a:rPr lang="en-US" dirty="0" smtClean="0"/>
              <a:t>Pakistan Act</a:t>
            </a:r>
            <a:r>
              <a:rPr lang="en-US" dirty="0"/>
              <a:t>, 1956 amended at times to make it more autonomous. </a:t>
            </a:r>
            <a:endParaRPr lang="en-US" dirty="0" smtClean="0"/>
          </a:p>
          <a:p>
            <a:r>
              <a:rPr lang="en-US" dirty="0" smtClean="0"/>
              <a:t>The </a:t>
            </a:r>
            <a:r>
              <a:rPr lang="en-US" dirty="0"/>
              <a:t>Act provides for an </a:t>
            </a:r>
            <a:r>
              <a:rPr lang="en-US" dirty="0" smtClean="0"/>
              <a:t>independent Central </a:t>
            </a:r>
            <a:r>
              <a:rPr lang="en-US" dirty="0"/>
              <a:t>Board of Directors and empowers it with </a:t>
            </a:r>
            <a:r>
              <a:rPr lang="en-US" dirty="0" smtClean="0"/>
              <a:t>general superintendence </a:t>
            </a:r>
            <a:r>
              <a:rPr lang="en-US" dirty="0"/>
              <a:t>and direction of affairs </a:t>
            </a:r>
            <a:r>
              <a:rPr lang="en-US" dirty="0" smtClean="0"/>
              <a:t>and business </a:t>
            </a:r>
            <a:r>
              <a:rPr lang="en-US" dirty="0"/>
              <a:t>of the Bank. </a:t>
            </a:r>
            <a:endParaRPr lang="en-US" dirty="0" smtClean="0"/>
          </a:p>
          <a:p>
            <a:endParaRPr lang="en-US" dirty="0"/>
          </a:p>
        </p:txBody>
      </p:sp>
    </p:spTree>
    <p:extLst>
      <p:ext uri="{BB962C8B-B14F-4D97-AF65-F5344CB8AC3E}">
        <p14:creationId xmlns:p14="http://schemas.microsoft.com/office/powerpoint/2010/main" xmlns="" val="121863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Governance Structure of State Bank of Pakistan (Contd.)</a:t>
            </a:r>
            <a:endParaRPr lang="en-US" dirty="0"/>
          </a:p>
        </p:txBody>
      </p:sp>
      <p:sp>
        <p:nvSpPr>
          <p:cNvPr id="3" name="Content Placeholder 2"/>
          <p:cNvSpPr>
            <a:spLocks noGrp="1"/>
          </p:cNvSpPr>
          <p:nvPr>
            <p:ph idx="1"/>
          </p:nvPr>
        </p:nvSpPr>
        <p:spPr/>
        <p:txBody>
          <a:bodyPr/>
          <a:lstStyle/>
          <a:p>
            <a:r>
              <a:rPr lang="en-US" dirty="0" smtClean="0"/>
              <a:t>The governor is the chairperson of the Central Board and manages the affairs of the Bank on its behalf. Except for the governor, all directors of the Central Board are non-executive.</a:t>
            </a:r>
          </a:p>
          <a:p>
            <a:endParaRPr lang="en-US" dirty="0"/>
          </a:p>
        </p:txBody>
      </p:sp>
    </p:spTree>
    <p:extLst>
      <p:ext uri="{BB962C8B-B14F-4D97-AF65-F5344CB8AC3E}">
        <p14:creationId xmlns:p14="http://schemas.microsoft.com/office/powerpoint/2010/main" xmlns="" val="7224531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Governance Structure of State Bank of Pakistan (Contd.)</a:t>
            </a:r>
            <a:endParaRPr lang="en-US" dirty="0"/>
          </a:p>
        </p:txBody>
      </p:sp>
      <p:sp>
        <p:nvSpPr>
          <p:cNvPr id="3" name="Content Placeholder 2"/>
          <p:cNvSpPr>
            <a:spLocks noGrp="1"/>
          </p:cNvSpPr>
          <p:nvPr>
            <p:ph idx="1"/>
          </p:nvPr>
        </p:nvSpPr>
        <p:spPr/>
        <p:txBody>
          <a:bodyPr>
            <a:normAutofit/>
          </a:bodyPr>
          <a:lstStyle/>
          <a:p>
            <a:r>
              <a:rPr lang="en-US" dirty="0"/>
              <a:t>The committees constituted by the Central Board </a:t>
            </a:r>
            <a:r>
              <a:rPr lang="en-US" dirty="0" smtClean="0"/>
              <a:t>comprises of </a:t>
            </a:r>
            <a:r>
              <a:rPr lang="en-US" dirty="0"/>
              <a:t>non-executive directors </a:t>
            </a:r>
            <a:r>
              <a:rPr lang="en-US" dirty="0" smtClean="0"/>
              <a:t>and representatives </a:t>
            </a:r>
            <a:r>
              <a:rPr lang="en-US" dirty="0"/>
              <a:t>from the management. </a:t>
            </a:r>
            <a:endParaRPr lang="en-US" dirty="0" smtClean="0"/>
          </a:p>
          <a:p>
            <a:r>
              <a:rPr lang="en-US" dirty="0" smtClean="0"/>
              <a:t>They </a:t>
            </a:r>
            <a:r>
              <a:rPr lang="en-US" dirty="0"/>
              <a:t>carry out comprehensive review and analysis of </a:t>
            </a:r>
            <a:r>
              <a:rPr lang="en-US" dirty="0" smtClean="0"/>
              <a:t>the various </a:t>
            </a:r>
            <a:r>
              <a:rPr lang="en-US" dirty="0"/>
              <a:t>proposals before these are taken to the Central Board. </a:t>
            </a:r>
            <a:endParaRPr lang="en-US" dirty="0" smtClean="0"/>
          </a:p>
          <a:p>
            <a:endParaRPr lang="en-US" dirty="0"/>
          </a:p>
        </p:txBody>
      </p:sp>
    </p:spTree>
    <p:extLst>
      <p:ext uri="{BB962C8B-B14F-4D97-AF65-F5344CB8AC3E}">
        <p14:creationId xmlns:p14="http://schemas.microsoft.com/office/powerpoint/2010/main" xmlns="" val="1533396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Governance Structure of State Bank of Pakistan (Contd.)</a:t>
            </a:r>
            <a:endParaRPr lang="en-US" dirty="0"/>
          </a:p>
        </p:txBody>
      </p:sp>
      <p:sp>
        <p:nvSpPr>
          <p:cNvPr id="3" name="Content Placeholder 2"/>
          <p:cNvSpPr>
            <a:spLocks noGrp="1"/>
          </p:cNvSpPr>
          <p:nvPr>
            <p:ph idx="1"/>
          </p:nvPr>
        </p:nvSpPr>
        <p:spPr/>
        <p:txBody>
          <a:bodyPr/>
          <a:lstStyle/>
          <a:p>
            <a:r>
              <a:rPr lang="en-US" dirty="0" smtClean="0"/>
              <a:t>There are also some management committees to deliberate upon the issues before taking any decision on them, including Corporate Management Team (CMT) which is the apex management committee.</a:t>
            </a:r>
          </a:p>
          <a:p>
            <a:endParaRPr lang="en-US" dirty="0"/>
          </a:p>
        </p:txBody>
      </p:sp>
    </p:spTree>
    <p:extLst>
      <p:ext uri="{BB962C8B-B14F-4D97-AF65-F5344CB8AC3E}">
        <p14:creationId xmlns:p14="http://schemas.microsoft.com/office/powerpoint/2010/main" xmlns="" val="4157158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Central Board of </a:t>
            </a:r>
            <a:r>
              <a:rPr lang="en-US" dirty="0" smtClean="0"/>
              <a:t>Directors</a:t>
            </a:r>
            <a:endParaRPr lang="en-US" dirty="0"/>
          </a:p>
        </p:txBody>
      </p:sp>
      <p:sp>
        <p:nvSpPr>
          <p:cNvPr id="3" name="Content Placeholder 2"/>
          <p:cNvSpPr>
            <a:spLocks noGrp="1"/>
          </p:cNvSpPr>
          <p:nvPr>
            <p:ph idx="1"/>
          </p:nvPr>
        </p:nvSpPr>
        <p:spPr/>
        <p:txBody>
          <a:bodyPr>
            <a:normAutofit/>
          </a:bodyPr>
          <a:lstStyle/>
          <a:p>
            <a:r>
              <a:rPr lang="en-US" dirty="0"/>
              <a:t>The Central Board of Directors consists of the governor, secretary finance and seven </a:t>
            </a:r>
            <a:r>
              <a:rPr lang="en-US" dirty="0" smtClean="0"/>
              <a:t>non-executive directors</a:t>
            </a:r>
            <a:r>
              <a:rPr lang="en-US" dirty="0"/>
              <a:t>, including one director from each province, nominated by the federal government </a:t>
            </a:r>
            <a:r>
              <a:rPr lang="en-US" dirty="0" smtClean="0"/>
              <a:t>ensuring representation </a:t>
            </a:r>
            <a:r>
              <a:rPr lang="en-US" dirty="0"/>
              <a:t>from Agriculture, Banking and Industrial sectors. </a:t>
            </a:r>
            <a:endParaRPr lang="en-US" dirty="0" smtClean="0"/>
          </a:p>
          <a:p>
            <a:endParaRPr lang="en-US" dirty="0"/>
          </a:p>
        </p:txBody>
      </p:sp>
    </p:spTree>
    <p:extLst>
      <p:ext uri="{BB962C8B-B14F-4D97-AF65-F5344CB8AC3E}">
        <p14:creationId xmlns:p14="http://schemas.microsoft.com/office/powerpoint/2010/main" xmlns="" val="668589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Corporate </a:t>
            </a:r>
            <a:r>
              <a:rPr lang="en-US" dirty="0" smtClean="0"/>
              <a:t>Secretary</a:t>
            </a:r>
            <a:endParaRPr lang="en-US" dirty="0"/>
          </a:p>
        </p:txBody>
      </p:sp>
      <p:sp>
        <p:nvSpPr>
          <p:cNvPr id="3" name="Content Placeholder 2"/>
          <p:cNvSpPr>
            <a:spLocks noGrp="1"/>
          </p:cNvSpPr>
          <p:nvPr>
            <p:ph idx="1"/>
          </p:nvPr>
        </p:nvSpPr>
        <p:spPr/>
        <p:txBody>
          <a:bodyPr>
            <a:normAutofit/>
          </a:bodyPr>
          <a:lstStyle/>
          <a:p>
            <a:r>
              <a:rPr lang="en-US" dirty="0"/>
              <a:t>Corporate secretary plays a key role to ensure timely provision of relevant information to all </a:t>
            </a:r>
            <a:r>
              <a:rPr lang="en-US" dirty="0" smtClean="0"/>
              <a:t>the directors </a:t>
            </a:r>
            <a:r>
              <a:rPr lang="en-US" dirty="0"/>
              <a:t>for review before meetings. </a:t>
            </a:r>
            <a:endParaRPr lang="en-US" dirty="0" smtClean="0"/>
          </a:p>
          <a:p>
            <a:r>
              <a:rPr lang="en-US" dirty="0" smtClean="0"/>
              <a:t>Corporate </a:t>
            </a:r>
            <a:r>
              <a:rPr lang="en-US" dirty="0"/>
              <a:t>secretary also records important discussions and </a:t>
            </a:r>
            <a:r>
              <a:rPr lang="en-US" dirty="0" smtClean="0"/>
              <a:t>all decision </a:t>
            </a:r>
            <a:r>
              <a:rPr lang="en-US" dirty="0"/>
              <a:t>taken by the Central Board </a:t>
            </a:r>
            <a:r>
              <a:rPr lang="en-US" dirty="0" smtClean="0"/>
              <a:t>for compliance</a:t>
            </a:r>
            <a:r>
              <a:rPr lang="en-US" dirty="0"/>
              <a:t>. </a:t>
            </a:r>
            <a:endParaRPr lang="en-US" dirty="0" smtClean="0"/>
          </a:p>
        </p:txBody>
      </p:sp>
    </p:spTree>
    <p:extLst>
      <p:ext uri="{BB962C8B-B14F-4D97-AF65-F5344CB8AC3E}">
        <p14:creationId xmlns:p14="http://schemas.microsoft.com/office/powerpoint/2010/main" xmlns="" val="405171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Committees of the Central </a:t>
            </a:r>
            <a:r>
              <a:rPr lang="en-US" dirty="0" smtClean="0"/>
              <a:t>Board</a:t>
            </a:r>
            <a:endParaRPr lang="en-US" dirty="0"/>
          </a:p>
        </p:txBody>
      </p:sp>
      <p:sp>
        <p:nvSpPr>
          <p:cNvPr id="3" name="Content Placeholder 2"/>
          <p:cNvSpPr>
            <a:spLocks noGrp="1"/>
          </p:cNvSpPr>
          <p:nvPr>
            <p:ph idx="1"/>
          </p:nvPr>
        </p:nvSpPr>
        <p:spPr/>
        <p:txBody>
          <a:bodyPr>
            <a:normAutofit lnSpcReduction="10000"/>
          </a:bodyPr>
          <a:lstStyle/>
          <a:p>
            <a:r>
              <a:rPr lang="en-US" dirty="0"/>
              <a:t>The Central Board has constituted five specific committees comprising directors and </a:t>
            </a:r>
            <a:r>
              <a:rPr lang="en-US" dirty="0" smtClean="0"/>
              <a:t>representatives from </a:t>
            </a:r>
            <a:r>
              <a:rPr lang="en-US" dirty="0"/>
              <a:t>the management to carry out comprehensive review and analysis of various proposals </a:t>
            </a:r>
            <a:r>
              <a:rPr lang="en-US" dirty="0" smtClean="0"/>
              <a:t>before these </a:t>
            </a:r>
            <a:r>
              <a:rPr lang="en-US" dirty="0"/>
              <a:t>are taken up by the Central Board. </a:t>
            </a:r>
            <a:endParaRPr lang="en-US" dirty="0" smtClean="0"/>
          </a:p>
          <a:p>
            <a:endParaRPr lang="en-US" dirty="0"/>
          </a:p>
          <a:p>
            <a:r>
              <a:rPr lang="en-US" dirty="0" smtClean="0"/>
              <a:t>The composition and functions of various committees are :</a:t>
            </a:r>
          </a:p>
          <a:p>
            <a:endParaRPr lang="en-US" dirty="0" smtClean="0"/>
          </a:p>
          <a:p>
            <a:endParaRPr lang="en-US" dirty="0"/>
          </a:p>
        </p:txBody>
      </p:sp>
    </p:spTree>
    <p:extLst>
      <p:ext uri="{BB962C8B-B14F-4D97-AF65-F5344CB8AC3E}">
        <p14:creationId xmlns:p14="http://schemas.microsoft.com/office/powerpoint/2010/main" xmlns="" val="4072916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a:t>
            </a:r>
            <a:r>
              <a:rPr lang="en-US" dirty="0" smtClean="0"/>
              <a:t>) Committee on Audit (Contd.)</a:t>
            </a:r>
            <a:endParaRPr lang="en-US" dirty="0"/>
          </a:p>
        </p:txBody>
      </p:sp>
      <p:sp>
        <p:nvSpPr>
          <p:cNvPr id="3" name="Content Placeholder 2"/>
          <p:cNvSpPr>
            <a:spLocks noGrp="1"/>
          </p:cNvSpPr>
          <p:nvPr>
            <p:ph idx="1"/>
          </p:nvPr>
        </p:nvSpPr>
        <p:spPr/>
        <p:txBody>
          <a:bodyPr/>
          <a:lstStyle/>
          <a:p>
            <a:r>
              <a:rPr lang="en-US" dirty="0"/>
              <a:t>The committee assists the Board in fulfilling its responsibilities relating to SBP’s financial </a:t>
            </a:r>
            <a:r>
              <a:rPr lang="en-US" dirty="0" smtClean="0"/>
              <a:t>statements, auditing</a:t>
            </a:r>
            <a:r>
              <a:rPr lang="en-US" dirty="0"/>
              <a:t>, accounting, reporting processes, the systems of internal controls and corporate governance.</a:t>
            </a:r>
          </a:p>
          <a:p>
            <a:r>
              <a:rPr lang="en-US" dirty="0"/>
              <a:t>The committee </a:t>
            </a:r>
            <a:r>
              <a:rPr lang="en-US" dirty="0" smtClean="0"/>
              <a:t>meet at-least five to six </a:t>
            </a:r>
            <a:r>
              <a:rPr lang="en-US" dirty="0"/>
              <a:t>times during the </a:t>
            </a:r>
            <a:r>
              <a:rPr lang="en-US" dirty="0" smtClean="0"/>
              <a:t>year.</a:t>
            </a:r>
            <a:endParaRPr lang="en-US" dirty="0"/>
          </a:p>
          <a:p>
            <a:endParaRPr lang="en-US" dirty="0"/>
          </a:p>
        </p:txBody>
      </p:sp>
    </p:spTree>
    <p:extLst>
      <p:ext uri="{BB962C8B-B14F-4D97-AF65-F5344CB8AC3E}">
        <p14:creationId xmlns:p14="http://schemas.microsoft.com/office/powerpoint/2010/main" xmlns="" val="3669010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 Committee on Investment (Contd.)</a:t>
            </a:r>
            <a:endParaRPr lang="en-US" dirty="0"/>
          </a:p>
        </p:txBody>
      </p:sp>
      <p:sp>
        <p:nvSpPr>
          <p:cNvPr id="3" name="Content Placeholder 2"/>
          <p:cNvSpPr>
            <a:spLocks noGrp="1"/>
          </p:cNvSpPr>
          <p:nvPr>
            <p:ph idx="1"/>
          </p:nvPr>
        </p:nvSpPr>
        <p:spPr/>
        <p:txBody>
          <a:bodyPr>
            <a:normAutofit lnSpcReduction="10000"/>
          </a:bodyPr>
          <a:lstStyle/>
          <a:p>
            <a:r>
              <a:rPr lang="en-US" dirty="0"/>
              <a:t>The purpose of the committee is to assist the Board in performing its responsibilities of investing </a:t>
            </a:r>
            <a:r>
              <a:rPr lang="en-US" dirty="0" smtClean="0"/>
              <a:t>and managing </a:t>
            </a:r>
            <a:r>
              <a:rPr lang="en-US" dirty="0"/>
              <a:t>foreign exchange reserves. </a:t>
            </a:r>
            <a:endParaRPr lang="en-US" dirty="0" smtClean="0"/>
          </a:p>
          <a:p>
            <a:r>
              <a:rPr lang="en-US" dirty="0" smtClean="0"/>
              <a:t>The </a:t>
            </a:r>
            <a:r>
              <a:rPr lang="en-US" dirty="0"/>
              <a:t>mandate of the committee includes recommending, </a:t>
            </a:r>
            <a:r>
              <a:rPr lang="en-US" dirty="0" smtClean="0"/>
              <a:t>for Board’s </a:t>
            </a:r>
            <a:r>
              <a:rPr lang="en-US" dirty="0"/>
              <a:t>approval, the strategy and policy for investment of the foreign exchange reserves </a:t>
            </a:r>
            <a:r>
              <a:rPr lang="en-US" dirty="0" smtClean="0"/>
              <a:t>and approving </a:t>
            </a:r>
            <a:r>
              <a:rPr lang="en-US" dirty="0"/>
              <a:t>operational guidelines. </a:t>
            </a:r>
            <a:endParaRPr lang="en-US" dirty="0" smtClean="0"/>
          </a:p>
          <a:p>
            <a:endParaRPr lang="en-US" dirty="0"/>
          </a:p>
        </p:txBody>
      </p:sp>
    </p:spTree>
    <p:extLst>
      <p:ext uri="{BB962C8B-B14F-4D97-AF65-F5344CB8AC3E}">
        <p14:creationId xmlns:p14="http://schemas.microsoft.com/office/powerpoint/2010/main" xmlns="" val="1186879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 Committee on Investment (Contd.)</a:t>
            </a:r>
            <a:endParaRPr lang="en-US" dirty="0"/>
          </a:p>
        </p:txBody>
      </p:sp>
      <p:sp>
        <p:nvSpPr>
          <p:cNvPr id="3" name="Content Placeholder 2"/>
          <p:cNvSpPr>
            <a:spLocks noGrp="1"/>
          </p:cNvSpPr>
          <p:nvPr>
            <p:ph idx="1"/>
          </p:nvPr>
        </p:nvSpPr>
        <p:spPr/>
        <p:txBody>
          <a:bodyPr/>
          <a:lstStyle/>
          <a:p>
            <a:r>
              <a:rPr lang="en-US" dirty="0" smtClean="0"/>
              <a:t>Similarly, the committee performs reviews on continued appropriateness of the approved investment policy and its benchmarks and guidelines. The committee meets as and when required.</a:t>
            </a:r>
          </a:p>
          <a:p>
            <a:endParaRPr lang="en-US" dirty="0"/>
          </a:p>
        </p:txBody>
      </p:sp>
    </p:spTree>
    <p:extLst>
      <p:ext uri="{BB962C8B-B14F-4D97-AF65-F5344CB8AC3E}">
        <p14:creationId xmlns:p14="http://schemas.microsoft.com/office/powerpoint/2010/main" xmlns="" val="37551491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Committee on Building Projects (Contd.)</a:t>
            </a:r>
            <a:endParaRPr lang="en-US" dirty="0"/>
          </a:p>
        </p:txBody>
      </p:sp>
      <p:sp>
        <p:nvSpPr>
          <p:cNvPr id="3" name="Content Placeholder 2"/>
          <p:cNvSpPr>
            <a:spLocks noGrp="1"/>
          </p:cNvSpPr>
          <p:nvPr>
            <p:ph idx="1"/>
          </p:nvPr>
        </p:nvSpPr>
        <p:spPr/>
        <p:txBody>
          <a:bodyPr>
            <a:normAutofit/>
          </a:bodyPr>
          <a:lstStyle/>
          <a:p>
            <a:r>
              <a:rPr lang="en-US" dirty="0"/>
              <a:t>The committee provides assistance to the Board in fulfilling its responsibilities relating to </a:t>
            </a:r>
            <a:r>
              <a:rPr lang="en-US" dirty="0" smtClean="0"/>
              <a:t>monetary approvals </a:t>
            </a:r>
            <a:r>
              <a:rPr lang="en-US" dirty="0"/>
              <a:t>for construction of Bank’s buildings, their maintenance and matters pertaining </a:t>
            </a:r>
            <a:r>
              <a:rPr lang="en-US" dirty="0" smtClean="0"/>
              <a:t>to acquisition/disposal </a:t>
            </a:r>
            <a:r>
              <a:rPr lang="en-US" dirty="0"/>
              <a:t>of assets. </a:t>
            </a:r>
            <a:endParaRPr lang="en-US" dirty="0" smtClean="0"/>
          </a:p>
        </p:txBody>
      </p:sp>
    </p:spTree>
    <p:extLst>
      <p:ext uri="{BB962C8B-B14F-4D97-AF65-F5344CB8AC3E}">
        <p14:creationId xmlns:p14="http://schemas.microsoft.com/office/powerpoint/2010/main" xmlns="" val="3817610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iii) Committee on Building Projects (Contd.)</a:t>
            </a:r>
            <a:endParaRPr lang="en-US" dirty="0"/>
          </a:p>
        </p:txBody>
      </p:sp>
      <p:sp>
        <p:nvSpPr>
          <p:cNvPr id="3" name="Content Placeholder 2"/>
          <p:cNvSpPr>
            <a:spLocks noGrp="1"/>
          </p:cNvSpPr>
          <p:nvPr>
            <p:ph idx="1"/>
          </p:nvPr>
        </p:nvSpPr>
        <p:spPr/>
        <p:txBody>
          <a:bodyPr/>
          <a:lstStyle/>
          <a:p>
            <a:r>
              <a:rPr lang="en-US" dirty="0" smtClean="0"/>
              <a:t>The committee is also empowered to approve projects up to a limit of </a:t>
            </a:r>
            <a:r>
              <a:rPr lang="en-US" dirty="0" err="1" smtClean="0"/>
              <a:t>Rs</a:t>
            </a:r>
            <a:r>
              <a:rPr lang="en-US" dirty="0" smtClean="0"/>
              <a:t>. 50 million and, in case of projects involving a total cost of more than Rs.50 million, the committee’s recommendations are placed before the Board for approval. </a:t>
            </a:r>
          </a:p>
          <a:p>
            <a:endParaRPr lang="en-US" dirty="0"/>
          </a:p>
        </p:txBody>
      </p:sp>
    </p:spTree>
    <p:extLst>
      <p:ext uri="{BB962C8B-B14F-4D97-AF65-F5344CB8AC3E}">
        <p14:creationId xmlns:p14="http://schemas.microsoft.com/office/powerpoint/2010/main" xmlns="" val="69016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iv) Committee on Human Resources (Contd.)</a:t>
            </a:r>
            <a:endParaRPr lang="en-US" dirty="0"/>
          </a:p>
        </p:txBody>
      </p:sp>
      <p:sp>
        <p:nvSpPr>
          <p:cNvPr id="3" name="Content Placeholder 2"/>
          <p:cNvSpPr>
            <a:spLocks noGrp="1"/>
          </p:cNvSpPr>
          <p:nvPr>
            <p:ph idx="1"/>
          </p:nvPr>
        </p:nvSpPr>
        <p:spPr/>
        <p:txBody>
          <a:bodyPr>
            <a:normAutofit/>
          </a:bodyPr>
          <a:lstStyle/>
          <a:p>
            <a:r>
              <a:rPr lang="en-US" dirty="0"/>
              <a:t>The committee assists the Board in management of human resources. It reviews all the </a:t>
            </a:r>
            <a:r>
              <a:rPr lang="en-US" dirty="0" smtClean="0"/>
              <a:t>proposals requiring </a:t>
            </a:r>
            <a:r>
              <a:rPr lang="en-US" dirty="0"/>
              <a:t>the approval of the Central Board regarding revision, modification or interpretation of </a:t>
            </a:r>
            <a:r>
              <a:rPr lang="en-US" dirty="0" smtClean="0"/>
              <a:t>HR policies </a:t>
            </a:r>
            <a:r>
              <a:rPr lang="en-US" dirty="0"/>
              <a:t>and accordingly submits its recommendation to the Board. </a:t>
            </a:r>
          </a:p>
        </p:txBody>
      </p:sp>
    </p:spTree>
    <p:extLst>
      <p:ext uri="{BB962C8B-B14F-4D97-AF65-F5344CB8AC3E}">
        <p14:creationId xmlns:p14="http://schemas.microsoft.com/office/powerpoint/2010/main" xmlns="" val="6398878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 Committee on Monetary and Credit Policies (Contd.)</a:t>
            </a:r>
            <a:endParaRPr lang="en-US" dirty="0"/>
          </a:p>
        </p:txBody>
      </p:sp>
      <p:sp>
        <p:nvSpPr>
          <p:cNvPr id="3" name="Content Placeholder 2"/>
          <p:cNvSpPr>
            <a:spLocks noGrp="1"/>
          </p:cNvSpPr>
          <p:nvPr>
            <p:ph idx="1"/>
          </p:nvPr>
        </p:nvSpPr>
        <p:spPr/>
        <p:txBody>
          <a:bodyPr/>
          <a:lstStyle/>
          <a:p>
            <a:r>
              <a:rPr lang="en-US" dirty="0"/>
              <a:t>The committee assists the Board in carrying out its responsibilities relating to monetary and </a:t>
            </a:r>
            <a:r>
              <a:rPr lang="en-US" dirty="0" smtClean="0"/>
              <a:t>credit policies </a:t>
            </a:r>
            <a:r>
              <a:rPr lang="en-US" dirty="0"/>
              <a:t>especially review of Monetary Policy Statements before approval by the Board. </a:t>
            </a:r>
          </a:p>
        </p:txBody>
      </p:sp>
    </p:spTree>
    <p:extLst>
      <p:ext uri="{BB962C8B-B14F-4D97-AF65-F5344CB8AC3E}">
        <p14:creationId xmlns:p14="http://schemas.microsoft.com/office/powerpoint/2010/main" xmlns="" val="3573506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Management Structure</a:t>
            </a:r>
          </a:p>
        </p:txBody>
      </p:sp>
      <p:sp>
        <p:nvSpPr>
          <p:cNvPr id="3" name="Content Placeholder 2"/>
          <p:cNvSpPr>
            <a:spLocks noGrp="1"/>
          </p:cNvSpPr>
          <p:nvPr>
            <p:ph idx="1"/>
          </p:nvPr>
        </p:nvSpPr>
        <p:spPr/>
        <p:txBody>
          <a:bodyPr/>
          <a:lstStyle/>
          <a:p>
            <a:r>
              <a:rPr lang="en-US" b="1" i="1" dirty="0"/>
              <a:t>Governor</a:t>
            </a:r>
            <a:r>
              <a:rPr lang="en-US" i="1" dirty="0"/>
              <a:t>: </a:t>
            </a:r>
            <a:r>
              <a:rPr lang="en-US" dirty="0"/>
              <a:t>The governor, being the chief executive officer, directs and controls all affairs of the Bank.</a:t>
            </a:r>
          </a:p>
          <a:p>
            <a:endParaRPr lang="en-US" dirty="0"/>
          </a:p>
        </p:txBody>
      </p:sp>
    </p:spTree>
    <p:extLst>
      <p:ext uri="{BB962C8B-B14F-4D97-AF65-F5344CB8AC3E}">
        <p14:creationId xmlns:p14="http://schemas.microsoft.com/office/powerpoint/2010/main" xmlns="" val="38579608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Structure (Contd.)</a:t>
            </a:r>
            <a:endParaRPr lang="en-US" dirty="0"/>
          </a:p>
        </p:txBody>
      </p:sp>
      <p:sp>
        <p:nvSpPr>
          <p:cNvPr id="3" name="Content Placeholder 2"/>
          <p:cNvSpPr>
            <a:spLocks noGrp="1"/>
          </p:cNvSpPr>
          <p:nvPr>
            <p:ph idx="1"/>
          </p:nvPr>
        </p:nvSpPr>
        <p:spPr/>
        <p:txBody>
          <a:bodyPr>
            <a:normAutofit/>
          </a:bodyPr>
          <a:lstStyle/>
          <a:p>
            <a:r>
              <a:rPr lang="en-US" b="1" i="1" dirty="0"/>
              <a:t>Heads of Clusters</a:t>
            </a:r>
            <a:r>
              <a:rPr lang="en-US" i="1" dirty="0"/>
              <a:t>: </a:t>
            </a:r>
            <a:r>
              <a:rPr lang="en-US" dirty="0"/>
              <a:t>After restructuring and reorganization of State Bank of Pakistan, four </a:t>
            </a:r>
            <a:r>
              <a:rPr lang="en-US" dirty="0" smtClean="0"/>
              <a:t>separate clusters </a:t>
            </a:r>
            <a:r>
              <a:rPr lang="en-US" dirty="0"/>
              <a:t>were formed, which are:</a:t>
            </a:r>
          </a:p>
          <a:p>
            <a:pPr marL="914400" lvl="1" indent="-514350">
              <a:buFont typeface="+mj-lt"/>
              <a:buAutoNum type="arabicPeriod"/>
            </a:pPr>
            <a:r>
              <a:rPr lang="en-US" dirty="0" smtClean="0"/>
              <a:t>Banking Cluster</a:t>
            </a:r>
          </a:p>
          <a:p>
            <a:pPr marL="914400" lvl="1" indent="-514350">
              <a:buFont typeface="+mj-lt"/>
              <a:buAutoNum type="arabicPeriod"/>
            </a:pPr>
            <a:r>
              <a:rPr lang="en-US" dirty="0" smtClean="0"/>
              <a:t>Monetary </a:t>
            </a:r>
            <a:r>
              <a:rPr lang="en-US" dirty="0"/>
              <a:t>Policy &amp; Research Cluster</a:t>
            </a:r>
          </a:p>
          <a:p>
            <a:pPr marL="914400" lvl="1" indent="-514350">
              <a:buFont typeface="+mj-lt"/>
              <a:buAutoNum type="arabicPeriod"/>
            </a:pPr>
            <a:r>
              <a:rPr lang="en-US" dirty="0" smtClean="0"/>
              <a:t>Financial </a:t>
            </a:r>
            <a:r>
              <a:rPr lang="en-US" dirty="0"/>
              <a:t>Market &amp; Reserve </a:t>
            </a:r>
            <a:r>
              <a:rPr lang="en-US" dirty="0" smtClean="0"/>
              <a:t>Management Cluster</a:t>
            </a:r>
            <a:endParaRPr lang="en-US" dirty="0"/>
          </a:p>
          <a:p>
            <a:pPr marL="914400" lvl="1" indent="-514350">
              <a:buFont typeface="+mj-lt"/>
              <a:buAutoNum type="arabicPeriod"/>
            </a:pPr>
            <a:r>
              <a:rPr lang="en-US" dirty="0" smtClean="0"/>
              <a:t>Corporate </a:t>
            </a:r>
            <a:r>
              <a:rPr lang="en-US" dirty="0"/>
              <a:t>Services Cluster</a:t>
            </a:r>
          </a:p>
          <a:p>
            <a:endParaRPr lang="en-US" dirty="0"/>
          </a:p>
        </p:txBody>
      </p:sp>
    </p:spTree>
    <p:extLst>
      <p:ext uri="{BB962C8B-B14F-4D97-AF65-F5344CB8AC3E}">
        <p14:creationId xmlns:p14="http://schemas.microsoft.com/office/powerpoint/2010/main" xmlns="" val="41571012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Structure (Contd.)</a:t>
            </a:r>
            <a:endParaRPr lang="en-US" dirty="0"/>
          </a:p>
        </p:txBody>
      </p:sp>
      <p:sp>
        <p:nvSpPr>
          <p:cNvPr id="3" name="Content Placeholder 2"/>
          <p:cNvSpPr>
            <a:spLocks noGrp="1"/>
          </p:cNvSpPr>
          <p:nvPr>
            <p:ph idx="1"/>
          </p:nvPr>
        </p:nvSpPr>
        <p:spPr/>
        <p:txBody>
          <a:bodyPr>
            <a:normAutofit/>
          </a:bodyPr>
          <a:lstStyle/>
          <a:p>
            <a:r>
              <a:rPr lang="en-US" dirty="0"/>
              <a:t>Each of these clusters is headed either by a deputy governor or an executive director/adviser, who </a:t>
            </a:r>
            <a:r>
              <a:rPr lang="en-US" dirty="0" smtClean="0"/>
              <a:t>is in-charge </a:t>
            </a:r>
            <a:r>
              <a:rPr lang="en-US" dirty="0"/>
              <a:t>of the management of day-to-day affairs. </a:t>
            </a:r>
            <a:endParaRPr lang="en-US" dirty="0" smtClean="0"/>
          </a:p>
        </p:txBody>
      </p:sp>
    </p:spTree>
    <p:extLst>
      <p:ext uri="{BB962C8B-B14F-4D97-AF65-F5344CB8AC3E}">
        <p14:creationId xmlns:p14="http://schemas.microsoft.com/office/powerpoint/2010/main" xmlns="" val="3832424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Structure (Contd.)</a:t>
            </a:r>
            <a:endParaRPr lang="en-US" dirty="0"/>
          </a:p>
        </p:txBody>
      </p:sp>
      <p:sp>
        <p:nvSpPr>
          <p:cNvPr id="3" name="Content Placeholder 2"/>
          <p:cNvSpPr>
            <a:spLocks noGrp="1"/>
          </p:cNvSpPr>
          <p:nvPr>
            <p:ph idx="1"/>
          </p:nvPr>
        </p:nvSpPr>
        <p:spPr/>
        <p:txBody>
          <a:bodyPr/>
          <a:lstStyle/>
          <a:p>
            <a:r>
              <a:rPr lang="en-US" dirty="0" smtClean="0"/>
              <a:t>In addition to the office of the corporate secretary, following specialized offices are also reporting directly to the governor.</a:t>
            </a:r>
          </a:p>
          <a:p>
            <a:pPr marL="914400" lvl="1" indent="-514350">
              <a:buFont typeface="+mj-lt"/>
              <a:buAutoNum type="arabicPeriod"/>
            </a:pPr>
            <a:r>
              <a:rPr lang="en-US" dirty="0" smtClean="0"/>
              <a:t>External Relations Department</a:t>
            </a:r>
          </a:p>
          <a:p>
            <a:pPr marL="914400" lvl="1" indent="-514350">
              <a:buFont typeface="+mj-lt"/>
              <a:buAutoNum type="arabicPeriod"/>
            </a:pPr>
            <a:r>
              <a:rPr lang="en-US" dirty="0" smtClean="0"/>
              <a:t>General Counsel’s Office</a:t>
            </a:r>
          </a:p>
          <a:p>
            <a:pPr marL="914400" lvl="1" indent="-514350">
              <a:buFont typeface="+mj-lt"/>
              <a:buAutoNum type="arabicPeriod"/>
            </a:pPr>
            <a:r>
              <a:rPr lang="en-US" dirty="0" smtClean="0"/>
              <a:t>Risk Management and Compliance Department</a:t>
            </a:r>
          </a:p>
          <a:p>
            <a:pPr marL="914400" lvl="1" indent="-514350">
              <a:buFont typeface="+mj-lt"/>
              <a:buAutoNum type="arabicPeriod"/>
            </a:pPr>
            <a:r>
              <a:rPr lang="en-US" dirty="0" smtClean="0"/>
              <a:t>Internal Audit &amp; Compliance Department</a:t>
            </a:r>
          </a:p>
          <a:p>
            <a:endParaRPr lang="en-US" dirty="0" smtClean="0"/>
          </a:p>
          <a:p>
            <a:endParaRPr lang="en-US" dirty="0"/>
          </a:p>
        </p:txBody>
      </p:sp>
    </p:spTree>
    <p:extLst>
      <p:ext uri="{BB962C8B-B14F-4D97-AF65-F5344CB8AC3E}">
        <p14:creationId xmlns:p14="http://schemas.microsoft.com/office/powerpoint/2010/main" xmlns="" val="8224002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Major Management Committees:</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addition to above discussed committees of the board, </a:t>
            </a:r>
            <a:r>
              <a:rPr lang="en-US" dirty="0" smtClean="0"/>
              <a:t>the following </a:t>
            </a:r>
            <a:r>
              <a:rPr lang="en-US" dirty="0"/>
              <a:t>committees have been also established to further strengthen management of the Bank:</a:t>
            </a:r>
          </a:p>
          <a:p>
            <a:pPr marL="914400" lvl="1" indent="-514350">
              <a:buFont typeface="+mj-lt"/>
              <a:buAutoNum type="arabicPeriod"/>
            </a:pPr>
            <a:r>
              <a:rPr lang="en-US" dirty="0" smtClean="0"/>
              <a:t>Monetary </a:t>
            </a:r>
            <a:r>
              <a:rPr lang="en-US" dirty="0"/>
              <a:t>Policy Committee</a:t>
            </a:r>
          </a:p>
          <a:p>
            <a:pPr marL="914400" lvl="1" indent="-514350">
              <a:buFont typeface="+mj-lt"/>
              <a:buAutoNum type="arabicPeriod"/>
            </a:pPr>
            <a:r>
              <a:rPr lang="en-US" dirty="0" smtClean="0"/>
              <a:t>Investment </a:t>
            </a:r>
            <a:r>
              <a:rPr lang="en-US" dirty="0"/>
              <a:t>Committee</a:t>
            </a:r>
          </a:p>
          <a:p>
            <a:pPr marL="914400" lvl="1" indent="-514350">
              <a:buFont typeface="+mj-lt"/>
              <a:buAutoNum type="arabicPeriod"/>
            </a:pPr>
            <a:r>
              <a:rPr lang="en-US" dirty="0" smtClean="0"/>
              <a:t>Banking </a:t>
            </a:r>
            <a:r>
              <a:rPr lang="en-US" dirty="0"/>
              <a:t>Policy Committee</a:t>
            </a:r>
          </a:p>
          <a:p>
            <a:pPr marL="914400" lvl="1" indent="-514350">
              <a:buFont typeface="+mj-lt"/>
              <a:buAutoNum type="arabicPeriod"/>
            </a:pPr>
            <a:r>
              <a:rPr lang="en-US" dirty="0" smtClean="0"/>
              <a:t>Business </a:t>
            </a:r>
            <a:r>
              <a:rPr lang="en-US" dirty="0"/>
              <a:t>Continuation Plan Committee</a:t>
            </a:r>
          </a:p>
          <a:p>
            <a:pPr marL="914400" lvl="1" indent="-514350">
              <a:buFont typeface="+mj-lt"/>
              <a:buAutoNum type="arabicPeriod"/>
            </a:pPr>
            <a:endParaRPr lang="en-US" dirty="0"/>
          </a:p>
        </p:txBody>
      </p:sp>
    </p:spTree>
    <p:extLst>
      <p:ext uri="{BB962C8B-B14F-4D97-AF65-F5344CB8AC3E}">
        <p14:creationId xmlns:p14="http://schemas.microsoft.com/office/powerpoint/2010/main" xmlns="" val="26252687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SBP SUBSIDERIES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Banking Services Corporation</a:t>
            </a:r>
          </a:p>
          <a:p>
            <a:pPr marL="514350" indent="-514350">
              <a:buFont typeface="+mj-lt"/>
              <a:buAutoNum type="arabicPeriod"/>
            </a:pPr>
            <a:r>
              <a:rPr lang="en-US" dirty="0" smtClean="0"/>
              <a:t>National Institute of Banking and Finance (NIBAF)</a:t>
            </a:r>
          </a:p>
          <a:p>
            <a:pPr marL="514350" indent="-514350">
              <a:buFont typeface="+mj-lt"/>
              <a:buAutoNum type="arabicPeriod"/>
            </a:pPr>
            <a:endParaRPr lang="en-US" dirty="0"/>
          </a:p>
          <a:p>
            <a:pPr marL="514350" indent="-514350">
              <a:buFont typeface="+mj-lt"/>
              <a:buAutoNum type="arabicPeriod"/>
            </a:pPr>
            <a:endParaRPr lang="en-US" dirty="0" smtClean="0"/>
          </a:p>
          <a:p>
            <a:pPr marL="0" indent="0">
              <a:buNone/>
            </a:pPr>
            <a:r>
              <a:rPr lang="en-US" dirty="0" smtClean="0"/>
              <a:t>The governor SBP is the chairperson of Boards of both the subsidiaries.</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xmlns="" val="22905953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Functions of State Bank of Pakistan (Contd.)</a:t>
            </a:r>
            <a:endParaRPr lang="en-US" dirty="0"/>
          </a:p>
        </p:txBody>
      </p:sp>
      <p:sp>
        <p:nvSpPr>
          <p:cNvPr id="3" name="Content Placeholder 2"/>
          <p:cNvSpPr>
            <a:spLocks noGrp="1"/>
          </p:cNvSpPr>
          <p:nvPr>
            <p:ph idx="1"/>
          </p:nvPr>
        </p:nvSpPr>
        <p:spPr/>
        <p:txBody>
          <a:bodyPr/>
          <a:lstStyle/>
          <a:p>
            <a:r>
              <a:rPr lang="en-US" dirty="0"/>
              <a:t>Under the State Bank of Pakistan Order 1948, the Bank was charged with the duty to </a:t>
            </a:r>
            <a:endParaRPr lang="en-US" dirty="0" smtClean="0"/>
          </a:p>
          <a:p>
            <a:pPr marL="0" indent="0">
              <a:buNone/>
            </a:pPr>
            <a:endParaRPr lang="en-US" dirty="0" smtClean="0"/>
          </a:p>
          <a:p>
            <a:pPr marL="0" indent="0">
              <a:buNone/>
            </a:pPr>
            <a:r>
              <a:rPr lang="en-US" dirty="0"/>
              <a:t>	</a:t>
            </a:r>
            <a:r>
              <a:rPr lang="en-US" dirty="0" smtClean="0"/>
              <a:t>"</a:t>
            </a:r>
            <a:r>
              <a:rPr lang="en-US" dirty="0"/>
              <a:t>regulate the issue of Bank notes and keeping of reserves with a view to securing monetary stability in Pakistan and generally to operate the currency and credit system of the country to its advantage". </a:t>
            </a:r>
          </a:p>
        </p:txBody>
      </p:sp>
      <p:sp>
        <p:nvSpPr>
          <p:cNvPr id="4" name="Slide Number Placeholder 3"/>
          <p:cNvSpPr>
            <a:spLocks noGrp="1"/>
          </p:cNvSpPr>
          <p:nvPr>
            <p:ph type="sldNum" sz="quarter" idx="12"/>
          </p:nvPr>
        </p:nvSpPr>
        <p:spPr/>
        <p:txBody>
          <a:bodyPr/>
          <a:lstStyle/>
          <a:p>
            <a:fld id="{EE71F873-F8BC-4237-BFFC-DD39D3787CA1}" type="slidenum">
              <a:rPr lang="en-US" smtClean="0"/>
              <a:pPr/>
              <a:t>57</a:t>
            </a:fld>
            <a:endParaRPr lang="en-US"/>
          </a:p>
        </p:txBody>
      </p:sp>
    </p:spTree>
    <p:extLst>
      <p:ext uri="{BB962C8B-B14F-4D97-AF65-F5344CB8AC3E}">
        <p14:creationId xmlns:p14="http://schemas.microsoft.com/office/powerpoint/2010/main" xmlns="" val="30736055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Functions of State Bank of Pakistan (Contd.)</a:t>
            </a:r>
            <a:endParaRPr lang="en-US" dirty="0"/>
          </a:p>
        </p:txBody>
      </p:sp>
      <p:sp>
        <p:nvSpPr>
          <p:cNvPr id="3" name="Content Placeholder 2"/>
          <p:cNvSpPr>
            <a:spLocks noGrp="1"/>
          </p:cNvSpPr>
          <p:nvPr>
            <p:ph idx="1"/>
          </p:nvPr>
        </p:nvSpPr>
        <p:spPr/>
        <p:txBody>
          <a:bodyPr/>
          <a:lstStyle/>
          <a:p>
            <a:r>
              <a:rPr lang="en-US" dirty="0"/>
              <a:t>The scope of the Bank’s operations was considerably widened in the State Bank of Pakistan Act 1956, which required the Bank to "regulate the monetary and credit system of Pakistan and to foster its growth in the best national interest with a view to securing monetary stability and fuller </a:t>
            </a:r>
            <a:r>
              <a:rPr lang="en-US" dirty="0" smtClean="0"/>
              <a:t>utilization </a:t>
            </a:r>
            <a:r>
              <a:rPr lang="en-US" dirty="0"/>
              <a:t>of the country’s productive resources".</a:t>
            </a:r>
          </a:p>
        </p:txBody>
      </p:sp>
      <p:sp>
        <p:nvSpPr>
          <p:cNvPr id="4" name="Slide Number Placeholder 3"/>
          <p:cNvSpPr>
            <a:spLocks noGrp="1"/>
          </p:cNvSpPr>
          <p:nvPr>
            <p:ph type="sldNum" sz="quarter" idx="12"/>
          </p:nvPr>
        </p:nvSpPr>
        <p:spPr/>
        <p:txBody>
          <a:bodyPr/>
          <a:lstStyle/>
          <a:p>
            <a:fld id="{EE71F873-F8BC-4237-BFFC-DD39D3787CA1}" type="slidenum">
              <a:rPr lang="en-US" smtClean="0"/>
              <a:pPr/>
              <a:t>58</a:t>
            </a:fld>
            <a:endParaRPr lang="en-US"/>
          </a:p>
        </p:txBody>
      </p:sp>
    </p:spTree>
    <p:extLst>
      <p:ext uri="{BB962C8B-B14F-4D97-AF65-F5344CB8AC3E}">
        <p14:creationId xmlns:p14="http://schemas.microsoft.com/office/powerpoint/2010/main" xmlns="" val="25066741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Functions of State Bank of Pakistan (Contd.)</a:t>
            </a:r>
            <a:endParaRPr lang="en-US" dirty="0"/>
          </a:p>
        </p:txBody>
      </p:sp>
      <p:sp>
        <p:nvSpPr>
          <p:cNvPr id="3" name="Content Placeholder 2"/>
          <p:cNvSpPr>
            <a:spLocks noGrp="1"/>
          </p:cNvSpPr>
          <p:nvPr>
            <p:ph idx="1"/>
          </p:nvPr>
        </p:nvSpPr>
        <p:spPr/>
        <p:txBody>
          <a:bodyPr/>
          <a:lstStyle/>
          <a:p>
            <a:r>
              <a:rPr lang="en-US" dirty="0"/>
              <a:t>The changes in the State Bank Act gave full and exclusive authority to the State Bank to regulate the banking sector, to conduct an independent monetary policy and to set limit on government borrowings from the State Bank of Pakistan.</a:t>
            </a:r>
          </a:p>
        </p:txBody>
      </p:sp>
      <p:sp>
        <p:nvSpPr>
          <p:cNvPr id="4" name="Slide Number Placeholder 3"/>
          <p:cNvSpPr>
            <a:spLocks noGrp="1"/>
          </p:cNvSpPr>
          <p:nvPr>
            <p:ph type="sldNum" sz="quarter" idx="12"/>
          </p:nvPr>
        </p:nvSpPr>
        <p:spPr/>
        <p:txBody>
          <a:bodyPr/>
          <a:lstStyle/>
          <a:p>
            <a:fld id="{EE71F873-F8BC-4237-BFFC-DD39D3787CA1}" type="slidenum">
              <a:rPr lang="en-US" smtClean="0"/>
              <a:pPr/>
              <a:t>59</a:t>
            </a:fld>
            <a:endParaRPr lang="en-US"/>
          </a:p>
        </p:txBody>
      </p:sp>
    </p:spTree>
    <p:extLst>
      <p:ext uri="{BB962C8B-B14F-4D97-AF65-F5344CB8AC3E}">
        <p14:creationId xmlns:p14="http://schemas.microsoft.com/office/powerpoint/2010/main" xmlns="" val="37564221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Functions of State Bank of Pakistan (Contd.)</a:t>
            </a:r>
            <a:endParaRPr lang="en-US" dirty="0"/>
          </a:p>
        </p:txBody>
      </p:sp>
      <p:sp>
        <p:nvSpPr>
          <p:cNvPr id="3" name="Content Placeholder 2"/>
          <p:cNvSpPr>
            <a:spLocks noGrp="1"/>
          </p:cNvSpPr>
          <p:nvPr>
            <p:ph idx="1"/>
          </p:nvPr>
        </p:nvSpPr>
        <p:spPr/>
        <p:txBody>
          <a:bodyPr/>
          <a:lstStyle/>
          <a:p>
            <a:r>
              <a:rPr lang="en-US" dirty="0"/>
              <a:t>Like a Central Bank in any developing country, State Bank of Pakistan performs both the traditional and developmental functions to achieve macro-economic goals. </a:t>
            </a:r>
            <a:endParaRPr lang="en-US" dirty="0" smtClean="0"/>
          </a:p>
          <a:p>
            <a:r>
              <a:rPr lang="en-US" dirty="0"/>
              <a:t>The traditional functions, which are generally performed by central banks almost all over the world, may be classified into two groups:</a:t>
            </a:r>
          </a:p>
        </p:txBody>
      </p:sp>
      <p:sp>
        <p:nvSpPr>
          <p:cNvPr id="4" name="Slide Number Placeholder 3"/>
          <p:cNvSpPr>
            <a:spLocks noGrp="1"/>
          </p:cNvSpPr>
          <p:nvPr>
            <p:ph type="sldNum" sz="quarter" idx="12"/>
          </p:nvPr>
        </p:nvSpPr>
        <p:spPr/>
        <p:txBody>
          <a:bodyPr/>
          <a:lstStyle/>
          <a:p>
            <a:fld id="{EE71F873-F8BC-4237-BFFC-DD39D3787CA1}" type="slidenum">
              <a:rPr lang="en-US" smtClean="0"/>
              <a:pPr/>
              <a:t>60</a:t>
            </a:fld>
            <a:endParaRPr lang="en-US"/>
          </a:p>
        </p:txBody>
      </p:sp>
    </p:spTree>
    <p:extLst>
      <p:ext uri="{BB962C8B-B14F-4D97-AF65-F5344CB8AC3E}">
        <p14:creationId xmlns:p14="http://schemas.microsoft.com/office/powerpoint/2010/main" xmlns="" val="223220057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Core Functions</a:t>
            </a:r>
            <a:endParaRPr lang="en-US" dirty="0"/>
          </a:p>
        </p:txBody>
      </p:sp>
      <p:sp>
        <p:nvSpPr>
          <p:cNvPr id="3" name="Content Placeholder 2"/>
          <p:cNvSpPr>
            <a:spLocks noGrp="1"/>
          </p:cNvSpPr>
          <p:nvPr>
            <p:ph idx="1"/>
          </p:nvPr>
        </p:nvSpPr>
        <p:spPr/>
        <p:txBody>
          <a:bodyPr/>
          <a:lstStyle/>
          <a:p>
            <a:r>
              <a:rPr lang="en-US" dirty="0"/>
              <a:t>(a) the primary functions including issue of notes, regulation and supervision of the financial system, bankers’ bank, lender of the last resort, banker to Government, and conduct of monetary policy, and </a:t>
            </a:r>
          </a:p>
        </p:txBody>
      </p:sp>
      <p:sp>
        <p:nvSpPr>
          <p:cNvPr id="4" name="Slide Number Placeholder 3"/>
          <p:cNvSpPr>
            <a:spLocks noGrp="1"/>
          </p:cNvSpPr>
          <p:nvPr>
            <p:ph type="sldNum" sz="quarter" idx="12"/>
          </p:nvPr>
        </p:nvSpPr>
        <p:spPr/>
        <p:txBody>
          <a:bodyPr/>
          <a:lstStyle/>
          <a:p>
            <a:fld id="{EE71F873-F8BC-4237-BFFC-DD39D3787CA1}" type="slidenum">
              <a:rPr lang="en-US" smtClean="0"/>
              <a:pPr/>
              <a:t>61</a:t>
            </a:fld>
            <a:endParaRPr lang="en-US"/>
          </a:p>
        </p:txBody>
      </p:sp>
    </p:spTree>
    <p:extLst>
      <p:ext uri="{BB962C8B-B14F-4D97-AF65-F5344CB8AC3E}">
        <p14:creationId xmlns:p14="http://schemas.microsoft.com/office/powerpoint/2010/main" xmlns="" val="21976891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Core Functions (Contd.)</a:t>
            </a:r>
            <a:endParaRPr lang="en-US" dirty="0"/>
          </a:p>
        </p:txBody>
      </p:sp>
      <p:sp>
        <p:nvSpPr>
          <p:cNvPr id="3" name="Content Placeholder 2"/>
          <p:cNvSpPr>
            <a:spLocks noGrp="1"/>
          </p:cNvSpPr>
          <p:nvPr>
            <p:ph idx="1"/>
          </p:nvPr>
        </p:nvSpPr>
        <p:spPr/>
        <p:txBody>
          <a:bodyPr/>
          <a:lstStyle/>
          <a:p>
            <a:r>
              <a:rPr lang="en-US" dirty="0"/>
              <a:t>(b) the secondary functions including the agency functions like management of public debt, management of foreign exchange, etc., and other functions like advising the government on policy matters and maintaining close relationships with international financial institutions.</a:t>
            </a:r>
          </a:p>
        </p:txBody>
      </p:sp>
      <p:sp>
        <p:nvSpPr>
          <p:cNvPr id="4" name="Slide Number Placeholder 3"/>
          <p:cNvSpPr>
            <a:spLocks noGrp="1"/>
          </p:cNvSpPr>
          <p:nvPr>
            <p:ph type="sldNum" sz="quarter" idx="12"/>
          </p:nvPr>
        </p:nvSpPr>
        <p:spPr/>
        <p:txBody>
          <a:bodyPr/>
          <a:lstStyle/>
          <a:p>
            <a:fld id="{EE71F873-F8BC-4237-BFFC-DD39D3787CA1}" type="slidenum">
              <a:rPr lang="en-US" smtClean="0"/>
              <a:pPr/>
              <a:t>62</a:t>
            </a:fld>
            <a:endParaRPr lang="en-US"/>
          </a:p>
        </p:txBody>
      </p:sp>
    </p:spTree>
    <p:extLst>
      <p:ext uri="{BB962C8B-B14F-4D97-AF65-F5344CB8AC3E}">
        <p14:creationId xmlns:p14="http://schemas.microsoft.com/office/powerpoint/2010/main" xmlns="" val="116508462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Core Functions (Contd.)</a:t>
            </a:r>
            <a:endParaRPr lang="en-US" dirty="0"/>
          </a:p>
        </p:txBody>
      </p:sp>
      <p:sp>
        <p:nvSpPr>
          <p:cNvPr id="3" name="Content Placeholder 2"/>
          <p:cNvSpPr>
            <a:spLocks noGrp="1"/>
          </p:cNvSpPr>
          <p:nvPr>
            <p:ph idx="1"/>
          </p:nvPr>
        </p:nvSpPr>
        <p:spPr/>
        <p:txBody>
          <a:bodyPr/>
          <a:lstStyle/>
          <a:p>
            <a:r>
              <a:rPr lang="en-US" dirty="0"/>
              <a:t>The non-traditional or promotional functions, performed by the State Bank include development of financial framework, </a:t>
            </a:r>
            <a:r>
              <a:rPr lang="en-US" dirty="0" smtClean="0"/>
              <a:t>institutionalization </a:t>
            </a:r>
            <a:r>
              <a:rPr lang="en-US" dirty="0"/>
              <a:t>of savings and investment, provision of training facilities to bankers, and provision of credit to priority sectors. </a:t>
            </a:r>
          </a:p>
        </p:txBody>
      </p:sp>
      <p:sp>
        <p:nvSpPr>
          <p:cNvPr id="4" name="Slide Number Placeholder 3"/>
          <p:cNvSpPr>
            <a:spLocks noGrp="1"/>
          </p:cNvSpPr>
          <p:nvPr>
            <p:ph type="sldNum" sz="quarter" idx="12"/>
          </p:nvPr>
        </p:nvSpPr>
        <p:spPr/>
        <p:txBody>
          <a:bodyPr/>
          <a:lstStyle/>
          <a:p>
            <a:fld id="{EE71F873-F8BC-4237-BFFC-DD39D3787CA1}" type="slidenum">
              <a:rPr lang="en-US" smtClean="0"/>
              <a:pPr/>
              <a:t>63</a:t>
            </a:fld>
            <a:endParaRPr lang="en-US"/>
          </a:p>
        </p:txBody>
      </p:sp>
    </p:spTree>
    <p:extLst>
      <p:ext uri="{BB962C8B-B14F-4D97-AF65-F5344CB8AC3E}">
        <p14:creationId xmlns:p14="http://schemas.microsoft.com/office/powerpoint/2010/main" xmlns="" val="22027118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Core Functions (Contd.)</a:t>
            </a:r>
            <a:endParaRPr lang="en-US" dirty="0"/>
          </a:p>
        </p:txBody>
      </p:sp>
      <p:sp>
        <p:nvSpPr>
          <p:cNvPr id="3" name="Content Placeholder 2"/>
          <p:cNvSpPr>
            <a:spLocks noGrp="1"/>
          </p:cNvSpPr>
          <p:nvPr>
            <p:ph idx="1"/>
          </p:nvPr>
        </p:nvSpPr>
        <p:spPr/>
        <p:txBody>
          <a:bodyPr/>
          <a:lstStyle/>
          <a:p>
            <a:r>
              <a:rPr lang="en-US" dirty="0"/>
              <a:t>The State Bank also has been playing an active part in the process of </a:t>
            </a:r>
            <a:r>
              <a:rPr lang="en-US" dirty="0" err="1"/>
              <a:t>islamization</a:t>
            </a:r>
            <a:r>
              <a:rPr lang="en-US" dirty="0"/>
              <a:t> of the banking system. </a:t>
            </a:r>
            <a:endParaRPr lang="en-US" dirty="0" smtClean="0"/>
          </a:p>
        </p:txBody>
      </p:sp>
      <p:sp>
        <p:nvSpPr>
          <p:cNvPr id="4" name="Slide Number Placeholder 3"/>
          <p:cNvSpPr>
            <a:spLocks noGrp="1"/>
          </p:cNvSpPr>
          <p:nvPr>
            <p:ph type="sldNum" sz="quarter" idx="12"/>
          </p:nvPr>
        </p:nvSpPr>
        <p:spPr/>
        <p:txBody>
          <a:bodyPr/>
          <a:lstStyle/>
          <a:p>
            <a:fld id="{EE71F873-F8BC-4237-BFFC-DD39D3787CA1}" type="slidenum">
              <a:rPr lang="en-US" smtClean="0"/>
              <a:pPr/>
              <a:t>64</a:t>
            </a:fld>
            <a:endParaRPr lang="en-US"/>
          </a:p>
        </p:txBody>
      </p:sp>
    </p:spTree>
    <p:extLst>
      <p:ext uri="{BB962C8B-B14F-4D97-AF65-F5344CB8AC3E}">
        <p14:creationId xmlns:p14="http://schemas.microsoft.com/office/powerpoint/2010/main" xmlns="" val="30534740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Main Responsibilities of The State Bank</a:t>
            </a:r>
            <a:endParaRPr lang="en-US" dirty="0"/>
          </a:p>
        </p:txBody>
      </p:sp>
      <p:sp>
        <p:nvSpPr>
          <p:cNvPr id="3" name="Content Placeholder 2"/>
          <p:cNvSpPr>
            <a:spLocks noGrp="1"/>
          </p:cNvSpPr>
          <p:nvPr>
            <p:ph idx="1"/>
          </p:nvPr>
        </p:nvSpPr>
        <p:spPr/>
        <p:txBody>
          <a:bodyPr/>
          <a:lstStyle/>
          <a:p>
            <a:r>
              <a:rPr lang="en-US" dirty="0" smtClean="0"/>
              <a:t>The main functions and responsibilities of the State Bank can be broadly categorized as under.</a:t>
            </a:r>
          </a:p>
          <a:p>
            <a:pPr marL="914400" lvl="1" indent="-514350">
              <a:buFont typeface="+mj-lt"/>
              <a:buAutoNum type="arabicPeriod"/>
            </a:pPr>
            <a:r>
              <a:rPr lang="en-US" dirty="0" smtClean="0"/>
              <a:t>Regulation of Liquidity</a:t>
            </a:r>
          </a:p>
          <a:p>
            <a:pPr marL="914400" lvl="1" indent="-514350">
              <a:buFont typeface="+mj-lt"/>
              <a:buAutoNum type="arabicPeriod"/>
            </a:pPr>
            <a:r>
              <a:rPr lang="en-US" dirty="0" smtClean="0"/>
              <a:t>Ensuring the soundness of financial system</a:t>
            </a:r>
          </a:p>
          <a:p>
            <a:pPr marL="914400" lvl="1" indent="-514350">
              <a:buFont typeface="+mj-lt"/>
              <a:buAutoNum type="arabicPeriod"/>
            </a:pPr>
            <a:r>
              <a:rPr lang="en-US" dirty="0" smtClean="0"/>
              <a:t>Exchange rate management and balance of payments</a:t>
            </a:r>
            <a:endParaRPr lang="en-US" dirty="0"/>
          </a:p>
        </p:txBody>
      </p:sp>
      <p:sp>
        <p:nvSpPr>
          <p:cNvPr id="4" name="Slide Number Placeholder 3"/>
          <p:cNvSpPr>
            <a:spLocks noGrp="1"/>
          </p:cNvSpPr>
          <p:nvPr>
            <p:ph type="sldNum" sz="quarter" idx="12"/>
          </p:nvPr>
        </p:nvSpPr>
        <p:spPr/>
        <p:txBody>
          <a:bodyPr/>
          <a:lstStyle/>
          <a:p>
            <a:fld id="{EE71F873-F8BC-4237-BFFC-DD39D3787CA1}" type="slidenum">
              <a:rPr lang="en-US" smtClean="0"/>
              <a:pPr/>
              <a:t>65</a:t>
            </a:fld>
            <a:endParaRPr lang="en-US"/>
          </a:p>
        </p:txBody>
      </p:sp>
    </p:spTree>
    <p:extLst>
      <p:ext uri="{BB962C8B-B14F-4D97-AF65-F5344CB8AC3E}">
        <p14:creationId xmlns:p14="http://schemas.microsoft.com/office/powerpoint/2010/main" xmlns="" val="42459425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ROLE OF STATE BANK</a:t>
            </a:r>
          </a:p>
        </p:txBody>
      </p:sp>
      <p:sp>
        <p:nvSpPr>
          <p:cNvPr id="3" name="Content Placeholder 2"/>
          <p:cNvSpPr>
            <a:spLocks noGrp="1"/>
          </p:cNvSpPr>
          <p:nvPr>
            <p:ph idx="1"/>
          </p:nvPr>
        </p:nvSpPr>
        <p:spPr/>
        <p:txBody>
          <a:bodyPr>
            <a:normAutofit lnSpcReduction="10000"/>
          </a:bodyPr>
          <a:lstStyle/>
          <a:p>
            <a:r>
              <a:rPr lang="en-US" dirty="0"/>
              <a:t>The responsibility of a Central Bank in a developing country goes well beyond the regulatory duties of managing the monetary policy in order to achieve the macro-economic goals. This role covers not only the development of important components of monetary and capital markets but also to assist the process of economic growth and promote the fuller </a:t>
            </a:r>
            <a:r>
              <a:rPr lang="en-US" dirty="0" smtClean="0"/>
              <a:t>utilization </a:t>
            </a:r>
            <a:r>
              <a:rPr lang="en-US" dirty="0"/>
              <a:t>of a country’s resources.</a:t>
            </a:r>
          </a:p>
        </p:txBody>
      </p:sp>
      <p:sp>
        <p:nvSpPr>
          <p:cNvPr id="4" name="Slide Number Placeholder 3"/>
          <p:cNvSpPr>
            <a:spLocks noGrp="1"/>
          </p:cNvSpPr>
          <p:nvPr>
            <p:ph type="sldNum" sz="quarter" idx="12"/>
          </p:nvPr>
        </p:nvSpPr>
        <p:spPr/>
        <p:txBody>
          <a:bodyPr/>
          <a:lstStyle/>
          <a:p>
            <a:fld id="{EE71F873-F8BC-4237-BFFC-DD39D3787CA1}" type="slidenum">
              <a:rPr lang="en-US" smtClean="0"/>
              <a:pPr/>
              <a:t>66</a:t>
            </a:fld>
            <a:endParaRPr lang="en-US"/>
          </a:p>
        </p:txBody>
      </p:sp>
    </p:spTree>
    <p:extLst>
      <p:ext uri="{BB962C8B-B14F-4D97-AF65-F5344CB8AC3E}">
        <p14:creationId xmlns:p14="http://schemas.microsoft.com/office/powerpoint/2010/main" xmlns="" val="374534411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DEVELOPMENTAL ROLE OF STATE BANK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Bank’s participation in the development process has been in the form of rehabilitation of banking system in Pakistan, development of new financial institutions and debt instruments in order to promote financial intermediation, establishment of Development Financial Institutions (DFIs), directing the use of credit according to selected development priorities, providing </a:t>
            </a:r>
            <a:r>
              <a:rPr lang="en-US" dirty="0" smtClean="0"/>
              <a:t>subsidized </a:t>
            </a:r>
            <a:r>
              <a:rPr lang="en-US" dirty="0"/>
              <a:t>credit, and development of the capital market. </a:t>
            </a:r>
          </a:p>
        </p:txBody>
      </p:sp>
      <p:sp>
        <p:nvSpPr>
          <p:cNvPr id="4" name="Slide Number Placeholder 3"/>
          <p:cNvSpPr>
            <a:spLocks noGrp="1"/>
          </p:cNvSpPr>
          <p:nvPr>
            <p:ph type="sldNum" sz="quarter" idx="12"/>
          </p:nvPr>
        </p:nvSpPr>
        <p:spPr/>
        <p:txBody>
          <a:bodyPr/>
          <a:lstStyle/>
          <a:p>
            <a:fld id="{EE71F873-F8BC-4237-BFFC-DD39D3787CA1}" type="slidenum">
              <a:rPr lang="en-US" smtClean="0"/>
              <a:pPr/>
              <a:t>67</a:t>
            </a:fld>
            <a:endParaRPr lang="en-US"/>
          </a:p>
        </p:txBody>
      </p:sp>
    </p:spTree>
    <p:extLst>
      <p:ext uri="{BB962C8B-B14F-4D97-AF65-F5344CB8AC3E}">
        <p14:creationId xmlns:p14="http://schemas.microsoft.com/office/powerpoint/2010/main" xmlns="" val="3257655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Tree>
    <p:extLst>
      <p:ext uri="{BB962C8B-B14F-4D97-AF65-F5344CB8AC3E}">
        <p14:creationId xmlns:p14="http://schemas.microsoft.com/office/powerpoint/2010/main" xmlns="" val="31136299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2758</Words>
  <Application>Microsoft Office PowerPoint</Application>
  <PresentationFormat>On-screen Show (4:3)</PresentationFormat>
  <Paragraphs>241</Paragraphs>
  <Slides>68</Slides>
  <Notes>1</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Office Theme</vt:lpstr>
      <vt:lpstr>MBF-705 LEGAL AND REGULATORY ASPECTS OF BANKING SUPERVISION</vt:lpstr>
      <vt:lpstr>Revision session 2</vt:lpstr>
      <vt:lpstr>Slide 3</vt:lpstr>
      <vt:lpstr>Basel II</vt:lpstr>
      <vt:lpstr>Basel II (Contd.)</vt:lpstr>
      <vt:lpstr>Basel II (Contd.)</vt:lpstr>
      <vt:lpstr>The accord in operation</vt:lpstr>
      <vt:lpstr>Basel II and the global financial crisis</vt:lpstr>
      <vt:lpstr>Basel II and the global financial crisis (Contd.)</vt:lpstr>
      <vt:lpstr>Policy goals of Regulation</vt:lpstr>
      <vt:lpstr>Policy goals of Regulation (Contd.)</vt:lpstr>
      <vt:lpstr>SECTION 3</vt:lpstr>
      <vt:lpstr>The Four Approaches to Financial Supervision</vt:lpstr>
      <vt:lpstr>1. The Institutional Approach</vt:lpstr>
      <vt:lpstr>CASE-Example-China (Contd.)</vt:lpstr>
      <vt:lpstr>2. The Functional Approach</vt:lpstr>
      <vt:lpstr>CASE-Example-France</vt:lpstr>
      <vt:lpstr>3. The Integrated Approach</vt:lpstr>
      <vt:lpstr>3. The Integrated Approach (Contd.)</vt:lpstr>
      <vt:lpstr>CASE-Example-The United Kingdom</vt:lpstr>
      <vt:lpstr>CASE-Example-The United Kingdom (Contd.)</vt:lpstr>
      <vt:lpstr>CASE-Example-The United Kingdom (Contd.)</vt:lpstr>
      <vt:lpstr>4. The Twin Peaks Approach</vt:lpstr>
      <vt:lpstr>4. The Twin Peaks Approach (Contd.)</vt:lpstr>
      <vt:lpstr>CASE-Example-Australia</vt:lpstr>
      <vt:lpstr>CASE-Example-Australia (Contd.)</vt:lpstr>
      <vt:lpstr>CASE-Example-Australia (Contd.)</vt:lpstr>
      <vt:lpstr>Over-regulation</vt:lpstr>
      <vt:lpstr>Over-regulation (Contd.)</vt:lpstr>
      <vt:lpstr>Over-regulation (Contd.)</vt:lpstr>
      <vt:lpstr>Universal functions</vt:lpstr>
      <vt:lpstr>Universal functions (Contd.)</vt:lpstr>
      <vt:lpstr>Universal functions (Contd.)</vt:lpstr>
      <vt:lpstr>Role of the central bank</vt:lpstr>
      <vt:lpstr>Role of the central bank (Contd.)</vt:lpstr>
      <vt:lpstr>Governance Structure of State Bank of Pakistan</vt:lpstr>
      <vt:lpstr>Governance Structure of State Bank of Pakistan</vt:lpstr>
      <vt:lpstr>Governance Structure of State Bank of Pakistan (Contd.)</vt:lpstr>
      <vt:lpstr>Governance Structure of State Bank of Pakistan (Contd.)</vt:lpstr>
      <vt:lpstr>Governance Structure of State Bank of Pakistan (Contd.)</vt:lpstr>
      <vt:lpstr>Central Board of Directors</vt:lpstr>
      <vt:lpstr>Corporate Secretary</vt:lpstr>
      <vt:lpstr>Committees of the Central Board</vt:lpstr>
      <vt:lpstr>i) Committee on Audit (Contd.)</vt:lpstr>
      <vt:lpstr>ii) Committee on Investment (Contd.)</vt:lpstr>
      <vt:lpstr>ii) Committee on Investment (Contd.)</vt:lpstr>
      <vt:lpstr>iii) Committee on Building Projects (Contd.)</vt:lpstr>
      <vt:lpstr>iii) Committee on Building Projects (Contd.)</vt:lpstr>
      <vt:lpstr>iv) Committee on Human Resources (Contd.)</vt:lpstr>
      <vt:lpstr>v) Committee on Monetary and Credit Policies (Contd.)</vt:lpstr>
      <vt:lpstr>Management Structure</vt:lpstr>
      <vt:lpstr>Management Structure (Contd.)</vt:lpstr>
      <vt:lpstr>Management Structure (Contd.)</vt:lpstr>
      <vt:lpstr>Management Structure (Contd.)</vt:lpstr>
      <vt:lpstr>Other Major Management Committees:</vt:lpstr>
      <vt:lpstr>SBP SUBSIDERIES</vt:lpstr>
      <vt:lpstr>Core Functions of State Bank of Pakistan (Contd.)</vt:lpstr>
      <vt:lpstr>Core Functions of State Bank of Pakistan (Contd.)</vt:lpstr>
      <vt:lpstr>Core Functions of State Bank of Pakistan (Contd.)</vt:lpstr>
      <vt:lpstr>Core Functions of State Bank of Pakistan (Contd.)</vt:lpstr>
      <vt:lpstr>Classification of Core Functions</vt:lpstr>
      <vt:lpstr>Classification of Core Functions (Contd.)</vt:lpstr>
      <vt:lpstr>Classification of Core Functions (Contd.)</vt:lpstr>
      <vt:lpstr>Classification of Core Functions (Contd.)</vt:lpstr>
      <vt:lpstr>Main Responsibilities of The State Bank</vt:lpstr>
      <vt:lpstr>DEVELOPMENTAL ROLE OF STATE BANK</vt:lpstr>
      <vt:lpstr>DEVELOPMENTAL ROLE OF STATE BANK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MBF-705 LEGAL AND REGULATORY ASPECTS OF BANKING SUPERVISION</dc:title>
  <dc:creator>Usman</dc:creator>
  <cp:lastModifiedBy>Administrator</cp:lastModifiedBy>
  <cp:revision>3</cp:revision>
  <dcterms:created xsi:type="dcterms:W3CDTF">2013-12-04T07:26:39Z</dcterms:created>
  <dcterms:modified xsi:type="dcterms:W3CDTF">2013-12-04T09:15:28Z</dcterms:modified>
</cp:coreProperties>
</file>