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ink/ink1.xml" ContentType="application/inkml+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450" r:id="rId2"/>
    <p:sldId id="449" r:id="rId3"/>
    <p:sldId id="448"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1" r:id="rId18"/>
    <p:sldId id="275" r:id="rId19"/>
    <p:sldId id="272" r:id="rId20"/>
    <p:sldId id="273" r:id="rId21"/>
    <p:sldId id="276" r:id="rId22"/>
    <p:sldId id="277" r:id="rId23"/>
    <p:sldId id="278" r:id="rId24"/>
    <p:sldId id="279" r:id="rId25"/>
    <p:sldId id="280" r:id="rId26"/>
    <p:sldId id="281" r:id="rId27"/>
    <p:sldId id="282"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18" r:id="rId53"/>
    <p:sldId id="319" r:id="rId54"/>
    <p:sldId id="320" r:id="rId55"/>
    <p:sldId id="321" r:id="rId56"/>
    <p:sldId id="324" r:id="rId57"/>
    <p:sldId id="451"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25T07:49:45.85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474C00F-AC7D-4521-AB92-024F2AE38E15}" type="datetimeFigureOut">
              <a:rPr lang="en-US" smtClean="0"/>
              <a:pPr/>
              <a:t>12/4/2013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F7EE976-5AEF-4DC2-B9F8-E9E5E63AB6FC}" type="slidenum">
              <a:rPr lang="en-US" smtClean="0"/>
              <a:pPr/>
              <a:t>‹#›</a:t>
            </a:fld>
            <a:endParaRPr lang="en-US"/>
          </a:p>
        </p:txBody>
      </p:sp>
    </p:spTree>
    <p:extLst>
      <p:ext uri="{BB962C8B-B14F-4D97-AF65-F5344CB8AC3E}">
        <p14:creationId xmlns:p14="http://schemas.microsoft.com/office/powerpoint/2010/main" xmlns="" val="3458620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
        <p:nvSpPr>
          <p:cNvPr id="67588" name="Slide Number Placeholder 3"/>
          <p:cNvSpPr txBox="1">
            <a:spLocks noGrp="1"/>
          </p:cNvSpPr>
          <p:nvPr/>
        </p:nvSpPr>
        <p:spPr bwMode="auto">
          <a:xfrm>
            <a:off x="3884414" y="8685894"/>
            <a:ext cx="2972098" cy="4565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2" tIns="45716" rIns="91432" bIns="45716" anchor="b"/>
          <a:lstStyle>
            <a:lvl1pPr defTabSz="966788" eaLnBrk="0" hangingPunct="0">
              <a:defRPr sz="3200">
                <a:solidFill>
                  <a:schemeClr val="tx1"/>
                </a:solidFill>
                <a:latin typeface="Arial" pitchFamily="34" charset="0"/>
              </a:defRPr>
            </a:lvl1pPr>
            <a:lvl2pPr marL="742950" indent="-285750" defTabSz="966788" eaLnBrk="0" hangingPunct="0">
              <a:defRPr sz="3200">
                <a:solidFill>
                  <a:schemeClr val="tx1"/>
                </a:solidFill>
                <a:latin typeface="Arial" pitchFamily="34" charset="0"/>
              </a:defRPr>
            </a:lvl2pPr>
            <a:lvl3pPr marL="1143000" indent="-228600" defTabSz="966788" eaLnBrk="0" hangingPunct="0">
              <a:defRPr sz="3200">
                <a:solidFill>
                  <a:schemeClr val="tx1"/>
                </a:solidFill>
                <a:latin typeface="Arial" pitchFamily="34" charset="0"/>
              </a:defRPr>
            </a:lvl3pPr>
            <a:lvl4pPr marL="1600200" indent="-228600" defTabSz="966788" eaLnBrk="0" hangingPunct="0">
              <a:defRPr sz="3200">
                <a:solidFill>
                  <a:schemeClr val="tx1"/>
                </a:solidFill>
                <a:latin typeface="Arial" pitchFamily="34" charset="0"/>
              </a:defRPr>
            </a:lvl4pPr>
            <a:lvl5pPr marL="2057400" indent="-228600" defTabSz="966788" eaLnBrk="0" hangingPunct="0">
              <a:defRPr sz="3200">
                <a:solidFill>
                  <a:schemeClr val="tx1"/>
                </a:solidFill>
                <a:latin typeface="Arial" pitchFamily="34" charset="0"/>
              </a:defRPr>
            </a:lvl5pPr>
            <a:lvl6pPr marL="2514600" indent="-228600" defTabSz="966788" eaLnBrk="0" fontAlgn="base" hangingPunct="0">
              <a:spcBef>
                <a:spcPct val="0"/>
              </a:spcBef>
              <a:spcAft>
                <a:spcPct val="0"/>
              </a:spcAft>
              <a:defRPr sz="3200">
                <a:solidFill>
                  <a:schemeClr val="tx1"/>
                </a:solidFill>
                <a:latin typeface="Arial" pitchFamily="34" charset="0"/>
              </a:defRPr>
            </a:lvl6pPr>
            <a:lvl7pPr marL="2971800" indent="-228600" defTabSz="966788" eaLnBrk="0" fontAlgn="base" hangingPunct="0">
              <a:spcBef>
                <a:spcPct val="0"/>
              </a:spcBef>
              <a:spcAft>
                <a:spcPct val="0"/>
              </a:spcAft>
              <a:defRPr sz="3200">
                <a:solidFill>
                  <a:schemeClr val="tx1"/>
                </a:solidFill>
                <a:latin typeface="Arial" pitchFamily="34" charset="0"/>
              </a:defRPr>
            </a:lvl7pPr>
            <a:lvl8pPr marL="3429000" indent="-228600" defTabSz="966788" eaLnBrk="0" fontAlgn="base" hangingPunct="0">
              <a:spcBef>
                <a:spcPct val="0"/>
              </a:spcBef>
              <a:spcAft>
                <a:spcPct val="0"/>
              </a:spcAft>
              <a:defRPr sz="3200">
                <a:solidFill>
                  <a:schemeClr val="tx1"/>
                </a:solidFill>
                <a:latin typeface="Arial" pitchFamily="34" charset="0"/>
              </a:defRPr>
            </a:lvl8pPr>
            <a:lvl9pPr marL="3886200" indent="-228600" defTabSz="966788" eaLnBrk="0" fontAlgn="base" hangingPunct="0">
              <a:spcBef>
                <a:spcPct val="0"/>
              </a:spcBef>
              <a:spcAft>
                <a:spcPct val="0"/>
              </a:spcAft>
              <a:defRPr sz="3200">
                <a:solidFill>
                  <a:schemeClr val="tx1"/>
                </a:solidFill>
                <a:latin typeface="Arial" pitchFamily="34" charset="0"/>
              </a:defRPr>
            </a:lvl9pPr>
          </a:lstStyle>
          <a:p>
            <a:pPr algn="r" eaLnBrk="1" hangingPunct="1"/>
            <a:fld id="{3D7234B1-0D9E-4CF5-A7AC-D7E68F88B945}" type="slidenum">
              <a:rPr lang="en-US" sz="1200"/>
              <a:pPr algn="r" eaLnBrk="1" hangingPunct="1"/>
              <a:t>13</a:t>
            </a:fld>
            <a:endParaRPr 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
        <p:nvSpPr>
          <p:cNvPr id="68612" name="Slide Number Placeholder 3"/>
          <p:cNvSpPr txBox="1">
            <a:spLocks noGrp="1"/>
          </p:cNvSpPr>
          <p:nvPr/>
        </p:nvSpPr>
        <p:spPr bwMode="auto">
          <a:xfrm>
            <a:off x="3884414" y="8685894"/>
            <a:ext cx="2972098" cy="4565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2" tIns="45716" rIns="91432" bIns="45716" anchor="b"/>
          <a:lstStyle>
            <a:lvl1pPr defTabSz="966788" eaLnBrk="0" hangingPunct="0">
              <a:defRPr sz="3200">
                <a:solidFill>
                  <a:schemeClr val="tx1"/>
                </a:solidFill>
                <a:latin typeface="Arial" pitchFamily="34" charset="0"/>
              </a:defRPr>
            </a:lvl1pPr>
            <a:lvl2pPr marL="742950" indent="-285750" defTabSz="966788" eaLnBrk="0" hangingPunct="0">
              <a:defRPr sz="3200">
                <a:solidFill>
                  <a:schemeClr val="tx1"/>
                </a:solidFill>
                <a:latin typeface="Arial" pitchFamily="34" charset="0"/>
              </a:defRPr>
            </a:lvl2pPr>
            <a:lvl3pPr marL="1143000" indent="-228600" defTabSz="966788" eaLnBrk="0" hangingPunct="0">
              <a:defRPr sz="3200">
                <a:solidFill>
                  <a:schemeClr val="tx1"/>
                </a:solidFill>
                <a:latin typeface="Arial" pitchFamily="34" charset="0"/>
              </a:defRPr>
            </a:lvl3pPr>
            <a:lvl4pPr marL="1600200" indent="-228600" defTabSz="966788" eaLnBrk="0" hangingPunct="0">
              <a:defRPr sz="3200">
                <a:solidFill>
                  <a:schemeClr val="tx1"/>
                </a:solidFill>
                <a:latin typeface="Arial" pitchFamily="34" charset="0"/>
              </a:defRPr>
            </a:lvl4pPr>
            <a:lvl5pPr marL="2057400" indent="-228600" defTabSz="966788" eaLnBrk="0" hangingPunct="0">
              <a:defRPr sz="3200">
                <a:solidFill>
                  <a:schemeClr val="tx1"/>
                </a:solidFill>
                <a:latin typeface="Arial" pitchFamily="34" charset="0"/>
              </a:defRPr>
            </a:lvl5pPr>
            <a:lvl6pPr marL="2514600" indent="-228600" defTabSz="966788" eaLnBrk="0" fontAlgn="base" hangingPunct="0">
              <a:spcBef>
                <a:spcPct val="0"/>
              </a:spcBef>
              <a:spcAft>
                <a:spcPct val="0"/>
              </a:spcAft>
              <a:defRPr sz="3200">
                <a:solidFill>
                  <a:schemeClr val="tx1"/>
                </a:solidFill>
                <a:latin typeface="Arial" pitchFamily="34" charset="0"/>
              </a:defRPr>
            </a:lvl6pPr>
            <a:lvl7pPr marL="2971800" indent="-228600" defTabSz="966788" eaLnBrk="0" fontAlgn="base" hangingPunct="0">
              <a:spcBef>
                <a:spcPct val="0"/>
              </a:spcBef>
              <a:spcAft>
                <a:spcPct val="0"/>
              </a:spcAft>
              <a:defRPr sz="3200">
                <a:solidFill>
                  <a:schemeClr val="tx1"/>
                </a:solidFill>
                <a:latin typeface="Arial" pitchFamily="34" charset="0"/>
              </a:defRPr>
            </a:lvl7pPr>
            <a:lvl8pPr marL="3429000" indent="-228600" defTabSz="966788" eaLnBrk="0" fontAlgn="base" hangingPunct="0">
              <a:spcBef>
                <a:spcPct val="0"/>
              </a:spcBef>
              <a:spcAft>
                <a:spcPct val="0"/>
              </a:spcAft>
              <a:defRPr sz="3200">
                <a:solidFill>
                  <a:schemeClr val="tx1"/>
                </a:solidFill>
                <a:latin typeface="Arial" pitchFamily="34" charset="0"/>
              </a:defRPr>
            </a:lvl8pPr>
            <a:lvl9pPr marL="3886200" indent="-228600" defTabSz="966788" eaLnBrk="0" fontAlgn="base" hangingPunct="0">
              <a:spcBef>
                <a:spcPct val="0"/>
              </a:spcBef>
              <a:spcAft>
                <a:spcPct val="0"/>
              </a:spcAft>
              <a:defRPr sz="3200">
                <a:solidFill>
                  <a:schemeClr val="tx1"/>
                </a:solidFill>
                <a:latin typeface="Arial" pitchFamily="34" charset="0"/>
              </a:defRPr>
            </a:lvl9pPr>
          </a:lstStyle>
          <a:p>
            <a:pPr algn="r" eaLnBrk="1" hangingPunct="1"/>
            <a:fld id="{8E410EE7-B3DB-4903-B9A7-5FB586028C16}" type="slidenum">
              <a:rPr lang="en-US" sz="1200"/>
              <a:pPr algn="r" eaLnBrk="1" hangingPunct="1"/>
              <a:t>14</a:t>
            </a:fld>
            <a:endParaRPr 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
        <p:nvSpPr>
          <p:cNvPr id="69636" name="Slide Number Placeholder 3"/>
          <p:cNvSpPr txBox="1">
            <a:spLocks noGrp="1"/>
          </p:cNvSpPr>
          <p:nvPr/>
        </p:nvSpPr>
        <p:spPr bwMode="auto">
          <a:xfrm>
            <a:off x="3884414" y="8685894"/>
            <a:ext cx="2972098" cy="4565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2" tIns="45716" rIns="91432" bIns="45716" anchor="b"/>
          <a:lstStyle>
            <a:lvl1pPr defTabSz="966788" eaLnBrk="0" hangingPunct="0">
              <a:defRPr sz="3200">
                <a:solidFill>
                  <a:schemeClr val="tx1"/>
                </a:solidFill>
                <a:latin typeface="Arial" pitchFamily="34" charset="0"/>
              </a:defRPr>
            </a:lvl1pPr>
            <a:lvl2pPr marL="742950" indent="-285750" defTabSz="966788" eaLnBrk="0" hangingPunct="0">
              <a:defRPr sz="3200">
                <a:solidFill>
                  <a:schemeClr val="tx1"/>
                </a:solidFill>
                <a:latin typeface="Arial" pitchFamily="34" charset="0"/>
              </a:defRPr>
            </a:lvl2pPr>
            <a:lvl3pPr marL="1143000" indent="-228600" defTabSz="966788" eaLnBrk="0" hangingPunct="0">
              <a:defRPr sz="3200">
                <a:solidFill>
                  <a:schemeClr val="tx1"/>
                </a:solidFill>
                <a:latin typeface="Arial" pitchFamily="34" charset="0"/>
              </a:defRPr>
            </a:lvl3pPr>
            <a:lvl4pPr marL="1600200" indent="-228600" defTabSz="966788" eaLnBrk="0" hangingPunct="0">
              <a:defRPr sz="3200">
                <a:solidFill>
                  <a:schemeClr val="tx1"/>
                </a:solidFill>
                <a:latin typeface="Arial" pitchFamily="34" charset="0"/>
              </a:defRPr>
            </a:lvl4pPr>
            <a:lvl5pPr marL="2057400" indent="-228600" defTabSz="966788" eaLnBrk="0" hangingPunct="0">
              <a:defRPr sz="3200">
                <a:solidFill>
                  <a:schemeClr val="tx1"/>
                </a:solidFill>
                <a:latin typeface="Arial" pitchFamily="34" charset="0"/>
              </a:defRPr>
            </a:lvl5pPr>
            <a:lvl6pPr marL="2514600" indent="-228600" defTabSz="966788" eaLnBrk="0" fontAlgn="base" hangingPunct="0">
              <a:spcBef>
                <a:spcPct val="0"/>
              </a:spcBef>
              <a:spcAft>
                <a:spcPct val="0"/>
              </a:spcAft>
              <a:defRPr sz="3200">
                <a:solidFill>
                  <a:schemeClr val="tx1"/>
                </a:solidFill>
                <a:latin typeface="Arial" pitchFamily="34" charset="0"/>
              </a:defRPr>
            </a:lvl6pPr>
            <a:lvl7pPr marL="2971800" indent="-228600" defTabSz="966788" eaLnBrk="0" fontAlgn="base" hangingPunct="0">
              <a:spcBef>
                <a:spcPct val="0"/>
              </a:spcBef>
              <a:spcAft>
                <a:spcPct val="0"/>
              </a:spcAft>
              <a:defRPr sz="3200">
                <a:solidFill>
                  <a:schemeClr val="tx1"/>
                </a:solidFill>
                <a:latin typeface="Arial" pitchFamily="34" charset="0"/>
              </a:defRPr>
            </a:lvl7pPr>
            <a:lvl8pPr marL="3429000" indent="-228600" defTabSz="966788" eaLnBrk="0" fontAlgn="base" hangingPunct="0">
              <a:spcBef>
                <a:spcPct val="0"/>
              </a:spcBef>
              <a:spcAft>
                <a:spcPct val="0"/>
              </a:spcAft>
              <a:defRPr sz="3200">
                <a:solidFill>
                  <a:schemeClr val="tx1"/>
                </a:solidFill>
                <a:latin typeface="Arial" pitchFamily="34" charset="0"/>
              </a:defRPr>
            </a:lvl8pPr>
            <a:lvl9pPr marL="3886200" indent="-228600" defTabSz="966788" eaLnBrk="0" fontAlgn="base" hangingPunct="0">
              <a:spcBef>
                <a:spcPct val="0"/>
              </a:spcBef>
              <a:spcAft>
                <a:spcPct val="0"/>
              </a:spcAft>
              <a:defRPr sz="3200">
                <a:solidFill>
                  <a:schemeClr val="tx1"/>
                </a:solidFill>
                <a:latin typeface="Arial" pitchFamily="34" charset="0"/>
              </a:defRPr>
            </a:lvl9pPr>
          </a:lstStyle>
          <a:p>
            <a:pPr algn="r" eaLnBrk="1" hangingPunct="1"/>
            <a:fld id="{BBE6FAFF-F361-4DA2-A064-912D586875C2}" type="slidenum">
              <a:rPr lang="en-US" sz="1200"/>
              <a:pPr algn="r" eaLnBrk="1" hangingPunct="1"/>
              <a:t>15</a:t>
            </a:fld>
            <a:endParaRPr 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
        <p:nvSpPr>
          <p:cNvPr id="70660" name="Slide Number Placeholder 3"/>
          <p:cNvSpPr txBox="1">
            <a:spLocks noGrp="1"/>
          </p:cNvSpPr>
          <p:nvPr/>
        </p:nvSpPr>
        <p:spPr bwMode="auto">
          <a:xfrm>
            <a:off x="3884414" y="8685894"/>
            <a:ext cx="2972098" cy="4565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2" tIns="45716" rIns="91432" bIns="45716" anchor="b"/>
          <a:lstStyle>
            <a:lvl1pPr defTabSz="966788" eaLnBrk="0" hangingPunct="0">
              <a:defRPr sz="3200">
                <a:solidFill>
                  <a:schemeClr val="tx1"/>
                </a:solidFill>
                <a:latin typeface="Arial" pitchFamily="34" charset="0"/>
              </a:defRPr>
            </a:lvl1pPr>
            <a:lvl2pPr marL="742950" indent="-285750" defTabSz="966788" eaLnBrk="0" hangingPunct="0">
              <a:defRPr sz="3200">
                <a:solidFill>
                  <a:schemeClr val="tx1"/>
                </a:solidFill>
                <a:latin typeface="Arial" pitchFamily="34" charset="0"/>
              </a:defRPr>
            </a:lvl2pPr>
            <a:lvl3pPr marL="1143000" indent="-228600" defTabSz="966788" eaLnBrk="0" hangingPunct="0">
              <a:defRPr sz="3200">
                <a:solidFill>
                  <a:schemeClr val="tx1"/>
                </a:solidFill>
                <a:latin typeface="Arial" pitchFamily="34" charset="0"/>
              </a:defRPr>
            </a:lvl3pPr>
            <a:lvl4pPr marL="1600200" indent="-228600" defTabSz="966788" eaLnBrk="0" hangingPunct="0">
              <a:defRPr sz="3200">
                <a:solidFill>
                  <a:schemeClr val="tx1"/>
                </a:solidFill>
                <a:latin typeface="Arial" pitchFamily="34" charset="0"/>
              </a:defRPr>
            </a:lvl4pPr>
            <a:lvl5pPr marL="2057400" indent="-228600" defTabSz="966788" eaLnBrk="0" hangingPunct="0">
              <a:defRPr sz="3200">
                <a:solidFill>
                  <a:schemeClr val="tx1"/>
                </a:solidFill>
                <a:latin typeface="Arial" pitchFamily="34" charset="0"/>
              </a:defRPr>
            </a:lvl5pPr>
            <a:lvl6pPr marL="2514600" indent="-228600" defTabSz="966788" eaLnBrk="0" fontAlgn="base" hangingPunct="0">
              <a:spcBef>
                <a:spcPct val="0"/>
              </a:spcBef>
              <a:spcAft>
                <a:spcPct val="0"/>
              </a:spcAft>
              <a:defRPr sz="3200">
                <a:solidFill>
                  <a:schemeClr val="tx1"/>
                </a:solidFill>
                <a:latin typeface="Arial" pitchFamily="34" charset="0"/>
              </a:defRPr>
            </a:lvl6pPr>
            <a:lvl7pPr marL="2971800" indent="-228600" defTabSz="966788" eaLnBrk="0" fontAlgn="base" hangingPunct="0">
              <a:spcBef>
                <a:spcPct val="0"/>
              </a:spcBef>
              <a:spcAft>
                <a:spcPct val="0"/>
              </a:spcAft>
              <a:defRPr sz="3200">
                <a:solidFill>
                  <a:schemeClr val="tx1"/>
                </a:solidFill>
                <a:latin typeface="Arial" pitchFamily="34" charset="0"/>
              </a:defRPr>
            </a:lvl7pPr>
            <a:lvl8pPr marL="3429000" indent="-228600" defTabSz="966788" eaLnBrk="0" fontAlgn="base" hangingPunct="0">
              <a:spcBef>
                <a:spcPct val="0"/>
              </a:spcBef>
              <a:spcAft>
                <a:spcPct val="0"/>
              </a:spcAft>
              <a:defRPr sz="3200">
                <a:solidFill>
                  <a:schemeClr val="tx1"/>
                </a:solidFill>
                <a:latin typeface="Arial" pitchFamily="34" charset="0"/>
              </a:defRPr>
            </a:lvl8pPr>
            <a:lvl9pPr marL="3886200" indent="-228600" defTabSz="966788" eaLnBrk="0" fontAlgn="base" hangingPunct="0">
              <a:spcBef>
                <a:spcPct val="0"/>
              </a:spcBef>
              <a:spcAft>
                <a:spcPct val="0"/>
              </a:spcAft>
              <a:defRPr sz="3200">
                <a:solidFill>
                  <a:schemeClr val="tx1"/>
                </a:solidFill>
                <a:latin typeface="Arial" pitchFamily="34" charset="0"/>
              </a:defRPr>
            </a:lvl9pPr>
          </a:lstStyle>
          <a:p>
            <a:pPr algn="r" eaLnBrk="1" hangingPunct="1"/>
            <a:fld id="{206A9BC8-E448-4C67-8422-1635BE2D5216}" type="slidenum">
              <a:rPr lang="en-US" sz="1200"/>
              <a:pPr algn="r" eaLnBrk="1" hangingPunct="1"/>
              <a:t>16</a:t>
            </a:fld>
            <a:endParaRPr 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
        <p:nvSpPr>
          <p:cNvPr id="71684" name="Slide Number Placeholder 3"/>
          <p:cNvSpPr txBox="1">
            <a:spLocks noGrp="1"/>
          </p:cNvSpPr>
          <p:nvPr/>
        </p:nvSpPr>
        <p:spPr bwMode="auto">
          <a:xfrm>
            <a:off x="3884414" y="8685894"/>
            <a:ext cx="2972098" cy="4565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2" tIns="45716" rIns="91432" bIns="45716" anchor="b"/>
          <a:lstStyle>
            <a:lvl1pPr defTabSz="966788" eaLnBrk="0" hangingPunct="0">
              <a:defRPr sz="3200">
                <a:solidFill>
                  <a:schemeClr val="tx1"/>
                </a:solidFill>
                <a:latin typeface="Arial" pitchFamily="34" charset="0"/>
              </a:defRPr>
            </a:lvl1pPr>
            <a:lvl2pPr marL="742950" indent="-285750" defTabSz="966788" eaLnBrk="0" hangingPunct="0">
              <a:defRPr sz="3200">
                <a:solidFill>
                  <a:schemeClr val="tx1"/>
                </a:solidFill>
                <a:latin typeface="Arial" pitchFamily="34" charset="0"/>
              </a:defRPr>
            </a:lvl2pPr>
            <a:lvl3pPr marL="1143000" indent="-228600" defTabSz="966788" eaLnBrk="0" hangingPunct="0">
              <a:defRPr sz="3200">
                <a:solidFill>
                  <a:schemeClr val="tx1"/>
                </a:solidFill>
                <a:latin typeface="Arial" pitchFamily="34" charset="0"/>
              </a:defRPr>
            </a:lvl3pPr>
            <a:lvl4pPr marL="1600200" indent="-228600" defTabSz="966788" eaLnBrk="0" hangingPunct="0">
              <a:defRPr sz="3200">
                <a:solidFill>
                  <a:schemeClr val="tx1"/>
                </a:solidFill>
                <a:latin typeface="Arial" pitchFamily="34" charset="0"/>
              </a:defRPr>
            </a:lvl4pPr>
            <a:lvl5pPr marL="2057400" indent="-228600" defTabSz="966788" eaLnBrk="0" hangingPunct="0">
              <a:defRPr sz="3200">
                <a:solidFill>
                  <a:schemeClr val="tx1"/>
                </a:solidFill>
                <a:latin typeface="Arial" pitchFamily="34" charset="0"/>
              </a:defRPr>
            </a:lvl5pPr>
            <a:lvl6pPr marL="2514600" indent="-228600" defTabSz="966788" eaLnBrk="0" fontAlgn="base" hangingPunct="0">
              <a:spcBef>
                <a:spcPct val="0"/>
              </a:spcBef>
              <a:spcAft>
                <a:spcPct val="0"/>
              </a:spcAft>
              <a:defRPr sz="3200">
                <a:solidFill>
                  <a:schemeClr val="tx1"/>
                </a:solidFill>
                <a:latin typeface="Arial" pitchFamily="34" charset="0"/>
              </a:defRPr>
            </a:lvl6pPr>
            <a:lvl7pPr marL="2971800" indent="-228600" defTabSz="966788" eaLnBrk="0" fontAlgn="base" hangingPunct="0">
              <a:spcBef>
                <a:spcPct val="0"/>
              </a:spcBef>
              <a:spcAft>
                <a:spcPct val="0"/>
              </a:spcAft>
              <a:defRPr sz="3200">
                <a:solidFill>
                  <a:schemeClr val="tx1"/>
                </a:solidFill>
                <a:latin typeface="Arial" pitchFamily="34" charset="0"/>
              </a:defRPr>
            </a:lvl7pPr>
            <a:lvl8pPr marL="3429000" indent="-228600" defTabSz="966788" eaLnBrk="0" fontAlgn="base" hangingPunct="0">
              <a:spcBef>
                <a:spcPct val="0"/>
              </a:spcBef>
              <a:spcAft>
                <a:spcPct val="0"/>
              </a:spcAft>
              <a:defRPr sz="3200">
                <a:solidFill>
                  <a:schemeClr val="tx1"/>
                </a:solidFill>
                <a:latin typeface="Arial" pitchFamily="34" charset="0"/>
              </a:defRPr>
            </a:lvl8pPr>
            <a:lvl9pPr marL="3886200" indent="-228600" defTabSz="966788" eaLnBrk="0" fontAlgn="base" hangingPunct="0">
              <a:spcBef>
                <a:spcPct val="0"/>
              </a:spcBef>
              <a:spcAft>
                <a:spcPct val="0"/>
              </a:spcAft>
              <a:defRPr sz="3200">
                <a:solidFill>
                  <a:schemeClr val="tx1"/>
                </a:solidFill>
                <a:latin typeface="Arial" pitchFamily="34" charset="0"/>
              </a:defRPr>
            </a:lvl9pPr>
          </a:lstStyle>
          <a:p>
            <a:pPr algn="r" eaLnBrk="1" hangingPunct="1"/>
            <a:fld id="{52762ABA-6019-4744-B68C-275042075821}" type="slidenum">
              <a:rPr lang="en-US" sz="1200"/>
              <a:pPr algn="r" eaLnBrk="1" hangingPunct="1"/>
              <a:t>17</a:t>
            </a:fld>
            <a:endParaRPr 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itchFamily="34" charset="0"/>
            </a:endParaRPr>
          </a:p>
        </p:txBody>
      </p:sp>
      <p:sp>
        <p:nvSpPr>
          <p:cNvPr id="7987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eaLnBrk="0" hangingPunct="0">
              <a:defRPr sz="3000">
                <a:solidFill>
                  <a:schemeClr val="tx1"/>
                </a:solidFill>
                <a:latin typeface="Arial" pitchFamily="34" charset="0"/>
              </a:defRPr>
            </a:lvl1pPr>
            <a:lvl2pPr marL="702756" indent="-270291" defTabSz="914485" eaLnBrk="0" hangingPunct="0">
              <a:defRPr sz="3000">
                <a:solidFill>
                  <a:schemeClr val="tx1"/>
                </a:solidFill>
                <a:latin typeface="Arial" pitchFamily="34" charset="0"/>
              </a:defRPr>
            </a:lvl2pPr>
            <a:lvl3pPr marL="1081164" indent="-216233" defTabSz="914485" eaLnBrk="0" hangingPunct="0">
              <a:defRPr sz="3000">
                <a:solidFill>
                  <a:schemeClr val="tx1"/>
                </a:solidFill>
                <a:latin typeface="Arial" pitchFamily="34" charset="0"/>
              </a:defRPr>
            </a:lvl3pPr>
            <a:lvl4pPr marL="1513629" indent="-216233" defTabSz="914485" eaLnBrk="0" hangingPunct="0">
              <a:defRPr sz="3000">
                <a:solidFill>
                  <a:schemeClr val="tx1"/>
                </a:solidFill>
                <a:latin typeface="Arial" pitchFamily="34" charset="0"/>
              </a:defRPr>
            </a:lvl4pPr>
            <a:lvl5pPr marL="1946095" indent="-216233" defTabSz="914485" eaLnBrk="0" hangingPunct="0">
              <a:defRPr sz="3000">
                <a:solidFill>
                  <a:schemeClr val="tx1"/>
                </a:solidFill>
                <a:latin typeface="Arial" pitchFamily="34" charset="0"/>
              </a:defRPr>
            </a:lvl5pPr>
            <a:lvl6pPr marL="2378560" indent="-216233" defTabSz="914485" eaLnBrk="0" fontAlgn="base" hangingPunct="0">
              <a:spcBef>
                <a:spcPct val="0"/>
              </a:spcBef>
              <a:spcAft>
                <a:spcPct val="0"/>
              </a:spcAft>
              <a:defRPr sz="3000">
                <a:solidFill>
                  <a:schemeClr val="tx1"/>
                </a:solidFill>
                <a:latin typeface="Arial" pitchFamily="34" charset="0"/>
              </a:defRPr>
            </a:lvl6pPr>
            <a:lvl7pPr marL="2811026" indent="-216233" defTabSz="914485" eaLnBrk="0" fontAlgn="base" hangingPunct="0">
              <a:spcBef>
                <a:spcPct val="0"/>
              </a:spcBef>
              <a:spcAft>
                <a:spcPct val="0"/>
              </a:spcAft>
              <a:defRPr sz="3000">
                <a:solidFill>
                  <a:schemeClr val="tx1"/>
                </a:solidFill>
                <a:latin typeface="Arial" pitchFamily="34" charset="0"/>
              </a:defRPr>
            </a:lvl7pPr>
            <a:lvl8pPr marL="3243491" indent="-216233" defTabSz="914485" eaLnBrk="0" fontAlgn="base" hangingPunct="0">
              <a:spcBef>
                <a:spcPct val="0"/>
              </a:spcBef>
              <a:spcAft>
                <a:spcPct val="0"/>
              </a:spcAft>
              <a:defRPr sz="3000">
                <a:solidFill>
                  <a:schemeClr val="tx1"/>
                </a:solidFill>
                <a:latin typeface="Arial" pitchFamily="34" charset="0"/>
              </a:defRPr>
            </a:lvl8pPr>
            <a:lvl9pPr marL="3675957" indent="-216233" defTabSz="914485" eaLnBrk="0" fontAlgn="base" hangingPunct="0">
              <a:spcBef>
                <a:spcPct val="0"/>
              </a:spcBef>
              <a:spcAft>
                <a:spcPct val="0"/>
              </a:spcAft>
              <a:defRPr sz="3000">
                <a:solidFill>
                  <a:schemeClr val="tx1"/>
                </a:solidFill>
                <a:latin typeface="Arial" pitchFamily="34" charset="0"/>
              </a:defRPr>
            </a:lvl9pPr>
          </a:lstStyle>
          <a:p>
            <a:pPr eaLnBrk="1" hangingPunct="1"/>
            <a:fld id="{3655C620-887B-42A2-84E8-7B450D15E337}" type="slidenum">
              <a:rPr lang="en-US" sz="1200"/>
              <a:pPr eaLnBrk="1" hangingPunct="1"/>
              <a:t>19</a:t>
            </a:fld>
            <a:endParaRPr 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itchFamily="34" charset="0"/>
            </a:endParaRPr>
          </a:p>
        </p:txBody>
      </p:sp>
      <p:sp>
        <p:nvSpPr>
          <p:cNvPr id="8602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eaLnBrk="0" hangingPunct="0">
              <a:defRPr sz="3000">
                <a:solidFill>
                  <a:schemeClr val="tx1"/>
                </a:solidFill>
                <a:latin typeface="Arial" pitchFamily="34" charset="0"/>
              </a:defRPr>
            </a:lvl1pPr>
            <a:lvl2pPr marL="702756" indent="-270291" defTabSz="914485" eaLnBrk="0" hangingPunct="0">
              <a:defRPr sz="3000">
                <a:solidFill>
                  <a:schemeClr val="tx1"/>
                </a:solidFill>
                <a:latin typeface="Arial" pitchFamily="34" charset="0"/>
              </a:defRPr>
            </a:lvl2pPr>
            <a:lvl3pPr marL="1081164" indent="-216233" defTabSz="914485" eaLnBrk="0" hangingPunct="0">
              <a:defRPr sz="3000">
                <a:solidFill>
                  <a:schemeClr val="tx1"/>
                </a:solidFill>
                <a:latin typeface="Arial" pitchFamily="34" charset="0"/>
              </a:defRPr>
            </a:lvl3pPr>
            <a:lvl4pPr marL="1513629" indent="-216233" defTabSz="914485" eaLnBrk="0" hangingPunct="0">
              <a:defRPr sz="3000">
                <a:solidFill>
                  <a:schemeClr val="tx1"/>
                </a:solidFill>
                <a:latin typeface="Arial" pitchFamily="34" charset="0"/>
              </a:defRPr>
            </a:lvl4pPr>
            <a:lvl5pPr marL="1946095" indent="-216233" defTabSz="914485" eaLnBrk="0" hangingPunct="0">
              <a:defRPr sz="3000">
                <a:solidFill>
                  <a:schemeClr val="tx1"/>
                </a:solidFill>
                <a:latin typeface="Arial" pitchFamily="34" charset="0"/>
              </a:defRPr>
            </a:lvl5pPr>
            <a:lvl6pPr marL="2378560" indent="-216233" defTabSz="914485" eaLnBrk="0" fontAlgn="base" hangingPunct="0">
              <a:spcBef>
                <a:spcPct val="0"/>
              </a:spcBef>
              <a:spcAft>
                <a:spcPct val="0"/>
              </a:spcAft>
              <a:defRPr sz="3000">
                <a:solidFill>
                  <a:schemeClr val="tx1"/>
                </a:solidFill>
                <a:latin typeface="Arial" pitchFamily="34" charset="0"/>
              </a:defRPr>
            </a:lvl6pPr>
            <a:lvl7pPr marL="2811026" indent="-216233" defTabSz="914485" eaLnBrk="0" fontAlgn="base" hangingPunct="0">
              <a:spcBef>
                <a:spcPct val="0"/>
              </a:spcBef>
              <a:spcAft>
                <a:spcPct val="0"/>
              </a:spcAft>
              <a:defRPr sz="3000">
                <a:solidFill>
                  <a:schemeClr val="tx1"/>
                </a:solidFill>
                <a:latin typeface="Arial" pitchFamily="34" charset="0"/>
              </a:defRPr>
            </a:lvl7pPr>
            <a:lvl8pPr marL="3243491" indent="-216233" defTabSz="914485" eaLnBrk="0" fontAlgn="base" hangingPunct="0">
              <a:spcBef>
                <a:spcPct val="0"/>
              </a:spcBef>
              <a:spcAft>
                <a:spcPct val="0"/>
              </a:spcAft>
              <a:defRPr sz="3000">
                <a:solidFill>
                  <a:schemeClr val="tx1"/>
                </a:solidFill>
                <a:latin typeface="Arial" pitchFamily="34" charset="0"/>
              </a:defRPr>
            </a:lvl8pPr>
            <a:lvl9pPr marL="3675957" indent="-216233" defTabSz="914485" eaLnBrk="0" fontAlgn="base" hangingPunct="0">
              <a:spcBef>
                <a:spcPct val="0"/>
              </a:spcBef>
              <a:spcAft>
                <a:spcPct val="0"/>
              </a:spcAft>
              <a:defRPr sz="3000">
                <a:solidFill>
                  <a:schemeClr val="tx1"/>
                </a:solidFill>
                <a:latin typeface="Arial" pitchFamily="34" charset="0"/>
              </a:defRPr>
            </a:lvl9pPr>
          </a:lstStyle>
          <a:p>
            <a:pPr eaLnBrk="1" hangingPunct="1"/>
            <a:fld id="{C9C0B709-9ABB-403D-AB40-7ADAC5622BB7}" type="slidenum">
              <a:rPr lang="en-US" sz="1200"/>
              <a:pPr eaLnBrk="1" hangingPunct="1"/>
              <a:t>21</a:t>
            </a:fld>
            <a:endParaRPr 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itchFamily="34" charset="0"/>
            </a:endParaRPr>
          </a:p>
        </p:txBody>
      </p:sp>
      <p:sp>
        <p:nvSpPr>
          <p:cNvPr id="8806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eaLnBrk="0" hangingPunct="0">
              <a:defRPr sz="3000">
                <a:solidFill>
                  <a:schemeClr val="tx1"/>
                </a:solidFill>
                <a:latin typeface="Arial" pitchFamily="34" charset="0"/>
              </a:defRPr>
            </a:lvl1pPr>
            <a:lvl2pPr marL="702756" indent="-270291" defTabSz="914485" eaLnBrk="0" hangingPunct="0">
              <a:defRPr sz="3000">
                <a:solidFill>
                  <a:schemeClr val="tx1"/>
                </a:solidFill>
                <a:latin typeface="Arial" pitchFamily="34" charset="0"/>
              </a:defRPr>
            </a:lvl2pPr>
            <a:lvl3pPr marL="1081164" indent="-216233" defTabSz="914485" eaLnBrk="0" hangingPunct="0">
              <a:defRPr sz="3000">
                <a:solidFill>
                  <a:schemeClr val="tx1"/>
                </a:solidFill>
                <a:latin typeface="Arial" pitchFamily="34" charset="0"/>
              </a:defRPr>
            </a:lvl3pPr>
            <a:lvl4pPr marL="1513629" indent="-216233" defTabSz="914485" eaLnBrk="0" hangingPunct="0">
              <a:defRPr sz="3000">
                <a:solidFill>
                  <a:schemeClr val="tx1"/>
                </a:solidFill>
                <a:latin typeface="Arial" pitchFamily="34" charset="0"/>
              </a:defRPr>
            </a:lvl4pPr>
            <a:lvl5pPr marL="1946095" indent="-216233" defTabSz="914485" eaLnBrk="0" hangingPunct="0">
              <a:defRPr sz="3000">
                <a:solidFill>
                  <a:schemeClr val="tx1"/>
                </a:solidFill>
                <a:latin typeface="Arial" pitchFamily="34" charset="0"/>
              </a:defRPr>
            </a:lvl5pPr>
            <a:lvl6pPr marL="2378560" indent="-216233" defTabSz="914485" eaLnBrk="0" fontAlgn="base" hangingPunct="0">
              <a:spcBef>
                <a:spcPct val="0"/>
              </a:spcBef>
              <a:spcAft>
                <a:spcPct val="0"/>
              </a:spcAft>
              <a:defRPr sz="3000">
                <a:solidFill>
                  <a:schemeClr val="tx1"/>
                </a:solidFill>
                <a:latin typeface="Arial" pitchFamily="34" charset="0"/>
              </a:defRPr>
            </a:lvl6pPr>
            <a:lvl7pPr marL="2811026" indent="-216233" defTabSz="914485" eaLnBrk="0" fontAlgn="base" hangingPunct="0">
              <a:spcBef>
                <a:spcPct val="0"/>
              </a:spcBef>
              <a:spcAft>
                <a:spcPct val="0"/>
              </a:spcAft>
              <a:defRPr sz="3000">
                <a:solidFill>
                  <a:schemeClr val="tx1"/>
                </a:solidFill>
                <a:latin typeface="Arial" pitchFamily="34" charset="0"/>
              </a:defRPr>
            </a:lvl7pPr>
            <a:lvl8pPr marL="3243491" indent="-216233" defTabSz="914485" eaLnBrk="0" fontAlgn="base" hangingPunct="0">
              <a:spcBef>
                <a:spcPct val="0"/>
              </a:spcBef>
              <a:spcAft>
                <a:spcPct val="0"/>
              </a:spcAft>
              <a:defRPr sz="3000">
                <a:solidFill>
                  <a:schemeClr val="tx1"/>
                </a:solidFill>
                <a:latin typeface="Arial" pitchFamily="34" charset="0"/>
              </a:defRPr>
            </a:lvl8pPr>
            <a:lvl9pPr marL="3675957" indent="-216233" defTabSz="914485" eaLnBrk="0" fontAlgn="base" hangingPunct="0">
              <a:spcBef>
                <a:spcPct val="0"/>
              </a:spcBef>
              <a:spcAft>
                <a:spcPct val="0"/>
              </a:spcAft>
              <a:defRPr sz="3000">
                <a:solidFill>
                  <a:schemeClr val="tx1"/>
                </a:solidFill>
                <a:latin typeface="Arial" pitchFamily="34" charset="0"/>
              </a:defRPr>
            </a:lvl9pPr>
          </a:lstStyle>
          <a:p>
            <a:pPr eaLnBrk="1" hangingPunct="1"/>
            <a:fld id="{E220BA83-4769-4D13-A3DE-1B5E984C026B}" type="slidenum">
              <a:rPr lang="en-US" sz="1200"/>
              <a:pPr eaLnBrk="1" hangingPunct="1"/>
              <a:t>22</a:t>
            </a:fld>
            <a:endParaRPr lang="en-US"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itchFamily="34" charset="0"/>
            </a:endParaRPr>
          </a:p>
        </p:txBody>
      </p:sp>
      <p:sp>
        <p:nvSpPr>
          <p:cNvPr id="9318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eaLnBrk="0" hangingPunct="0">
              <a:defRPr sz="3000">
                <a:solidFill>
                  <a:schemeClr val="tx1"/>
                </a:solidFill>
                <a:latin typeface="Arial" pitchFamily="34" charset="0"/>
              </a:defRPr>
            </a:lvl1pPr>
            <a:lvl2pPr marL="702756" indent="-270291" defTabSz="914485" eaLnBrk="0" hangingPunct="0">
              <a:defRPr sz="3000">
                <a:solidFill>
                  <a:schemeClr val="tx1"/>
                </a:solidFill>
                <a:latin typeface="Arial" pitchFamily="34" charset="0"/>
              </a:defRPr>
            </a:lvl2pPr>
            <a:lvl3pPr marL="1081164" indent="-216233" defTabSz="914485" eaLnBrk="0" hangingPunct="0">
              <a:defRPr sz="3000">
                <a:solidFill>
                  <a:schemeClr val="tx1"/>
                </a:solidFill>
                <a:latin typeface="Arial" pitchFamily="34" charset="0"/>
              </a:defRPr>
            </a:lvl3pPr>
            <a:lvl4pPr marL="1513629" indent="-216233" defTabSz="914485" eaLnBrk="0" hangingPunct="0">
              <a:defRPr sz="3000">
                <a:solidFill>
                  <a:schemeClr val="tx1"/>
                </a:solidFill>
                <a:latin typeface="Arial" pitchFamily="34" charset="0"/>
              </a:defRPr>
            </a:lvl4pPr>
            <a:lvl5pPr marL="1946095" indent="-216233" defTabSz="914485" eaLnBrk="0" hangingPunct="0">
              <a:defRPr sz="3000">
                <a:solidFill>
                  <a:schemeClr val="tx1"/>
                </a:solidFill>
                <a:latin typeface="Arial" pitchFamily="34" charset="0"/>
              </a:defRPr>
            </a:lvl5pPr>
            <a:lvl6pPr marL="2378560" indent="-216233" defTabSz="914485" eaLnBrk="0" fontAlgn="base" hangingPunct="0">
              <a:spcBef>
                <a:spcPct val="0"/>
              </a:spcBef>
              <a:spcAft>
                <a:spcPct val="0"/>
              </a:spcAft>
              <a:defRPr sz="3000">
                <a:solidFill>
                  <a:schemeClr val="tx1"/>
                </a:solidFill>
                <a:latin typeface="Arial" pitchFamily="34" charset="0"/>
              </a:defRPr>
            </a:lvl6pPr>
            <a:lvl7pPr marL="2811026" indent="-216233" defTabSz="914485" eaLnBrk="0" fontAlgn="base" hangingPunct="0">
              <a:spcBef>
                <a:spcPct val="0"/>
              </a:spcBef>
              <a:spcAft>
                <a:spcPct val="0"/>
              </a:spcAft>
              <a:defRPr sz="3000">
                <a:solidFill>
                  <a:schemeClr val="tx1"/>
                </a:solidFill>
                <a:latin typeface="Arial" pitchFamily="34" charset="0"/>
              </a:defRPr>
            </a:lvl7pPr>
            <a:lvl8pPr marL="3243491" indent="-216233" defTabSz="914485" eaLnBrk="0" fontAlgn="base" hangingPunct="0">
              <a:spcBef>
                <a:spcPct val="0"/>
              </a:spcBef>
              <a:spcAft>
                <a:spcPct val="0"/>
              </a:spcAft>
              <a:defRPr sz="3000">
                <a:solidFill>
                  <a:schemeClr val="tx1"/>
                </a:solidFill>
                <a:latin typeface="Arial" pitchFamily="34" charset="0"/>
              </a:defRPr>
            </a:lvl8pPr>
            <a:lvl9pPr marL="3675957" indent="-216233" defTabSz="914485" eaLnBrk="0" fontAlgn="base" hangingPunct="0">
              <a:spcBef>
                <a:spcPct val="0"/>
              </a:spcBef>
              <a:spcAft>
                <a:spcPct val="0"/>
              </a:spcAft>
              <a:defRPr sz="3000">
                <a:solidFill>
                  <a:schemeClr val="tx1"/>
                </a:solidFill>
                <a:latin typeface="Arial" pitchFamily="34" charset="0"/>
              </a:defRPr>
            </a:lvl9pPr>
          </a:lstStyle>
          <a:p>
            <a:pPr eaLnBrk="1" hangingPunct="1"/>
            <a:fld id="{0FC4355C-4150-42C5-A11E-CEFE99B46C32}" type="slidenum">
              <a:rPr lang="en-US" sz="1200"/>
              <a:pPr eaLnBrk="1" hangingPunct="1"/>
              <a:t>25</a:t>
            </a:fld>
            <a:endParaRPr lang="en-U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itchFamily="34" charset="0"/>
            </a:endParaRPr>
          </a:p>
        </p:txBody>
      </p:sp>
      <p:sp>
        <p:nvSpPr>
          <p:cNvPr id="9523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eaLnBrk="0" hangingPunct="0">
              <a:defRPr sz="3000">
                <a:solidFill>
                  <a:schemeClr val="tx1"/>
                </a:solidFill>
                <a:latin typeface="Arial" pitchFamily="34" charset="0"/>
              </a:defRPr>
            </a:lvl1pPr>
            <a:lvl2pPr marL="702756" indent="-270291" defTabSz="914485" eaLnBrk="0" hangingPunct="0">
              <a:defRPr sz="3000">
                <a:solidFill>
                  <a:schemeClr val="tx1"/>
                </a:solidFill>
                <a:latin typeface="Arial" pitchFamily="34" charset="0"/>
              </a:defRPr>
            </a:lvl2pPr>
            <a:lvl3pPr marL="1081164" indent="-216233" defTabSz="914485" eaLnBrk="0" hangingPunct="0">
              <a:defRPr sz="3000">
                <a:solidFill>
                  <a:schemeClr val="tx1"/>
                </a:solidFill>
                <a:latin typeface="Arial" pitchFamily="34" charset="0"/>
              </a:defRPr>
            </a:lvl3pPr>
            <a:lvl4pPr marL="1513629" indent="-216233" defTabSz="914485" eaLnBrk="0" hangingPunct="0">
              <a:defRPr sz="3000">
                <a:solidFill>
                  <a:schemeClr val="tx1"/>
                </a:solidFill>
                <a:latin typeface="Arial" pitchFamily="34" charset="0"/>
              </a:defRPr>
            </a:lvl4pPr>
            <a:lvl5pPr marL="1946095" indent="-216233" defTabSz="914485" eaLnBrk="0" hangingPunct="0">
              <a:defRPr sz="3000">
                <a:solidFill>
                  <a:schemeClr val="tx1"/>
                </a:solidFill>
                <a:latin typeface="Arial" pitchFamily="34" charset="0"/>
              </a:defRPr>
            </a:lvl5pPr>
            <a:lvl6pPr marL="2378560" indent="-216233" defTabSz="914485" eaLnBrk="0" fontAlgn="base" hangingPunct="0">
              <a:spcBef>
                <a:spcPct val="0"/>
              </a:spcBef>
              <a:spcAft>
                <a:spcPct val="0"/>
              </a:spcAft>
              <a:defRPr sz="3000">
                <a:solidFill>
                  <a:schemeClr val="tx1"/>
                </a:solidFill>
                <a:latin typeface="Arial" pitchFamily="34" charset="0"/>
              </a:defRPr>
            </a:lvl6pPr>
            <a:lvl7pPr marL="2811026" indent="-216233" defTabSz="914485" eaLnBrk="0" fontAlgn="base" hangingPunct="0">
              <a:spcBef>
                <a:spcPct val="0"/>
              </a:spcBef>
              <a:spcAft>
                <a:spcPct val="0"/>
              </a:spcAft>
              <a:defRPr sz="3000">
                <a:solidFill>
                  <a:schemeClr val="tx1"/>
                </a:solidFill>
                <a:latin typeface="Arial" pitchFamily="34" charset="0"/>
              </a:defRPr>
            </a:lvl7pPr>
            <a:lvl8pPr marL="3243491" indent="-216233" defTabSz="914485" eaLnBrk="0" fontAlgn="base" hangingPunct="0">
              <a:spcBef>
                <a:spcPct val="0"/>
              </a:spcBef>
              <a:spcAft>
                <a:spcPct val="0"/>
              </a:spcAft>
              <a:defRPr sz="3000">
                <a:solidFill>
                  <a:schemeClr val="tx1"/>
                </a:solidFill>
                <a:latin typeface="Arial" pitchFamily="34" charset="0"/>
              </a:defRPr>
            </a:lvl8pPr>
            <a:lvl9pPr marL="3675957" indent="-216233" defTabSz="914485" eaLnBrk="0" fontAlgn="base" hangingPunct="0">
              <a:spcBef>
                <a:spcPct val="0"/>
              </a:spcBef>
              <a:spcAft>
                <a:spcPct val="0"/>
              </a:spcAft>
              <a:defRPr sz="3000">
                <a:solidFill>
                  <a:schemeClr val="tx1"/>
                </a:solidFill>
                <a:latin typeface="Arial" pitchFamily="34" charset="0"/>
              </a:defRPr>
            </a:lvl9pPr>
          </a:lstStyle>
          <a:p>
            <a:pPr eaLnBrk="1" hangingPunct="1"/>
            <a:fld id="{1858B6FF-A704-4692-8151-6FFFB188DE57}" type="slidenum">
              <a:rPr lang="en-US" sz="1200"/>
              <a:pPr eaLnBrk="1" hangingPunct="1"/>
              <a:t>28</a:t>
            </a:fld>
            <a:endParaRPr lang="en-US"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itchFamily="34" charset="0"/>
            </a:endParaRPr>
          </a:p>
        </p:txBody>
      </p:sp>
      <p:sp>
        <p:nvSpPr>
          <p:cNvPr id="9626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eaLnBrk="0" hangingPunct="0">
              <a:defRPr sz="3000">
                <a:solidFill>
                  <a:schemeClr val="tx1"/>
                </a:solidFill>
                <a:latin typeface="Arial" pitchFamily="34" charset="0"/>
              </a:defRPr>
            </a:lvl1pPr>
            <a:lvl2pPr marL="702756" indent="-270291" defTabSz="914485" eaLnBrk="0" hangingPunct="0">
              <a:defRPr sz="3000">
                <a:solidFill>
                  <a:schemeClr val="tx1"/>
                </a:solidFill>
                <a:latin typeface="Arial" pitchFamily="34" charset="0"/>
              </a:defRPr>
            </a:lvl2pPr>
            <a:lvl3pPr marL="1081164" indent="-216233" defTabSz="914485" eaLnBrk="0" hangingPunct="0">
              <a:defRPr sz="3000">
                <a:solidFill>
                  <a:schemeClr val="tx1"/>
                </a:solidFill>
                <a:latin typeface="Arial" pitchFamily="34" charset="0"/>
              </a:defRPr>
            </a:lvl3pPr>
            <a:lvl4pPr marL="1513629" indent="-216233" defTabSz="914485" eaLnBrk="0" hangingPunct="0">
              <a:defRPr sz="3000">
                <a:solidFill>
                  <a:schemeClr val="tx1"/>
                </a:solidFill>
                <a:latin typeface="Arial" pitchFamily="34" charset="0"/>
              </a:defRPr>
            </a:lvl4pPr>
            <a:lvl5pPr marL="1946095" indent="-216233" defTabSz="914485" eaLnBrk="0" hangingPunct="0">
              <a:defRPr sz="3000">
                <a:solidFill>
                  <a:schemeClr val="tx1"/>
                </a:solidFill>
                <a:latin typeface="Arial" pitchFamily="34" charset="0"/>
              </a:defRPr>
            </a:lvl5pPr>
            <a:lvl6pPr marL="2378560" indent="-216233" defTabSz="914485" eaLnBrk="0" fontAlgn="base" hangingPunct="0">
              <a:spcBef>
                <a:spcPct val="0"/>
              </a:spcBef>
              <a:spcAft>
                <a:spcPct val="0"/>
              </a:spcAft>
              <a:defRPr sz="3000">
                <a:solidFill>
                  <a:schemeClr val="tx1"/>
                </a:solidFill>
                <a:latin typeface="Arial" pitchFamily="34" charset="0"/>
              </a:defRPr>
            </a:lvl6pPr>
            <a:lvl7pPr marL="2811026" indent="-216233" defTabSz="914485" eaLnBrk="0" fontAlgn="base" hangingPunct="0">
              <a:spcBef>
                <a:spcPct val="0"/>
              </a:spcBef>
              <a:spcAft>
                <a:spcPct val="0"/>
              </a:spcAft>
              <a:defRPr sz="3000">
                <a:solidFill>
                  <a:schemeClr val="tx1"/>
                </a:solidFill>
                <a:latin typeface="Arial" pitchFamily="34" charset="0"/>
              </a:defRPr>
            </a:lvl7pPr>
            <a:lvl8pPr marL="3243491" indent="-216233" defTabSz="914485" eaLnBrk="0" fontAlgn="base" hangingPunct="0">
              <a:spcBef>
                <a:spcPct val="0"/>
              </a:spcBef>
              <a:spcAft>
                <a:spcPct val="0"/>
              </a:spcAft>
              <a:defRPr sz="3000">
                <a:solidFill>
                  <a:schemeClr val="tx1"/>
                </a:solidFill>
                <a:latin typeface="Arial" pitchFamily="34" charset="0"/>
              </a:defRPr>
            </a:lvl8pPr>
            <a:lvl9pPr marL="3675957" indent="-216233" defTabSz="914485" eaLnBrk="0" fontAlgn="base" hangingPunct="0">
              <a:spcBef>
                <a:spcPct val="0"/>
              </a:spcBef>
              <a:spcAft>
                <a:spcPct val="0"/>
              </a:spcAft>
              <a:defRPr sz="3000">
                <a:solidFill>
                  <a:schemeClr val="tx1"/>
                </a:solidFill>
                <a:latin typeface="Arial" pitchFamily="34" charset="0"/>
              </a:defRPr>
            </a:lvl9pPr>
          </a:lstStyle>
          <a:p>
            <a:pPr eaLnBrk="1" hangingPunct="1"/>
            <a:fld id="{912E063F-2DB8-454A-88BB-7FFB134EE64A}" type="slidenum">
              <a:rPr lang="en-US" sz="1200"/>
              <a:pPr eaLnBrk="1" hangingPunct="1"/>
              <a:t>30</a:t>
            </a:fld>
            <a:endParaRPr lang="en-US"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itchFamily="34" charset="0"/>
            </a:endParaRPr>
          </a:p>
        </p:txBody>
      </p:sp>
      <p:sp>
        <p:nvSpPr>
          <p:cNvPr id="9728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eaLnBrk="0" hangingPunct="0">
              <a:defRPr sz="3000">
                <a:solidFill>
                  <a:schemeClr val="tx1"/>
                </a:solidFill>
                <a:latin typeface="Arial" pitchFamily="34" charset="0"/>
              </a:defRPr>
            </a:lvl1pPr>
            <a:lvl2pPr marL="702756" indent="-270291" defTabSz="914485" eaLnBrk="0" hangingPunct="0">
              <a:defRPr sz="3000">
                <a:solidFill>
                  <a:schemeClr val="tx1"/>
                </a:solidFill>
                <a:latin typeface="Arial" pitchFamily="34" charset="0"/>
              </a:defRPr>
            </a:lvl2pPr>
            <a:lvl3pPr marL="1081164" indent="-216233" defTabSz="914485" eaLnBrk="0" hangingPunct="0">
              <a:defRPr sz="3000">
                <a:solidFill>
                  <a:schemeClr val="tx1"/>
                </a:solidFill>
                <a:latin typeface="Arial" pitchFamily="34" charset="0"/>
              </a:defRPr>
            </a:lvl3pPr>
            <a:lvl4pPr marL="1513629" indent="-216233" defTabSz="914485" eaLnBrk="0" hangingPunct="0">
              <a:defRPr sz="3000">
                <a:solidFill>
                  <a:schemeClr val="tx1"/>
                </a:solidFill>
                <a:latin typeface="Arial" pitchFamily="34" charset="0"/>
              </a:defRPr>
            </a:lvl4pPr>
            <a:lvl5pPr marL="1946095" indent="-216233" defTabSz="914485" eaLnBrk="0" hangingPunct="0">
              <a:defRPr sz="3000">
                <a:solidFill>
                  <a:schemeClr val="tx1"/>
                </a:solidFill>
                <a:latin typeface="Arial" pitchFamily="34" charset="0"/>
              </a:defRPr>
            </a:lvl5pPr>
            <a:lvl6pPr marL="2378560" indent="-216233" defTabSz="914485" eaLnBrk="0" fontAlgn="base" hangingPunct="0">
              <a:spcBef>
                <a:spcPct val="0"/>
              </a:spcBef>
              <a:spcAft>
                <a:spcPct val="0"/>
              </a:spcAft>
              <a:defRPr sz="3000">
                <a:solidFill>
                  <a:schemeClr val="tx1"/>
                </a:solidFill>
                <a:latin typeface="Arial" pitchFamily="34" charset="0"/>
              </a:defRPr>
            </a:lvl6pPr>
            <a:lvl7pPr marL="2811026" indent="-216233" defTabSz="914485" eaLnBrk="0" fontAlgn="base" hangingPunct="0">
              <a:spcBef>
                <a:spcPct val="0"/>
              </a:spcBef>
              <a:spcAft>
                <a:spcPct val="0"/>
              </a:spcAft>
              <a:defRPr sz="3000">
                <a:solidFill>
                  <a:schemeClr val="tx1"/>
                </a:solidFill>
                <a:latin typeface="Arial" pitchFamily="34" charset="0"/>
              </a:defRPr>
            </a:lvl7pPr>
            <a:lvl8pPr marL="3243491" indent="-216233" defTabSz="914485" eaLnBrk="0" fontAlgn="base" hangingPunct="0">
              <a:spcBef>
                <a:spcPct val="0"/>
              </a:spcBef>
              <a:spcAft>
                <a:spcPct val="0"/>
              </a:spcAft>
              <a:defRPr sz="3000">
                <a:solidFill>
                  <a:schemeClr val="tx1"/>
                </a:solidFill>
                <a:latin typeface="Arial" pitchFamily="34" charset="0"/>
              </a:defRPr>
            </a:lvl8pPr>
            <a:lvl9pPr marL="3675957" indent="-216233" defTabSz="914485" eaLnBrk="0" fontAlgn="base" hangingPunct="0">
              <a:spcBef>
                <a:spcPct val="0"/>
              </a:spcBef>
              <a:spcAft>
                <a:spcPct val="0"/>
              </a:spcAft>
              <a:defRPr sz="3000">
                <a:solidFill>
                  <a:schemeClr val="tx1"/>
                </a:solidFill>
                <a:latin typeface="Arial" pitchFamily="34" charset="0"/>
              </a:defRPr>
            </a:lvl9pPr>
          </a:lstStyle>
          <a:p>
            <a:pPr eaLnBrk="1" hangingPunct="1"/>
            <a:fld id="{7A79DD9D-86BF-4E43-9EDF-F921E6AFAF2A}" type="slidenum">
              <a:rPr lang="en-US" sz="1200"/>
              <a:pPr eaLnBrk="1" hangingPunct="1"/>
              <a:t>33</a:t>
            </a:fld>
            <a:endParaRPr lang="en-US"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itchFamily="34" charset="0"/>
            </a:endParaRPr>
          </a:p>
        </p:txBody>
      </p:sp>
      <p:sp>
        <p:nvSpPr>
          <p:cNvPr id="10035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eaLnBrk="0" hangingPunct="0">
              <a:defRPr sz="3000">
                <a:solidFill>
                  <a:schemeClr val="tx1"/>
                </a:solidFill>
                <a:latin typeface="Arial" pitchFamily="34" charset="0"/>
              </a:defRPr>
            </a:lvl1pPr>
            <a:lvl2pPr marL="702756" indent="-270291" defTabSz="914485" eaLnBrk="0" hangingPunct="0">
              <a:defRPr sz="3000">
                <a:solidFill>
                  <a:schemeClr val="tx1"/>
                </a:solidFill>
                <a:latin typeface="Arial" pitchFamily="34" charset="0"/>
              </a:defRPr>
            </a:lvl2pPr>
            <a:lvl3pPr marL="1081164" indent="-216233" defTabSz="914485" eaLnBrk="0" hangingPunct="0">
              <a:defRPr sz="3000">
                <a:solidFill>
                  <a:schemeClr val="tx1"/>
                </a:solidFill>
                <a:latin typeface="Arial" pitchFamily="34" charset="0"/>
              </a:defRPr>
            </a:lvl3pPr>
            <a:lvl4pPr marL="1513629" indent="-216233" defTabSz="914485" eaLnBrk="0" hangingPunct="0">
              <a:defRPr sz="3000">
                <a:solidFill>
                  <a:schemeClr val="tx1"/>
                </a:solidFill>
                <a:latin typeface="Arial" pitchFamily="34" charset="0"/>
              </a:defRPr>
            </a:lvl4pPr>
            <a:lvl5pPr marL="1946095" indent="-216233" defTabSz="914485" eaLnBrk="0" hangingPunct="0">
              <a:defRPr sz="3000">
                <a:solidFill>
                  <a:schemeClr val="tx1"/>
                </a:solidFill>
                <a:latin typeface="Arial" pitchFamily="34" charset="0"/>
              </a:defRPr>
            </a:lvl5pPr>
            <a:lvl6pPr marL="2378560" indent="-216233" defTabSz="914485" eaLnBrk="0" fontAlgn="base" hangingPunct="0">
              <a:spcBef>
                <a:spcPct val="0"/>
              </a:spcBef>
              <a:spcAft>
                <a:spcPct val="0"/>
              </a:spcAft>
              <a:defRPr sz="3000">
                <a:solidFill>
                  <a:schemeClr val="tx1"/>
                </a:solidFill>
                <a:latin typeface="Arial" pitchFamily="34" charset="0"/>
              </a:defRPr>
            </a:lvl6pPr>
            <a:lvl7pPr marL="2811026" indent="-216233" defTabSz="914485" eaLnBrk="0" fontAlgn="base" hangingPunct="0">
              <a:spcBef>
                <a:spcPct val="0"/>
              </a:spcBef>
              <a:spcAft>
                <a:spcPct val="0"/>
              </a:spcAft>
              <a:defRPr sz="3000">
                <a:solidFill>
                  <a:schemeClr val="tx1"/>
                </a:solidFill>
                <a:latin typeface="Arial" pitchFamily="34" charset="0"/>
              </a:defRPr>
            </a:lvl7pPr>
            <a:lvl8pPr marL="3243491" indent="-216233" defTabSz="914485" eaLnBrk="0" fontAlgn="base" hangingPunct="0">
              <a:spcBef>
                <a:spcPct val="0"/>
              </a:spcBef>
              <a:spcAft>
                <a:spcPct val="0"/>
              </a:spcAft>
              <a:defRPr sz="3000">
                <a:solidFill>
                  <a:schemeClr val="tx1"/>
                </a:solidFill>
                <a:latin typeface="Arial" pitchFamily="34" charset="0"/>
              </a:defRPr>
            </a:lvl8pPr>
            <a:lvl9pPr marL="3675957" indent="-216233" defTabSz="914485" eaLnBrk="0" fontAlgn="base" hangingPunct="0">
              <a:spcBef>
                <a:spcPct val="0"/>
              </a:spcBef>
              <a:spcAft>
                <a:spcPct val="0"/>
              </a:spcAft>
              <a:defRPr sz="3000">
                <a:solidFill>
                  <a:schemeClr val="tx1"/>
                </a:solidFill>
                <a:latin typeface="Arial" pitchFamily="34" charset="0"/>
              </a:defRPr>
            </a:lvl9pPr>
          </a:lstStyle>
          <a:p>
            <a:pPr eaLnBrk="1" hangingPunct="1"/>
            <a:fld id="{4C362E20-E704-4D7F-B4F2-324CBE2AC1BE}" type="slidenum">
              <a:rPr lang="en-US" sz="1200"/>
              <a:pPr eaLnBrk="1" hangingPunct="1"/>
              <a:t>34</a:t>
            </a:fld>
            <a:endParaRPr 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9FF23A6-66AF-496E-A6A6-D8B70603A486}" type="datetimeFigureOut">
              <a:rPr lang="en-US" smtClean="0"/>
              <a:pPr/>
              <a:t>12/4/2013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8B3B3-8C76-4F71-BFC3-1721E85692C8}" type="slidenum">
              <a:rPr lang="en-US" smtClean="0"/>
              <a:pPr/>
              <a:t>‹#›</a:t>
            </a:fld>
            <a:endParaRPr lang="en-US"/>
          </a:p>
        </p:txBody>
      </p:sp>
    </p:spTree>
    <p:extLst>
      <p:ext uri="{BB962C8B-B14F-4D97-AF65-F5344CB8AC3E}">
        <p14:creationId xmlns:p14="http://schemas.microsoft.com/office/powerpoint/2010/main" xmlns="" val="1768182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FF23A6-66AF-496E-A6A6-D8B70603A486}" type="datetimeFigureOut">
              <a:rPr lang="en-US" smtClean="0"/>
              <a:pPr/>
              <a:t>12/4/2013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8B3B3-8C76-4F71-BFC3-1721E85692C8}" type="slidenum">
              <a:rPr lang="en-US" smtClean="0"/>
              <a:pPr/>
              <a:t>‹#›</a:t>
            </a:fld>
            <a:endParaRPr lang="en-US"/>
          </a:p>
        </p:txBody>
      </p:sp>
    </p:spTree>
    <p:extLst>
      <p:ext uri="{BB962C8B-B14F-4D97-AF65-F5344CB8AC3E}">
        <p14:creationId xmlns:p14="http://schemas.microsoft.com/office/powerpoint/2010/main" xmlns="" val="25970399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FF23A6-66AF-496E-A6A6-D8B70603A486}" type="datetimeFigureOut">
              <a:rPr lang="en-US" smtClean="0"/>
              <a:pPr/>
              <a:t>12/4/2013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8B3B3-8C76-4F71-BFC3-1721E85692C8}" type="slidenum">
              <a:rPr lang="en-US" smtClean="0"/>
              <a:pPr/>
              <a:t>‹#›</a:t>
            </a:fld>
            <a:endParaRPr lang="en-US"/>
          </a:p>
        </p:txBody>
      </p:sp>
    </p:spTree>
    <p:extLst>
      <p:ext uri="{BB962C8B-B14F-4D97-AF65-F5344CB8AC3E}">
        <p14:creationId xmlns:p14="http://schemas.microsoft.com/office/powerpoint/2010/main" xmlns="" val="10284703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9FF23A6-66AF-496E-A6A6-D8B70603A486}" type="datetimeFigureOut">
              <a:rPr lang="en-US" smtClean="0"/>
              <a:pPr/>
              <a:t>12/4/2013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78B3B3-8C76-4F71-BFC3-1721E85692C8}" type="slidenum">
              <a:rPr lang="en-US" smtClean="0"/>
              <a:pPr/>
              <a:t>‹#›</a:t>
            </a:fld>
            <a:endParaRPr lang="en-US"/>
          </a:p>
        </p:txBody>
      </p:sp>
    </p:spTree>
    <p:extLst>
      <p:ext uri="{BB962C8B-B14F-4D97-AF65-F5344CB8AC3E}">
        <p14:creationId xmlns:p14="http://schemas.microsoft.com/office/powerpoint/2010/main" xmlns="" val="5045889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9FF23A6-66AF-496E-A6A6-D8B70603A486}" type="datetimeFigureOut">
              <a:rPr lang="en-US" smtClean="0"/>
              <a:pPr/>
              <a:t>12/4/2013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778B3B3-8C76-4F71-BFC3-1721E85692C8}" type="slidenum">
              <a:rPr lang="en-US" smtClean="0"/>
              <a:pPr/>
              <a:t>‹#›</a:t>
            </a:fld>
            <a:endParaRPr lang="en-US"/>
          </a:p>
        </p:txBody>
      </p:sp>
    </p:spTree>
    <p:extLst>
      <p:ext uri="{BB962C8B-B14F-4D97-AF65-F5344CB8AC3E}">
        <p14:creationId xmlns:p14="http://schemas.microsoft.com/office/powerpoint/2010/main" xmlns="" val="3335204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9FF23A6-66AF-496E-A6A6-D8B70603A486}" type="datetimeFigureOut">
              <a:rPr lang="en-US" smtClean="0"/>
              <a:pPr/>
              <a:t>12/4/2013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778B3B3-8C76-4F71-BFC3-1721E85692C8}" type="slidenum">
              <a:rPr lang="en-US" smtClean="0"/>
              <a:pPr/>
              <a:t>‹#›</a:t>
            </a:fld>
            <a:endParaRPr lang="en-US"/>
          </a:p>
        </p:txBody>
      </p:sp>
    </p:spTree>
    <p:extLst>
      <p:ext uri="{BB962C8B-B14F-4D97-AF65-F5344CB8AC3E}">
        <p14:creationId xmlns:p14="http://schemas.microsoft.com/office/powerpoint/2010/main" xmlns="" val="29421957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FF23A6-66AF-496E-A6A6-D8B70603A486}" type="datetimeFigureOut">
              <a:rPr lang="en-US" smtClean="0"/>
              <a:pPr/>
              <a:t>12/4/2013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778B3B3-8C76-4F71-BFC3-1721E85692C8}" type="slidenum">
              <a:rPr lang="en-US" smtClean="0"/>
              <a:pPr/>
              <a:t>‹#›</a:t>
            </a:fld>
            <a:endParaRPr lang="en-US"/>
          </a:p>
        </p:txBody>
      </p:sp>
    </p:spTree>
    <p:extLst>
      <p:ext uri="{BB962C8B-B14F-4D97-AF65-F5344CB8AC3E}">
        <p14:creationId xmlns:p14="http://schemas.microsoft.com/office/powerpoint/2010/main" xmlns="" val="9913980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FF23A6-66AF-496E-A6A6-D8B70603A486}" type="datetimeFigureOut">
              <a:rPr lang="en-US" smtClean="0"/>
              <a:pPr/>
              <a:t>12/4/2013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78B3B3-8C76-4F71-BFC3-1721E85692C8}" type="slidenum">
              <a:rPr lang="en-US" smtClean="0"/>
              <a:pPr/>
              <a:t>‹#›</a:t>
            </a:fld>
            <a:endParaRPr lang="en-US"/>
          </a:p>
        </p:txBody>
      </p:sp>
    </p:spTree>
    <p:extLst>
      <p:ext uri="{BB962C8B-B14F-4D97-AF65-F5344CB8AC3E}">
        <p14:creationId xmlns:p14="http://schemas.microsoft.com/office/powerpoint/2010/main" xmlns="" val="2184252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FF23A6-66AF-496E-A6A6-D8B70603A486}" type="datetimeFigureOut">
              <a:rPr lang="en-US" smtClean="0"/>
              <a:pPr/>
              <a:t>12/4/2013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78B3B3-8C76-4F71-BFC3-1721E85692C8}" type="slidenum">
              <a:rPr lang="en-US" smtClean="0"/>
              <a:pPr/>
              <a:t>‹#›</a:t>
            </a:fld>
            <a:endParaRPr lang="en-US"/>
          </a:p>
        </p:txBody>
      </p:sp>
    </p:spTree>
    <p:extLst>
      <p:ext uri="{BB962C8B-B14F-4D97-AF65-F5344CB8AC3E}">
        <p14:creationId xmlns:p14="http://schemas.microsoft.com/office/powerpoint/2010/main" xmlns="" val="1473008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FF23A6-66AF-496E-A6A6-D8B70603A486}" type="datetimeFigureOut">
              <a:rPr lang="en-US" smtClean="0"/>
              <a:pPr/>
              <a:t>12/4/2013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8B3B3-8C76-4F71-BFC3-1721E85692C8}" type="slidenum">
              <a:rPr lang="en-US" smtClean="0"/>
              <a:pPr/>
              <a:t>‹#›</a:t>
            </a:fld>
            <a:endParaRPr lang="en-US"/>
          </a:p>
        </p:txBody>
      </p:sp>
    </p:spTree>
    <p:extLst>
      <p:ext uri="{BB962C8B-B14F-4D97-AF65-F5344CB8AC3E}">
        <p14:creationId xmlns:p14="http://schemas.microsoft.com/office/powerpoint/2010/main" xmlns="" val="3638507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FF23A6-66AF-496E-A6A6-D8B70603A486}" type="datetimeFigureOut">
              <a:rPr lang="en-US" smtClean="0"/>
              <a:pPr/>
              <a:t>12/4/2013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8B3B3-8C76-4F71-BFC3-1721E85692C8}" type="slidenum">
              <a:rPr lang="en-US" smtClean="0"/>
              <a:pPr/>
              <a:t>‹#›</a:t>
            </a:fld>
            <a:endParaRPr lang="en-US"/>
          </a:p>
        </p:txBody>
      </p:sp>
    </p:spTree>
    <p:extLst>
      <p:ext uri="{BB962C8B-B14F-4D97-AF65-F5344CB8AC3E}">
        <p14:creationId xmlns:p14="http://schemas.microsoft.com/office/powerpoint/2010/main" xmlns="" val="1092335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F23A6-66AF-496E-A6A6-D8B70603A486}" type="datetimeFigureOut">
              <a:rPr lang="en-US" smtClean="0"/>
              <a:pPr/>
              <a:t>12/4/2013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78B3B3-8C76-4F71-BFC3-1721E85692C8}" type="slidenum">
              <a:rPr lang="en-US" smtClean="0"/>
              <a:pPr/>
              <a:t>‹#›</a:t>
            </a:fld>
            <a:endParaRPr lang="en-US"/>
          </a:p>
        </p:txBody>
      </p:sp>
    </p:spTree>
    <p:extLst>
      <p:ext uri="{BB962C8B-B14F-4D97-AF65-F5344CB8AC3E}">
        <p14:creationId xmlns:p14="http://schemas.microsoft.com/office/powerpoint/2010/main" xmlns="" val="13100652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customXml" Target="../ink/ink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hyperlink" Target="http://en.wikipedia.org/wiki/Financial_institution"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fontScale="90000"/>
          </a:bodyPr>
          <a:lstStyle/>
          <a:p>
            <a:r>
              <a:rPr lang="en-US" dirty="0" smtClean="0"/>
              <a:t>MBF-705</a:t>
            </a:r>
            <a:br>
              <a:rPr lang="en-US" dirty="0" smtClean="0"/>
            </a:br>
            <a:r>
              <a:rPr lang="en-US" dirty="0" smtClean="0"/>
              <a:t>LEGAL AND REGULATORY ASPECTS OF BANKING SUPERVISION</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6019800" y="468868"/>
            <a:ext cx="2133600" cy="369332"/>
          </a:xfrm>
          <a:prstGeom prst="rect">
            <a:avLst/>
          </a:prstGeom>
          <a:noFill/>
        </p:spPr>
        <p:txBody>
          <a:bodyPr wrap="square" rtlCol="0">
            <a:spAutoFit/>
          </a:bodyPr>
          <a:lstStyle/>
          <a:p>
            <a:r>
              <a:rPr lang="en-US" dirty="0" smtClean="0"/>
              <a:t>Session: FOURTEEN</a:t>
            </a:r>
            <a:endParaRPr lang="en-US" dirty="0"/>
          </a:p>
        </p:txBody>
      </p:sp>
      <mc:AlternateContent xmlns:mc="http://schemas.openxmlformats.org/markup-compatibility/2006">
        <mc:Choice xmlns:p14="http://schemas.microsoft.com/office/powerpoint/2010/main" xmlns="" Requires="p14">
          <p:contentPart p14:bwMode="auto" r:id="rId2">
            <p14:nvContentPartPr>
              <p14:cNvPr id="1026" name="Ink 2"/>
              <p14:cNvContentPartPr>
                <a14:cpLocks xmlns:a14="http://schemas.microsoft.com/office/drawing/2010/main" noRot="1" noChangeAspect="1" noEditPoints="1" noChangeArrowheads="1" noChangeShapeType="1"/>
              </p14:cNvContentPartPr>
              <p14:nvPr/>
            </p14:nvContentPartPr>
            <p14:xfrm>
              <a:off x="38695313" y="3478213"/>
              <a:ext cx="0" cy="0"/>
            </p14:xfrm>
          </p:contentPart>
        </mc:Choice>
        <mc:Fallback>
          <p:pic>
            <p:nvPicPr>
              <p:cNvPr id="1026" name="Ink 2"/>
              <p:cNvPicPr>
                <a:picLocks noRot="1" noChangeAspect="1" noEditPoints="1" noChangeArrowheads="1" noChangeShapeType="1"/>
              </p:cNvPicPr>
              <p:nvPr/>
            </p:nvPicPr>
            <p:blipFill>
              <a:blip r:embed="rId3"/>
              <a:stretch>
                <a:fillRect/>
              </a:stretch>
            </p:blipFill>
            <p:spPr>
              <a:xfrm>
                <a:off x="38695313" y="3478213"/>
                <a:ext cx="0" cy="0"/>
              </a:xfrm>
              <a:prstGeom prst="rect">
                <a:avLst/>
              </a:prstGeom>
            </p:spPr>
          </p:pic>
        </mc:Fallback>
      </mc:AlternateContent>
    </p:spTree>
    <p:extLst>
      <p:ext uri="{BB962C8B-B14F-4D97-AF65-F5344CB8AC3E}">
        <p14:creationId xmlns:p14="http://schemas.microsoft.com/office/powerpoint/2010/main" xmlns="" val="22223626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95600"/>
            <a:ext cx="8229600" cy="1143000"/>
          </a:xfrm>
        </p:spPr>
        <p:txBody>
          <a:bodyPr/>
          <a:lstStyle/>
          <a:p>
            <a:r>
              <a:rPr lang="en-US" dirty="0" smtClean="0"/>
              <a:t>Revision session 1</a:t>
            </a:r>
            <a:endParaRPr lang="en-US" dirty="0"/>
          </a:p>
        </p:txBody>
      </p:sp>
    </p:spTree>
    <p:extLst>
      <p:ext uri="{BB962C8B-B14F-4D97-AF65-F5344CB8AC3E}">
        <p14:creationId xmlns:p14="http://schemas.microsoft.com/office/powerpoint/2010/main" xmlns="" val="24529387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SECTION 1</a:t>
            </a:r>
            <a:endParaRPr lang="en-US" dirty="0"/>
          </a:p>
        </p:txBody>
      </p:sp>
    </p:spTree>
    <p:extLst>
      <p:ext uri="{BB962C8B-B14F-4D97-AF65-F5344CB8AC3E}">
        <p14:creationId xmlns:p14="http://schemas.microsoft.com/office/powerpoint/2010/main" xmlns="" val="30204083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Why and How Should Banks Be Regulated?</a:t>
            </a:r>
            <a:endParaRPr lang="en-US" dirty="0"/>
          </a:p>
        </p:txBody>
      </p:sp>
      <p:sp>
        <p:nvSpPr>
          <p:cNvPr id="3" name="Content Placeholder 2"/>
          <p:cNvSpPr>
            <a:spLocks noGrp="1"/>
          </p:cNvSpPr>
          <p:nvPr>
            <p:ph idx="1"/>
          </p:nvPr>
        </p:nvSpPr>
        <p:spPr/>
        <p:txBody>
          <a:bodyPr>
            <a:normAutofit/>
          </a:bodyPr>
          <a:lstStyle/>
          <a:p>
            <a:r>
              <a:rPr lang="en-US" dirty="0"/>
              <a:t>The health of the economy and the effectiveness of monetary policy depend on a sound financial </a:t>
            </a:r>
            <a:r>
              <a:rPr lang="en-US" dirty="0" smtClean="0"/>
              <a:t> system. </a:t>
            </a:r>
          </a:p>
          <a:p>
            <a:r>
              <a:rPr lang="en-US" dirty="0" smtClean="0"/>
              <a:t>Through </a:t>
            </a:r>
            <a:r>
              <a:rPr lang="en-US" dirty="0"/>
              <a:t>supervising and regulating financial institutions, the </a:t>
            </a:r>
            <a:r>
              <a:rPr lang="en-US" dirty="0" smtClean="0"/>
              <a:t>State Bank </a:t>
            </a:r>
            <a:r>
              <a:rPr lang="en-US" dirty="0"/>
              <a:t>is better able to make policy decisions. </a:t>
            </a:r>
            <a:endParaRPr lang="en-US" dirty="0" smtClean="0"/>
          </a:p>
        </p:txBody>
      </p:sp>
      <p:sp>
        <p:nvSpPr>
          <p:cNvPr id="4" name="Slide Number Placeholder 3"/>
          <p:cNvSpPr>
            <a:spLocks noGrp="1"/>
          </p:cNvSpPr>
          <p:nvPr>
            <p:ph type="sldNum" sz="quarter" idx="12"/>
          </p:nvPr>
        </p:nvSpPr>
        <p:spPr/>
        <p:txBody>
          <a:bodyPr/>
          <a:lstStyle/>
          <a:p>
            <a:fld id="{311760F3-56C5-42B3-8514-8E534AA91743}" type="slidenum">
              <a:rPr lang="en-US" smtClean="0"/>
              <a:pPr/>
              <a:t>4</a:t>
            </a:fld>
            <a:endParaRPr lang="en-US"/>
          </a:p>
        </p:txBody>
      </p:sp>
    </p:spTree>
    <p:extLst>
      <p:ext uri="{BB962C8B-B14F-4D97-AF65-F5344CB8AC3E}">
        <p14:creationId xmlns:p14="http://schemas.microsoft.com/office/powerpoint/2010/main" xmlns="" val="868959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Why and How Should Banks Be Regulated? (Contd.)</a:t>
            </a:r>
            <a:endParaRPr lang="en-US" dirty="0"/>
          </a:p>
        </p:txBody>
      </p:sp>
      <p:sp>
        <p:nvSpPr>
          <p:cNvPr id="3" name="Content Placeholder 2"/>
          <p:cNvSpPr>
            <a:spLocks noGrp="1"/>
          </p:cNvSpPr>
          <p:nvPr>
            <p:ph idx="1"/>
          </p:nvPr>
        </p:nvSpPr>
        <p:spPr/>
        <p:txBody>
          <a:bodyPr>
            <a:normAutofit/>
          </a:bodyPr>
          <a:lstStyle/>
          <a:p>
            <a:r>
              <a:rPr lang="en-US" dirty="0" smtClean="0"/>
              <a:t>Bank supervision involves monitoring and examining the condition of banks and their compliance with laws and regulations. </a:t>
            </a:r>
          </a:p>
          <a:p>
            <a:r>
              <a:rPr lang="en-US" dirty="0" smtClean="0"/>
              <a:t>If a bank under the State Bank’s jurisdiction is found to have problems or be noncompliant, the State Bank may use its authority to request that the bank correct the problems. </a:t>
            </a:r>
          </a:p>
        </p:txBody>
      </p:sp>
      <p:sp>
        <p:nvSpPr>
          <p:cNvPr id="4" name="Slide Number Placeholder 3"/>
          <p:cNvSpPr>
            <a:spLocks noGrp="1"/>
          </p:cNvSpPr>
          <p:nvPr>
            <p:ph type="sldNum" sz="quarter" idx="12"/>
          </p:nvPr>
        </p:nvSpPr>
        <p:spPr/>
        <p:txBody>
          <a:bodyPr/>
          <a:lstStyle/>
          <a:p>
            <a:fld id="{311760F3-56C5-42B3-8514-8E534AA91743}" type="slidenum">
              <a:rPr lang="en-US" smtClean="0"/>
              <a:pPr/>
              <a:t>5</a:t>
            </a:fld>
            <a:endParaRPr lang="en-US"/>
          </a:p>
        </p:txBody>
      </p:sp>
    </p:spTree>
    <p:extLst>
      <p:ext uri="{BB962C8B-B14F-4D97-AF65-F5344CB8AC3E}">
        <p14:creationId xmlns:p14="http://schemas.microsoft.com/office/powerpoint/2010/main" xmlns="" val="9174923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Why and How Should Banks Be Regulated? (Contd.)</a:t>
            </a:r>
            <a:endParaRPr lang="en-US" dirty="0"/>
          </a:p>
        </p:txBody>
      </p:sp>
      <p:sp>
        <p:nvSpPr>
          <p:cNvPr id="3" name="Content Placeholder 2"/>
          <p:cNvSpPr>
            <a:spLocks noGrp="1"/>
          </p:cNvSpPr>
          <p:nvPr>
            <p:ph idx="1"/>
          </p:nvPr>
        </p:nvSpPr>
        <p:spPr/>
        <p:txBody>
          <a:bodyPr/>
          <a:lstStyle/>
          <a:p>
            <a:r>
              <a:rPr lang="en-US" dirty="0" smtClean="0"/>
              <a:t>Bank regulation includes issuing specific regulations and guidelines to govern the operations, activities and acquisitions of banking organizations.</a:t>
            </a:r>
          </a:p>
          <a:p>
            <a:endParaRPr lang="en-US" dirty="0"/>
          </a:p>
        </p:txBody>
      </p:sp>
      <p:sp>
        <p:nvSpPr>
          <p:cNvPr id="4" name="Slide Number Placeholder 3"/>
          <p:cNvSpPr>
            <a:spLocks noGrp="1"/>
          </p:cNvSpPr>
          <p:nvPr>
            <p:ph type="sldNum" sz="quarter" idx="12"/>
          </p:nvPr>
        </p:nvSpPr>
        <p:spPr/>
        <p:txBody>
          <a:bodyPr/>
          <a:lstStyle/>
          <a:p>
            <a:fld id="{311760F3-56C5-42B3-8514-8E534AA91743}" type="slidenum">
              <a:rPr lang="en-US" smtClean="0"/>
              <a:pPr/>
              <a:t>6</a:t>
            </a:fld>
            <a:endParaRPr lang="en-US"/>
          </a:p>
        </p:txBody>
      </p:sp>
    </p:spTree>
    <p:extLst>
      <p:ext uri="{BB962C8B-B14F-4D97-AF65-F5344CB8AC3E}">
        <p14:creationId xmlns:p14="http://schemas.microsoft.com/office/powerpoint/2010/main" xmlns="" val="32635056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a Bank earns Profit?</a:t>
            </a:r>
            <a:endParaRPr lang="en-US" dirty="0"/>
          </a:p>
        </p:txBody>
      </p:sp>
      <p:sp>
        <p:nvSpPr>
          <p:cNvPr id="3" name="Content Placeholder 2"/>
          <p:cNvSpPr>
            <a:spLocks noGrp="1"/>
          </p:cNvSpPr>
          <p:nvPr>
            <p:ph idx="1"/>
          </p:nvPr>
        </p:nvSpPr>
        <p:spPr>
          <a:xfrm>
            <a:off x="457200" y="1600201"/>
            <a:ext cx="8229600" cy="3657600"/>
          </a:xfrm>
        </p:spPr>
        <p:txBody>
          <a:bodyPr>
            <a:normAutofit fontScale="92500" lnSpcReduction="20000"/>
          </a:bodyPr>
          <a:lstStyle/>
          <a:p>
            <a:r>
              <a:rPr lang="en-US" dirty="0"/>
              <a:t>Just like any other business, a bank earns money so that it can run its operations and provide services. </a:t>
            </a:r>
            <a:endParaRPr lang="en-US" dirty="0" smtClean="0"/>
          </a:p>
          <a:p>
            <a:r>
              <a:rPr lang="en-US" dirty="0" smtClean="0"/>
              <a:t>First</a:t>
            </a:r>
            <a:r>
              <a:rPr lang="en-US" dirty="0"/>
              <a:t>, customers deposit their money in a bank account. The bank provides safe storage and pays interest on customers’ deposits. </a:t>
            </a:r>
            <a:endParaRPr lang="en-US" dirty="0" smtClean="0"/>
          </a:p>
          <a:p>
            <a:r>
              <a:rPr lang="en-US" dirty="0" smtClean="0"/>
              <a:t>The </a:t>
            </a:r>
            <a:r>
              <a:rPr lang="en-US" dirty="0"/>
              <a:t>bank is required to keep a percentage of deposits in reserve as cash in its vault or in an account at </a:t>
            </a:r>
            <a:r>
              <a:rPr lang="en-US" dirty="0" smtClean="0"/>
              <a:t>The State Bank</a:t>
            </a:r>
            <a:r>
              <a:rPr lang="en-US" dirty="0"/>
              <a:t>. </a:t>
            </a:r>
            <a:endParaRPr lang="en-US" dirty="0" smtClean="0"/>
          </a:p>
        </p:txBody>
      </p:sp>
      <p:sp>
        <p:nvSpPr>
          <p:cNvPr id="4" name="Slide Number Placeholder 3"/>
          <p:cNvSpPr>
            <a:spLocks noGrp="1"/>
          </p:cNvSpPr>
          <p:nvPr>
            <p:ph type="sldNum" sz="quarter" idx="12"/>
          </p:nvPr>
        </p:nvSpPr>
        <p:spPr/>
        <p:txBody>
          <a:bodyPr/>
          <a:lstStyle/>
          <a:p>
            <a:fld id="{311760F3-56C5-42B3-8514-8E534AA91743}" type="slidenum">
              <a:rPr lang="en-US" smtClean="0"/>
              <a:pPr/>
              <a:t>7</a:t>
            </a:fld>
            <a:endParaRPr lang="en-US"/>
          </a:p>
        </p:txBody>
      </p:sp>
    </p:spTree>
    <p:extLst>
      <p:ext uri="{BB962C8B-B14F-4D97-AF65-F5344CB8AC3E}">
        <p14:creationId xmlns:p14="http://schemas.microsoft.com/office/powerpoint/2010/main" xmlns="" val="1173687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a Bank earns Profit? (Contd.)</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bank can lend the rest to qualified borrowers. Potential borrowers may wish to buy a house or a new car; </a:t>
            </a:r>
          </a:p>
          <a:p>
            <a:r>
              <a:rPr lang="en-US" dirty="0" smtClean="0"/>
              <a:t>However, they may not have enough money to pay the full price at one time. Instead of waiting to save the money to pay for a new house, which could take years, they take out a loan from a bank. </a:t>
            </a:r>
          </a:p>
          <a:p>
            <a:r>
              <a:rPr lang="en-US" dirty="0" smtClean="0"/>
              <a:t>Borrowers are charged interest on the loan – a bank’s primary source of income. Banks also make money from charging fees for other financial services, such as debit cards, automated teller machine (ATM) usage and overdrafts on checking accounts. </a:t>
            </a:r>
          </a:p>
          <a:p>
            <a:endParaRPr lang="en-US" dirty="0"/>
          </a:p>
        </p:txBody>
      </p:sp>
      <p:sp>
        <p:nvSpPr>
          <p:cNvPr id="4" name="Slide Number Placeholder 3"/>
          <p:cNvSpPr>
            <a:spLocks noGrp="1"/>
          </p:cNvSpPr>
          <p:nvPr>
            <p:ph type="sldNum" sz="quarter" idx="12"/>
          </p:nvPr>
        </p:nvSpPr>
        <p:spPr/>
        <p:txBody>
          <a:bodyPr/>
          <a:lstStyle/>
          <a:p>
            <a:fld id="{311760F3-56C5-42B3-8514-8E534AA91743}" type="slidenum">
              <a:rPr lang="en-US" smtClean="0"/>
              <a:pPr/>
              <a:t>8</a:t>
            </a:fld>
            <a:endParaRPr lang="en-US"/>
          </a:p>
        </p:txBody>
      </p:sp>
    </p:spTree>
    <p:extLst>
      <p:ext uri="{BB962C8B-B14F-4D97-AF65-F5344CB8AC3E}">
        <p14:creationId xmlns:p14="http://schemas.microsoft.com/office/powerpoint/2010/main" xmlns="" val="34604730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Safety and Soundness</a:t>
            </a:r>
            <a:endParaRPr lang="en-US" dirty="0"/>
          </a:p>
        </p:txBody>
      </p:sp>
      <p:sp>
        <p:nvSpPr>
          <p:cNvPr id="3" name="Content Placeholder 2"/>
          <p:cNvSpPr>
            <a:spLocks noGrp="1"/>
          </p:cNvSpPr>
          <p:nvPr>
            <p:ph idx="1"/>
          </p:nvPr>
        </p:nvSpPr>
        <p:spPr/>
        <p:txBody>
          <a:bodyPr>
            <a:normAutofit fontScale="92500"/>
          </a:bodyPr>
          <a:lstStyle/>
          <a:p>
            <a:r>
              <a:rPr lang="en-US" dirty="0"/>
              <a:t>Two major focuses of banking supervision and regulation are the safety and soundness of financial institutions and compliance with consumer protection laws. </a:t>
            </a:r>
            <a:endParaRPr lang="en-US" dirty="0" smtClean="0"/>
          </a:p>
          <a:p>
            <a:r>
              <a:rPr lang="en-US" dirty="0" smtClean="0"/>
              <a:t>To </a:t>
            </a:r>
            <a:r>
              <a:rPr lang="en-US" dirty="0"/>
              <a:t>measure the safety and soundness of a bank, an examiner performs an on-site examination review of the bank's performance based on its management and financial condition, and its compliance with regulations.</a:t>
            </a:r>
          </a:p>
        </p:txBody>
      </p:sp>
      <p:sp>
        <p:nvSpPr>
          <p:cNvPr id="4" name="Slide Number Placeholder 3"/>
          <p:cNvSpPr>
            <a:spLocks noGrp="1"/>
          </p:cNvSpPr>
          <p:nvPr>
            <p:ph type="sldNum" sz="quarter" idx="12"/>
          </p:nvPr>
        </p:nvSpPr>
        <p:spPr/>
        <p:txBody>
          <a:bodyPr/>
          <a:lstStyle/>
          <a:p>
            <a:fld id="{311760F3-56C5-42B3-8514-8E534AA91743}" type="slidenum">
              <a:rPr lang="en-US" smtClean="0"/>
              <a:pPr/>
              <a:t>9</a:t>
            </a:fld>
            <a:endParaRPr lang="en-US"/>
          </a:p>
        </p:txBody>
      </p:sp>
    </p:spTree>
    <p:extLst>
      <p:ext uri="{BB962C8B-B14F-4D97-AF65-F5344CB8AC3E}">
        <p14:creationId xmlns:p14="http://schemas.microsoft.com/office/powerpoint/2010/main" xmlns="" val="16489790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CAMELS</a:t>
            </a:r>
            <a:endParaRPr lang="en-US" dirty="0"/>
          </a:p>
        </p:txBody>
      </p:sp>
      <p:sp>
        <p:nvSpPr>
          <p:cNvPr id="3" name="Content Placeholder 2"/>
          <p:cNvSpPr>
            <a:spLocks noGrp="1"/>
          </p:cNvSpPr>
          <p:nvPr>
            <p:ph idx="1"/>
          </p:nvPr>
        </p:nvSpPr>
        <p:spPr/>
        <p:txBody>
          <a:bodyPr>
            <a:normAutofit fontScale="92500" lnSpcReduction="20000"/>
          </a:bodyPr>
          <a:lstStyle/>
          <a:p>
            <a:r>
              <a:rPr lang="en-US" dirty="0"/>
              <a:t>The </a:t>
            </a:r>
            <a:r>
              <a:rPr lang="en-US" dirty="0" smtClean="0"/>
              <a:t>Banking Supervisor/examiner </a:t>
            </a:r>
            <a:r>
              <a:rPr lang="en-US" dirty="0"/>
              <a:t>uses the CAMELS rating system to help measure the safety and soundness of a bank. </a:t>
            </a:r>
            <a:endParaRPr lang="en-US" dirty="0" smtClean="0"/>
          </a:p>
          <a:p>
            <a:r>
              <a:rPr lang="en-US" dirty="0" smtClean="0"/>
              <a:t>Each </a:t>
            </a:r>
            <a:r>
              <a:rPr lang="en-US" dirty="0"/>
              <a:t>letter stands for one of the six components of a bank’s condition: </a:t>
            </a:r>
            <a:endParaRPr lang="en-US" dirty="0" smtClean="0"/>
          </a:p>
          <a:p>
            <a:pPr lvl="1"/>
            <a:r>
              <a:rPr lang="en-US" dirty="0" smtClean="0"/>
              <a:t>capital </a:t>
            </a:r>
            <a:r>
              <a:rPr lang="en-US" dirty="0"/>
              <a:t>adequacy, </a:t>
            </a:r>
            <a:endParaRPr lang="en-US" dirty="0" smtClean="0"/>
          </a:p>
          <a:p>
            <a:pPr lvl="1"/>
            <a:r>
              <a:rPr lang="en-US" dirty="0" smtClean="0"/>
              <a:t>asset </a:t>
            </a:r>
            <a:r>
              <a:rPr lang="en-US" dirty="0"/>
              <a:t>quality, </a:t>
            </a:r>
            <a:endParaRPr lang="en-US" dirty="0" smtClean="0"/>
          </a:p>
          <a:p>
            <a:pPr lvl="1"/>
            <a:r>
              <a:rPr lang="en-US" dirty="0" smtClean="0"/>
              <a:t>management</a:t>
            </a:r>
            <a:r>
              <a:rPr lang="en-US" dirty="0"/>
              <a:t>, </a:t>
            </a:r>
            <a:endParaRPr lang="en-US" dirty="0" smtClean="0"/>
          </a:p>
          <a:p>
            <a:pPr lvl="1"/>
            <a:r>
              <a:rPr lang="en-US" dirty="0" smtClean="0"/>
              <a:t>earnings</a:t>
            </a:r>
            <a:r>
              <a:rPr lang="en-US" dirty="0"/>
              <a:t>, </a:t>
            </a:r>
            <a:endParaRPr lang="en-US" dirty="0" smtClean="0"/>
          </a:p>
          <a:p>
            <a:pPr lvl="1"/>
            <a:r>
              <a:rPr lang="en-US" dirty="0" smtClean="0"/>
              <a:t>liquidity </a:t>
            </a:r>
          </a:p>
          <a:p>
            <a:pPr lvl="1"/>
            <a:r>
              <a:rPr lang="en-US" dirty="0" smtClean="0"/>
              <a:t>and </a:t>
            </a:r>
            <a:r>
              <a:rPr lang="en-US" dirty="0"/>
              <a:t>sensitivity to market risk. </a:t>
            </a:r>
            <a:endParaRPr lang="en-US" dirty="0" smtClean="0"/>
          </a:p>
        </p:txBody>
      </p:sp>
      <p:sp>
        <p:nvSpPr>
          <p:cNvPr id="4" name="Slide Number Placeholder 3"/>
          <p:cNvSpPr>
            <a:spLocks noGrp="1"/>
          </p:cNvSpPr>
          <p:nvPr>
            <p:ph type="sldNum" sz="quarter" idx="12"/>
          </p:nvPr>
        </p:nvSpPr>
        <p:spPr/>
        <p:txBody>
          <a:bodyPr/>
          <a:lstStyle/>
          <a:p>
            <a:fld id="{311760F3-56C5-42B3-8514-8E534AA91743}" type="slidenum">
              <a:rPr lang="en-US" smtClean="0"/>
              <a:pPr/>
              <a:t>10</a:t>
            </a:fld>
            <a:endParaRPr lang="en-US"/>
          </a:p>
        </p:txBody>
      </p:sp>
    </p:spTree>
    <p:extLst>
      <p:ext uri="{BB962C8B-B14F-4D97-AF65-F5344CB8AC3E}">
        <p14:creationId xmlns:p14="http://schemas.microsoft.com/office/powerpoint/2010/main" xmlns="" val="38326974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AutoShape 2"/>
          <p:cNvSpPr>
            <a:spLocks noGrp="1" noChangeArrowheads="1"/>
          </p:cNvSpPr>
          <p:nvPr>
            <p:ph type="title"/>
          </p:nvPr>
        </p:nvSpPr>
        <p:spPr/>
        <p:txBody>
          <a:bodyPr/>
          <a:lstStyle/>
          <a:p>
            <a:pPr eaLnBrk="1" hangingPunct="1"/>
            <a:r>
              <a:rPr lang="en-US" sz="4000" smtClean="0"/>
              <a:t>What are Banking Regulations?</a:t>
            </a:r>
          </a:p>
        </p:txBody>
      </p:sp>
      <p:sp>
        <p:nvSpPr>
          <p:cNvPr id="8196" name="Rectangle 3"/>
          <p:cNvSpPr>
            <a:spLocks noGrp="1" noChangeArrowheads="1"/>
          </p:cNvSpPr>
          <p:nvPr>
            <p:ph type="body" idx="1"/>
          </p:nvPr>
        </p:nvSpPr>
        <p:spPr>
          <a:xfrm>
            <a:off x="685800" y="1676400"/>
            <a:ext cx="8001000" cy="4343400"/>
          </a:xfrm>
        </p:spPr>
        <p:txBody>
          <a:bodyPr/>
          <a:lstStyle/>
          <a:p>
            <a:pPr eaLnBrk="1" hangingPunct="1"/>
            <a:r>
              <a:rPr lang="en-US" sz="3200" b="1" dirty="0" smtClean="0"/>
              <a:t>Bank Regulations</a:t>
            </a:r>
            <a:r>
              <a:rPr lang="en-US" sz="3200" dirty="0" smtClean="0"/>
              <a:t> are a form of government regulations which subject banks to certain requirements, restrictions and guidelines.</a:t>
            </a:r>
          </a:p>
          <a:p>
            <a:pPr eaLnBrk="1" hangingPunct="1"/>
            <a:endParaRPr lang="en-US" sz="3200" dirty="0" smtClean="0"/>
          </a:p>
        </p:txBody>
      </p:sp>
      <p:sp>
        <p:nvSpPr>
          <p:cNvPr id="2" name="Slide Number Placeholder 1"/>
          <p:cNvSpPr>
            <a:spLocks noGrp="1"/>
          </p:cNvSpPr>
          <p:nvPr>
            <p:ph type="sldNum" sz="quarter" idx="12"/>
          </p:nvPr>
        </p:nvSpPr>
        <p:spPr/>
        <p:txBody>
          <a:bodyPr/>
          <a:lstStyle/>
          <a:p>
            <a:fld id="{311760F3-56C5-42B3-8514-8E534AA91743}" type="slidenum">
              <a:rPr lang="en-US" smtClean="0"/>
              <a:pPr/>
              <a:t>11</a:t>
            </a:fld>
            <a:endParaRPr lang="en-US"/>
          </a:p>
        </p:txBody>
      </p:sp>
    </p:spTree>
    <p:extLst>
      <p:ext uri="{BB962C8B-B14F-4D97-AF65-F5344CB8AC3E}">
        <p14:creationId xmlns:p14="http://schemas.microsoft.com/office/powerpoint/2010/main" xmlns="" val="10447582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762000" y="228600"/>
            <a:ext cx="7924800" cy="1143000"/>
          </a:xfrm>
          <a:prstGeom prst="rect">
            <a:avLst/>
          </a:prstGeom>
          <a:noFill/>
        </p:spPr>
        <p:txBody>
          <a:bodyPr/>
          <a:lstStyle/>
          <a:p>
            <a:r>
              <a:rPr lang="en-US" sz="4000" dirty="0"/>
              <a:t>Key Objectives of Bank Regulation</a:t>
            </a:r>
            <a:endParaRPr lang="en-US" sz="4000" dirty="0" smtClean="0"/>
          </a:p>
        </p:txBody>
      </p:sp>
      <p:sp>
        <p:nvSpPr>
          <p:cNvPr id="9220" name="Rectangle 3"/>
          <p:cNvSpPr>
            <a:spLocks noGrp="1" noChangeArrowheads="1"/>
          </p:cNvSpPr>
          <p:nvPr>
            <p:ph type="body" sz="half" idx="1"/>
          </p:nvPr>
        </p:nvSpPr>
        <p:spPr>
          <a:xfrm>
            <a:off x="609600" y="1447800"/>
            <a:ext cx="8153400" cy="4648200"/>
          </a:xfrm>
        </p:spPr>
        <p:txBody>
          <a:bodyPr/>
          <a:lstStyle/>
          <a:p>
            <a:r>
              <a:rPr lang="en-US" sz="2400" dirty="0" smtClean="0"/>
              <a:t>The objectives of bank regulations, and the emphasis, varies between jurisdiction. The most common objectives are:</a:t>
            </a:r>
          </a:p>
          <a:p>
            <a:pPr lvl="1"/>
            <a:r>
              <a:rPr lang="en-US" sz="2200" b="1" dirty="0" smtClean="0"/>
              <a:t>Prudential</a:t>
            </a:r>
            <a:r>
              <a:rPr lang="en-US" sz="2200" dirty="0" smtClean="0"/>
              <a:t>—to reduce the level of risk bank creditors are exposed to (that is, to protect depositors); </a:t>
            </a:r>
          </a:p>
          <a:p>
            <a:pPr lvl="1"/>
            <a:r>
              <a:rPr lang="en-US" sz="2200" b="1" dirty="0" smtClean="0"/>
              <a:t>Risk Reduction</a:t>
            </a:r>
            <a:r>
              <a:rPr lang="en-US" sz="2200" dirty="0" smtClean="0"/>
              <a:t>—to reduce the risk of disruption resulting from adverse trading conditions for banks causing multiple or major bank failures; </a:t>
            </a:r>
          </a:p>
          <a:p>
            <a:pPr lvl="1"/>
            <a:r>
              <a:rPr lang="en-US" sz="2200" b="1" dirty="0" smtClean="0"/>
              <a:t>Avoid Misuse of Banks</a:t>
            </a:r>
            <a:r>
              <a:rPr lang="en-US" sz="2200" dirty="0" smtClean="0"/>
              <a:t>—to reduce the risk of banks being used for criminal purposes, e.g. laundering the proceeds of crime; </a:t>
            </a:r>
          </a:p>
          <a:p>
            <a:pPr lvl="1"/>
            <a:r>
              <a:rPr lang="en-US" sz="2200" b="1" dirty="0" smtClean="0"/>
              <a:t>To Protect Banking Confidentiality; </a:t>
            </a:r>
          </a:p>
          <a:p>
            <a:pPr lvl="1"/>
            <a:r>
              <a:rPr lang="en-US" sz="2200" b="1" dirty="0" smtClean="0"/>
              <a:t>Credit Allocation</a:t>
            </a:r>
            <a:r>
              <a:rPr lang="en-US" sz="2200" dirty="0" smtClean="0"/>
              <a:t>—to direct credit to favored sectors. </a:t>
            </a:r>
          </a:p>
          <a:p>
            <a:pPr eaLnBrk="1" hangingPunct="1"/>
            <a:endParaRPr lang="en-US" sz="3000" dirty="0" smtClean="0"/>
          </a:p>
        </p:txBody>
      </p:sp>
      <p:sp>
        <p:nvSpPr>
          <p:cNvPr id="2" name="Slide Number Placeholder 1"/>
          <p:cNvSpPr>
            <a:spLocks noGrp="1"/>
          </p:cNvSpPr>
          <p:nvPr>
            <p:ph type="sldNum" sz="quarter" idx="12"/>
          </p:nvPr>
        </p:nvSpPr>
        <p:spPr/>
        <p:txBody>
          <a:bodyPr/>
          <a:lstStyle/>
          <a:p>
            <a:fld id="{311760F3-56C5-42B3-8514-8E534AA91743}" type="slidenum">
              <a:rPr lang="en-US" smtClean="0"/>
              <a:pPr/>
              <a:t>12</a:t>
            </a:fld>
            <a:endParaRPr lang="en-US"/>
          </a:p>
        </p:txBody>
      </p:sp>
    </p:spTree>
    <p:extLst>
      <p:ext uri="{BB962C8B-B14F-4D97-AF65-F5344CB8AC3E}">
        <p14:creationId xmlns:p14="http://schemas.microsoft.com/office/powerpoint/2010/main" xmlns="" val="317516402"/>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4"/>
          <p:cNvPicPr>
            <a:picLocks noChangeAspect="1" noChangeArrowheads="1"/>
          </p:cNvPicPr>
          <p:nvPr/>
        </p:nvPicPr>
        <p:blipFill>
          <a:blip r:embed="rId3" cstate="print">
            <a:lum bright="58000" contrast="-70000"/>
            <a:extLst>
              <a:ext uri="{28A0092B-C50C-407E-A947-70E740481C1C}">
                <a14:useLocalDpi xmlns:a14="http://schemas.microsoft.com/office/drawing/2010/main" xmlns="" val="0"/>
              </a:ext>
            </a:extLst>
          </a:blip>
          <a:srcRect/>
          <a:stretch>
            <a:fillRect/>
          </a:stretch>
        </p:blipFill>
        <p:spPr bwMode="auto">
          <a:xfrm>
            <a:off x="0" y="1066800"/>
            <a:ext cx="8077200" cy="5776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195" name="Rectangle 2"/>
          <p:cNvSpPr>
            <a:spLocks noGrp="1" noChangeArrowheads="1"/>
          </p:cNvSpPr>
          <p:nvPr>
            <p:ph type="title" idx="4294967295"/>
          </p:nvPr>
        </p:nvSpPr>
        <p:spPr/>
        <p:txBody>
          <a:bodyPr/>
          <a:lstStyle/>
          <a:p>
            <a:pPr eaLnBrk="1" hangingPunct="1"/>
            <a:r>
              <a:rPr lang="en-US" smtClean="0"/>
              <a:t>Bank</a:t>
            </a:r>
          </a:p>
        </p:txBody>
      </p:sp>
      <p:sp>
        <p:nvSpPr>
          <p:cNvPr id="8196" name="Rectangle 3"/>
          <p:cNvSpPr>
            <a:spLocks noGrp="1" noChangeArrowheads="1"/>
          </p:cNvSpPr>
          <p:nvPr>
            <p:ph type="body" idx="4294967295"/>
          </p:nvPr>
        </p:nvSpPr>
        <p:spPr>
          <a:xfrm>
            <a:off x="457200" y="1219200"/>
            <a:ext cx="8229600" cy="4906963"/>
          </a:xfrm>
        </p:spPr>
        <p:txBody>
          <a:bodyPr/>
          <a:lstStyle/>
          <a:p>
            <a:pPr eaLnBrk="1" hangingPunct="1"/>
            <a:r>
              <a:rPr lang="en-US" smtClean="0">
                <a:solidFill>
                  <a:schemeClr val="tx1"/>
                </a:solidFill>
              </a:rPr>
              <a:t>Operation</a:t>
            </a:r>
          </a:p>
          <a:p>
            <a:pPr lvl="1" eaLnBrk="1" hangingPunct="1"/>
            <a:r>
              <a:rPr lang="en-US" sz="1800" smtClean="0">
                <a:solidFill>
                  <a:schemeClr val="tx1"/>
                </a:solidFill>
              </a:rPr>
              <a:t>Take money as deposits on which they pay interests</a:t>
            </a:r>
          </a:p>
          <a:p>
            <a:pPr lvl="1" eaLnBrk="1" hangingPunct="1"/>
            <a:r>
              <a:rPr lang="en-US" sz="1800" smtClean="0">
                <a:solidFill>
                  <a:schemeClr val="tx1"/>
                </a:solidFill>
              </a:rPr>
              <a:t>Lend it to borrowers who use if for investment or consumption</a:t>
            </a:r>
          </a:p>
          <a:p>
            <a:pPr lvl="1" eaLnBrk="1" hangingPunct="1"/>
            <a:r>
              <a:rPr lang="en-US" sz="1800" smtClean="0">
                <a:solidFill>
                  <a:schemeClr val="tx1"/>
                </a:solidFill>
              </a:rPr>
              <a:t>Borrow money from other banks (inter bank market)</a:t>
            </a:r>
          </a:p>
          <a:p>
            <a:pPr lvl="1" eaLnBrk="1" hangingPunct="1"/>
            <a:r>
              <a:rPr lang="en-US" sz="1800" smtClean="0">
                <a:solidFill>
                  <a:schemeClr val="tx1"/>
                </a:solidFill>
              </a:rPr>
              <a:t>Make profit on the difference between interest paid and received</a:t>
            </a:r>
          </a:p>
        </p:txBody>
      </p:sp>
      <p:pic>
        <p:nvPicPr>
          <p:cNvPr id="8197"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09600" y="3636818"/>
            <a:ext cx="3124200" cy="2343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AED4950C-42E4-4B39-92E1-04E68B76FDB1}" type="slidenum">
              <a:rPr lang="en-US" smtClean="0"/>
              <a:pPr/>
              <a:t>13</a:t>
            </a:fld>
            <a:endParaRPr lang="en-US"/>
          </a:p>
        </p:txBody>
      </p:sp>
    </p:spTree>
    <p:extLst>
      <p:ext uri="{BB962C8B-B14F-4D97-AF65-F5344CB8AC3E}">
        <p14:creationId xmlns:p14="http://schemas.microsoft.com/office/powerpoint/2010/main" xmlns="" val="272418249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4"/>
          <p:cNvPicPr>
            <a:picLocks noChangeAspect="1" noChangeArrowheads="1"/>
          </p:cNvPicPr>
          <p:nvPr/>
        </p:nvPicPr>
        <p:blipFill>
          <a:blip r:embed="rId3" cstate="print">
            <a:lum bright="58000" contrast="-70000"/>
            <a:extLst>
              <a:ext uri="{28A0092B-C50C-407E-A947-70E740481C1C}">
                <a14:useLocalDpi xmlns:a14="http://schemas.microsoft.com/office/drawing/2010/main" xmlns="" val="0"/>
              </a:ext>
            </a:extLst>
          </a:blip>
          <a:srcRect/>
          <a:stretch>
            <a:fillRect/>
          </a:stretch>
        </p:blipFill>
        <p:spPr bwMode="auto">
          <a:xfrm>
            <a:off x="0" y="1066800"/>
            <a:ext cx="8077200" cy="5776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219" name="Rectangle 2"/>
          <p:cNvSpPr>
            <a:spLocks noGrp="1" noChangeArrowheads="1"/>
          </p:cNvSpPr>
          <p:nvPr>
            <p:ph type="title" idx="4294967295"/>
          </p:nvPr>
        </p:nvSpPr>
        <p:spPr/>
        <p:txBody>
          <a:bodyPr/>
          <a:lstStyle/>
          <a:p>
            <a:pPr eaLnBrk="1" hangingPunct="1"/>
            <a:r>
              <a:rPr lang="en-US" smtClean="0"/>
              <a:t>Potential problems in Bank</a:t>
            </a:r>
          </a:p>
        </p:txBody>
      </p:sp>
      <p:sp>
        <p:nvSpPr>
          <p:cNvPr id="9220" name="Rectangle 3"/>
          <p:cNvSpPr>
            <a:spLocks noGrp="1" noChangeArrowheads="1"/>
          </p:cNvSpPr>
          <p:nvPr>
            <p:ph type="body" idx="4294967295"/>
          </p:nvPr>
        </p:nvSpPr>
        <p:spPr/>
        <p:txBody>
          <a:bodyPr/>
          <a:lstStyle/>
          <a:p>
            <a:pPr eaLnBrk="1" hangingPunct="1"/>
            <a:r>
              <a:rPr lang="en-US" smtClean="0">
                <a:solidFill>
                  <a:schemeClr val="tx1"/>
                </a:solidFill>
              </a:rPr>
              <a:t>Most of bank liabilities have shorter maturity period than assets  </a:t>
            </a:r>
          </a:p>
          <a:p>
            <a:pPr lvl="1" eaLnBrk="1" hangingPunct="1"/>
            <a:r>
              <a:rPr lang="en-US" sz="1800" smtClean="0">
                <a:solidFill>
                  <a:schemeClr val="tx1"/>
                </a:solidFill>
              </a:rPr>
              <a:t>This can be a potential cause of bank failure incase all depositors take out money at once (bank run)</a:t>
            </a:r>
          </a:p>
          <a:p>
            <a:pPr eaLnBrk="1" hangingPunct="1"/>
            <a:r>
              <a:rPr lang="en-US" smtClean="0">
                <a:solidFill>
                  <a:schemeClr val="tx1"/>
                </a:solidFill>
              </a:rPr>
              <a:t>Credit risk </a:t>
            </a:r>
          </a:p>
          <a:p>
            <a:pPr lvl="1" eaLnBrk="1" hangingPunct="1"/>
            <a:r>
              <a:rPr lang="en-US" sz="1800" smtClean="0">
                <a:solidFill>
                  <a:schemeClr val="tx1"/>
                </a:solidFill>
              </a:rPr>
              <a:t>Possibility that borrowers will be unable to repay their loans</a:t>
            </a:r>
          </a:p>
          <a:p>
            <a:pPr lvl="1" eaLnBrk="1" hangingPunct="1"/>
            <a:r>
              <a:rPr lang="en-US" sz="1800" smtClean="0">
                <a:solidFill>
                  <a:schemeClr val="tx1"/>
                </a:solidFill>
              </a:rPr>
              <a:t>More risk in prosperity period as lending terms tends to be relaxed </a:t>
            </a:r>
          </a:p>
          <a:p>
            <a:pPr eaLnBrk="1" hangingPunct="1"/>
            <a:r>
              <a:rPr lang="en-US" smtClean="0">
                <a:solidFill>
                  <a:schemeClr val="tx1"/>
                </a:solidFill>
              </a:rPr>
              <a:t>Interest rate risk</a:t>
            </a:r>
          </a:p>
          <a:p>
            <a:pPr lvl="1" eaLnBrk="1" hangingPunct="1"/>
            <a:r>
              <a:rPr lang="en-US" sz="1800" smtClean="0">
                <a:solidFill>
                  <a:schemeClr val="tx1"/>
                </a:solidFill>
              </a:rPr>
              <a:t>Most deposits at floating rate</a:t>
            </a:r>
          </a:p>
          <a:p>
            <a:pPr lvl="1" eaLnBrk="1" hangingPunct="1"/>
            <a:r>
              <a:rPr lang="en-US" sz="1800" smtClean="0">
                <a:solidFill>
                  <a:schemeClr val="tx1"/>
                </a:solidFill>
              </a:rPr>
              <a:t>Loans at fixed rate </a:t>
            </a:r>
          </a:p>
          <a:p>
            <a:pPr lvl="1" eaLnBrk="1" hangingPunct="1"/>
            <a:r>
              <a:rPr lang="en-US" sz="1800" smtClean="0">
                <a:solidFill>
                  <a:schemeClr val="tx1"/>
                </a:solidFill>
              </a:rPr>
              <a:t>If floating rate is more than fixed rate bank loses ( S&amp;LI ,America 1979)</a:t>
            </a:r>
          </a:p>
        </p:txBody>
      </p:sp>
      <p:sp>
        <p:nvSpPr>
          <p:cNvPr id="2" name="Slide Number Placeholder 1"/>
          <p:cNvSpPr>
            <a:spLocks noGrp="1"/>
          </p:cNvSpPr>
          <p:nvPr>
            <p:ph type="sldNum" sz="quarter" idx="12"/>
          </p:nvPr>
        </p:nvSpPr>
        <p:spPr/>
        <p:txBody>
          <a:bodyPr/>
          <a:lstStyle/>
          <a:p>
            <a:fld id="{AED4950C-42E4-4B39-92E1-04E68B76FDB1}" type="slidenum">
              <a:rPr lang="en-US" smtClean="0"/>
              <a:pPr/>
              <a:t>14</a:t>
            </a:fld>
            <a:endParaRPr lang="en-US"/>
          </a:p>
        </p:txBody>
      </p:sp>
    </p:spTree>
    <p:extLst>
      <p:ext uri="{BB962C8B-B14F-4D97-AF65-F5344CB8AC3E}">
        <p14:creationId xmlns:p14="http://schemas.microsoft.com/office/powerpoint/2010/main" xmlns="" val="331636451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4"/>
          <p:cNvPicPr>
            <a:picLocks noChangeAspect="1" noChangeArrowheads="1"/>
          </p:cNvPicPr>
          <p:nvPr/>
        </p:nvPicPr>
        <p:blipFill>
          <a:blip r:embed="rId3" cstate="print">
            <a:lum bright="58000" contrast="-70000"/>
            <a:extLst>
              <a:ext uri="{28A0092B-C50C-407E-A947-70E740481C1C}">
                <a14:useLocalDpi xmlns:a14="http://schemas.microsoft.com/office/drawing/2010/main" xmlns="" val="0"/>
              </a:ext>
            </a:extLst>
          </a:blip>
          <a:srcRect/>
          <a:stretch>
            <a:fillRect/>
          </a:stretch>
        </p:blipFill>
        <p:spPr bwMode="auto">
          <a:xfrm>
            <a:off x="0" y="1066800"/>
            <a:ext cx="8077200" cy="5776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43" name="Rectangle 2"/>
          <p:cNvSpPr>
            <a:spLocks noGrp="1" noChangeArrowheads="1"/>
          </p:cNvSpPr>
          <p:nvPr>
            <p:ph type="title" idx="4294967295"/>
          </p:nvPr>
        </p:nvSpPr>
        <p:spPr/>
        <p:txBody>
          <a:bodyPr/>
          <a:lstStyle/>
          <a:p>
            <a:pPr eaLnBrk="1" hangingPunct="1"/>
            <a:r>
              <a:rPr lang="en-US" smtClean="0"/>
              <a:t>Criticality of Banking system</a:t>
            </a:r>
          </a:p>
        </p:txBody>
      </p:sp>
      <p:sp>
        <p:nvSpPr>
          <p:cNvPr id="10244" name="Rectangle 3"/>
          <p:cNvSpPr>
            <a:spLocks noGrp="1" noChangeArrowheads="1"/>
          </p:cNvSpPr>
          <p:nvPr>
            <p:ph type="body" idx="4294967295"/>
          </p:nvPr>
        </p:nvSpPr>
        <p:spPr/>
        <p:txBody>
          <a:bodyPr>
            <a:normAutofit fontScale="92500"/>
          </a:bodyPr>
          <a:lstStyle/>
          <a:p>
            <a:pPr eaLnBrk="1" hangingPunct="1"/>
            <a:r>
              <a:rPr lang="en-US" smtClean="0">
                <a:solidFill>
                  <a:schemeClr val="tx1"/>
                </a:solidFill>
              </a:rPr>
              <a:t>As bank provide credit and operate payments- failure can have a more damaging effect on the economy than the collapse of other businesses</a:t>
            </a:r>
          </a:p>
          <a:p>
            <a:pPr eaLnBrk="1" hangingPunct="1"/>
            <a:r>
              <a:rPr lang="en-US" smtClean="0">
                <a:solidFill>
                  <a:schemeClr val="tx1"/>
                </a:solidFill>
              </a:rPr>
              <a:t>Hence need for more regulation by government</a:t>
            </a:r>
          </a:p>
          <a:p>
            <a:pPr lvl="1" eaLnBrk="1" hangingPunct="1"/>
            <a:r>
              <a:rPr lang="en-US" sz="1800" smtClean="0">
                <a:solidFill>
                  <a:schemeClr val="tx1"/>
                </a:solidFill>
              </a:rPr>
              <a:t>Reserve requirement – holding a proportion of bank deposits at the central bank (CRR)</a:t>
            </a:r>
          </a:p>
          <a:p>
            <a:pPr lvl="1" eaLnBrk="1" hangingPunct="1"/>
            <a:r>
              <a:rPr lang="en-US" sz="1800" smtClean="0">
                <a:solidFill>
                  <a:schemeClr val="tx1"/>
                </a:solidFill>
              </a:rPr>
              <a:t>Match a proportion of risky assets (i.e loans) with capital in form of equity or retained earnings</a:t>
            </a:r>
          </a:p>
          <a:p>
            <a:pPr lvl="2" eaLnBrk="1" hangingPunct="1"/>
            <a:r>
              <a:rPr lang="en-US" smtClean="0">
                <a:solidFill>
                  <a:schemeClr val="tx1"/>
                </a:solidFill>
              </a:rPr>
              <a:t>Capital of internationally active banks should amount to at least 8% of the value of risky assets. </a:t>
            </a:r>
            <a:r>
              <a:rPr lang="en-US" b="1" smtClean="0">
                <a:solidFill>
                  <a:schemeClr val="tx1"/>
                </a:solidFill>
              </a:rPr>
              <a:t>(Basel Accord)</a:t>
            </a:r>
          </a:p>
          <a:p>
            <a:pPr lvl="1" eaLnBrk="1" hangingPunct="1"/>
            <a:endParaRPr lang="en-US" sz="1800" smtClean="0">
              <a:solidFill>
                <a:schemeClr val="tx1"/>
              </a:solidFill>
            </a:endParaRPr>
          </a:p>
        </p:txBody>
      </p:sp>
      <p:sp>
        <p:nvSpPr>
          <p:cNvPr id="2" name="Slide Number Placeholder 1"/>
          <p:cNvSpPr>
            <a:spLocks noGrp="1"/>
          </p:cNvSpPr>
          <p:nvPr>
            <p:ph type="sldNum" sz="quarter" idx="12"/>
          </p:nvPr>
        </p:nvSpPr>
        <p:spPr/>
        <p:txBody>
          <a:bodyPr/>
          <a:lstStyle/>
          <a:p>
            <a:fld id="{AED4950C-42E4-4B39-92E1-04E68B76FDB1}" type="slidenum">
              <a:rPr lang="en-US" smtClean="0"/>
              <a:pPr/>
              <a:t>15</a:t>
            </a:fld>
            <a:endParaRPr lang="en-US"/>
          </a:p>
        </p:txBody>
      </p:sp>
    </p:spTree>
    <p:extLst>
      <p:ext uri="{BB962C8B-B14F-4D97-AF65-F5344CB8AC3E}">
        <p14:creationId xmlns:p14="http://schemas.microsoft.com/office/powerpoint/2010/main" xmlns="" val="282402999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lg_lehman (1).jpg"/>
          <p:cNvPicPr>
            <a:picLocks noChangeAspect="1"/>
          </p:cNvPicPr>
          <p:nvPr/>
        </p:nvPicPr>
        <p:blipFill>
          <a:blip r:embed="rId3" cstate="print"/>
          <a:stretch>
            <a:fillRect/>
          </a:stretch>
        </p:blipFill>
        <p:spPr>
          <a:xfrm>
            <a:off x="0" y="5334000"/>
            <a:ext cx="2743200" cy="1524000"/>
          </a:xfrm>
          <a:prstGeom prst="rect">
            <a:avLst/>
          </a:prstGeom>
          <a:effectLst>
            <a:outerShdw dir="4380000" sx="1000" sy="1000" algn="ctr" rotWithShape="0">
              <a:schemeClr val="bg1">
                <a:alpha val="11000"/>
              </a:schemeClr>
            </a:outerShdw>
          </a:effectLst>
        </p:spPr>
      </p:pic>
      <p:sp>
        <p:nvSpPr>
          <p:cNvPr id="11267" name="Rectangle 2"/>
          <p:cNvSpPr>
            <a:spLocks noGrp="1" noChangeArrowheads="1"/>
          </p:cNvSpPr>
          <p:nvPr>
            <p:ph type="title" idx="4294967295"/>
          </p:nvPr>
        </p:nvSpPr>
        <p:spPr/>
        <p:txBody>
          <a:bodyPr/>
          <a:lstStyle/>
          <a:p>
            <a:pPr eaLnBrk="1" hangingPunct="1"/>
            <a:r>
              <a:rPr lang="en-US" dirty="0" smtClean="0"/>
              <a:t>Investment Banks</a:t>
            </a:r>
          </a:p>
        </p:txBody>
      </p:sp>
      <p:sp>
        <p:nvSpPr>
          <p:cNvPr id="11268" name="Rectangle 3"/>
          <p:cNvSpPr>
            <a:spLocks noGrp="1" noChangeArrowheads="1"/>
          </p:cNvSpPr>
          <p:nvPr>
            <p:ph type="body" idx="4294967295"/>
          </p:nvPr>
        </p:nvSpPr>
        <p:spPr>
          <a:xfrm>
            <a:off x="457200" y="1447800"/>
            <a:ext cx="8229600" cy="5181600"/>
          </a:xfrm>
        </p:spPr>
        <p:txBody>
          <a:bodyPr/>
          <a:lstStyle/>
          <a:p>
            <a:pPr eaLnBrk="1" hangingPunct="1">
              <a:lnSpc>
                <a:spcPct val="120000"/>
              </a:lnSpc>
            </a:pPr>
            <a:r>
              <a:rPr lang="en-US" sz="2400" dirty="0" smtClean="0">
                <a:solidFill>
                  <a:schemeClr val="tx1"/>
                </a:solidFill>
              </a:rPr>
              <a:t>Help firms raise money in the capital markets (equity and bonds market)</a:t>
            </a:r>
          </a:p>
          <a:p>
            <a:pPr eaLnBrk="1" hangingPunct="1">
              <a:lnSpc>
                <a:spcPct val="120000"/>
              </a:lnSpc>
              <a:buFont typeface="Wingdings" pitchFamily="2" charset="2"/>
              <a:buNone/>
            </a:pPr>
            <a:endParaRPr lang="en-US" sz="2400" dirty="0" smtClean="0">
              <a:solidFill>
                <a:schemeClr val="tx1"/>
              </a:solidFill>
            </a:endParaRPr>
          </a:p>
          <a:p>
            <a:pPr eaLnBrk="1" hangingPunct="1">
              <a:lnSpc>
                <a:spcPct val="120000"/>
              </a:lnSpc>
            </a:pPr>
            <a:r>
              <a:rPr lang="en-US" sz="2400" dirty="0" smtClean="0">
                <a:solidFill>
                  <a:schemeClr val="tx1"/>
                </a:solidFill>
              </a:rPr>
              <a:t>Advise firms whether to finance themselves with debt or equity</a:t>
            </a:r>
          </a:p>
          <a:p>
            <a:pPr eaLnBrk="1" hangingPunct="1">
              <a:lnSpc>
                <a:spcPct val="120000"/>
              </a:lnSpc>
            </a:pPr>
            <a:endParaRPr lang="en-US" sz="2400" dirty="0" smtClean="0">
              <a:solidFill>
                <a:schemeClr val="tx1"/>
              </a:solidFill>
            </a:endParaRPr>
          </a:p>
          <a:p>
            <a:pPr eaLnBrk="1" hangingPunct="1">
              <a:lnSpc>
                <a:spcPct val="120000"/>
              </a:lnSpc>
            </a:pPr>
            <a:r>
              <a:rPr lang="en-US" sz="2400" dirty="0" smtClean="0">
                <a:solidFill>
                  <a:schemeClr val="tx1"/>
                </a:solidFill>
              </a:rPr>
              <a:t>Underwrite such issues by agreeing often with other banks in syndicate, to buy any unsold securities </a:t>
            </a:r>
          </a:p>
          <a:p>
            <a:pPr eaLnBrk="1" hangingPunct="1">
              <a:lnSpc>
                <a:spcPct val="120000"/>
              </a:lnSpc>
            </a:pPr>
            <a:endParaRPr lang="en-US" sz="1600" dirty="0" smtClean="0">
              <a:solidFill>
                <a:schemeClr val="tx1"/>
              </a:solidFill>
            </a:endParaRPr>
          </a:p>
        </p:txBody>
      </p:sp>
      <p:sp>
        <p:nvSpPr>
          <p:cNvPr id="2" name="Slide Number Placeholder 1"/>
          <p:cNvSpPr>
            <a:spLocks noGrp="1"/>
          </p:cNvSpPr>
          <p:nvPr>
            <p:ph type="sldNum" sz="quarter" idx="12"/>
          </p:nvPr>
        </p:nvSpPr>
        <p:spPr/>
        <p:txBody>
          <a:bodyPr/>
          <a:lstStyle/>
          <a:p>
            <a:fld id="{AED4950C-42E4-4B39-92E1-04E68B76FDB1}" type="slidenum">
              <a:rPr lang="en-US" smtClean="0"/>
              <a:pPr/>
              <a:t>16</a:t>
            </a:fld>
            <a:endParaRPr lang="en-US"/>
          </a:p>
        </p:txBody>
      </p:sp>
    </p:spTree>
    <p:extLst>
      <p:ext uri="{BB962C8B-B14F-4D97-AF65-F5344CB8AC3E}">
        <p14:creationId xmlns:p14="http://schemas.microsoft.com/office/powerpoint/2010/main" xmlns="" val="64217138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7"/>
          <p:cNvPicPr>
            <a:picLocks noChangeAspect="1" noChangeArrowheads="1"/>
          </p:cNvPicPr>
          <p:nvPr/>
        </p:nvPicPr>
        <p:blipFill>
          <a:blip r:embed="rId3" cstate="print">
            <a:lum bright="58000" contrast="-70000"/>
            <a:extLst>
              <a:ext uri="{28A0092B-C50C-407E-A947-70E740481C1C}">
                <a14:useLocalDpi xmlns:a14="http://schemas.microsoft.com/office/drawing/2010/main" xmlns="" val="0"/>
              </a:ext>
            </a:extLst>
          </a:blip>
          <a:srcRect/>
          <a:stretch>
            <a:fillRect/>
          </a:stretch>
        </p:blipFill>
        <p:spPr bwMode="auto">
          <a:xfrm>
            <a:off x="3733800" y="1371600"/>
            <a:ext cx="5029200" cy="3614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291" name="Rectangle 3"/>
          <p:cNvSpPr>
            <a:spLocks noGrp="1" noChangeArrowheads="1"/>
          </p:cNvSpPr>
          <p:nvPr>
            <p:ph type="body" idx="4294967295"/>
          </p:nvPr>
        </p:nvSpPr>
        <p:spPr>
          <a:xfrm>
            <a:off x="457200" y="1143000"/>
            <a:ext cx="8229600" cy="4983163"/>
          </a:xfrm>
        </p:spPr>
        <p:txBody>
          <a:bodyPr>
            <a:normAutofit fontScale="70000" lnSpcReduction="20000"/>
          </a:bodyPr>
          <a:lstStyle/>
          <a:p>
            <a:pPr eaLnBrk="1" hangingPunct="1">
              <a:lnSpc>
                <a:spcPct val="130000"/>
              </a:lnSpc>
            </a:pPr>
            <a:r>
              <a:rPr lang="en-US" smtClean="0">
                <a:solidFill>
                  <a:schemeClr val="tx1"/>
                </a:solidFill>
              </a:rPr>
              <a:t>At most basic , they are simply vast pools of money</a:t>
            </a:r>
          </a:p>
          <a:p>
            <a:pPr eaLnBrk="1" hangingPunct="1">
              <a:lnSpc>
                <a:spcPct val="130000"/>
              </a:lnSpc>
            </a:pPr>
            <a:r>
              <a:rPr lang="en-US" smtClean="0">
                <a:solidFill>
                  <a:schemeClr val="tx1"/>
                </a:solidFill>
              </a:rPr>
              <a:t>Institutional investors are</a:t>
            </a:r>
          </a:p>
          <a:p>
            <a:pPr lvl="1" eaLnBrk="1" hangingPunct="1">
              <a:lnSpc>
                <a:spcPct val="130000"/>
              </a:lnSpc>
            </a:pPr>
            <a:r>
              <a:rPr lang="en-US" sz="1800" smtClean="0">
                <a:solidFill>
                  <a:schemeClr val="tx1"/>
                </a:solidFill>
              </a:rPr>
              <a:t>Pension funds</a:t>
            </a:r>
          </a:p>
          <a:p>
            <a:pPr lvl="1" eaLnBrk="1" hangingPunct="1">
              <a:lnSpc>
                <a:spcPct val="130000"/>
              </a:lnSpc>
            </a:pPr>
            <a:r>
              <a:rPr lang="en-US" sz="1800" smtClean="0">
                <a:solidFill>
                  <a:schemeClr val="tx1"/>
                </a:solidFill>
              </a:rPr>
              <a:t>Mutual funds</a:t>
            </a:r>
          </a:p>
          <a:p>
            <a:pPr lvl="1" eaLnBrk="1" hangingPunct="1">
              <a:lnSpc>
                <a:spcPct val="130000"/>
              </a:lnSpc>
            </a:pPr>
            <a:r>
              <a:rPr lang="en-US" sz="1800" smtClean="0">
                <a:solidFill>
                  <a:schemeClr val="tx1"/>
                </a:solidFill>
              </a:rPr>
              <a:t>Insurance companies</a:t>
            </a:r>
          </a:p>
          <a:p>
            <a:pPr eaLnBrk="1" hangingPunct="1">
              <a:lnSpc>
                <a:spcPct val="130000"/>
              </a:lnSpc>
            </a:pPr>
            <a:r>
              <a:rPr lang="en-US" smtClean="0">
                <a:solidFill>
                  <a:schemeClr val="tx1"/>
                </a:solidFill>
              </a:rPr>
              <a:t>Dominate the securities( stocks, bonds) market</a:t>
            </a:r>
          </a:p>
          <a:p>
            <a:pPr eaLnBrk="1" hangingPunct="1">
              <a:lnSpc>
                <a:spcPct val="130000"/>
              </a:lnSpc>
            </a:pPr>
            <a:r>
              <a:rPr lang="en-US" smtClean="0">
                <a:solidFill>
                  <a:schemeClr val="tx1"/>
                </a:solidFill>
              </a:rPr>
              <a:t>Control a huge chunk of most rich countries retirement savings and other wealth</a:t>
            </a:r>
          </a:p>
          <a:p>
            <a:pPr eaLnBrk="1" hangingPunct="1">
              <a:lnSpc>
                <a:spcPct val="130000"/>
              </a:lnSpc>
            </a:pPr>
            <a:r>
              <a:rPr lang="en-US" smtClean="0">
                <a:solidFill>
                  <a:schemeClr val="tx1"/>
                </a:solidFill>
              </a:rPr>
              <a:t>These have been growing at the expense of banking system</a:t>
            </a:r>
          </a:p>
          <a:p>
            <a:pPr eaLnBrk="1" hangingPunct="1">
              <a:lnSpc>
                <a:spcPct val="130000"/>
              </a:lnSpc>
            </a:pPr>
            <a:r>
              <a:rPr lang="en-US" smtClean="0">
                <a:solidFill>
                  <a:schemeClr val="tx1"/>
                </a:solidFill>
              </a:rPr>
              <a:t>As biggest owners of stocks and bonds they have growing influence in corporate finance and hence corporate governance</a:t>
            </a:r>
          </a:p>
        </p:txBody>
      </p:sp>
      <p:sp>
        <p:nvSpPr>
          <p:cNvPr id="12292" name="Rectangle 2"/>
          <p:cNvSpPr>
            <a:spLocks noGrp="1" noChangeArrowheads="1"/>
          </p:cNvSpPr>
          <p:nvPr>
            <p:ph type="title" idx="4294967295"/>
          </p:nvPr>
        </p:nvSpPr>
        <p:spPr/>
        <p:txBody>
          <a:bodyPr/>
          <a:lstStyle/>
          <a:p>
            <a:pPr eaLnBrk="1" hangingPunct="1"/>
            <a:r>
              <a:rPr lang="en-US" smtClean="0"/>
              <a:t>Institutional investors</a:t>
            </a:r>
          </a:p>
        </p:txBody>
      </p:sp>
      <p:sp>
        <p:nvSpPr>
          <p:cNvPr id="2" name="Slide Number Placeholder 1"/>
          <p:cNvSpPr>
            <a:spLocks noGrp="1"/>
          </p:cNvSpPr>
          <p:nvPr>
            <p:ph type="sldNum" sz="quarter" idx="12"/>
          </p:nvPr>
        </p:nvSpPr>
        <p:spPr/>
        <p:txBody>
          <a:bodyPr/>
          <a:lstStyle/>
          <a:p>
            <a:fld id="{AED4950C-42E4-4B39-92E1-04E68B76FDB1}" type="slidenum">
              <a:rPr lang="en-US" smtClean="0"/>
              <a:pPr/>
              <a:t>17</a:t>
            </a:fld>
            <a:endParaRPr lang="en-US"/>
          </a:p>
        </p:txBody>
      </p:sp>
    </p:spTree>
    <p:extLst>
      <p:ext uri="{BB962C8B-B14F-4D97-AF65-F5344CB8AC3E}">
        <p14:creationId xmlns:p14="http://schemas.microsoft.com/office/powerpoint/2010/main" xmlns="" val="390719284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67000"/>
            <a:ext cx="8229600" cy="1143000"/>
          </a:xfrm>
        </p:spPr>
        <p:txBody>
          <a:bodyPr/>
          <a:lstStyle/>
          <a:p>
            <a:r>
              <a:rPr lang="en-US" dirty="0" smtClean="0"/>
              <a:t>Banking CRISIS</a:t>
            </a:r>
            <a:endParaRPr lang="en-US" dirty="0"/>
          </a:p>
        </p:txBody>
      </p:sp>
    </p:spTree>
    <p:extLst>
      <p:ext uri="{BB962C8B-B14F-4D97-AF65-F5344CB8AC3E}">
        <p14:creationId xmlns:p14="http://schemas.microsoft.com/office/powerpoint/2010/main" xmlns="" val="26785857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4"/>
          <p:cNvPicPr>
            <a:picLocks noChangeAspect="1" noChangeArrowheads="1"/>
          </p:cNvPicPr>
          <p:nvPr/>
        </p:nvPicPr>
        <p:blipFill>
          <a:blip r:embed="rId3" cstate="print">
            <a:clrChange>
              <a:clrFrom>
                <a:srgbClr val="BEBBB6"/>
              </a:clrFrom>
              <a:clrTo>
                <a:srgbClr val="BEBBB6">
                  <a:alpha val="0"/>
                </a:srgbClr>
              </a:clrTo>
            </a:clrChange>
            <a:lum bright="58000" contrast="-70000"/>
            <a:extLst>
              <a:ext uri="{28A0092B-C50C-407E-A947-70E740481C1C}">
                <a14:useLocalDpi xmlns:a14="http://schemas.microsoft.com/office/drawing/2010/main" xmlns="" val="0"/>
              </a:ext>
            </a:extLst>
          </a:blip>
          <a:srcRect/>
          <a:stretch>
            <a:fillRect/>
          </a:stretch>
        </p:blipFill>
        <p:spPr bwMode="auto">
          <a:xfrm>
            <a:off x="0" y="1066800"/>
            <a:ext cx="5341938" cy="579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483" name="Rectangle 2"/>
          <p:cNvSpPr>
            <a:spLocks noGrp="1" noChangeArrowheads="1"/>
          </p:cNvSpPr>
          <p:nvPr>
            <p:ph type="title"/>
          </p:nvPr>
        </p:nvSpPr>
        <p:spPr/>
        <p:txBody>
          <a:bodyPr>
            <a:normAutofit fontScale="90000"/>
          </a:bodyPr>
          <a:lstStyle/>
          <a:p>
            <a:r>
              <a:rPr lang="en-US" dirty="0" smtClean="0"/>
              <a:t>Sub-prime mortgage – What’s that?</a:t>
            </a:r>
          </a:p>
        </p:txBody>
      </p:sp>
      <p:sp>
        <p:nvSpPr>
          <p:cNvPr id="20484" name="Rectangle 3"/>
          <p:cNvSpPr>
            <a:spLocks noGrp="1" noChangeArrowheads="1"/>
          </p:cNvSpPr>
          <p:nvPr>
            <p:ph type="body" idx="1"/>
          </p:nvPr>
        </p:nvSpPr>
        <p:spPr>
          <a:xfrm>
            <a:off x="457200" y="2209800"/>
            <a:ext cx="8229600" cy="4191000"/>
          </a:xfrm>
        </p:spPr>
        <p:txBody>
          <a:bodyPr>
            <a:normAutofit/>
          </a:bodyPr>
          <a:lstStyle/>
          <a:p>
            <a:r>
              <a:rPr lang="en-US" dirty="0" smtClean="0">
                <a:solidFill>
                  <a:schemeClr val="tx1"/>
                </a:solidFill>
              </a:rPr>
              <a:t>Home loans made to borrowers with poor credit ratings — a group generally defined by </a:t>
            </a:r>
            <a:r>
              <a:rPr lang="en-US" b="1" dirty="0" smtClean="0">
                <a:solidFill>
                  <a:schemeClr val="accent2"/>
                </a:solidFill>
              </a:rPr>
              <a:t>FICO</a:t>
            </a:r>
            <a:r>
              <a:rPr lang="en-US" dirty="0" smtClean="0">
                <a:solidFill>
                  <a:schemeClr val="tx1"/>
                </a:solidFill>
              </a:rPr>
              <a:t> scores below 620 on a scale that ranges from 300 to 850 </a:t>
            </a:r>
          </a:p>
        </p:txBody>
      </p:sp>
      <p:sp>
        <p:nvSpPr>
          <p:cNvPr id="2" name="Slide Number Placeholder 1"/>
          <p:cNvSpPr>
            <a:spLocks noGrp="1"/>
          </p:cNvSpPr>
          <p:nvPr>
            <p:ph type="sldNum" sz="quarter" idx="12"/>
          </p:nvPr>
        </p:nvSpPr>
        <p:spPr/>
        <p:txBody>
          <a:bodyPr/>
          <a:lstStyle/>
          <a:p>
            <a:fld id="{AED4950C-42E4-4B39-92E1-04E68B76FDB1}" type="slidenum">
              <a:rPr lang="en-US" smtClean="0"/>
              <a:pPr/>
              <a:t>19</a:t>
            </a:fld>
            <a:endParaRPr lang="en-US"/>
          </a:p>
        </p:txBody>
      </p:sp>
    </p:spTree>
    <p:extLst>
      <p:ext uri="{BB962C8B-B14F-4D97-AF65-F5344CB8AC3E}">
        <p14:creationId xmlns:p14="http://schemas.microsoft.com/office/powerpoint/2010/main" xmlns="" val="294869691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Sub-prime mortgage (Contd.)</a:t>
            </a:r>
            <a:endParaRPr lang="en-US" dirty="0"/>
          </a:p>
        </p:txBody>
      </p:sp>
      <p:sp>
        <p:nvSpPr>
          <p:cNvPr id="3" name="Content Placeholder 2"/>
          <p:cNvSpPr>
            <a:spLocks noGrp="1"/>
          </p:cNvSpPr>
          <p:nvPr>
            <p:ph idx="1"/>
          </p:nvPr>
        </p:nvSpPr>
        <p:spPr/>
        <p:txBody>
          <a:bodyPr>
            <a:normAutofit lnSpcReduction="10000"/>
          </a:bodyPr>
          <a:lstStyle/>
          <a:p>
            <a:r>
              <a:rPr lang="en-US" dirty="0" smtClean="0">
                <a:solidFill>
                  <a:schemeClr val="tx1"/>
                </a:solidFill>
              </a:rPr>
              <a:t> </a:t>
            </a:r>
            <a:r>
              <a:rPr lang="en-US" b="1" dirty="0" smtClean="0">
                <a:solidFill>
                  <a:schemeClr val="accent2"/>
                </a:solidFill>
              </a:rPr>
              <a:t>FICO</a:t>
            </a:r>
            <a:r>
              <a:rPr lang="en-US" dirty="0" smtClean="0">
                <a:solidFill>
                  <a:schemeClr val="tx1"/>
                </a:solidFill>
              </a:rPr>
              <a:t> - a number that is based on a statistical analysis of a person's credit report, and is used to represent the </a:t>
            </a:r>
            <a:r>
              <a:rPr lang="en-US" b="1" dirty="0" smtClean="0">
                <a:solidFill>
                  <a:schemeClr val="accent2"/>
                </a:solidFill>
              </a:rPr>
              <a:t>creditworthiness</a:t>
            </a:r>
            <a:r>
              <a:rPr lang="en-US" dirty="0" smtClean="0">
                <a:solidFill>
                  <a:schemeClr val="tx1"/>
                </a:solidFill>
              </a:rPr>
              <a:t> of that person. </a:t>
            </a:r>
          </a:p>
          <a:p>
            <a:pPr>
              <a:buFont typeface="Wingdings" pitchFamily="2" charset="2"/>
              <a:buNone/>
            </a:pPr>
            <a:r>
              <a:rPr lang="en-US" sz="1400" b="1" dirty="0" smtClean="0">
                <a:solidFill>
                  <a:schemeClr val="tx1"/>
                </a:solidFill>
              </a:rPr>
              <a:t>     </a:t>
            </a:r>
            <a:r>
              <a:rPr lang="en-US" sz="1400" dirty="0" smtClean="0">
                <a:solidFill>
                  <a:schemeClr val="tx1"/>
                </a:solidFill>
              </a:rPr>
              <a:t>(FICO is the acronym for Fair Isaac Corporation, a publicly-traded corporation (under the symbol "FIC") that created the best-known and most widely used credit score model in the US.)</a:t>
            </a:r>
          </a:p>
          <a:p>
            <a:r>
              <a:rPr lang="en-US" b="1" dirty="0" smtClean="0">
                <a:solidFill>
                  <a:schemeClr val="accent2"/>
                </a:solidFill>
              </a:rPr>
              <a:t>Creditworthiness</a:t>
            </a:r>
            <a:r>
              <a:rPr lang="en-US" dirty="0" smtClean="0">
                <a:solidFill>
                  <a:schemeClr val="tx1"/>
                </a:solidFill>
              </a:rPr>
              <a:t>—the likelihood that the person will pay his or her debts. Calculated by credit reporting agencies. </a:t>
            </a:r>
          </a:p>
          <a:p>
            <a:pPr>
              <a:buFont typeface="Wingdings" pitchFamily="2" charset="2"/>
              <a:buNone/>
            </a:pPr>
            <a:r>
              <a:rPr lang="en-US" dirty="0" smtClean="0">
                <a:solidFill>
                  <a:schemeClr val="tx1"/>
                </a:solidFill>
              </a:rPr>
              <a:t>	Ex. Equifax, Experian, and </a:t>
            </a:r>
            <a:r>
              <a:rPr lang="en-US" dirty="0" err="1" smtClean="0">
                <a:solidFill>
                  <a:schemeClr val="tx1"/>
                </a:solidFill>
              </a:rPr>
              <a:t>TransUnion</a:t>
            </a:r>
            <a:r>
              <a:rPr lang="en-US" dirty="0" smtClean="0">
                <a:solidFill>
                  <a:schemeClr val="tx1"/>
                </a:solidFill>
              </a:rPr>
              <a:t> in US</a:t>
            </a:r>
          </a:p>
          <a:p>
            <a:endParaRPr lang="en-US" dirty="0"/>
          </a:p>
        </p:txBody>
      </p:sp>
      <p:sp>
        <p:nvSpPr>
          <p:cNvPr id="4" name="Slide Number Placeholder 3"/>
          <p:cNvSpPr>
            <a:spLocks noGrp="1"/>
          </p:cNvSpPr>
          <p:nvPr>
            <p:ph type="sldNum" sz="quarter" idx="12"/>
          </p:nvPr>
        </p:nvSpPr>
        <p:spPr/>
        <p:txBody>
          <a:bodyPr/>
          <a:lstStyle/>
          <a:p>
            <a:fld id="{AED4950C-42E4-4B39-92E1-04E68B76FDB1}" type="slidenum">
              <a:rPr lang="en-US" smtClean="0"/>
              <a:pPr/>
              <a:t>20</a:t>
            </a:fld>
            <a:endParaRPr lang="en-US"/>
          </a:p>
        </p:txBody>
      </p:sp>
    </p:spTree>
    <p:extLst>
      <p:ext uri="{BB962C8B-B14F-4D97-AF65-F5344CB8AC3E}">
        <p14:creationId xmlns:p14="http://schemas.microsoft.com/office/powerpoint/2010/main" xmlns="" val="8264361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76200"/>
            <a:ext cx="8229600" cy="806450"/>
          </a:xfrm>
        </p:spPr>
        <p:txBody>
          <a:bodyPr/>
          <a:lstStyle/>
          <a:p>
            <a:r>
              <a:rPr lang="en-US" dirty="0" smtClean="0"/>
              <a:t>Evolution of home mortgage </a:t>
            </a:r>
          </a:p>
        </p:txBody>
      </p:sp>
      <p:pic>
        <p:nvPicPr>
          <p:cNvPr id="26628"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85925" y="1081088"/>
            <a:ext cx="1057275"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29" name="Picture 8" descr="images"/>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477000" y="1157288"/>
            <a:ext cx="1171575" cy="933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630" name="Text Box 9"/>
          <p:cNvSpPr txBox="1">
            <a:spLocks noChangeArrowheads="1"/>
          </p:cNvSpPr>
          <p:nvPr/>
        </p:nvSpPr>
        <p:spPr bwMode="auto">
          <a:xfrm>
            <a:off x="152400" y="1233488"/>
            <a:ext cx="1371600" cy="57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3200">
                <a:solidFill>
                  <a:schemeClr val="tx1"/>
                </a:solidFill>
                <a:latin typeface="Arial" pitchFamily="34" charset="0"/>
              </a:defRPr>
            </a:lvl1pPr>
            <a:lvl2pPr marL="742950" indent="-285750" eaLnBrk="0" hangingPunct="0">
              <a:defRPr sz="3200">
                <a:solidFill>
                  <a:schemeClr val="tx1"/>
                </a:solidFill>
                <a:latin typeface="Arial" pitchFamily="34" charset="0"/>
              </a:defRPr>
            </a:lvl2pPr>
            <a:lvl3pPr marL="1143000" indent="-228600" eaLnBrk="0" hangingPunct="0">
              <a:defRPr sz="3200">
                <a:solidFill>
                  <a:schemeClr val="tx1"/>
                </a:solidFill>
                <a:latin typeface="Arial" pitchFamily="34" charset="0"/>
              </a:defRPr>
            </a:lvl3pPr>
            <a:lvl4pPr marL="1600200" indent="-228600" eaLnBrk="0" hangingPunct="0">
              <a:defRPr sz="3200">
                <a:solidFill>
                  <a:schemeClr val="tx1"/>
                </a:solidFill>
                <a:latin typeface="Arial" pitchFamily="34" charset="0"/>
              </a:defRPr>
            </a:lvl4pPr>
            <a:lvl5pPr marL="2057400" indent="-228600" eaLnBrk="0" hangingPunct="0">
              <a:defRPr sz="3200">
                <a:solidFill>
                  <a:schemeClr val="tx1"/>
                </a:solidFill>
                <a:latin typeface="Arial" pitchFamily="34" charset="0"/>
              </a:defRPr>
            </a:lvl5pPr>
            <a:lvl6pPr marL="2514600" indent="-228600" eaLnBrk="0" fontAlgn="base" hangingPunct="0">
              <a:spcBef>
                <a:spcPct val="0"/>
              </a:spcBef>
              <a:spcAft>
                <a:spcPct val="0"/>
              </a:spcAft>
              <a:defRPr sz="3200">
                <a:solidFill>
                  <a:schemeClr val="tx1"/>
                </a:solidFill>
                <a:latin typeface="Arial" pitchFamily="34" charset="0"/>
              </a:defRPr>
            </a:lvl6pPr>
            <a:lvl7pPr marL="2971800" indent="-228600" eaLnBrk="0" fontAlgn="base" hangingPunct="0">
              <a:spcBef>
                <a:spcPct val="0"/>
              </a:spcBef>
              <a:spcAft>
                <a:spcPct val="0"/>
              </a:spcAft>
              <a:defRPr sz="3200">
                <a:solidFill>
                  <a:schemeClr val="tx1"/>
                </a:solidFill>
                <a:latin typeface="Arial" pitchFamily="34" charset="0"/>
              </a:defRPr>
            </a:lvl7pPr>
            <a:lvl8pPr marL="3429000" indent="-228600" eaLnBrk="0" fontAlgn="base" hangingPunct="0">
              <a:spcBef>
                <a:spcPct val="0"/>
              </a:spcBef>
              <a:spcAft>
                <a:spcPct val="0"/>
              </a:spcAft>
              <a:defRPr sz="3200">
                <a:solidFill>
                  <a:schemeClr val="tx1"/>
                </a:solidFill>
                <a:latin typeface="Arial" pitchFamily="34" charset="0"/>
              </a:defRPr>
            </a:lvl8pPr>
            <a:lvl9pPr marL="3886200" indent="-228600" eaLnBrk="0" fontAlgn="base" hangingPunct="0">
              <a:spcBef>
                <a:spcPct val="0"/>
              </a:spcBef>
              <a:spcAft>
                <a:spcPct val="0"/>
              </a:spcAft>
              <a:defRPr sz="3200">
                <a:solidFill>
                  <a:schemeClr val="tx1"/>
                </a:solidFill>
                <a:latin typeface="Arial" pitchFamily="34" charset="0"/>
              </a:defRPr>
            </a:lvl9pPr>
          </a:lstStyle>
          <a:p>
            <a:pPr eaLnBrk="1" hangingPunct="1">
              <a:spcBef>
                <a:spcPct val="50000"/>
              </a:spcBef>
            </a:pPr>
            <a:r>
              <a:rPr lang="en-US"/>
              <a:t>1930s</a:t>
            </a:r>
          </a:p>
        </p:txBody>
      </p:sp>
      <p:sp>
        <p:nvSpPr>
          <p:cNvPr id="26631" name="Text Box 10"/>
          <p:cNvSpPr txBox="1">
            <a:spLocks noChangeArrowheads="1"/>
          </p:cNvSpPr>
          <p:nvPr/>
        </p:nvSpPr>
        <p:spPr bwMode="auto">
          <a:xfrm>
            <a:off x="1371600" y="2224088"/>
            <a:ext cx="182880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3200">
                <a:solidFill>
                  <a:schemeClr val="tx1"/>
                </a:solidFill>
                <a:latin typeface="Arial" pitchFamily="34" charset="0"/>
              </a:defRPr>
            </a:lvl1pPr>
            <a:lvl2pPr marL="742950" indent="-285750" eaLnBrk="0" hangingPunct="0">
              <a:defRPr sz="3200">
                <a:solidFill>
                  <a:schemeClr val="tx1"/>
                </a:solidFill>
                <a:latin typeface="Arial" pitchFamily="34" charset="0"/>
              </a:defRPr>
            </a:lvl2pPr>
            <a:lvl3pPr marL="1143000" indent="-228600" eaLnBrk="0" hangingPunct="0">
              <a:defRPr sz="3200">
                <a:solidFill>
                  <a:schemeClr val="tx1"/>
                </a:solidFill>
                <a:latin typeface="Arial" pitchFamily="34" charset="0"/>
              </a:defRPr>
            </a:lvl3pPr>
            <a:lvl4pPr marL="1600200" indent="-228600" eaLnBrk="0" hangingPunct="0">
              <a:defRPr sz="3200">
                <a:solidFill>
                  <a:schemeClr val="tx1"/>
                </a:solidFill>
                <a:latin typeface="Arial" pitchFamily="34" charset="0"/>
              </a:defRPr>
            </a:lvl4pPr>
            <a:lvl5pPr marL="2057400" indent="-228600" eaLnBrk="0" hangingPunct="0">
              <a:defRPr sz="3200">
                <a:solidFill>
                  <a:schemeClr val="tx1"/>
                </a:solidFill>
                <a:latin typeface="Arial" pitchFamily="34" charset="0"/>
              </a:defRPr>
            </a:lvl5pPr>
            <a:lvl6pPr marL="2514600" indent="-228600" eaLnBrk="0" fontAlgn="base" hangingPunct="0">
              <a:spcBef>
                <a:spcPct val="0"/>
              </a:spcBef>
              <a:spcAft>
                <a:spcPct val="0"/>
              </a:spcAft>
              <a:defRPr sz="3200">
                <a:solidFill>
                  <a:schemeClr val="tx1"/>
                </a:solidFill>
                <a:latin typeface="Arial" pitchFamily="34" charset="0"/>
              </a:defRPr>
            </a:lvl6pPr>
            <a:lvl7pPr marL="2971800" indent="-228600" eaLnBrk="0" fontAlgn="base" hangingPunct="0">
              <a:spcBef>
                <a:spcPct val="0"/>
              </a:spcBef>
              <a:spcAft>
                <a:spcPct val="0"/>
              </a:spcAft>
              <a:defRPr sz="3200">
                <a:solidFill>
                  <a:schemeClr val="tx1"/>
                </a:solidFill>
                <a:latin typeface="Arial" pitchFamily="34" charset="0"/>
              </a:defRPr>
            </a:lvl7pPr>
            <a:lvl8pPr marL="3429000" indent="-228600" eaLnBrk="0" fontAlgn="base" hangingPunct="0">
              <a:spcBef>
                <a:spcPct val="0"/>
              </a:spcBef>
              <a:spcAft>
                <a:spcPct val="0"/>
              </a:spcAft>
              <a:defRPr sz="3200">
                <a:solidFill>
                  <a:schemeClr val="tx1"/>
                </a:solidFill>
                <a:latin typeface="Arial" pitchFamily="34" charset="0"/>
              </a:defRPr>
            </a:lvl8pPr>
            <a:lvl9pPr marL="3886200" indent="-228600" eaLnBrk="0" fontAlgn="base" hangingPunct="0">
              <a:spcBef>
                <a:spcPct val="0"/>
              </a:spcBef>
              <a:spcAft>
                <a:spcPct val="0"/>
              </a:spcAft>
              <a:defRPr sz="3200">
                <a:solidFill>
                  <a:schemeClr val="tx1"/>
                </a:solidFill>
                <a:latin typeface="Arial" pitchFamily="34" charset="0"/>
              </a:defRPr>
            </a:lvl9pPr>
          </a:lstStyle>
          <a:p>
            <a:pPr eaLnBrk="1" hangingPunct="1">
              <a:spcBef>
                <a:spcPct val="50000"/>
              </a:spcBef>
            </a:pPr>
            <a:r>
              <a:rPr lang="en-US" sz="1800"/>
              <a:t>Lender-Banks</a:t>
            </a:r>
          </a:p>
        </p:txBody>
      </p:sp>
      <p:sp>
        <p:nvSpPr>
          <p:cNvPr id="26632" name="Text Box 11"/>
          <p:cNvSpPr txBox="1">
            <a:spLocks noChangeArrowheads="1"/>
          </p:cNvSpPr>
          <p:nvPr/>
        </p:nvSpPr>
        <p:spPr bwMode="auto">
          <a:xfrm>
            <a:off x="5486400" y="2147888"/>
            <a:ext cx="297180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3200">
                <a:solidFill>
                  <a:schemeClr val="tx1"/>
                </a:solidFill>
                <a:latin typeface="Arial" pitchFamily="34" charset="0"/>
              </a:defRPr>
            </a:lvl1pPr>
            <a:lvl2pPr marL="742950" indent="-285750" eaLnBrk="0" hangingPunct="0">
              <a:defRPr sz="3200">
                <a:solidFill>
                  <a:schemeClr val="tx1"/>
                </a:solidFill>
                <a:latin typeface="Arial" pitchFamily="34" charset="0"/>
              </a:defRPr>
            </a:lvl2pPr>
            <a:lvl3pPr marL="1143000" indent="-228600" eaLnBrk="0" hangingPunct="0">
              <a:defRPr sz="3200">
                <a:solidFill>
                  <a:schemeClr val="tx1"/>
                </a:solidFill>
                <a:latin typeface="Arial" pitchFamily="34" charset="0"/>
              </a:defRPr>
            </a:lvl3pPr>
            <a:lvl4pPr marL="1600200" indent="-228600" eaLnBrk="0" hangingPunct="0">
              <a:defRPr sz="3200">
                <a:solidFill>
                  <a:schemeClr val="tx1"/>
                </a:solidFill>
                <a:latin typeface="Arial" pitchFamily="34" charset="0"/>
              </a:defRPr>
            </a:lvl4pPr>
            <a:lvl5pPr marL="2057400" indent="-228600" eaLnBrk="0" hangingPunct="0">
              <a:defRPr sz="3200">
                <a:solidFill>
                  <a:schemeClr val="tx1"/>
                </a:solidFill>
                <a:latin typeface="Arial" pitchFamily="34" charset="0"/>
              </a:defRPr>
            </a:lvl5pPr>
            <a:lvl6pPr marL="2514600" indent="-228600" eaLnBrk="0" fontAlgn="base" hangingPunct="0">
              <a:spcBef>
                <a:spcPct val="0"/>
              </a:spcBef>
              <a:spcAft>
                <a:spcPct val="0"/>
              </a:spcAft>
              <a:defRPr sz="3200">
                <a:solidFill>
                  <a:schemeClr val="tx1"/>
                </a:solidFill>
                <a:latin typeface="Arial" pitchFamily="34" charset="0"/>
              </a:defRPr>
            </a:lvl6pPr>
            <a:lvl7pPr marL="2971800" indent="-228600" eaLnBrk="0" fontAlgn="base" hangingPunct="0">
              <a:spcBef>
                <a:spcPct val="0"/>
              </a:spcBef>
              <a:spcAft>
                <a:spcPct val="0"/>
              </a:spcAft>
              <a:defRPr sz="3200">
                <a:solidFill>
                  <a:schemeClr val="tx1"/>
                </a:solidFill>
                <a:latin typeface="Arial" pitchFamily="34" charset="0"/>
              </a:defRPr>
            </a:lvl7pPr>
            <a:lvl8pPr marL="3429000" indent="-228600" eaLnBrk="0" fontAlgn="base" hangingPunct="0">
              <a:spcBef>
                <a:spcPct val="0"/>
              </a:spcBef>
              <a:spcAft>
                <a:spcPct val="0"/>
              </a:spcAft>
              <a:defRPr sz="3200">
                <a:solidFill>
                  <a:schemeClr val="tx1"/>
                </a:solidFill>
                <a:latin typeface="Arial" pitchFamily="34" charset="0"/>
              </a:defRPr>
            </a:lvl8pPr>
            <a:lvl9pPr marL="3886200" indent="-228600" eaLnBrk="0" fontAlgn="base" hangingPunct="0">
              <a:spcBef>
                <a:spcPct val="0"/>
              </a:spcBef>
              <a:spcAft>
                <a:spcPct val="0"/>
              </a:spcAft>
              <a:defRPr sz="3200">
                <a:solidFill>
                  <a:schemeClr val="tx1"/>
                </a:solidFill>
                <a:latin typeface="Arial" pitchFamily="34" charset="0"/>
              </a:defRPr>
            </a:lvl9pPr>
          </a:lstStyle>
          <a:p>
            <a:pPr algn="ctr" eaLnBrk="1" hangingPunct="1">
              <a:spcBef>
                <a:spcPct val="50000"/>
              </a:spcBef>
            </a:pPr>
            <a:r>
              <a:rPr lang="en-US" sz="1800"/>
              <a:t>Borrower-Individuals</a:t>
            </a:r>
          </a:p>
        </p:txBody>
      </p:sp>
      <p:sp>
        <p:nvSpPr>
          <p:cNvPr id="26633" name="Line 12"/>
          <p:cNvSpPr>
            <a:spLocks noChangeShapeType="1"/>
          </p:cNvSpPr>
          <p:nvPr/>
        </p:nvSpPr>
        <p:spPr bwMode="auto">
          <a:xfrm>
            <a:off x="2743200" y="1385888"/>
            <a:ext cx="3733800"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26634" name="Line 13"/>
          <p:cNvSpPr>
            <a:spLocks noChangeShapeType="1"/>
          </p:cNvSpPr>
          <p:nvPr/>
        </p:nvSpPr>
        <p:spPr bwMode="auto">
          <a:xfrm>
            <a:off x="2743200" y="1766888"/>
            <a:ext cx="3733800" cy="0"/>
          </a:xfrm>
          <a:prstGeom prst="line">
            <a:avLst/>
          </a:prstGeom>
          <a:noFill/>
          <a:ln w="9525">
            <a:solidFill>
              <a:schemeClr val="tx1"/>
            </a:solidFill>
            <a:round/>
            <a:headEnd type="triangle" w="med" len="med"/>
            <a:tailEnd/>
          </a:ln>
          <a:extLst>
            <a:ext uri="{909E8E84-426E-40DD-AFC4-6F175D3DCCD1}">
              <a14:hiddenFill xmlns:a14="http://schemas.microsoft.com/office/drawing/2010/main" xmlns="">
                <a:noFill/>
              </a14:hiddenFill>
            </a:ext>
          </a:extLst>
        </p:spPr>
        <p:txBody>
          <a:bodyPr/>
          <a:lstStyle/>
          <a:p>
            <a:endParaRPr lang="en-US"/>
          </a:p>
        </p:txBody>
      </p:sp>
      <p:sp>
        <p:nvSpPr>
          <p:cNvPr id="26635" name="Text Box 14"/>
          <p:cNvSpPr txBox="1">
            <a:spLocks noChangeArrowheads="1"/>
          </p:cNvSpPr>
          <p:nvPr/>
        </p:nvSpPr>
        <p:spPr bwMode="auto">
          <a:xfrm>
            <a:off x="3581400" y="1004888"/>
            <a:ext cx="18288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3200">
                <a:solidFill>
                  <a:schemeClr val="tx1"/>
                </a:solidFill>
                <a:latin typeface="Arial" pitchFamily="34" charset="0"/>
              </a:defRPr>
            </a:lvl1pPr>
            <a:lvl2pPr marL="742950" indent="-285750" eaLnBrk="0" hangingPunct="0">
              <a:defRPr sz="3200">
                <a:solidFill>
                  <a:schemeClr val="tx1"/>
                </a:solidFill>
                <a:latin typeface="Arial" pitchFamily="34" charset="0"/>
              </a:defRPr>
            </a:lvl2pPr>
            <a:lvl3pPr marL="1143000" indent="-228600" eaLnBrk="0" hangingPunct="0">
              <a:defRPr sz="3200">
                <a:solidFill>
                  <a:schemeClr val="tx1"/>
                </a:solidFill>
                <a:latin typeface="Arial" pitchFamily="34" charset="0"/>
              </a:defRPr>
            </a:lvl3pPr>
            <a:lvl4pPr marL="1600200" indent="-228600" eaLnBrk="0" hangingPunct="0">
              <a:defRPr sz="3200">
                <a:solidFill>
                  <a:schemeClr val="tx1"/>
                </a:solidFill>
                <a:latin typeface="Arial" pitchFamily="34" charset="0"/>
              </a:defRPr>
            </a:lvl4pPr>
            <a:lvl5pPr marL="2057400" indent="-228600" eaLnBrk="0" hangingPunct="0">
              <a:defRPr sz="3200">
                <a:solidFill>
                  <a:schemeClr val="tx1"/>
                </a:solidFill>
                <a:latin typeface="Arial" pitchFamily="34" charset="0"/>
              </a:defRPr>
            </a:lvl5pPr>
            <a:lvl6pPr marL="2514600" indent="-228600" eaLnBrk="0" fontAlgn="base" hangingPunct="0">
              <a:spcBef>
                <a:spcPct val="0"/>
              </a:spcBef>
              <a:spcAft>
                <a:spcPct val="0"/>
              </a:spcAft>
              <a:defRPr sz="3200">
                <a:solidFill>
                  <a:schemeClr val="tx1"/>
                </a:solidFill>
                <a:latin typeface="Arial" pitchFamily="34" charset="0"/>
              </a:defRPr>
            </a:lvl6pPr>
            <a:lvl7pPr marL="2971800" indent="-228600" eaLnBrk="0" fontAlgn="base" hangingPunct="0">
              <a:spcBef>
                <a:spcPct val="0"/>
              </a:spcBef>
              <a:spcAft>
                <a:spcPct val="0"/>
              </a:spcAft>
              <a:defRPr sz="3200">
                <a:solidFill>
                  <a:schemeClr val="tx1"/>
                </a:solidFill>
                <a:latin typeface="Arial" pitchFamily="34" charset="0"/>
              </a:defRPr>
            </a:lvl7pPr>
            <a:lvl8pPr marL="3429000" indent="-228600" eaLnBrk="0" fontAlgn="base" hangingPunct="0">
              <a:spcBef>
                <a:spcPct val="0"/>
              </a:spcBef>
              <a:spcAft>
                <a:spcPct val="0"/>
              </a:spcAft>
              <a:defRPr sz="3200">
                <a:solidFill>
                  <a:schemeClr val="tx1"/>
                </a:solidFill>
                <a:latin typeface="Arial" pitchFamily="34" charset="0"/>
              </a:defRPr>
            </a:lvl8pPr>
            <a:lvl9pPr marL="3886200" indent="-228600" eaLnBrk="0" fontAlgn="base" hangingPunct="0">
              <a:spcBef>
                <a:spcPct val="0"/>
              </a:spcBef>
              <a:spcAft>
                <a:spcPct val="0"/>
              </a:spcAft>
              <a:defRPr sz="3200">
                <a:solidFill>
                  <a:schemeClr val="tx1"/>
                </a:solidFill>
                <a:latin typeface="Arial" pitchFamily="34" charset="0"/>
              </a:defRPr>
            </a:lvl9pPr>
          </a:lstStyle>
          <a:p>
            <a:pPr eaLnBrk="1" hangingPunct="1">
              <a:spcBef>
                <a:spcPct val="50000"/>
              </a:spcBef>
            </a:pPr>
            <a:r>
              <a:rPr lang="en-US" sz="1400"/>
              <a:t>Home loan funding</a:t>
            </a:r>
          </a:p>
        </p:txBody>
      </p:sp>
      <p:sp>
        <p:nvSpPr>
          <p:cNvPr id="26636" name="Text Box 15"/>
          <p:cNvSpPr txBox="1">
            <a:spLocks noChangeArrowheads="1"/>
          </p:cNvSpPr>
          <p:nvPr/>
        </p:nvSpPr>
        <p:spPr bwMode="auto">
          <a:xfrm>
            <a:off x="2819400" y="1843088"/>
            <a:ext cx="35814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3200">
                <a:solidFill>
                  <a:schemeClr val="tx1"/>
                </a:solidFill>
                <a:latin typeface="Arial" pitchFamily="34" charset="0"/>
              </a:defRPr>
            </a:lvl1pPr>
            <a:lvl2pPr marL="742950" indent="-285750" eaLnBrk="0" hangingPunct="0">
              <a:defRPr sz="3200">
                <a:solidFill>
                  <a:schemeClr val="tx1"/>
                </a:solidFill>
                <a:latin typeface="Arial" pitchFamily="34" charset="0"/>
              </a:defRPr>
            </a:lvl2pPr>
            <a:lvl3pPr marL="1143000" indent="-228600" eaLnBrk="0" hangingPunct="0">
              <a:defRPr sz="3200">
                <a:solidFill>
                  <a:schemeClr val="tx1"/>
                </a:solidFill>
                <a:latin typeface="Arial" pitchFamily="34" charset="0"/>
              </a:defRPr>
            </a:lvl3pPr>
            <a:lvl4pPr marL="1600200" indent="-228600" eaLnBrk="0" hangingPunct="0">
              <a:defRPr sz="3200">
                <a:solidFill>
                  <a:schemeClr val="tx1"/>
                </a:solidFill>
                <a:latin typeface="Arial" pitchFamily="34" charset="0"/>
              </a:defRPr>
            </a:lvl4pPr>
            <a:lvl5pPr marL="2057400" indent="-228600" eaLnBrk="0" hangingPunct="0">
              <a:defRPr sz="3200">
                <a:solidFill>
                  <a:schemeClr val="tx1"/>
                </a:solidFill>
                <a:latin typeface="Arial" pitchFamily="34" charset="0"/>
              </a:defRPr>
            </a:lvl5pPr>
            <a:lvl6pPr marL="2514600" indent="-228600" eaLnBrk="0" fontAlgn="base" hangingPunct="0">
              <a:spcBef>
                <a:spcPct val="0"/>
              </a:spcBef>
              <a:spcAft>
                <a:spcPct val="0"/>
              </a:spcAft>
              <a:defRPr sz="3200">
                <a:solidFill>
                  <a:schemeClr val="tx1"/>
                </a:solidFill>
                <a:latin typeface="Arial" pitchFamily="34" charset="0"/>
              </a:defRPr>
            </a:lvl6pPr>
            <a:lvl7pPr marL="2971800" indent="-228600" eaLnBrk="0" fontAlgn="base" hangingPunct="0">
              <a:spcBef>
                <a:spcPct val="0"/>
              </a:spcBef>
              <a:spcAft>
                <a:spcPct val="0"/>
              </a:spcAft>
              <a:defRPr sz="3200">
                <a:solidFill>
                  <a:schemeClr val="tx1"/>
                </a:solidFill>
                <a:latin typeface="Arial" pitchFamily="34" charset="0"/>
              </a:defRPr>
            </a:lvl7pPr>
            <a:lvl8pPr marL="3429000" indent="-228600" eaLnBrk="0" fontAlgn="base" hangingPunct="0">
              <a:spcBef>
                <a:spcPct val="0"/>
              </a:spcBef>
              <a:spcAft>
                <a:spcPct val="0"/>
              </a:spcAft>
              <a:defRPr sz="3200">
                <a:solidFill>
                  <a:schemeClr val="tx1"/>
                </a:solidFill>
                <a:latin typeface="Arial" pitchFamily="34" charset="0"/>
              </a:defRPr>
            </a:lvl8pPr>
            <a:lvl9pPr marL="3886200" indent="-228600" eaLnBrk="0" fontAlgn="base" hangingPunct="0">
              <a:spcBef>
                <a:spcPct val="0"/>
              </a:spcBef>
              <a:spcAft>
                <a:spcPct val="0"/>
              </a:spcAft>
              <a:defRPr sz="3200">
                <a:solidFill>
                  <a:schemeClr val="tx1"/>
                </a:solidFill>
                <a:latin typeface="Arial" pitchFamily="34" charset="0"/>
              </a:defRPr>
            </a:lvl9pPr>
          </a:lstStyle>
          <a:p>
            <a:pPr eaLnBrk="1" hangingPunct="1">
              <a:spcBef>
                <a:spcPct val="50000"/>
              </a:spcBef>
            </a:pPr>
            <a:r>
              <a:rPr lang="en-US" sz="1400"/>
              <a:t>Principal + interest payable over long term </a:t>
            </a:r>
          </a:p>
        </p:txBody>
      </p:sp>
      <p:sp>
        <p:nvSpPr>
          <p:cNvPr id="26637" name="Text Box 16"/>
          <p:cNvSpPr txBox="1">
            <a:spLocks noChangeArrowheads="1"/>
          </p:cNvSpPr>
          <p:nvPr/>
        </p:nvSpPr>
        <p:spPr bwMode="auto">
          <a:xfrm>
            <a:off x="304800" y="2590800"/>
            <a:ext cx="8534400" cy="10618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3200">
                <a:solidFill>
                  <a:schemeClr val="tx1"/>
                </a:solidFill>
                <a:latin typeface="Arial" pitchFamily="34" charset="0"/>
              </a:defRPr>
            </a:lvl1pPr>
            <a:lvl2pPr marL="742950" indent="-285750" eaLnBrk="0" hangingPunct="0">
              <a:defRPr sz="3200">
                <a:solidFill>
                  <a:schemeClr val="tx1"/>
                </a:solidFill>
                <a:latin typeface="Arial" pitchFamily="34" charset="0"/>
              </a:defRPr>
            </a:lvl2pPr>
            <a:lvl3pPr marL="1143000" indent="-228600" eaLnBrk="0" hangingPunct="0">
              <a:defRPr sz="3200">
                <a:solidFill>
                  <a:schemeClr val="tx1"/>
                </a:solidFill>
                <a:latin typeface="Arial" pitchFamily="34" charset="0"/>
              </a:defRPr>
            </a:lvl3pPr>
            <a:lvl4pPr marL="1600200" indent="-228600" eaLnBrk="0" hangingPunct="0">
              <a:defRPr sz="3200">
                <a:solidFill>
                  <a:schemeClr val="tx1"/>
                </a:solidFill>
                <a:latin typeface="Arial" pitchFamily="34" charset="0"/>
              </a:defRPr>
            </a:lvl4pPr>
            <a:lvl5pPr marL="2057400" indent="-228600" eaLnBrk="0" hangingPunct="0">
              <a:defRPr sz="3200">
                <a:solidFill>
                  <a:schemeClr val="tx1"/>
                </a:solidFill>
                <a:latin typeface="Arial" pitchFamily="34" charset="0"/>
              </a:defRPr>
            </a:lvl5pPr>
            <a:lvl6pPr marL="2514600" indent="-228600" eaLnBrk="0" fontAlgn="base" hangingPunct="0">
              <a:spcBef>
                <a:spcPct val="0"/>
              </a:spcBef>
              <a:spcAft>
                <a:spcPct val="0"/>
              </a:spcAft>
              <a:defRPr sz="3200">
                <a:solidFill>
                  <a:schemeClr val="tx1"/>
                </a:solidFill>
                <a:latin typeface="Arial" pitchFamily="34" charset="0"/>
              </a:defRPr>
            </a:lvl6pPr>
            <a:lvl7pPr marL="2971800" indent="-228600" eaLnBrk="0" fontAlgn="base" hangingPunct="0">
              <a:spcBef>
                <a:spcPct val="0"/>
              </a:spcBef>
              <a:spcAft>
                <a:spcPct val="0"/>
              </a:spcAft>
              <a:defRPr sz="3200">
                <a:solidFill>
                  <a:schemeClr val="tx1"/>
                </a:solidFill>
                <a:latin typeface="Arial" pitchFamily="34" charset="0"/>
              </a:defRPr>
            </a:lvl7pPr>
            <a:lvl8pPr marL="3429000" indent="-228600" eaLnBrk="0" fontAlgn="base" hangingPunct="0">
              <a:spcBef>
                <a:spcPct val="0"/>
              </a:spcBef>
              <a:spcAft>
                <a:spcPct val="0"/>
              </a:spcAft>
              <a:defRPr sz="3200">
                <a:solidFill>
                  <a:schemeClr val="tx1"/>
                </a:solidFill>
                <a:latin typeface="Arial" pitchFamily="34" charset="0"/>
              </a:defRPr>
            </a:lvl8pPr>
            <a:lvl9pPr marL="3886200" indent="-228600" eaLnBrk="0" fontAlgn="base" hangingPunct="0">
              <a:spcBef>
                <a:spcPct val="0"/>
              </a:spcBef>
              <a:spcAft>
                <a:spcPct val="0"/>
              </a:spcAft>
              <a:defRPr sz="3200">
                <a:solidFill>
                  <a:schemeClr val="tx1"/>
                </a:solidFill>
                <a:latin typeface="Arial" pitchFamily="34" charset="0"/>
              </a:defRPr>
            </a:lvl9pPr>
          </a:lstStyle>
          <a:p>
            <a:pPr eaLnBrk="1" hangingPunct="1">
              <a:spcBef>
                <a:spcPct val="50000"/>
              </a:spcBef>
              <a:buFontTx/>
              <a:buChar char="•"/>
            </a:pPr>
            <a:r>
              <a:rPr lang="en-US" sz="1800" dirty="0"/>
              <a:t> Owning a house was not affordable to many </a:t>
            </a:r>
          </a:p>
          <a:p>
            <a:pPr eaLnBrk="1" hangingPunct="1">
              <a:spcBef>
                <a:spcPct val="50000"/>
              </a:spcBef>
              <a:buFontTx/>
              <a:buChar char="•"/>
            </a:pPr>
            <a:r>
              <a:rPr lang="en-US" sz="1800" dirty="0"/>
              <a:t> Great Depression brought industry to a halt. Large scale defaulters and lenders could not recover by </a:t>
            </a:r>
            <a:r>
              <a:rPr lang="en-US" sz="1800" dirty="0" smtClean="0"/>
              <a:t>reselling</a:t>
            </a:r>
            <a:endParaRPr lang="en-US" sz="1800" dirty="0"/>
          </a:p>
        </p:txBody>
      </p:sp>
      <p:sp>
        <p:nvSpPr>
          <p:cNvPr id="2" name="Slide Number Placeholder 1"/>
          <p:cNvSpPr>
            <a:spLocks noGrp="1"/>
          </p:cNvSpPr>
          <p:nvPr>
            <p:ph type="sldNum" sz="quarter" idx="12"/>
          </p:nvPr>
        </p:nvSpPr>
        <p:spPr/>
        <p:txBody>
          <a:bodyPr/>
          <a:lstStyle/>
          <a:p>
            <a:fld id="{AED4950C-42E4-4B39-92E1-04E68B76FDB1}" type="slidenum">
              <a:rPr lang="en-US" smtClean="0"/>
              <a:pPr/>
              <a:t>21</a:t>
            </a:fld>
            <a:endParaRPr lang="en-US"/>
          </a:p>
        </p:txBody>
      </p:sp>
    </p:spTree>
    <p:extLst>
      <p:ext uri="{BB962C8B-B14F-4D97-AF65-F5344CB8AC3E}">
        <p14:creationId xmlns:p14="http://schemas.microsoft.com/office/powerpoint/2010/main" xmlns="" val="56171808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smtClean="0"/>
              <a:t>New Model of mortgage lending</a:t>
            </a:r>
          </a:p>
        </p:txBody>
      </p:sp>
      <p:pic>
        <p:nvPicPr>
          <p:cNvPr id="28675" name="Picture 17" descr="images"/>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134225" y="1462088"/>
            <a:ext cx="1171575" cy="933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8676" name="Text Box 18"/>
          <p:cNvSpPr txBox="1">
            <a:spLocks noChangeArrowheads="1"/>
          </p:cNvSpPr>
          <p:nvPr/>
        </p:nvSpPr>
        <p:spPr bwMode="auto">
          <a:xfrm>
            <a:off x="3886200" y="2286000"/>
            <a:ext cx="18288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3200">
                <a:solidFill>
                  <a:schemeClr val="tx1"/>
                </a:solidFill>
                <a:latin typeface="Arial" pitchFamily="34" charset="0"/>
              </a:defRPr>
            </a:lvl1pPr>
            <a:lvl2pPr marL="742950" indent="-285750" eaLnBrk="0" hangingPunct="0">
              <a:defRPr sz="3200">
                <a:solidFill>
                  <a:schemeClr val="tx1"/>
                </a:solidFill>
                <a:latin typeface="Arial" pitchFamily="34" charset="0"/>
              </a:defRPr>
            </a:lvl2pPr>
            <a:lvl3pPr marL="1143000" indent="-228600" eaLnBrk="0" hangingPunct="0">
              <a:defRPr sz="3200">
                <a:solidFill>
                  <a:schemeClr val="tx1"/>
                </a:solidFill>
                <a:latin typeface="Arial" pitchFamily="34" charset="0"/>
              </a:defRPr>
            </a:lvl3pPr>
            <a:lvl4pPr marL="1600200" indent="-228600" eaLnBrk="0" hangingPunct="0">
              <a:defRPr sz="3200">
                <a:solidFill>
                  <a:schemeClr val="tx1"/>
                </a:solidFill>
                <a:latin typeface="Arial" pitchFamily="34" charset="0"/>
              </a:defRPr>
            </a:lvl4pPr>
            <a:lvl5pPr marL="2057400" indent="-228600" eaLnBrk="0" hangingPunct="0">
              <a:defRPr sz="3200">
                <a:solidFill>
                  <a:schemeClr val="tx1"/>
                </a:solidFill>
                <a:latin typeface="Arial" pitchFamily="34" charset="0"/>
              </a:defRPr>
            </a:lvl5pPr>
            <a:lvl6pPr marL="2514600" indent="-228600" eaLnBrk="0" fontAlgn="base" hangingPunct="0">
              <a:spcBef>
                <a:spcPct val="0"/>
              </a:spcBef>
              <a:spcAft>
                <a:spcPct val="0"/>
              </a:spcAft>
              <a:defRPr sz="3200">
                <a:solidFill>
                  <a:schemeClr val="tx1"/>
                </a:solidFill>
                <a:latin typeface="Arial" pitchFamily="34" charset="0"/>
              </a:defRPr>
            </a:lvl6pPr>
            <a:lvl7pPr marL="2971800" indent="-228600" eaLnBrk="0" fontAlgn="base" hangingPunct="0">
              <a:spcBef>
                <a:spcPct val="0"/>
              </a:spcBef>
              <a:spcAft>
                <a:spcPct val="0"/>
              </a:spcAft>
              <a:defRPr sz="3200">
                <a:solidFill>
                  <a:schemeClr val="tx1"/>
                </a:solidFill>
                <a:latin typeface="Arial" pitchFamily="34" charset="0"/>
              </a:defRPr>
            </a:lvl7pPr>
            <a:lvl8pPr marL="3429000" indent="-228600" eaLnBrk="0" fontAlgn="base" hangingPunct="0">
              <a:spcBef>
                <a:spcPct val="0"/>
              </a:spcBef>
              <a:spcAft>
                <a:spcPct val="0"/>
              </a:spcAft>
              <a:defRPr sz="3200">
                <a:solidFill>
                  <a:schemeClr val="tx1"/>
                </a:solidFill>
                <a:latin typeface="Arial" pitchFamily="34" charset="0"/>
              </a:defRPr>
            </a:lvl8pPr>
            <a:lvl9pPr marL="3886200" indent="-228600" eaLnBrk="0" fontAlgn="base" hangingPunct="0">
              <a:spcBef>
                <a:spcPct val="0"/>
              </a:spcBef>
              <a:spcAft>
                <a:spcPct val="0"/>
              </a:spcAft>
              <a:defRPr sz="3200">
                <a:solidFill>
                  <a:schemeClr val="tx1"/>
                </a:solidFill>
                <a:latin typeface="Arial" pitchFamily="34" charset="0"/>
              </a:defRPr>
            </a:lvl9pPr>
          </a:lstStyle>
          <a:p>
            <a:pPr eaLnBrk="1" hangingPunct="1">
              <a:spcBef>
                <a:spcPct val="50000"/>
              </a:spcBef>
            </a:pPr>
            <a:r>
              <a:rPr lang="en-US" sz="1800"/>
              <a:t>Lender-Banks</a:t>
            </a:r>
          </a:p>
        </p:txBody>
      </p:sp>
      <p:sp>
        <p:nvSpPr>
          <p:cNvPr id="28677" name="Line 19"/>
          <p:cNvSpPr>
            <a:spLocks noChangeShapeType="1"/>
          </p:cNvSpPr>
          <p:nvPr/>
        </p:nvSpPr>
        <p:spPr bwMode="auto">
          <a:xfrm>
            <a:off x="5153025" y="1676400"/>
            <a:ext cx="1981200"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28678" name="Line 20"/>
          <p:cNvSpPr>
            <a:spLocks noChangeShapeType="1"/>
          </p:cNvSpPr>
          <p:nvPr/>
        </p:nvSpPr>
        <p:spPr bwMode="auto">
          <a:xfrm flipV="1">
            <a:off x="1524000" y="3048000"/>
            <a:ext cx="5715000" cy="0"/>
          </a:xfrm>
          <a:prstGeom prst="line">
            <a:avLst/>
          </a:prstGeom>
          <a:noFill/>
          <a:ln w="9525">
            <a:solidFill>
              <a:schemeClr val="tx1"/>
            </a:solidFill>
            <a:round/>
            <a:headEnd type="triangle" w="med" len="med"/>
            <a:tailEnd/>
          </a:ln>
          <a:extLst>
            <a:ext uri="{909E8E84-426E-40DD-AFC4-6F175D3DCCD1}">
              <a14:hiddenFill xmlns:a14="http://schemas.microsoft.com/office/drawing/2010/main" xmlns="">
                <a:noFill/>
              </a14:hiddenFill>
            </a:ext>
          </a:extLst>
        </p:spPr>
        <p:txBody>
          <a:bodyPr/>
          <a:lstStyle/>
          <a:p>
            <a:endParaRPr lang="en-US"/>
          </a:p>
        </p:txBody>
      </p:sp>
      <p:sp>
        <p:nvSpPr>
          <p:cNvPr id="28679" name="Text Box 21"/>
          <p:cNvSpPr txBox="1">
            <a:spLocks noChangeArrowheads="1"/>
          </p:cNvSpPr>
          <p:nvPr/>
        </p:nvSpPr>
        <p:spPr bwMode="auto">
          <a:xfrm>
            <a:off x="5534025" y="1447800"/>
            <a:ext cx="1828800"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3200">
                <a:solidFill>
                  <a:schemeClr val="tx1"/>
                </a:solidFill>
                <a:latin typeface="Arial" pitchFamily="34" charset="0"/>
              </a:defRPr>
            </a:lvl1pPr>
            <a:lvl2pPr marL="742950" indent="-285750" eaLnBrk="0" hangingPunct="0">
              <a:defRPr sz="3200">
                <a:solidFill>
                  <a:schemeClr val="tx1"/>
                </a:solidFill>
                <a:latin typeface="Arial" pitchFamily="34" charset="0"/>
              </a:defRPr>
            </a:lvl2pPr>
            <a:lvl3pPr marL="1143000" indent="-228600" eaLnBrk="0" hangingPunct="0">
              <a:defRPr sz="3200">
                <a:solidFill>
                  <a:schemeClr val="tx1"/>
                </a:solidFill>
                <a:latin typeface="Arial" pitchFamily="34" charset="0"/>
              </a:defRPr>
            </a:lvl3pPr>
            <a:lvl4pPr marL="1600200" indent="-228600" eaLnBrk="0" hangingPunct="0">
              <a:defRPr sz="3200">
                <a:solidFill>
                  <a:schemeClr val="tx1"/>
                </a:solidFill>
                <a:latin typeface="Arial" pitchFamily="34" charset="0"/>
              </a:defRPr>
            </a:lvl4pPr>
            <a:lvl5pPr marL="2057400" indent="-228600" eaLnBrk="0" hangingPunct="0">
              <a:defRPr sz="3200">
                <a:solidFill>
                  <a:schemeClr val="tx1"/>
                </a:solidFill>
                <a:latin typeface="Arial" pitchFamily="34" charset="0"/>
              </a:defRPr>
            </a:lvl5pPr>
            <a:lvl6pPr marL="2514600" indent="-228600" eaLnBrk="0" fontAlgn="base" hangingPunct="0">
              <a:spcBef>
                <a:spcPct val="0"/>
              </a:spcBef>
              <a:spcAft>
                <a:spcPct val="0"/>
              </a:spcAft>
              <a:defRPr sz="3200">
                <a:solidFill>
                  <a:schemeClr val="tx1"/>
                </a:solidFill>
                <a:latin typeface="Arial" pitchFamily="34" charset="0"/>
              </a:defRPr>
            </a:lvl6pPr>
            <a:lvl7pPr marL="2971800" indent="-228600" eaLnBrk="0" fontAlgn="base" hangingPunct="0">
              <a:spcBef>
                <a:spcPct val="0"/>
              </a:spcBef>
              <a:spcAft>
                <a:spcPct val="0"/>
              </a:spcAft>
              <a:defRPr sz="3200">
                <a:solidFill>
                  <a:schemeClr val="tx1"/>
                </a:solidFill>
                <a:latin typeface="Arial" pitchFamily="34" charset="0"/>
              </a:defRPr>
            </a:lvl7pPr>
            <a:lvl8pPr marL="3429000" indent="-228600" eaLnBrk="0" fontAlgn="base" hangingPunct="0">
              <a:spcBef>
                <a:spcPct val="0"/>
              </a:spcBef>
              <a:spcAft>
                <a:spcPct val="0"/>
              </a:spcAft>
              <a:defRPr sz="3200">
                <a:solidFill>
                  <a:schemeClr val="tx1"/>
                </a:solidFill>
                <a:latin typeface="Arial" pitchFamily="34" charset="0"/>
              </a:defRPr>
            </a:lvl8pPr>
            <a:lvl9pPr marL="3886200" indent="-228600" eaLnBrk="0" fontAlgn="base" hangingPunct="0">
              <a:spcBef>
                <a:spcPct val="0"/>
              </a:spcBef>
              <a:spcAft>
                <a:spcPct val="0"/>
              </a:spcAft>
              <a:defRPr sz="3200">
                <a:solidFill>
                  <a:schemeClr val="tx1"/>
                </a:solidFill>
                <a:latin typeface="Arial" pitchFamily="34" charset="0"/>
              </a:defRPr>
            </a:lvl9pPr>
          </a:lstStyle>
          <a:p>
            <a:pPr eaLnBrk="1" hangingPunct="1">
              <a:spcBef>
                <a:spcPct val="50000"/>
              </a:spcBef>
            </a:pPr>
            <a:r>
              <a:rPr lang="en-US" sz="1000"/>
              <a:t>Home loan funding</a:t>
            </a:r>
          </a:p>
        </p:txBody>
      </p:sp>
      <p:sp>
        <p:nvSpPr>
          <p:cNvPr id="28680" name="Text Box 22"/>
          <p:cNvSpPr txBox="1">
            <a:spLocks noChangeArrowheads="1"/>
          </p:cNvSpPr>
          <p:nvPr/>
        </p:nvSpPr>
        <p:spPr bwMode="auto">
          <a:xfrm>
            <a:off x="5305425" y="2651125"/>
            <a:ext cx="182880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3200">
                <a:solidFill>
                  <a:schemeClr val="tx1"/>
                </a:solidFill>
                <a:latin typeface="Arial" pitchFamily="34" charset="0"/>
              </a:defRPr>
            </a:lvl1pPr>
            <a:lvl2pPr marL="742950" indent="-285750" eaLnBrk="0" hangingPunct="0">
              <a:defRPr sz="3200">
                <a:solidFill>
                  <a:schemeClr val="tx1"/>
                </a:solidFill>
                <a:latin typeface="Arial" pitchFamily="34" charset="0"/>
              </a:defRPr>
            </a:lvl2pPr>
            <a:lvl3pPr marL="1143000" indent="-228600" eaLnBrk="0" hangingPunct="0">
              <a:defRPr sz="3200">
                <a:solidFill>
                  <a:schemeClr val="tx1"/>
                </a:solidFill>
                <a:latin typeface="Arial" pitchFamily="34" charset="0"/>
              </a:defRPr>
            </a:lvl3pPr>
            <a:lvl4pPr marL="1600200" indent="-228600" eaLnBrk="0" hangingPunct="0">
              <a:defRPr sz="3200">
                <a:solidFill>
                  <a:schemeClr val="tx1"/>
                </a:solidFill>
                <a:latin typeface="Arial" pitchFamily="34" charset="0"/>
              </a:defRPr>
            </a:lvl4pPr>
            <a:lvl5pPr marL="2057400" indent="-228600" eaLnBrk="0" hangingPunct="0">
              <a:defRPr sz="3200">
                <a:solidFill>
                  <a:schemeClr val="tx1"/>
                </a:solidFill>
                <a:latin typeface="Arial" pitchFamily="34" charset="0"/>
              </a:defRPr>
            </a:lvl5pPr>
            <a:lvl6pPr marL="2514600" indent="-228600" eaLnBrk="0" fontAlgn="base" hangingPunct="0">
              <a:spcBef>
                <a:spcPct val="0"/>
              </a:spcBef>
              <a:spcAft>
                <a:spcPct val="0"/>
              </a:spcAft>
              <a:defRPr sz="3200">
                <a:solidFill>
                  <a:schemeClr val="tx1"/>
                </a:solidFill>
                <a:latin typeface="Arial" pitchFamily="34" charset="0"/>
              </a:defRPr>
            </a:lvl6pPr>
            <a:lvl7pPr marL="2971800" indent="-228600" eaLnBrk="0" fontAlgn="base" hangingPunct="0">
              <a:spcBef>
                <a:spcPct val="0"/>
              </a:spcBef>
              <a:spcAft>
                <a:spcPct val="0"/>
              </a:spcAft>
              <a:defRPr sz="3200">
                <a:solidFill>
                  <a:schemeClr val="tx1"/>
                </a:solidFill>
                <a:latin typeface="Arial" pitchFamily="34" charset="0"/>
              </a:defRPr>
            </a:lvl7pPr>
            <a:lvl8pPr marL="3429000" indent="-228600" eaLnBrk="0" fontAlgn="base" hangingPunct="0">
              <a:spcBef>
                <a:spcPct val="0"/>
              </a:spcBef>
              <a:spcAft>
                <a:spcPct val="0"/>
              </a:spcAft>
              <a:defRPr sz="3200">
                <a:solidFill>
                  <a:schemeClr val="tx1"/>
                </a:solidFill>
                <a:latin typeface="Arial" pitchFamily="34" charset="0"/>
              </a:defRPr>
            </a:lvl8pPr>
            <a:lvl9pPr marL="3886200" indent="-228600" eaLnBrk="0" fontAlgn="base" hangingPunct="0">
              <a:spcBef>
                <a:spcPct val="0"/>
              </a:spcBef>
              <a:spcAft>
                <a:spcPct val="0"/>
              </a:spcAft>
              <a:defRPr sz="3200">
                <a:solidFill>
                  <a:schemeClr val="tx1"/>
                </a:solidFill>
                <a:latin typeface="Arial" pitchFamily="34" charset="0"/>
              </a:defRPr>
            </a:lvl9pPr>
          </a:lstStyle>
          <a:p>
            <a:pPr eaLnBrk="1" hangingPunct="1">
              <a:spcBef>
                <a:spcPct val="50000"/>
              </a:spcBef>
            </a:pPr>
            <a:r>
              <a:rPr lang="en-US" sz="1000"/>
              <a:t>Principal + interest payable over long term </a:t>
            </a:r>
          </a:p>
        </p:txBody>
      </p:sp>
      <p:sp>
        <p:nvSpPr>
          <p:cNvPr id="28681" name="Text Box 24"/>
          <p:cNvSpPr txBox="1">
            <a:spLocks noChangeArrowheads="1"/>
          </p:cNvSpPr>
          <p:nvPr/>
        </p:nvSpPr>
        <p:spPr bwMode="auto">
          <a:xfrm>
            <a:off x="2333625" y="1447800"/>
            <a:ext cx="1371600"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3200">
                <a:solidFill>
                  <a:schemeClr val="tx1"/>
                </a:solidFill>
                <a:latin typeface="Arial" pitchFamily="34" charset="0"/>
              </a:defRPr>
            </a:lvl1pPr>
            <a:lvl2pPr marL="742950" indent="-285750" eaLnBrk="0" hangingPunct="0">
              <a:defRPr sz="3200">
                <a:solidFill>
                  <a:schemeClr val="tx1"/>
                </a:solidFill>
                <a:latin typeface="Arial" pitchFamily="34" charset="0"/>
              </a:defRPr>
            </a:lvl2pPr>
            <a:lvl3pPr marL="1143000" indent="-228600" eaLnBrk="0" hangingPunct="0">
              <a:defRPr sz="3200">
                <a:solidFill>
                  <a:schemeClr val="tx1"/>
                </a:solidFill>
                <a:latin typeface="Arial" pitchFamily="34" charset="0"/>
              </a:defRPr>
            </a:lvl3pPr>
            <a:lvl4pPr marL="1600200" indent="-228600" eaLnBrk="0" hangingPunct="0">
              <a:defRPr sz="3200">
                <a:solidFill>
                  <a:schemeClr val="tx1"/>
                </a:solidFill>
                <a:latin typeface="Arial" pitchFamily="34" charset="0"/>
              </a:defRPr>
            </a:lvl4pPr>
            <a:lvl5pPr marL="2057400" indent="-228600" eaLnBrk="0" hangingPunct="0">
              <a:defRPr sz="3200">
                <a:solidFill>
                  <a:schemeClr val="tx1"/>
                </a:solidFill>
                <a:latin typeface="Arial" pitchFamily="34" charset="0"/>
              </a:defRPr>
            </a:lvl5pPr>
            <a:lvl6pPr marL="2514600" indent="-228600" eaLnBrk="0" fontAlgn="base" hangingPunct="0">
              <a:spcBef>
                <a:spcPct val="0"/>
              </a:spcBef>
              <a:spcAft>
                <a:spcPct val="0"/>
              </a:spcAft>
              <a:defRPr sz="3200">
                <a:solidFill>
                  <a:schemeClr val="tx1"/>
                </a:solidFill>
                <a:latin typeface="Arial" pitchFamily="34" charset="0"/>
              </a:defRPr>
            </a:lvl6pPr>
            <a:lvl7pPr marL="2971800" indent="-228600" eaLnBrk="0" fontAlgn="base" hangingPunct="0">
              <a:spcBef>
                <a:spcPct val="0"/>
              </a:spcBef>
              <a:spcAft>
                <a:spcPct val="0"/>
              </a:spcAft>
              <a:defRPr sz="3200">
                <a:solidFill>
                  <a:schemeClr val="tx1"/>
                </a:solidFill>
                <a:latin typeface="Arial" pitchFamily="34" charset="0"/>
              </a:defRPr>
            </a:lvl7pPr>
            <a:lvl8pPr marL="3429000" indent="-228600" eaLnBrk="0" fontAlgn="base" hangingPunct="0">
              <a:spcBef>
                <a:spcPct val="0"/>
              </a:spcBef>
              <a:spcAft>
                <a:spcPct val="0"/>
              </a:spcAft>
              <a:defRPr sz="3200">
                <a:solidFill>
                  <a:schemeClr val="tx1"/>
                </a:solidFill>
                <a:latin typeface="Arial" pitchFamily="34" charset="0"/>
              </a:defRPr>
            </a:lvl8pPr>
            <a:lvl9pPr marL="3886200" indent="-228600" eaLnBrk="0" fontAlgn="base" hangingPunct="0">
              <a:spcBef>
                <a:spcPct val="0"/>
              </a:spcBef>
              <a:spcAft>
                <a:spcPct val="0"/>
              </a:spcAft>
              <a:defRPr sz="3200">
                <a:solidFill>
                  <a:schemeClr val="tx1"/>
                </a:solidFill>
                <a:latin typeface="Arial" pitchFamily="34" charset="0"/>
              </a:defRPr>
            </a:lvl9pPr>
          </a:lstStyle>
          <a:p>
            <a:pPr eaLnBrk="1" hangingPunct="1">
              <a:spcBef>
                <a:spcPct val="50000"/>
              </a:spcBef>
            </a:pPr>
            <a:r>
              <a:rPr lang="en-US" sz="1000"/>
              <a:t>Bought loan</a:t>
            </a:r>
          </a:p>
        </p:txBody>
      </p:sp>
      <p:sp>
        <p:nvSpPr>
          <p:cNvPr id="28682" name="Text Box 25"/>
          <p:cNvSpPr txBox="1">
            <a:spLocks noChangeArrowheads="1"/>
          </p:cNvSpPr>
          <p:nvPr/>
        </p:nvSpPr>
        <p:spPr bwMode="auto">
          <a:xfrm>
            <a:off x="2409825" y="1828800"/>
            <a:ext cx="1371600"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3200">
                <a:solidFill>
                  <a:schemeClr val="tx1"/>
                </a:solidFill>
                <a:latin typeface="Arial" pitchFamily="34" charset="0"/>
              </a:defRPr>
            </a:lvl1pPr>
            <a:lvl2pPr marL="742950" indent="-285750" eaLnBrk="0" hangingPunct="0">
              <a:defRPr sz="3200">
                <a:solidFill>
                  <a:schemeClr val="tx1"/>
                </a:solidFill>
                <a:latin typeface="Arial" pitchFamily="34" charset="0"/>
              </a:defRPr>
            </a:lvl2pPr>
            <a:lvl3pPr marL="1143000" indent="-228600" eaLnBrk="0" hangingPunct="0">
              <a:defRPr sz="3200">
                <a:solidFill>
                  <a:schemeClr val="tx1"/>
                </a:solidFill>
                <a:latin typeface="Arial" pitchFamily="34" charset="0"/>
              </a:defRPr>
            </a:lvl3pPr>
            <a:lvl4pPr marL="1600200" indent="-228600" eaLnBrk="0" hangingPunct="0">
              <a:defRPr sz="3200">
                <a:solidFill>
                  <a:schemeClr val="tx1"/>
                </a:solidFill>
                <a:latin typeface="Arial" pitchFamily="34" charset="0"/>
              </a:defRPr>
            </a:lvl4pPr>
            <a:lvl5pPr marL="2057400" indent="-228600" eaLnBrk="0" hangingPunct="0">
              <a:defRPr sz="3200">
                <a:solidFill>
                  <a:schemeClr val="tx1"/>
                </a:solidFill>
                <a:latin typeface="Arial" pitchFamily="34" charset="0"/>
              </a:defRPr>
            </a:lvl5pPr>
            <a:lvl6pPr marL="2514600" indent="-228600" eaLnBrk="0" fontAlgn="base" hangingPunct="0">
              <a:spcBef>
                <a:spcPct val="0"/>
              </a:spcBef>
              <a:spcAft>
                <a:spcPct val="0"/>
              </a:spcAft>
              <a:defRPr sz="3200">
                <a:solidFill>
                  <a:schemeClr val="tx1"/>
                </a:solidFill>
                <a:latin typeface="Arial" pitchFamily="34" charset="0"/>
              </a:defRPr>
            </a:lvl6pPr>
            <a:lvl7pPr marL="2971800" indent="-228600" eaLnBrk="0" fontAlgn="base" hangingPunct="0">
              <a:spcBef>
                <a:spcPct val="0"/>
              </a:spcBef>
              <a:spcAft>
                <a:spcPct val="0"/>
              </a:spcAft>
              <a:defRPr sz="3200">
                <a:solidFill>
                  <a:schemeClr val="tx1"/>
                </a:solidFill>
                <a:latin typeface="Arial" pitchFamily="34" charset="0"/>
              </a:defRPr>
            </a:lvl7pPr>
            <a:lvl8pPr marL="3429000" indent="-228600" eaLnBrk="0" fontAlgn="base" hangingPunct="0">
              <a:spcBef>
                <a:spcPct val="0"/>
              </a:spcBef>
              <a:spcAft>
                <a:spcPct val="0"/>
              </a:spcAft>
              <a:defRPr sz="3200">
                <a:solidFill>
                  <a:schemeClr val="tx1"/>
                </a:solidFill>
                <a:latin typeface="Arial" pitchFamily="34" charset="0"/>
              </a:defRPr>
            </a:lvl8pPr>
            <a:lvl9pPr marL="3886200" indent="-228600" eaLnBrk="0" fontAlgn="base" hangingPunct="0">
              <a:spcBef>
                <a:spcPct val="0"/>
              </a:spcBef>
              <a:spcAft>
                <a:spcPct val="0"/>
              </a:spcAft>
              <a:defRPr sz="3200">
                <a:solidFill>
                  <a:schemeClr val="tx1"/>
                </a:solidFill>
                <a:latin typeface="Arial" pitchFamily="34" charset="0"/>
              </a:defRPr>
            </a:lvl9pPr>
          </a:lstStyle>
          <a:p>
            <a:pPr eaLnBrk="1" hangingPunct="1">
              <a:spcBef>
                <a:spcPct val="50000"/>
              </a:spcBef>
            </a:pPr>
            <a:r>
              <a:rPr lang="en-US" sz="1000"/>
              <a:t>Cash</a:t>
            </a:r>
          </a:p>
        </p:txBody>
      </p:sp>
      <p:sp>
        <p:nvSpPr>
          <p:cNvPr id="28683" name="Line 26"/>
          <p:cNvSpPr>
            <a:spLocks noChangeShapeType="1"/>
          </p:cNvSpPr>
          <p:nvPr/>
        </p:nvSpPr>
        <p:spPr bwMode="auto">
          <a:xfrm flipH="1">
            <a:off x="1876425" y="2286000"/>
            <a:ext cx="2286000" cy="0"/>
          </a:xfrm>
          <a:prstGeom prst="line">
            <a:avLst/>
          </a:prstGeom>
          <a:noFill/>
          <a:ln w="9525">
            <a:solidFill>
              <a:schemeClr val="tx1"/>
            </a:solidFill>
            <a:prstDash val="dash"/>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28684" name="Line 27"/>
          <p:cNvSpPr>
            <a:spLocks noChangeShapeType="1"/>
          </p:cNvSpPr>
          <p:nvPr/>
        </p:nvSpPr>
        <p:spPr bwMode="auto">
          <a:xfrm flipH="1">
            <a:off x="1876425" y="1676400"/>
            <a:ext cx="2286000"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28685" name="Line 28"/>
          <p:cNvSpPr>
            <a:spLocks noChangeShapeType="1"/>
          </p:cNvSpPr>
          <p:nvPr/>
        </p:nvSpPr>
        <p:spPr bwMode="auto">
          <a:xfrm flipH="1">
            <a:off x="1876425" y="2057400"/>
            <a:ext cx="2238375" cy="0"/>
          </a:xfrm>
          <a:prstGeom prst="line">
            <a:avLst/>
          </a:prstGeom>
          <a:noFill/>
          <a:ln w="9525">
            <a:solidFill>
              <a:schemeClr val="tx1"/>
            </a:solidFill>
            <a:round/>
            <a:headEnd type="triangle" w="med" len="med"/>
            <a:tailEnd/>
          </a:ln>
          <a:extLst>
            <a:ext uri="{909E8E84-426E-40DD-AFC4-6F175D3DCCD1}">
              <a14:hiddenFill xmlns:a14="http://schemas.microsoft.com/office/drawing/2010/main" xmlns="">
                <a:noFill/>
              </a14:hiddenFill>
            </a:ext>
          </a:extLst>
        </p:spPr>
        <p:txBody>
          <a:bodyPr/>
          <a:lstStyle/>
          <a:p>
            <a:endParaRPr lang="en-US"/>
          </a:p>
        </p:txBody>
      </p:sp>
      <p:sp>
        <p:nvSpPr>
          <p:cNvPr id="28686" name="Text Box 29"/>
          <p:cNvSpPr txBox="1">
            <a:spLocks noChangeArrowheads="1"/>
          </p:cNvSpPr>
          <p:nvPr/>
        </p:nvSpPr>
        <p:spPr bwMode="auto">
          <a:xfrm>
            <a:off x="1952625" y="2209800"/>
            <a:ext cx="2514600"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3200">
                <a:solidFill>
                  <a:schemeClr val="tx1"/>
                </a:solidFill>
                <a:latin typeface="Arial" pitchFamily="34" charset="0"/>
              </a:defRPr>
            </a:lvl1pPr>
            <a:lvl2pPr marL="742950" indent="-285750" eaLnBrk="0" hangingPunct="0">
              <a:defRPr sz="3200">
                <a:solidFill>
                  <a:schemeClr val="tx1"/>
                </a:solidFill>
                <a:latin typeface="Arial" pitchFamily="34" charset="0"/>
              </a:defRPr>
            </a:lvl2pPr>
            <a:lvl3pPr marL="1143000" indent="-228600" eaLnBrk="0" hangingPunct="0">
              <a:defRPr sz="3200">
                <a:solidFill>
                  <a:schemeClr val="tx1"/>
                </a:solidFill>
                <a:latin typeface="Arial" pitchFamily="34" charset="0"/>
              </a:defRPr>
            </a:lvl3pPr>
            <a:lvl4pPr marL="1600200" indent="-228600" eaLnBrk="0" hangingPunct="0">
              <a:defRPr sz="3200">
                <a:solidFill>
                  <a:schemeClr val="tx1"/>
                </a:solidFill>
                <a:latin typeface="Arial" pitchFamily="34" charset="0"/>
              </a:defRPr>
            </a:lvl4pPr>
            <a:lvl5pPr marL="2057400" indent="-228600" eaLnBrk="0" hangingPunct="0">
              <a:defRPr sz="3200">
                <a:solidFill>
                  <a:schemeClr val="tx1"/>
                </a:solidFill>
                <a:latin typeface="Arial" pitchFamily="34" charset="0"/>
              </a:defRPr>
            </a:lvl5pPr>
            <a:lvl6pPr marL="2514600" indent="-228600" eaLnBrk="0" fontAlgn="base" hangingPunct="0">
              <a:spcBef>
                <a:spcPct val="0"/>
              </a:spcBef>
              <a:spcAft>
                <a:spcPct val="0"/>
              </a:spcAft>
              <a:defRPr sz="3200">
                <a:solidFill>
                  <a:schemeClr val="tx1"/>
                </a:solidFill>
                <a:latin typeface="Arial" pitchFamily="34" charset="0"/>
              </a:defRPr>
            </a:lvl6pPr>
            <a:lvl7pPr marL="2971800" indent="-228600" eaLnBrk="0" fontAlgn="base" hangingPunct="0">
              <a:spcBef>
                <a:spcPct val="0"/>
              </a:spcBef>
              <a:spcAft>
                <a:spcPct val="0"/>
              </a:spcAft>
              <a:defRPr sz="3200">
                <a:solidFill>
                  <a:schemeClr val="tx1"/>
                </a:solidFill>
                <a:latin typeface="Arial" pitchFamily="34" charset="0"/>
              </a:defRPr>
            </a:lvl7pPr>
            <a:lvl8pPr marL="3429000" indent="-228600" eaLnBrk="0" fontAlgn="base" hangingPunct="0">
              <a:spcBef>
                <a:spcPct val="0"/>
              </a:spcBef>
              <a:spcAft>
                <a:spcPct val="0"/>
              </a:spcAft>
              <a:defRPr sz="3200">
                <a:solidFill>
                  <a:schemeClr val="tx1"/>
                </a:solidFill>
                <a:latin typeface="Arial" pitchFamily="34" charset="0"/>
              </a:defRPr>
            </a:lvl8pPr>
            <a:lvl9pPr marL="3886200" indent="-228600" eaLnBrk="0" fontAlgn="base" hangingPunct="0">
              <a:spcBef>
                <a:spcPct val="0"/>
              </a:spcBef>
              <a:spcAft>
                <a:spcPct val="0"/>
              </a:spcAft>
              <a:defRPr sz="3200">
                <a:solidFill>
                  <a:schemeClr val="tx1"/>
                </a:solidFill>
                <a:latin typeface="Arial" pitchFamily="34" charset="0"/>
              </a:defRPr>
            </a:lvl9pPr>
          </a:lstStyle>
          <a:p>
            <a:pPr eaLnBrk="1" hangingPunct="1">
              <a:spcBef>
                <a:spcPct val="50000"/>
              </a:spcBef>
            </a:pPr>
            <a:r>
              <a:rPr lang="en-US" sz="1000">
                <a:solidFill>
                  <a:srgbClr val="0066FF"/>
                </a:solidFill>
              </a:rPr>
              <a:t>Transfer of credit &amp; market risk</a:t>
            </a:r>
          </a:p>
        </p:txBody>
      </p:sp>
      <p:pic>
        <p:nvPicPr>
          <p:cNvPr id="28687" name="Picture 30"/>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114800" y="1295400"/>
            <a:ext cx="1057275"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8688" name="Picture 31"/>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57200" y="1981200"/>
            <a:ext cx="1428750" cy="704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8689" name="Picture 33"/>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81000" y="1143000"/>
            <a:ext cx="1447800" cy="781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8690" name="Line 34"/>
          <p:cNvSpPr>
            <a:spLocks noChangeShapeType="1"/>
          </p:cNvSpPr>
          <p:nvPr/>
        </p:nvSpPr>
        <p:spPr bwMode="auto">
          <a:xfrm>
            <a:off x="1219200" y="3352800"/>
            <a:ext cx="0" cy="6096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28691" name="Text Box 35"/>
          <p:cNvSpPr txBox="1">
            <a:spLocks noChangeArrowheads="1"/>
          </p:cNvSpPr>
          <p:nvPr/>
        </p:nvSpPr>
        <p:spPr bwMode="auto">
          <a:xfrm rot="-5400000">
            <a:off x="1074738" y="3497262"/>
            <a:ext cx="533400"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3200">
                <a:solidFill>
                  <a:schemeClr val="tx1"/>
                </a:solidFill>
                <a:latin typeface="Arial" pitchFamily="34" charset="0"/>
              </a:defRPr>
            </a:lvl1pPr>
            <a:lvl2pPr marL="742950" indent="-285750" eaLnBrk="0" hangingPunct="0">
              <a:defRPr sz="3200">
                <a:solidFill>
                  <a:schemeClr val="tx1"/>
                </a:solidFill>
                <a:latin typeface="Arial" pitchFamily="34" charset="0"/>
              </a:defRPr>
            </a:lvl2pPr>
            <a:lvl3pPr marL="1143000" indent="-228600" eaLnBrk="0" hangingPunct="0">
              <a:defRPr sz="3200">
                <a:solidFill>
                  <a:schemeClr val="tx1"/>
                </a:solidFill>
                <a:latin typeface="Arial" pitchFamily="34" charset="0"/>
              </a:defRPr>
            </a:lvl3pPr>
            <a:lvl4pPr marL="1600200" indent="-228600" eaLnBrk="0" hangingPunct="0">
              <a:defRPr sz="3200">
                <a:solidFill>
                  <a:schemeClr val="tx1"/>
                </a:solidFill>
                <a:latin typeface="Arial" pitchFamily="34" charset="0"/>
              </a:defRPr>
            </a:lvl4pPr>
            <a:lvl5pPr marL="2057400" indent="-228600" eaLnBrk="0" hangingPunct="0">
              <a:defRPr sz="3200">
                <a:solidFill>
                  <a:schemeClr val="tx1"/>
                </a:solidFill>
                <a:latin typeface="Arial" pitchFamily="34" charset="0"/>
              </a:defRPr>
            </a:lvl5pPr>
            <a:lvl6pPr marL="2514600" indent="-228600" eaLnBrk="0" fontAlgn="base" hangingPunct="0">
              <a:spcBef>
                <a:spcPct val="0"/>
              </a:spcBef>
              <a:spcAft>
                <a:spcPct val="0"/>
              </a:spcAft>
              <a:defRPr sz="3200">
                <a:solidFill>
                  <a:schemeClr val="tx1"/>
                </a:solidFill>
                <a:latin typeface="Arial" pitchFamily="34" charset="0"/>
              </a:defRPr>
            </a:lvl6pPr>
            <a:lvl7pPr marL="2971800" indent="-228600" eaLnBrk="0" fontAlgn="base" hangingPunct="0">
              <a:spcBef>
                <a:spcPct val="0"/>
              </a:spcBef>
              <a:spcAft>
                <a:spcPct val="0"/>
              </a:spcAft>
              <a:defRPr sz="3200">
                <a:solidFill>
                  <a:schemeClr val="tx1"/>
                </a:solidFill>
                <a:latin typeface="Arial" pitchFamily="34" charset="0"/>
              </a:defRPr>
            </a:lvl7pPr>
            <a:lvl8pPr marL="3429000" indent="-228600" eaLnBrk="0" fontAlgn="base" hangingPunct="0">
              <a:spcBef>
                <a:spcPct val="0"/>
              </a:spcBef>
              <a:spcAft>
                <a:spcPct val="0"/>
              </a:spcAft>
              <a:defRPr sz="3200">
                <a:solidFill>
                  <a:schemeClr val="tx1"/>
                </a:solidFill>
                <a:latin typeface="Arial" pitchFamily="34" charset="0"/>
              </a:defRPr>
            </a:lvl8pPr>
            <a:lvl9pPr marL="3886200" indent="-228600" eaLnBrk="0" fontAlgn="base" hangingPunct="0">
              <a:spcBef>
                <a:spcPct val="0"/>
              </a:spcBef>
              <a:spcAft>
                <a:spcPct val="0"/>
              </a:spcAft>
              <a:defRPr sz="3200">
                <a:solidFill>
                  <a:schemeClr val="tx1"/>
                </a:solidFill>
                <a:latin typeface="Arial" pitchFamily="34" charset="0"/>
              </a:defRPr>
            </a:lvl9pPr>
          </a:lstStyle>
          <a:p>
            <a:pPr eaLnBrk="1" hangingPunct="1">
              <a:spcBef>
                <a:spcPct val="50000"/>
              </a:spcBef>
            </a:pPr>
            <a:r>
              <a:rPr lang="en-US" sz="1000"/>
              <a:t>MBS</a:t>
            </a:r>
          </a:p>
        </p:txBody>
      </p:sp>
      <p:sp>
        <p:nvSpPr>
          <p:cNvPr id="28692" name="Line 36"/>
          <p:cNvSpPr>
            <a:spLocks noChangeShapeType="1"/>
          </p:cNvSpPr>
          <p:nvPr/>
        </p:nvSpPr>
        <p:spPr bwMode="auto">
          <a:xfrm flipV="1">
            <a:off x="685800" y="2743200"/>
            <a:ext cx="0" cy="12192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28693" name="Text Box 37"/>
          <p:cNvSpPr txBox="1">
            <a:spLocks noChangeArrowheads="1"/>
          </p:cNvSpPr>
          <p:nvPr/>
        </p:nvSpPr>
        <p:spPr bwMode="auto">
          <a:xfrm rot="-5400000">
            <a:off x="195263" y="3078162"/>
            <a:ext cx="762000"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3200">
                <a:solidFill>
                  <a:schemeClr val="tx1"/>
                </a:solidFill>
                <a:latin typeface="Arial" pitchFamily="34" charset="0"/>
              </a:defRPr>
            </a:lvl1pPr>
            <a:lvl2pPr marL="742950" indent="-285750" eaLnBrk="0" hangingPunct="0">
              <a:defRPr sz="3200">
                <a:solidFill>
                  <a:schemeClr val="tx1"/>
                </a:solidFill>
                <a:latin typeface="Arial" pitchFamily="34" charset="0"/>
              </a:defRPr>
            </a:lvl2pPr>
            <a:lvl3pPr marL="1143000" indent="-228600" eaLnBrk="0" hangingPunct="0">
              <a:defRPr sz="3200">
                <a:solidFill>
                  <a:schemeClr val="tx1"/>
                </a:solidFill>
                <a:latin typeface="Arial" pitchFamily="34" charset="0"/>
              </a:defRPr>
            </a:lvl3pPr>
            <a:lvl4pPr marL="1600200" indent="-228600" eaLnBrk="0" hangingPunct="0">
              <a:defRPr sz="3200">
                <a:solidFill>
                  <a:schemeClr val="tx1"/>
                </a:solidFill>
                <a:latin typeface="Arial" pitchFamily="34" charset="0"/>
              </a:defRPr>
            </a:lvl4pPr>
            <a:lvl5pPr marL="2057400" indent="-228600" eaLnBrk="0" hangingPunct="0">
              <a:defRPr sz="3200">
                <a:solidFill>
                  <a:schemeClr val="tx1"/>
                </a:solidFill>
                <a:latin typeface="Arial" pitchFamily="34" charset="0"/>
              </a:defRPr>
            </a:lvl5pPr>
            <a:lvl6pPr marL="2514600" indent="-228600" eaLnBrk="0" fontAlgn="base" hangingPunct="0">
              <a:spcBef>
                <a:spcPct val="0"/>
              </a:spcBef>
              <a:spcAft>
                <a:spcPct val="0"/>
              </a:spcAft>
              <a:defRPr sz="3200">
                <a:solidFill>
                  <a:schemeClr val="tx1"/>
                </a:solidFill>
                <a:latin typeface="Arial" pitchFamily="34" charset="0"/>
              </a:defRPr>
            </a:lvl6pPr>
            <a:lvl7pPr marL="2971800" indent="-228600" eaLnBrk="0" fontAlgn="base" hangingPunct="0">
              <a:spcBef>
                <a:spcPct val="0"/>
              </a:spcBef>
              <a:spcAft>
                <a:spcPct val="0"/>
              </a:spcAft>
              <a:defRPr sz="3200">
                <a:solidFill>
                  <a:schemeClr val="tx1"/>
                </a:solidFill>
                <a:latin typeface="Arial" pitchFamily="34" charset="0"/>
              </a:defRPr>
            </a:lvl7pPr>
            <a:lvl8pPr marL="3429000" indent="-228600" eaLnBrk="0" fontAlgn="base" hangingPunct="0">
              <a:spcBef>
                <a:spcPct val="0"/>
              </a:spcBef>
              <a:spcAft>
                <a:spcPct val="0"/>
              </a:spcAft>
              <a:defRPr sz="3200">
                <a:solidFill>
                  <a:schemeClr val="tx1"/>
                </a:solidFill>
                <a:latin typeface="Arial" pitchFamily="34" charset="0"/>
              </a:defRPr>
            </a:lvl8pPr>
            <a:lvl9pPr marL="3886200" indent="-228600" eaLnBrk="0" fontAlgn="base" hangingPunct="0">
              <a:spcBef>
                <a:spcPct val="0"/>
              </a:spcBef>
              <a:spcAft>
                <a:spcPct val="0"/>
              </a:spcAft>
              <a:defRPr sz="3200">
                <a:solidFill>
                  <a:schemeClr val="tx1"/>
                </a:solidFill>
                <a:latin typeface="Arial" pitchFamily="34" charset="0"/>
              </a:defRPr>
            </a:lvl9pPr>
          </a:lstStyle>
          <a:p>
            <a:pPr eaLnBrk="1" hangingPunct="1">
              <a:spcBef>
                <a:spcPct val="50000"/>
              </a:spcBef>
            </a:pPr>
            <a:r>
              <a:rPr lang="en-US" sz="1000"/>
              <a:t>Cash</a:t>
            </a:r>
          </a:p>
        </p:txBody>
      </p:sp>
      <p:pic>
        <p:nvPicPr>
          <p:cNvPr id="28694" name="Picture 41" descr="images"/>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304800" y="3962400"/>
            <a:ext cx="1828800" cy="747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8695" name="Rectangle 42"/>
          <p:cNvSpPr>
            <a:spLocks noChangeArrowheads="1"/>
          </p:cNvSpPr>
          <p:nvPr/>
        </p:nvSpPr>
        <p:spPr bwMode="auto">
          <a:xfrm>
            <a:off x="531813" y="4724400"/>
            <a:ext cx="1485900"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spcBef>
                <a:spcPct val="50000"/>
              </a:spcBef>
            </a:pPr>
            <a:r>
              <a:rPr lang="en-US" sz="1000">
                <a:solidFill>
                  <a:srgbClr val="0066FF"/>
                </a:solidFill>
              </a:rPr>
              <a:t>Transfer of market risk</a:t>
            </a:r>
            <a:r>
              <a:rPr lang="en-US" sz="1000"/>
              <a:t> </a:t>
            </a:r>
          </a:p>
        </p:txBody>
      </p:sp>
      <p:sp>
        <p:nvSpPr>
          <p:cNvPr id="28697" name="Text Box 44"/>
          <p:cNvSpPr txBox="1">
            <a:spLocks noChangeArrowheads="1"/>
          </p:cNvSpPr>
          <p:nvPr/>
        </p:nvSpPr>
        <p:spPr bwMode="auto">
          <a:xfrm>
            <a:off x="990600" y="3048000"/>
            <a:ext cx="533400" cy="284163"/>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sz="3200">
                <a:solidFill>
                  <a:schemeClr val="tx1"/>
                </a:solidFill>
                <a:latin typeface="Arial" pitchFamily="34" charset="0"/>
              </a:defRPr>
            </a:lvl1pPr>
            <a:lvl2pPr marL="742950" indent="-285750" eaLnBrk="0" hangingPunct="0">
              <a:defRPr sz="3200">
                <a:solidFill>
                  <a:schemeClr val="tx1"/>
                </a:solidFill>
                <a:latin typeface="Arial" pitchFamily="34" charset="0"/>
              </a:defRPr>
            </a:lvl2pPr>
            <a:lvl3pPr marL="1143000" indent="-228600" eaLnBrk="0" hangingPunct="0">
              <a:defRPr sz="3200">
                <a:solidFill>
                  <a:schemeClr val="tx1"/>
                </a:solidFill>
                <a:latin typeface="Arial" pitchFamily="34" charset="0"/>
              </a:defRPr>
            </a:lvl3pPr>
            <a:lvl4pPr marL="1600200" indent="-228600" eaLnBrk="0" hangingPunct="0">
              <a:defRPr sz="3200">
                <a:solidFill>
                  <a:schemeClr val="tx1"/>
                </a:solidFill>
                <a:latin typeface="Arial" pitchFamily="34" charset="0"/>
              </a:defRPr>
            </a:lvl4pPr>
            <a:lvl5pPr marL="2057400" indent="-228600" eaLnBrk="0" hangingPunct="0">
              <a:defRPr sz="3200">
                <a:solidFill>
                  <a:schemeClr val="tx1"/>
                </a:solidFill>
                <a:latin typeface="Arial" pitchFamily="34" charset="0"/>
              </a:defRPr>
            </a:lvl5pPr>
            <a:lvl6pPr marL="2514600" indent="-228600" eaLnBrk="0" fontAlgn="base" hangingPunct="0">
              <a:spcBef>
                <a:spcPct val="0"/>
              </a:spcBef>
              <a:spcAft>
                <a:spcPct val="0"/>
              </a:spcAft>
              <a:defRPr sz="3200">
                <a:solidFill>
                  <a:schemeClr val="tx1"/>
                </a:solidFill>
                <a:latin typeface="Arial" pitchFamily="34" charset="0"/>
              </a:defRPr>
            </a:lvl6pPr>
            <a:lvl7pPr marL="2971800" indent="-228600" eaLnBrk="0" fontAlgn="base" hangingPunct="0">
              <a:spcBef>
                <a:spcPct val="0"/>
              </a:spcBef>
              <a:spcAft>
                <a:spcPct val="0"/>
              </a:spcAft>
              <a:defRPr sz="3200">
                <a:solidFill>
                  <a:schemeClr val="tx1"/>
                </a:solidFill>
                <a:latin typeface="Arial" pitchFamily="34" charset="0"/>
              </a:defRPr>
            </a:lvl7pPr>
            <a:lvl8pPr marL="3429000" indent="-228600" eaLnBrk="0" fontAlgn="base" hangingPunct="0">
              <a:spcBef>
                <a:spcPct val="0"/>
              </a:spcBef>
              <a:spcAft>
                <a:spcPct val="0"/>
              </a:spcAft>
              <a:defRPr sz="3200">
                <a:solidFill>
                  <a:schemeClr val="tx1"/>
                </a:solidFill>
                <a:latin typeface="Arial" pitchFamily="34" charset="0"/>
              </a:defRPr>
            </a:lvl8pPr>
            <a:lvl9pPr marL="3886200" indent="-228600" eaLnBrk="0" fontAlgn="base" hangingPunct="0">
              <a:spcBef>
                <a:spcPct val="0"/>
              </a:spcBef>
              <a:spcAft>
                <a:spcPct val="0"/>
              </a:spcAft>
              <a:defRPr sz="3200">
                <a:solidFill>
                  <a:schemeClr val="tx1"/>
                </a:solidFill>
                <a:latin typeface="Arial" pitchFamily="34" charset="0"/>
              </a:defRPr>
            </a:lvl9pPr>
          </a:lstStyle>
          <a:p>
            <a:pPr algn="ctr" eaLnBrk="1" hangingPunct="1">
              <a:spcBef>
                <a:spcPct val="50000"/>
              </a:spcBef>
            </a:pPr>
            <a:r>
              <a:rPr lang="en-US" sz="1200" b="1"/>
              <a:t>SPV</a:t>
            </a:r>
          </a:p>
        </p:txBody>
      </p:sp>
      <p:sp>
        <p:nvSpPr>
          <p:cNvPr id="28698" name="Line 45"/>
          <p:cNvSpPr>
            <a:spLocks noChangeShapeType="1"/>
          </p:cNvSpPr>
          <p:nvPr/>
        </p:nvSpPr>
        <p:spPr bwMode="auto">
          <a:xfrm>
            <a:off x="1219200" y="2743200"/>
            <a:ext cx="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28699" name="Line 46"/>
          <p:cNvSpPr>
            <a:spLocks noChangeShapeType="1"/>
          </p:cNvSpPr>
          <p:nvPr/>
        </p:nvSpPr>
        <p:spPr bwMode="auto">
          <a:xfrm flipV="1">
            <a:off x="1676400" y="2743200"/>
            <a:ext cx="0" cy="12192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28700" name="Text Box 47"/>
          <p:cNvSpPr txBox="1">
            <a:spLocks noChangeArrowheads="1"/>
          </p:cNvSpPr>
          <p:nvPr/>
        </p:nvSpPr>
        <p:spPr bwMode="auto">
          <a:xfrm rot="-5400000">
            <a:off x="1416051" y="3001962"/>
            <a:ext cx="106680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3200">
                <a:solidFill>
                  <a:schemeClr val="tx1"/>
                </a:solidFill>
                <a:latin typeface="Arial" pitchFamily="34" charset="0"/>
              </a:defRPr>
            </a:lvl1pPr>
            <a:lvl2pPr marL="742950" indent="-285750" eaLnBrk="0" hangingPunct="0">
              <a:defRPr sz="3200">
                <a:solidFill>
                  <a:schemeClr val="tx1"/>
                </a:solidFill>
                <a:latin typeface="Arial" pitchFamily="34" charset="0"/>
              </a:defRPr>
            </a:lvl2pPr>
            <a:lvl3pPr marL="1143000" indent="-228600" eaLnBrk="0" hangingPunct="0">
              <a:defRPr sz="3200">
                <a:solidFill>
                  <a:schemeClr val="tx1"/>
                </a:solidFill>
                <a:latin typeface="Arial" pitchFamily="34" charset="0"/>
              </a:defRPr>
            </a:lvl3pPr>
            <a:lvl4pPr marL="1600200" indent="-228600" eaLnBrk="0" hangingPunct="0">
              <a:defRPr sz="3200">
                <a:solidFill>
                  <a:schemeClr val="tx1"/>
                </a:solidFill>
                <a:latin typeface="Arial" pitchFamily="34" charset="0"/>
              </a:defRPr>
            </a:lvl4pPr>
            <a:lvl5pPr marL="2057400" indent="-228600" eaLnBrk="0" hangingPunct="0">
              <a:defRPr sz="3200">
                <a:solidFill>
                  <a:schemeClr val="tx1"/>
                </a:solidFill>
                <a:latin typeface="Arial" pitchFamily="34" charset="0"/>
              </a:defRPr>
            </a:lvl5pPr>
            <a:lvl6pPr marL="2514600" indent="-228600" eaLnBrk="0" fontAlgn="base" hangingPunct="0">
              <a:spcBef>
                <a:spcPct val="0"/>
              </a:spcBef>
              <a:spcAft>
                <a:spcPct val="0"/>
              </a:spcAft>
              <a:defRPr sz="3200">
                <a:solidFill>
                  <a:schemeClr val="tx1"/>
                </a:solidFill>
                <a:latin typeface="Arial" pitchFamily="34" charset="0"/>
              </a:defRPr>
            </a:lvl6pPr>
            <a:lvl7pPr marL="2971800" indent="-228600" eaLnBrk="0" fontAlgn="base" hangingPunct="0">
              <a:spcBef>
                <a:spcPct val="0"/>
              </a:spcBef>
              <a:spcAft>
                <a:spcPct val="0"/>
              </a:spcAft>
              <a:defRPr sz="3200">
                <a:solidFill>
                  <a:schemeClr val="tx1"/>
                </a:solidFill>
                <a:latin typeface="Arial" pitchFamily="34" charset="0"/>
              </a:defRPr>
            </a:lvl7pPr>
            <a:lvl8pPr marL="3429000" indent="-228600" eaLnBrk="0" fontAlgn="base" hangingPunct="0">
              <a:spcBef>
                <a:spcPct val="0"/>
              </a:spcBef>
              <a:spcAft>
                <a:spcPct val="0"/>
              </a:spcAft>
              <a:defRPr sz="3200">
                <a:solidFill>
                  <a:schemeClr val="tx1"/>
                </a:solidFill>
                <a:latin typeface="Arial" pitchFamily="34" charset="0"/>
              </a:defRPr>
            </a:lvl8pPr>
            <a:lvl9pPr marL="3886200" indent="-228600" eaLnBrk="0" fontAlgn="base" hangingPunct="0">
              <a:spcBef>
                <a:spcPct val="0"/>
              </a:spcBef>
              <a:spcAft>
                <a:spcPct val="0"/>
              </a:spcAft>
              <a:defRPr sz="3200">
                <a:solidFill>
                  <a:schemeClr val="tx1"/>
                </a:solidFill>
                <a:latin typeface="Arial" pitchFamily="34" charset="0"/>
              </a:defRPr>
            </a:lvl9pPr>
          </a:lstStyle>
          <a:p>
            <a:pPr eaLnBrk="1" hangingPunct="1">
              <a:spcBef>
                <a:spcPct val="50000"/>
              </a:spcBef>
            </a:pPr>
            <a:r>
              <a:rPr lang="en-US" sz="1000"/>
              <a:t>Securitization fees</a:t>
            </a:r>
          </a:p>
        </p:txBody>
      </p:sp>
      <p:sp>
        <p:nvSpPr>
          <p:cNvPr id="28701" name="Line 48"/>
          <p:cNvSpPr>
            <a:spLocks noChangeShapeType="1"/>
          </p:cNvSpPr>
          <p:nvPr/>
        </p:nvSpPr>
        <p:spPr bwMode="auto">
          <a:xfrm>
            <a:off x="7239000" y="2362200"/>
            <a:ext cx="0" cy="6858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 name="Slide Number Placeholder 1"/>
          <p:cNvSpPr>
            <a:spLocks noGrp="1"/>
          </p:cNvSpPr>
          <p:nvPr>
            <p:ph type="sldNum" sz="quarter" idx="12"/>
          </p:nvPr>
        </p:nvSpPr>
        <p:spPr/>
        <p:txBody>
          <a:bodyPr/>
          <a:lstStyle/>
          <a:p>
            <a:fld id="{AED4950C-42E4-4B39-92E1-04E68B76FDB1}" type="slidenum">
              <a:rPr lang="en-US" smtClean="0"/>
              <a:pPr/>
              <a:t>22</a:t>
            </a:fld>
            <a:endParaRPr lang="en-US"/>
          </a:p>
        </p:txBody>
      </p:sp>
    </p:spTree>
    <p:extLst>
      <p:ext uri="{BB962C8B-B14F-4D97-AF65-F5344CB8AC3E}">
        <p14:creationId xmlns:p14="http://schemas.microsoft.com/office/powerpoint/2010/main" xmlns="" val="416370583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New Model of mortgage lending (Contd.)</a:t>
            </a:r>
            <a:endParaRPr lang="en-US" dirty="0"/>
          </a:p>
        </p:txBody>
      </p:sp>
      <p:sp>
        <p:nvSpPr>
          <p:cNvPr id="3" name="Content Placeholder 2"/>
          <p:cNvSpPr>
            <a:spLocks noGrp="1"/>
          </p:cNvSpPr>
          <p:nvPr>
            <p:ph idx="1"/>
          </p:nvPr>
        </p:nvSpPr>
        <p:spPr/>
        <p:txBody>
          <a:bodyPr>
            <a:normAutofit/>
          </a:bodyPr>
          <a:lstStyle/>
          <a:p>
            <a:pPr>
              <a:spcBef>
                <a:spcPct val="50000"/>
              </a:spcBef>
            </a:pPr>
            <a:r>
              <a:rPr lang="en-US" dirty="0"/>
              <a:t>Advantages</a:t>
            </a:r>
          </a:p>
          <a:p>
            <a:pPr lvl="1">
              <a:spcBef>
                <a:spcPct val="50000"/>
              </a:spcBef>
              <a:buFontTx/>
              <a:buChar char="•"/>
            </a:pPr>
            <a:r>
              <a:rPr lang="en-US" dirty="0"/>
              <a:t> More liquidity in market</a:t>
            </a:r>
          </a:p>
          <a:p>
            <a:pPr lvl="1">
              <a:spcBef>
                <a:spcPct val="50000"/>
              </a:spcBef>
              <a:buFontTx/>
              <a:buChar char="•"/>
            </a:pPr>
            <a:r>
              <a:rPr lang="en-US" dirty="0"/>
              <a:t> Risk spread out </a:t>
            </a:r>
          </a:p>
          <a:p>
            <a:pPr lvl="1">
              <a:spcBef>
                <a:spcPct val="50000"/>
              </a:spcBef>
              <a:buFontTx/>
              <a:buChar char="•"/>
            </a:pPr>
            <a:r>
              <a:rPr lang="en-US" dirty="0"/>
              <a:t> Long term funding for mortgage lending</a:t>
            </a:r>
          </a:p>
          <a:p>
            <a:pPr lvl="1">
              <a:spcBef>
                <a:spcPct val="50000"/>
              </a:spcBef>
              <a:buFontTx/>
              <a:buChar char="•"/>
            </a:pPr>
            <a:r>
              <a:rPr lang="en-US" dirty="0"/>
              <a:t> MBS- allows originators to earn fee income from underwriting activities without exposure to credit, market or liquidity risks as they see the loans they make</a:t>
            </a:r>
          </a:p>
          <a:p>
            <a:endParaRPr lang="en-US" dirty="0"/>
          </a:p>
        </p:txBody>
      </p:sp>
      <p:sp>
        <p:nvSpPr>
          <p:cNvPr id="4" name="Slide Number Placeholder 3"/>
          <p:cNvSpPr>
            <a:spLocks noGrp="1"/>
          </p:cNvSpPr>
          <p:nvPr>
            <p:ph type="sldNum" sz="quarter" idx="12"/>
          </p:nvPr>
        </p:nvSpPr>
        <p:spPr/>
        <p:txBody>
          <a:bodyPr/>
          <a:lstStyle/>
          <a:p>
            <a:fld id="{AED4950C-42E4-4B39-92E1-04E68B76FDB1}" type="slidenum">
              <a:rPr lang="en-US" smtClean="0"/>
              <a:pPr/>
              <a:t>23</a:t>
            </a:fld>
            <a:endParaRPr lang="en-US"/>
          </a:p>
        </p:txBody>
      </p:sp>
    </p:spTree>
    <p:extLst>
      <p:ext uri="{BB962C8B-B14F-4D97-AF65-F5344CB8AC3E}">
        <p14:creationId xmlns:p14="http://schemas.microsoft.com/office/powerpoint/2010/main" xmlns="" val="359318212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Further evolution</a:t>
            </a:r>
            <a:endParaRPr lang="en-US" dirty="0"/>
          </a:p>
        </p:txBody>
      </p:sp>
      <p:sp>
        <p:nvSpPr>
          <p:cNvPr id="3" name="Content Placeholder 2"/>
          <p:cNvSpPr>
            <a:spLocks noGrp="1"/>
          </p:cNvSpPr>
          <p:nvPr>
            <p:ph idx="1"/>
          </p:nvPr>
        </p:nvSpPr>
        <p:spPr/>
        <p:txBody>
          <a:bodyPr/>
          <a:lstStyle/>
          <a:p>
            <a:pPr>
              <a:lnSpc>
                <a:spcPct val="130000"/>
              </a:lnSpc>
            </a:pPr>
            <a:r>
              <a:rPr lang="en-US" dirty="0"/>
              <a:t>Big private players in this field were</a:t>
            </a:r>
          </a:p>
          <a:p>
            <a:pPr lvl="1">
              <a:lnSpc>
                <a:spcPct val="130000"/>
              </a:lnSpc>
            </a:pPr>
            <a:r>
              <a:rPr lang="en-US" sz="1800" dirty="0"/>
              <a:t>Wells </a:t>
            </a:r>
            <a:r>
              <a:rPr lang="en-US" sz="1800" dirty="0" err="1"/>
              <a:t>Frago</a:t>
            </a:r>
            <a:endParaRPr lang="en-US" sz="1800" dirty="0"/>
          </a:p>
          <a:p>
            <a:pPr lvl="1">
              <a:lnSpc>
                <a:spcPct val="130000"/>
              </a:lnSpc>
            </a:pPr>
            <a:r>
              <a:rPr lang="en-US" sz="1800" dirty="0"/>
              <a:t>Lehman Brothers</a:t>
            </a:r>
          </a:p>
          <a:p>
            <a:pPr lvl="1">
              <a:lnSpc>
                <a:spcPct val="130000"/>
              </a:lnSpc>
            </a:pPr>
            <a:r>
              <a:rPr lang="en-US" sz="1800" dirty="0"/>
              <a:t>Bear Stearns</a:t>
            </a:r>
          </a:p>
          <a:p>
            <a:pPr lvl="1">
              <a:lnSpc>
                <a:spcPct val="130000"/>
              </a:lnSpc>
            </a:pPr>
            <a:r>
              <a:rPr lang="en-US" sz="1800" dirty="0"/>
              <a:t>JP Morgan</a:t>
            </a:r>
          </a:p>
          <a:p>
            <a:pPr lvl="1">
              <a:lnSpc>
                <a:spcPct val="130000"/>
              </a:lnSpc>
            </a:pPr>
            <a:r>
              <a:rPr lang="en-US" sz="1800" dirty="0"/>
              <a:t>Goldman Sachs</a:t>
            </a:r>
          </a:p>
          <a:p>
            <a:pPr lvl="1">
              <a:lnSpc>
                <a:spcPct val="130000"/>
              </a:lnSpc>
            </a:pPr>
            <a:r>
              <a:rPr lang="en-US" sz="1800" dirty="0"/>
              <a:t>Bank Of America</a:t>
            </a:r>
          </a:p>
          <a:p>
            <a:endParaRPr lang="en-US" dirty="0"/>
          </a:p>
        </p:txBody>
      </p:sp>
      <p:sp>
        <p:nvSpPr>
          <p:cNvPr id="4" name="Slide Number Placeholder 3"/>
          <p:cNvSpPr>
            <a:spLocks noGrp="1"/>
          </p:cNvSpPr>
          <p:nvPr>
            <p:ph type="sldNum" sz="quarter" idx="12"/>
          </p:nvPr>
        </p:nvSpPr>
        <p:spPr/>
        <p:txBody>
          <a:bodyPr/>
          <a:lstStyle/>
          <a:p>
            <a:fld id="{AED4950C-42E4-4B39-92E1-04E68B76FDB1}" type="slidenum">
              <a:rPr lang="en-US" smtClean="0"/>
              <a:pPr/>
              <a:t>24</a:t>
            </a:fld>
            <a:endParaRPr lang="en-US"/>
          </a:p>
        </p:txBody>
      </p:sp>
    </p:spTree>
    <p:extLst>
      <p:ext uri="{BB962C8B-B14F-4D97-AF65-F5344CB8AC3E}">
        <p14:creationId xmlns:p14="http://schemas.microsoft.com/office/powerpoint/2010/main" xmlns="" val="145124571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smtClean="0"/>
              <a:t>Big assumptions</a:t>
            </a:r>
          </a:p>
        </p:txBody>
      </p:sp>
      <p:sp>
        <p:nvSpPr>
          <p:cNvPr id="33795" name="Rectangle 3"/>
          <p:cNvSpPr>
            <a:spLocks noGrp="1" noChangeArrowheads="1"/>
          </p:cNvSpPr>
          <p:nvPr>
            <p:ph type="body" idx="1"/>
          </p:nvPr>
        </p:nvSpPr>
        <p:spPr>
          <a:xfrm>
            <a:off x="457200" y="1371600"/>
            <a:ext cx="8229600" cy="5105400"/>
          </a:xfrm>
        </p:spPr>
        <p:txBody>
          <a:bodyPr>
            <a:normAutofit/>
          </a:bodyPr>
          <a:lstStyle/>
          <a:p>
            <a:pPr>
              <a:lnSpc>
                <a:spcPct val="120000"/>
              </a:lnSpc>
            </a:pPr>
            <a:r>
              <a:rPr lang="en-US" sz="2800" dirty="0" smtClean="0">
                <a:solidFill>
                  <a:schemeClr val="tx1"/>
                </a:solidFill>
              </a:rPr>
              <a:t>Belief that modern </a:t>
            </a:r>
            <a:r>
              <a:rPr lang="en-US" sz="2800" b="1" dirty="0" smtClean="0">
                <a:solidFill>
                  <a:schemeClr val="tx1"/>
                </a:solidFill>
              </a:rPr>
              <a:t>capital markets</a:t>
            </a:r>
            <a:r>
              <a:rPr lang="en-US" sz="2800" dirty="0" smtClean="0">
                <a:solidFill>
                  <a:schemeClr val="tx1"/>
                </a:solidFill>
              </a:rPr>
              <a:t> had become so </a:t>
            </a:r>
            <a:r>
              <a:rPr lang="en-US" sz="2800" b="1" dirty="0" smtClean="0">
                <a:solidFill>
                  <a:schemeClr val="tx1"/>
                </a:solidFill>
              </a:rPr>
              <a:t>much more advanced </a:t>
            </a:r>
            <a:r>
              <a:rPr lang="en-US" sz="2800" dirty="0" smtClean="0">
                <a:solidFill>
                  <a:schemeClr val="tx1"/>
                </a:solidFill>
              </a:rPr>
              <a:t>than their predecessors that banks would always be able to trade debt securities. This encouraged banks to keep </a:t>
            </a:r>
            <a:r>
              <a:rPr lang="en-US" sz="2800" b="1" dirty="0" smtClean="0">
                <a:solidFill>
                  <a:schemeClr val="tx1"/>
                </a:solidFill>
              </a:rPr>
              <a:t>lowering lending standards</a:t>
            </a:r>
            <a:r>
              <a:rPr lang="en-US" sz="2800" dirty="0" smtClean="0">
                <a:solidFill>
                  <a:schemeClr val="tx1"/>
                </a:solidFill>
              </a:rPr>
              <a:t>, since they assumed they could sell the risk on. </a:t>
            </a:r>
          </a:p>
          <a:p>
            <a:pPr>
              <a:lnSpc>
                <a:spcPct val="120000"/>
              </a:lnSpc>
            </a:pPr>
            <a:endParaRPr lang="en-US" sz="2800" dirty="0" smtClean="0">
              <a:solidFill>
                <a:schemeClr val="tx1"/>
              </a:solidFill>
            </a:endParaRPr>
          </a:p>
          <a:p>
            <a:pPr>
              <a:lnSpc>
                <a:spcPct val="120000"/>
              </a:lnSpc>
            </a:pPr>
            <a:endParaRPr lang="en-US" sz="2800" dirty="0" smtClean="0">
              <a:solidFill>
                <a:schemeClr val="tx1"/>
              </a:solidFill>
            </a:endParaRPr>
          </a:p>
        </p:txBody>
      </p:sp>
      <p:sp>
        <p:nvSpPr>
          <p:cNvPr id="2" name="Slide Number Placeholder 1"/>
          <p:cNvSpPr>
            <a:spLocks noGrp="1"/>
          </p:cNvSpPr>
          <p:nvPr>
            <p:ph type="sldNum" sz="quarter" idx="12"/>
          </p:nvPr>
        </p:nvSpPr>
        <p:spPr/>
        <p:txBody>
          <a:bodyPr/>
          <a:lstStyle/>
          <a:p>
            <a:fld id="{260A6709-4203-45F1-BA1E-4697A6F6CA34}" type="slidenum">
              <a:rPr lang="en-US" smtClean="0"/>
              <a:pPr/>
              <a:t>25</a:t>
            </a:fld>
            <a:endParaRPr lang="en-US"/>
          </a:p>
        </p:txBody>
      </p:sp>
    </p:spTree>
    <p:extLst>
      <p:ext uri="{BB962C8B-B14F-4D97-AF65-F5344CB8AC3E}">
        <p14:creationId xmlns:p14="http://schemas.microsoft.com/office/powerpoint/2010/main" xmlns="" val="66280087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Big Assumptions (Contd.)</a:t>
            </a:r>
            <a:endParaRPr lang="en-US" dirty="0"/>
          </a:p>
        </p:txBody>
      </p:sp>
      <p:sp>
        <p:nvSpPr>
          <p:cNvPr id="3" name="Content Placeholder 2"/>
          <p:cNvSpPr>
            <a:spLocks noGrp="1"/>
          </p:cNvSpPr>
          <p:nvPr>
            <p:ph idx="1"/>
          </p:nvPr>
        </p:nvSpPr>
        <p:spPr/>
        <p:txBody>
          <a:bodyPr>
            <a:normAutofit/>
          </a:bodyPr>
          <a:lstStyle/>
          <a:p>
            <a:pPr>
              <a:lnSpc>
                <a:spcPct val="120000"/>
              </a:lnSpc>
            </a:pPr>
            <a:r>
              <a:rPr lang="en-US" dirty="0" smtClean="0">
                <a:solidFill>
                  <a:schemeClr val="tx1"/>
                </a:solidFill>
              </a:rPr>
              <a:t>Many investors assumed that the </a:t>
            </a:r>
            <a:r>
              <a:rPr lang="en-US" b="1" dirty="0" smtClean="0">
                <a:solidFill>
                  <a:schemeClr val="tx1"/>
                </a:solidFill>
              </a:rPr>
              <a:t>credit rating agencies </a:t>
            </a:r>
            <a:r>
              <a:rPr lang="en-US" dirty="0" smtClean="0">
                <a:solidFill>
                  <a:schemeClr val="tx1"/>
                </a:solidFill>
              </a:rPr>
              <a:t>offered an </a:t>
            </a:r>
            <a:r>
              <a:rPr lang="en-US" b="1" dirty="0" smtClean="0">
                <a:solidFill>
                  <a:schemeClr val="tx1"/>
                </a:solidFill>
              </a:rPr>
              <a:t>easy and cost-effective compass </a:t>
            </a:r>
            <a:r>
              <a:rPr lang="en-US" dirty="0" smtClean="0">
                <a:solidFill>
                  <a:schemeClr val="tx1"/>
                </a:solidFill>
              </a:rPr>
              <a:t>with which to navigate this ever more complex world. Thus many continued to purchase complex securities throughout the first half of 2007 – even though most investors barely understood these products.</a:t>
            </a:r>
          </a:p>
          <a:p>
            <a:pPr>
              <a:lnSpc>
                <a:spcPct val="120000"/>
              </a:lnSpc>
            </a:pPr>
            <a:endParaRPr lang="en-US" dirty="0" smtClean="0">
              <a:solidFill>
                <a:schemeClr val="tx1"/>
              </a:solidFill>
            </a:endParaRPr>
          </a:p>
          <a:p>
            <a:endParaRPr lang="en-US" dirty="0"/>
          </a:p>
        </p:txBody>
      </p:sp>
      <p:sp>
        <p:nvSpPr>
          <p:cNvPr id="4" name="Slide Number Placeholder 3"/>
          <p:cNvSpPr>
            <a:spLocks noGrp="1"/>
          </p:cNvSpPr>
          <p:nvPr>
            <p:ph type="sldNum" sz="quarter" idx="12"/>
          </p:nvPr>
        </p:nvSpPr>
        <p:spPr/>
        <p:txBody>
          <a:bodyPr/>
          <a:lstStyle/>
          <a:p>
            <a:fld id="{260A6709-4203-45F1-BA1E-4697A6F6CA34}" type="slidenum">
              <a:rPr lang="en-US" smtClean="0"/>
              <a:pPr/>
              <a:t>26</a:t>
            </a:fld>
            <a:endParaRPr lang="en-US"/>
          </a:p>
        </p:txBody>
      </p:sp>
    </p:spTree>
    <p:extLst>
      <p:ext uri="{BB962C8B-B14F-4D97-AF65-F5344CB8AC3E}">
        <p14:creationId xmlns:p14="http://schemas.microsoft.com/office/powerpoint/2010/main" xmlns="" val="35423807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Big Assumptions (Contd.)</a:t>
            </a:r>
            <a:endParaRPr lang="en-US" dirty="0"/>
          </a:p>
        </p:txBody>
      </p:sp>
      <p:sp>
        <p:nvSpPr>
          <p:cNvPr id="3" name="Content Placeholder 2"/>
          <p:cNvSpPr>
            <a:spLocks noGrp="1"/>
          </p:cNvSpPr>
          <p:nvPr>
            <p:ph idx="1"/>
          </p:nvPr>
        </p:nvSpPr>
        <p:spPr/>
        <p:txBody>
          <a:bodyPr>
            <a:normAutofit fontScale="85000" lnSpcReduction="20000"/>
          </a:bodyPr>
          <a:lstStyle/>
          <a:p>
            <a:pPr>
              <a:lnSpc>
                <a:spcPct val="120000"/>
              </a:lnSpc>
            </a:pPr>
            <a:r>
              <a:rPr lang="en-US" dirty="0" smtClean="0">
                <a:solidFill>
                  <a:schemeClr val="tx1"/>
                </a:solidFill>
              </a:rPr>
              <a:t>Most crucially, there was a widespread assumption that the </a:t>
            </a:r>
            <a:r>
              <a:rPr lang="en-US" b="1" dirty="0" smtClean="0">
                <a:solidFill>
                  <a:schemeClr val="tx1"/>
                </a:solidFill>
              </a:rPr>
              <a:t>process of “slicing and dicing” debt had made the financial system more stable</a:t>
            </a:r>
            <a:r>
              <a:rPr lang="en-US" dirty="0" smtClean="0">
                <a:solidFill>
                  <a:schemeClr val="tx1"/>
                </a:solidFill>
              </a:rPr>
              <a:t>. Policymakers thought that because the pain of any potential credit defaults was spread among millions of investors, rather than concentrated in particular banks, it would be much easier for the system to absorb shocks than in the past.</a:t>
            </a:r>
          </a:p>
          <a:p>
            <a:pPr>
              <a:lnSpc>
                <a:spcPct val="120000"/>
              </a:lnSpc>
            </a:pPr>
            <a:endParaRPr lang="en-US" dirty="0" smtClean="0">
              <a:solidFill>
                <a:schemeClr val="tx1"/>
              </a:solidFill>
            </a:endParaRPr>
          </a:p>
          <a:p>
            <a:pPr>
              <a:lnSpc>
                <a:spcPct val="120000"/>
              </a:lnSpc>
            </a:pPr>
            <a:r>
              <a:rPr lang="en-US" b="1" dirty="0" smtClean="0">
                <a:solidFill>
                  <a:schemeClr val="tx1"/>
                </a:solidFill>
              </a:rPr>
              <a:t>Housing prices </a:t>
            </a:r>
            <a:r>
              <a:rPr lang="en-US" dirty="0" smtClean="0">
                <a:solidFill>
                  <a:schemeClr val="tx1"/>
                </a:solidFill>
              </a:rPr>
              <a:t>will keep going up all time </a:t>
            </a:r>
          </a:p>
          <a:p>
            <a:endParaRPr lang="en-US" dirty="0"/>
          </a:p>
        </p:txBody>
      </p:sp>
      <p:sp>
        <p:nvSpPr>
          <p:cNvPr id="4" name="Slide Number Placeholder 3"/>
          <p:cNvSpPr>
            <a:spLocks noGrp="1"/>
          </p:cNvSpPr>
          <p:nvPr>
            <p:ph type="sldNum" sz="quarter" idx="12"/>
          </p:nvPr>
        </p:nvSpPr>
        <p:spPr/>
        <p:txBody>
          <a:bodyPr/>
          <a:lstStyle/>
          <a:p>
            <a:fld id="{260A6709-4203-45F1-BA1E-4697A6F6CA34}" type="slidenum">
              <a:rPr lang="en-US" smtClean="0"/>
              <a:pPr/>
              <a:t>27</a:t>
            </a:fld>
            <a:endParaRPr lang="en-US"/>
          </a:p>
        </p:txBody>
      </p:sp>
    </p:spTree>
    <p:extLst>
      <p:ext uri="{BB962C8B-B14F-4D97-AF65-F5344CB8AC3E}">
        <p14:creationId xmlns:p14="http://schemas.microsoft.com/office/powerpoint/2010/main" xmlns="" val="41590738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228600" y="304800"/>
            <a:ext cx="9601200" cy="838200"/>
          </a:xfrm>
        </p:spPr>
        <p:txBody>
          <a:bodyPr>
            <a:noAutofit/>
          </a:bodyPr>
          <a:lstStyle/>
          <a:p>
            <a:r>
              <a:rPr lang="en-US" sz="3200" dirty="0" smtClean="0"/>
              <a:t>Good days turn bad. Crisis at the door (mid 2006 onwards):</a:t>
            </a:r>
          </a:p>
        </p:txBody>
      </p:sp>
      <p:sp>
        <p:nvSpPr>
          <p:cNvPr id="35843" name="Content Placeholder 2"/>
          <p:cNvSpPr>
            <a:spLocks noGrp="1"/>
          </p:cNvSpPr>
          <p:nvPr>
            <p:ph idx="1"/>
          </p:nvPr>
        </p:nvSpPr>
        <p:spPr>
          <a:xfrm>
            <a:off x="457200" y="1600200"/>
            <a:ext cx="8534400" cy="4953000"/>
          </a:xfrm>
        </p:spPr>
        <p:txBody>
          <a:bodyPr>
            <a:normAutofit/>
          </a:bodyPr>
          <a:lstStyle/>
          <a:p>
            <a:r>
              <a:rPr lang="en-US" dirty="0" smtClean="0">
                <a:solidFill>
                  <a:schemeClr val="tx1"/>
                </a:solidFill>
              </a:rPr>
              <a:t>Through financial innovations loans issued to borrowers at minimal rate, adjusted rate. By mid 2006 time to pay bigger amounts comes</a:t>
            </a:r>
          </a:p>
          <a:p>
            <a:r>
              <a:rPr lang="en-US" dirty="0" smtClean="0">
                <a:solidFill>
                  <a:schemeClr val="tx1"/>
                </a:solidFill>
              </a:rPr>
              <a:t>Household income did not increase in same proportion as house prices</a:t>
            </a:r>
          </a:p>
          <a:p>
            <a:r>
              <a:rPr lang="en-US" dirty="0" smtClean="0">
                <a:solidFill>
                  <a:schemeClr val="tx1"/>
                </a:solidFill>
              </a:rPr>
              <a:t>Subprime mortgage owners start defaulting</a:t>
            </a:r>
          </a:p>
          <a:p>
            <a:endParaRPr lang="en-US" dirty="0" smtClean="0">
              <a:solidFill>
                <a:schemeClr val="tx1"/>
              </a:solidFill>
            </a:endParaRPr>
          </a:p>
          <a:p>
            <a:endParaRPr lang="en-US" dirty="0" smtClean="0">
              <a:solidFill>
                <a:schemeClr val="tx1"/>
              </a:solidFill>
            </a:endParaRPr>
          </a:p>
        </p:txBody>
      </p:sp>
      <p:sp>
        <p:nvSpPr>
          <p:cNvPr id="2" name="Slide Number Placeholder 1"/>
          <p:cNvSpPr>
            <a:spLocks noGrp="1"/>
          </p:cNvSpPr>
          <p:nvPr>
            <p:ph type="sldNum" sz="quarter" idx="12"/>
          </p:nvPr>
        </p:nvSpPr>
        <p:spPr/>
        <p:txBody>
          <a:bodyPr/>
          <a:lstStyle/>
          <a:p>
            <a:fld id="{260A6709-4203-45F1-BA1E-4697A6F6CA34}" type="slidenum">
              <a:rPr lang="en-US" smtClean="0"/>
              <a:pPr/>
              <a:t>28</a:t>
            </a:fld>
            <a:endParaRPr lang="en-US"/>
          </a:p>
        </p:txBody>
      </p:sp>
    </p:spTree>
    <p:extLst>
      <p:ext uri="{BB962C8B-B14F-4D97-AF65-F5344CB8AC3E}">
        <p14:creationId xmlns:p14="http://schemas.microsoft.com/office/powerpoint/2010/main" xmlns="" val="160146126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Good days turn bad. Crisis at the door (mid 2006 onwards):</a:t>
            </a:r>
            <a:endParaRPr lang="en-US" dirty="0"/>
          </a:p>
        </p:txBody>
      </p:sp>
      <p:sp>
        <p:nvSpPr>
          <p:cNvPr id="3" name="Content Placeholder 2"/>
          <p:cNvSpPr>
            <a:spLocks noGrp="1"/>
          </p:cNvSpPr>
          <p:nvPr>
            <p:ph idx="1"/>
          </p:nvPr>
        </p:nvSpPr>
        <p:spPr>
          <a:xfrm>
            <a:off x="457200" y="1828800"/>
            <a:ext cx="8229600" cy="4297363"/>
          </a:xfrm>
        </p:spPr>
        <p:txBody>
          <a:bodyPr>
            <a:normAutofit fontScale="92500" lnSpcReduction="20000"/>
          </a:bodyPr>
          <a:lstStyle/>
          <a:p>
            <a:r>
              <a:rPr lang="en-US" dirty="0" smtClean="0">
                <a:solidFill>
                  <a:schemeClr val="tx1"/>
                </a:solidFill>
              </a:rPr>
              <a:t>Rating agencies revise ratings of MBS/CDO as expected number of defaults turn out higher. Many ratings are lowered</a:t>
            </a:r>
          </a:p>
          <a:p>
            <a:r>
              <a:rPr lang="en-US" dirty="0" smtClean="0">
                <a:solidFill>
                  <a:schemeClr val="tx1"/>
                </a:solidFill>
              </a:rPr>
              <a:t>Bewildered investors lost faith in ratings, many stop buying MBS/CDO altogether</a:t>
            </a:r>
          </a:p>
          <a:p>
            <a:r>
              <a:rPr lang="en-US" dirty="0" smtClean="0">
                <a:solidFill>
                  <a:schemeClr val="tx1"/>
                </a:solidFill>
              </a:rPr>
              <a:t>Alarm bell at SIV/SPVs</a:t>
            </a:r>
          </a:p>
          <a:p>
            <a:r>
              <a:rPr lang="en-US" dirty="0" smtClean="0">
                <a:solidFill>
                  <a:schemeClr val="tx1"/>
                </a:solidFill>
              </a:rPr>
              <a:t>Banks find themselves in non-comfortable position , stop making loans</a:t>
            </a:r>
          </a:p>
          <a:p>
            <a:r>
              <a:rPr lang="en-US" dirty="0" smtClean="0"/>
              <a:t>Housing prices plummet </a:t>
            </a:r>
            <a:r>
              <a:rPr lang="en-US" dirty="0" smtClean="0">
                <a:solidFill>
                  <a:schemeClr val="tx1"/>
                </a:solidFill>
              </a:rPr>
              <a:t>owing to increase in </a:t>
            </a:r>
            <a:r>
              <a:rPr lang="en-US" dirty="0" smtClean="0"/>
              <a:t>foreclosure, </a:t>
            </a:r>
            <a:r>
              <a:rPr lang="en-US" dirty="0" smtClean="0">
                <a:solidFill>
                  <a:schemeClr val="tx1"/>
                </a:solidFill>
              </a:rPr>
              <a:t>delinquency and stoppage of loans</a:t>
            </a:r>
          </a:p>
          <a:p>
            <a:endParaRPr lang="en-US" dirty="0"/>
          </a:p>
        </p:txBody>
      </p:sp>
      <p:sp>
        <p:nvSpPr>
          <p:cNvPr id="4" name="Slide Number Placeholder 3"/>
          <p:cNvSpPr>
            <a:spLocks noGrp="1"/>
          </p:cNvSpPr>
          <p:nvPr>
            <p:ph type="sldNum" sz="quarter" idx="12"/>
          </p:nvPr>
        </p:nvSpPr>
        <p:spPr/>
        <p:txBody>
          <a:bodyPr/>
          <a:lstStyle/>
          <a:p>
            <a:fld id="{260A6709-4203-45F1-BA1E-4697A6F6CA34}" type="slidenum">
              <a:rPr lang="en-US" smtClean="0"/>
              <a:pPr/>
              <a:t>29</a:t>
            </a:fld>
            <a:endParaRPr lang="en-US"/>
          </a:p>
        </p:txBody>
      </p:sp>
    </p:spTree>
    <p:extLst>
      <p:ext uri="{BB962C8B-B14F-4D97-AF65-F5344CB8AC3E}">
        <p14:creationId xmlns:p14="http://schemas.microsoft.com/office/powerpoint/2010/main" xmlns="" val="127701518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smtClean="0"/>
              <a:t>what a mess….</a:t>
            </a:r>
          </a:p>
        </p:txBody>
      </p:sp>
      <p:sp>
        <p:nvSpPr>
          <p:cNvPr id="36867" name="Content Placeholder 2"/>
          <p:cNvSpPr>
            <a:spLocks noGrp="1"/>
          </p:cNvSpPr>
          <p:nvPr>
            <p:ph idx="1"/>
          </p:nvPr>
        </p:nvSpPr>
        <p:spPr>
          <a:xfrm>
            <a:off x="457200" y="1676400"/>
            <a:ext cx="8458200" cy="4343400"/>
          </a:xfrm>
        </p:spPr>
        <p:txBody>
          <a:bodyPr>
            <a:normAutofit/>
          </a:bodyPr>
          <a:lstStyle/>
          <a:p>
            <a:r>
              <a:rPr lang="en-US" sz="2800" dirty="0" smtClean="0">
                <a:solidFill>
                  <a:schemeClr val="tx1"/>
                </a:solidFill>
              </a:rPr>
              <a:t>More frenzy in market and more defaults, again revised ratings, again further stoppage of funding and further stoppage of loans, further fall in house prices as demand and supply mismatch....problem feeding itself in circular fashion.</a:t>
            </a:r>
          </a:p>
          <a:p>
            <a:r>
              <a:rPr lang="en-US" sz="2800" dirty="0" smtClean="0">
                <a:solidFill>
                  <a:schemeClr val="tx1"/>
                </a:solidFill>
              </a:rPr>
              <a:t>As MBS/CDO market is shaken….investors start debating other derivatives true worth…panic spreads across and people start getting out….further hurting the banks</a:t>
            </a:r>
          </a:p>
          <a:p>
            <a:pPr>
              <a:buFont typeface="Wingdings" pitchFamily="2" charset="2"/>
              <a:buNone/>
            </a:pPr>
            <a:endParaRPr lang="en-US" sz="2800" dirty="0" smtClean="0">
              <a:solidFill>
                <a:schemeClr val="tx1"/>
              </a:solidFill>
            </a:endParaRPr>
          </a:p>
          <a:p>
            <a:pPr>
              <a:buFont typeface="Wingdings" pitchFamily="2" charset="2"/>
              <a:buNone/>
            </a:pPr>
            <a:endParaRPr lang="en-US" sz="2800" dirty="0" smtClean="0">
              <a:solidFill>
                <a:schemeClr val="tx1"/>
              </a:solidFill>
            </a:endParaRPr>
          </a:p>
          <a:p>
            <a:pPr>
              <a:buFont typeface="Wingdings" pitchFamily="2" charset="2"/>
              <a:buNone/>
            </a:pPr>
            <a:endParaRPr lang="en-US" sz="2800" dirty="0" smtClean="0">
              <a:solidFill>
                <a:schemeClr val="tx1"/>
              </a:solidFill>
            </a:endParaRPr>
          </a:p>
          <a:p>
            <a:endParaRPr lang="en-US" sz="2800" dirty="0" smtClean="0">
              <a:solidFill>
                <a:schemeClr val="tx1"/>
              </a:solidFill>
            </a:endParaRPr>
          </a:p>
          <a:p>
            <a:endParaRPr lang="en-US" sz="2800" dirty="0" smtClean="0">
              <a:solidFill>
                <a:schemeClr val="tx1"/>
              </a:solidFill>
            </a:endParaRPr>
          </a:p>
        </p:txBody>
      </p:sp>
      <p:sp>
        <p:nvSpPr>
          <p:cNvPr id="2" name="Slide Number Placeholder 1"/>
          <p:cNvSpPr>
            <a:spLocks noGrp="1"/>
          </p:cNvSpPr>
          <p:nvPr>
            <p:ph type="sldNum" sz="quarter" idx="12"/>
          </p:nvPr>
        </p:nvSpPr>
        <p:spPr/>
        <p:txBody>
          <a:bodyPr/>
          <a:lstStyle/>
          <a:p>
            <a:fld id="{260A6709-4203-45F1-BA1E-4697A6F6CA34}" type="slidenum">
              <a:rPr lang="en-US" smtClean="0"/>
              <a:pPr/>
              <a:t>30</a:t>
            </a:fld>
            <a:endParaRPr lang="en-US"/>
          </a:p>
        </p:txBody>
      </p:sp>
    </p:spTree>
    <p:extLst>
      <p:ext uri="{BB962C8B-B14F-4D97-AF65-F5344CB8AC3E}">
        <p14:creationId xmlns:p14="http://schemas.microsoft.com/office/powerpoint/2010/main" xmlns="" val="31080134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 mess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solidFill>
                  <a:schemeClr val="tx1"/>
                </a:solidFill>
              </a:rPr>
              <a:t>The crisis unfolded as silent Tsunami on Wall Street where by the time people realized the graveness of the mess they were in , it had gone beyond control.</a:t>
            </a:r>
          </a:p>
          <a:p>
            <a:r>
              <a:rPr lang="en-US" dirty="0" smtClean="0">
                <a:solidFill>
                  <a:schemeClr val="tx1"/>
                </a:solidFill>
              </a:rPr>
              <a:t>Since, most of the player in the market, mortgage brokers, investment banks were running in debts. They are suddenly caught unaware and are in insolvency and start tumbling down….many are saved by nationalization as their fall would spread the contagion way far .</a:t>
            </a:r>
          </a:p>
          <a:p>
            <a:endParaRPr lang="en-US" dirty="0"/>
          </a:p>
        </p:txBody>
      </p:sp>
      <p:sp>
        <p:nvSpPr>
          <p:cNvPr id="4" name="Slide Number Placeholder 3"/>
          <p:cNvSpPr>
            <a:spLocks noGrp="1"/>
          </p:cNvSpPr>
          <p:nvPr>
            <p:ph type="sldNum" sz="quarter" idx="12"/>
          </p:nvPr>
        </p:nvSpPr>
        <p:spPr/>
        <p:txBody>
          <a:bodyPr/>
          <a:lstStyle/>
          <a:p>
            <a:fld id="{260A6709-4203-45F1-BA1E-4697A6F6CA34}" type="slidenum">
              <a:rPr lang="en-US" smtClean="0"/>
              <a:pPr/>
              <a:t>31</a:t>
            </a:fld>
            <a:endParaRPr lang="en-US"/>
          </a:p>
        </p:txBody>
      </p:sp>
    </p:spTree>
    <p:extLst>
      <p:ext uri="{BB962C8B-B14F-4D97-AF65-F5344CB8AC3E}">
        <p14:creationId xmlns:p14="http://schemas.microsoft.com/office/powerpoint/2010/main" xmlns="" val="22409030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a mess</a:t>
            </a:r>
            <a:endParaRPr lang="en-US" dirty="0"/>
          </a:p>
        </p:txBody>
      </p:sp>
      <p:sp>
        <p:nvSpPr>
          <p:cNvPr id="3" name="Content Placeholder 2"/>
          <p:cNvSpPr>
            <a:spLocks noGrp="1"/>
          </p:cNvSpPr>
          <p:nvPr>
            <p:ph idx="1"/>
          </p:nvPr>
        </p:nvSpPr>
        <p:spPr/>
        <p:txBody>
          <a:bodyPr/>
          <a:lstStyle/>
          <a:p>
            <a:r>
              <a:rPr lang="en-US" dirty="0" smtClean="0">
                <a:solidFill>
                  <a:schemeClr val="tx1"/>
                </a:solidFill>
              </a:rPr>
              <a:t>Central government start pumping in money as last resort but one thing is surely not returning soon and which is very vital in financial industry -FAITH. </a:t>
            </a:r>
          </a:p>
          <a:p>
            <a:endParaRPr lang="en-US" dirty="0"/>
          </a:p>
        </p:txBody>
      </p:sp>
      <p:sp>
        <p:nvSpPr>
          <p:cNvPr id="4" name="Slide Number Placeholder 3"/>
          <p:cNvSpPr>
            <a:spLocks noGrp="1"/>
          </p:cNvSpPr>
          <p:nvPr>
            <p:ph type="sldNum" sz="quarter" idx="12"/>
          </p:nvPr>
        </p:nvSpPr>
        <p:spPr/>
        <p:txBody>
          <a:bodyPr/>
          <a:lstStyle/>
          <a:p>
            <a:fld id="{260A6709-4203-45F1-BA1E-4697A6F6CA34}" type="slidenum">
              <a:rPr lang="en-US" smtClean="0"/>
              <a:pPr/>
              <a:t>32</a:t>
            </a:fld>
            <a:endParaRPr lang="en-US"/>
          </a:p>
        </p:txBody>
      </p:sp>
    </p:spTree>
    <p:extLst>
      <p:ext uri="{BB962C8B-B14F-4D97-AF65-F5344CB8AC3E}">
        <p14:creationId xmlns:p14="http://schemas.microsoft.com/office/powerpoint/2010/main" xmlns="" val="52546135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smtClean="0"/>
              <a:t>In Short</a:t>
            </a:r>
          </a:p>
        </p:txBody>
      </p:sp>
      <p:sp>
        <p:nvSpPr>
          <p:cNvPr id="37891" name="Rectangle 3"/>
          <p:cNvSpPr>
            <a:spLocks noGrp="1" noChangeArrowheads="1"/>
          </p:cNvSpPr>
          <p:nvPr>
            <p:ph type="body" idx="1"/>
          </p:nvPr>
        </p:nvSpPr>
        <p:spPr>
          <a:xfrm>
            <a:off x="533400" y="1447800"/>
            <a:ext cx="8153400" cy="4953000"/>
          </a:xfrm>
        </p:spPr>
        <p:txBody>
          <a:bodyPr>
            <a:normAutofit/>
          </a:bodyPr>
          <a:lstStyle/>
          <a:p>
            <a:r>
              <a:rPr lang="en-US" sz="2800" dirty="0" smtClean="0">
                <a:solidFill>
                  <a:schemeClr val="tx1"/>
                </a:solidFill>
              </a:rPr>
              <a:t>When homeowners default, the amount of cash flowing into MBS declines and becomes uncertain.</a:t>
            </a:r>
          </a:p>
          <a:p>
            <a:r>
              <a:rPr lang="en-US" sz="2800" dirty="0" smtClean="0">
                <a:solidFill>
                  <a:schemeClr val="tx1"/>
                </a:solidFill>
              </a:rPr>
              <a:t>Investors and businesses holding MBS have been significantly affected.</a:t>
            </a:r>
          </a:p>
          <a:p>
            <a:r>
              <a:rPr lang="en-US" sz="2800" dirty="0" smtClean="0">
                <a:solidFill>
                  <a:schemeClr val="tx1"/>
                </a:solidFill>
              </a:rPr>
              <a:t>The effect is magnified by the high debt levels maintained by individuals and corporations, sometimes called financial leverage. </a:t>
            </a:r>
          </a:p>
        </p:txBody>
      </p:sp>
      <p:sp>
        <p:nvSpPr>
          <p:cNvPr id="2" name="Slide Number Placeholder 1"/>
          <p:cNvSpPr>
            <a:spLocks noGrp="1"/>
          </p:cNvSpPr>
          <p:nvPr>
            <p:ph type="sldNum" sz="quarter" idx="12"/>
          </p:nvPr>
        </p:nvSpPr>
        <p:spPr/>
        <p:txBody>
          <a:bodyPr/>
          <a:lstStyle/>
          <a:p>
            <a:fld id="{260A6709-4203-45F1-BA1E-4697A6F6CA34}" type="slidenum">
              <a:rPr lang="en-US" smtClean="0"/>
              <a:pPr/>
              <a:t>33</a:t>
            </a:fld>
            <a:endParaRPr lang="en-US"/>
          </a:p>
        </p:txBody>
      </p:sp>
    </p:spTree>
    <p:extLst>
      <p:ext uri="{BB962C8B-B14F-4D97-AF65-F5344CB8AC3E}">
        <p14:creationId xmlns:p14="http://schemas.microsoft.com/office/powerpoint/2010/main" xmlns="" val="395391729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smtClean="0"/>
              <a:t>Build up into a financial crisis…</a:t>
            </a:r>
          </a:p>
        </p:txBody>
      </p:sp>
      <p:sp>
        <p:nvSpPr>
          <p:cNvPr id="40963" name="Content Placeholder 2"/>
          <p:cNvSpPr>
            <a:spLocks noGrp="1"/>
          </p:cNvSpPr>
          <p:nvPr>
            <p:ph idx="1"/>
          </p:nvPr>
        </p:nvSpPr>
        <p:spPr>
          <a:xfrm>
            <a:off x="457200" y="1752600"/>
            <a:ext cx="8229600" cy="4495800"/>
          </a:xfrm>
        </p:spPr>
        <p:txBody>
          <a:bodyPr>
            <a:noAutofit/>
          </a:bodyPr>
          <a:lstStyle/>
          <a:p>
            <a:r>
              <a:rPr lang="en-US" sz="2400" dirty="0" smtClean="0">
                <a:solidFill>
                  <a:schemeClr val="tx1"/>
                </a:solidFill>
              </a:rPr>
              <a:t>In 2003, Bank of International Settlements(BIS) repeatedly warned that risk dispersion might not always be benign. But US Federal Reserve was convinced that financial innovation had changed the system in a fundamentally beneficial way.</a:t>
            </a:r>
          </a:p>
          <a:p>
            <a:r>
              <a:rPr lang="en-US" sz="2400" dirty="0" smtClean="0">
                <a:solidFill>
                  <a:schemeClr val="tx1"/>
                </a:solidFill>
              </a:rPr>
              <a:t>No efforts made to correct debt to equity ratios of bank</a:t>
            </a:r>
          </a:p>
          <a:p>
            <a:r>
              <a:rPr lang="en-US" sz="2400" dirty="0" smtClean="0">
                <a:solidFill>
                  <a:schemeClr val="tx1"/>
                </a:solidFill>
              </a:rPr>
              <a:t>Huge trust in the intellectual capital of Wall Street –supported by the fact that banks were making big money. </a:t>
            </a:r>
          </a:p>
          <a:p>
            <a:r>
              <a:rPr lang="en-US" sz="2400" dirty="0" smtClean="0">
                <a:solidFill>
                  <a:schemeClr val="tx1"/>
                </a:solidFill>
              </a:rPr>
              <a:t>When high rates of subprime default emerged in late 2006, market players assumed that the system would absorb the pain. </a:t>
            </a:r>
          </a:p>
          <a:p>
            <a:endParaRPr lang="en-US" sz="2400" dirty="0" smtClean="0">
              <a:solidFill>
                <a:schemeClr val="tx1"/>
              </a:solidFill>
            </a:endParaRPr>
          </a:p>
        </p:txBody>
      </p:sp>
      <p:sp>
        <p:nvSpPr>
          <p:cNvPr id="2" name="Slide Number Placeholder 1"/>
          <p:cNvSpPr>
            <a:spLocks noGrp="1"/>
          </p:cNvSpPr>
          <p:nvPr>
            <p:ph type="sldNum" sz="quarter" idx="12"/>
          </p:nvPr>
        </p:nvSpPr>
        <p:spPr/>
        <p:txBody>
          <a:bodyPr/>
          <a:lstStyle/>
          <a:p>
            <a:fld id="{260A6709-4203-45F1-BA1E-4697A6F6CA34}" type="slidenum">
              <a:rPr lang="en-US" smtClean="0"/>
              <a:pPr/>
              <a:t>34</a:t>
            </a:fld>
            <a:endParaRPr lang="en-US"/>
          </a:p>
        </p:txBody>
      </p:sp>
    </p:spTree>
    <p:extLst>
      <p:ext uri="{BB962C8B-B14F-4D97-AF65-F5344CB8AC3E}">
        <p14:creationId xmlns:p14="http://schemas.microsoft.com/office/powerpoint/2010/main" xmlns="" val="60804513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Regulations</a:t>
            </a:r>
            <a:endParaRPr lang="en-US" dirty="0"/>
          </a:p>
        </p:txBody>
      </p:sp>
      <p:sp>
        <p:nvSpPr>
          <p:cNvPr id="3" name="Content Placeholder 2"/>
          <p:cNvSpPr>
            <a:spLocks noGrp="1"/>
          </p:cNvSpPr>
          <p:nvPr>
            <p:ph idx="1"/>
          </p:nvPr>
        </p:nvSpPr>
        <p:spPr/>
        <p:txBody>
          <a:bodyPr>
            <a:normAutofit/>
          </a:bodyPr>
          <a:lstStyle/>
          <a:p>
            <a:r>
              <a:rPr lang="en-US" dirty="0" smtClean="0"/>
              <a:t>Banks in one form or another have been subject to the following non exhaustive list of General regulatory provisions:</a:t>
            </a:r>
          </a:p>
          <a:p>
            <a:endParaRPr lang="en-US" dirty="0" smtClean="0"/>
          </a:p>
          <a:p>
            <a:pPr marL="914400" lvl="1" indent="-514350">
              <a:buFont typeface="+mj-lt"/>
              <a:buAutoNum type="arabicParenR"/>
            </a:pPr>
            <a:r>
              <a:rPr lang="en-US" dirty="0" smtClean="0"/>
              <a:t>restrictions on branching and new entry; </a:t>
            </a:r>
          </a:p>
          <a:p>
            <a:endParaRPr lang="en-US" dirty="0"/>
          </a:p>
        </p:txBody>
      </p:sp>
      <p:sp>
        <p:nvSpPr>
          <p:cNvPr id="4" name="Slide Number Placeholder 3"/>
          <p:cNvSpPr>
            <a:spLocks noGrp="1"/>
          </p:cNvSpPr>
          <p:nvPr>
            <p:ph type="sldNum" sz="quarter" idx="12"/>
          </p:nvPr>
        </p:nvSpPr>
        <p:spPr/>
        <p:txBody>
          <a:bodyPr/>
          <a:lstStyle/>
          <a:p>
            <a:fld id="{260A6709-4203-45F1-BA1E-4697A6F6CA34}" type="slidenum">
              <a:rPr lang="en-US" smtClean="0"/>
              <a:pPr/>
              <a:t>35</a:t>
            </a:fld>
            <a:endParaRPr lang="en-US"/>
          </a:p>
        </p:txBody>
      </p:sp>
    </p:spTree>
    <p:extLst>
      <p:ext uri="{BB962C8B-B14F-4D97-AF65-F5344CB8AC3E}">
        <p14:creationId xmlns:p14="http://schemas.microsoft.com/office/powerpoint/2010/main" xmlns="" val="49396235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Regulations (Contd.)</a:t>
            </a:r>
            <a:endParaRPr lang="en-US" dirty="0"/>
          </a:p>
        </p:txBody>
      </p:sp>
      <p:sp>
        <p:nvSpPr>
          <p:cNvPr id="3" name="Content Placeholder 2"/>
          <p:cNvSpPr>
            <a:spLocks noGrp="1"/>
          </p:cNvSpPr>
          <p:nvPr>
            <p:ph idx="1"/>
          </p:nvPr>
        </p:nvSpPr>
        <p:spPr/>
        <p:txBody>
          <a:bodyPr/>
          <a:lstStyle/>
          <a:p>
            <a:pPr marL="914400" lvl="1" indent="-514350">
              <a:buFont typeface="+mj-lt"/>
              <a:buAutoNum type="arabicParenR" startAt="2"/>
            </a:pPr>
            <a:r>
              <a:rPr lang="en-US" dirty="0" smtClean="0"/>
              <a:t>restrictions on pricing (interest rate controls and other controls on prices or fees);</a:t>
            </a:r>
          </a:p>
          <a:p>
            <a:pPr marL="914400" lvl="1" indent="-514350">
              <a:buFont typeface="+mj-lt"/>
              <a:buAutoNum type="arabicParenR" startAt="2"/>
            </a:pPr>
            <a:endParaRPr lang="en-US" dirty="0"/>
          </a:p>
          <a:p>
            <a:pPr marL="914400" lvl="1" indent="-514350">
              <a:buFont typeface="+mj-lt"/>
              <a:buAutoNum type="arabicParenR" startAt="2"/>
            </a:pPr>
            <a:r>
              <a:rPr lang="en-US" dirty="0" smtClean="0"/>
              <a:t>line-of-business restrictions and regulations on ownership linkages among financial institutions;</a:t>
            </a:r>
          </a:p>
          <a:p>
            <a:endParaRPr lang="en-US" dirty="0"/>
          </a:p>
        </p:txBody>
      </p:sp>
      <p:sp>
        <p:nvSpPr>
          <p:cNvPr id="4" name="Slide Number Placeholder 3"/>
          <p:cNvSpPr>
            <a:spLocks noGrp="1"/>
          </p:cNvSpPr>
          <p:nvPr>
            <p:ph type="sldNum" sz="quarter" idx="12"/>
          </p:nvPr>
        </p:nvSpPr>
        <p:spPr/>
        <p:txBody>
          <a:bodyPr/>
          <a:lstStyle/>
          <a:p>
            <a:fld id="{260A6709-4203-45F1-BA1E-4697A6F6CA34}" type="slidenum">
              <a:rPr lang="en-US" smtClean="0"/>
              <a:pPr/>
              <a:t>36</a:t>
            </a:fld>
            <a:endParaRPr lang="en-US"/>
          </a:p>
        </p:txBody>
      </p:sp>
    </p:spTree>
    <p:extLst>
      <p:ext uri="{BB962C8B-B14F-4D97-AF65-F5344CB8AC3E}">
        <p14:creationId xmlns:p14="http://schemas.microsoft.com/office/powerpoint/2010/main" xmlns="" val="389023097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Regulations (Contd.)</a:t>
            </a:r>
            <a:endParaRPr lang="en-US" dirty="0"/>
          </a:p>
        </p:txBody>
      </p:sp>
      <p:sp>
        <p:nvSpPr>
          <p:cNvPr id="3" name="Content Placeholder 2"/>
          <p:cNvSpPr>
            <a:spLocks noGrp="1"/>
          </p:cNvSpPr>
          <p:nvPr>
            <p:ph idx="1"/>
          </p:nvPr>
        </p:nvSpPr>
        <p:spPr/>
        <p:txBody>
          <a:bodyPr>
            <a:normAutofit/>
          </a:bodyPr>
          <a:lstStyle/>
          <a:p>
            <a:pPr marL="914400" lvl="1" indent="-514350">
              <a:buFont typeface="+mj-lt"/>
              <a:buAutoNum type="arabicParenR" startAt="4"/>
            </a:pPr>
            <a:r>
              <a:rPr lang="en-US" dirty="0" smtClean="0"/>
              <a:t>restrictions on the portfolio of assets that banks can hold (such as requirements to hold certain types of securities or requirements and/or not to hold other securities, including requirements not to hold the control of non financial companies); </a:t>
            </a:r>
          </a:p>
          <a:p>
            <a:pPr marL="514350" indent="-514350">
              <a:buFont typeface="+mj-lt"/>
              <a:buAutoNum type="arabicParenR" startAt="5"/>
            </a:pPr>
            <a:endParaRPr lang="en-US" dirty="0"/>
          </a:p>
        </p:txBody>
      </p:sp>
      <p:sp>
        <p:nvSpPr>
          <p:cNvPr id="4" name="Slide Number Placeholder 3"/>
          <p:cNvSpPr>
            <a:spLocks noGrp="1"/>
          </p:cNvSpPr>
          <p:nvPr>
            <p:ph type="sldNum" sz="quarter" idx="12"/>
          </p:nvPr>
        </p:nvSpPr>
        <p:spPr/>
        <p:txBody>
          <a:bodyPr/>
          <a:lstStyle/>
          <a:p>
            <a:fld id="{260A6709-4203-45F1-BA1E-4697A6F6CA34}" type="slidenum">
              <a:rPr lang="en-US" smtClean="0"/>
              <a:pPr/>
              <a:t>37</a:t>
            </a:fld>
            <a:endParaRPr lang="en-US"/>
          </a:p>
        </p:txBody>
      </p:sp>
    </p:spTree>
    <p:extLst>
      <p:ext uri="{BB962C8B-B14F-4D97-AF65-F5344CB8AC3E}">
        <p14:creationId xmlns:p14="http://schemas.microsoft.com/office/powerpoint/2010/main" xmlns="" val="146714709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Regulations (Contd.)</a:t>
            </a:r>
            <a:endParaRPr lang="en-US" dirty="0"/>
          </a:p>
        </p:txBody>
      </p:sp>
      <p:sp>
        <p:nvSpPr>
          <p:cNvPr id="3" name="Content Placeholder 2"/>
          <p:cNvSpPr>
            <a:spLocks noGrp="1"/>
          </p:cNvSpPr>
          <p:nvPr>
            <p:ph idx="1"/>
          </p:nvPr>
        </p:nvSpPr>
        <p:spPr/>
        <p:txBody>
          <a:bodyPr/>
          <a:lstStyle/>
          <a:p>
            <a:pPr marL="914400" lvl="1" indent="-514350">
              <a:buFont typeface="+mj-lt"/>
              <a:buAutoNum type="arabicParenR" startAt="5"/>
            </a:pPr>
            <a:r>
              <a:rPr lang="en-US" dirty="0" smtClean="0"/>
              <a:t>compulsory deposit insurance (or informal deposit insurance, in the form of an expectation that government will bail out depositors in the event of insolvency); </a:t>
            </a:r>
          </a:p>
          <a:p>
            <a:pPr marL="914400" lvl="1" indent="-514350">
              <a:buFont typeface="+mj-lt"/>
              <a:buAutoNum type="arabicParenR" startAt="5"/>
            </a:pPr>
            <a:endParaRPr lang="en-US" dirty="0" smtClean="0"/>
          </a:p>
          <a:p>
            <a:pPr marL="914400" lvl="1" indent="-514350">
              <a:buFont typeface="+mj-lt"/>
              <a:buAutoNum type="arabicParenR" startAt="5"/>
            </a:pPr>
            <a:r>
              <a:rPr lang="en-US" dirty="0" smtClean="0"/>
              <a:t>capital-adequacy requirements; </a:t>
            </a:r>
          </a:p>
          <a:p>
            <a:endParaRPr lang="en-US" dirty="0"/>
          </a:p>
        </p:txBody>
      </p:sp>
      <p:sp>
        <p:nvSpPr>
          <p:cNvPr id="4" name="Slide Number Placeholder 3"/>
          <p:cNvSpPr>
            <a:spLocks noGrp="1"/>
          </p:cNvSpPr>
          <p:nvPr>
            <p:ph type="sldNum" sz="quarter" idx="12"/>
          </p:nvPr>
        </p:nvSpPr>
        <p:spPr/>
        <p:txBody>
          <a:bodyPr/>
          <a:lstStyle/>
          <a:p>
            <a:fld id="{260A6709-4203-45F1-BA1E-4697A6F6CA34}" type="slidenum">
              <a:rPr lang="en-US" smtClean="0"/>
              <a:pPr/>
              <a:t>38</a:t>
            </a:fld>
            <a:endParaRPr lang="en-US"/>
          </a:p>
        </p:txBody>
      </p:sp>
    </p:spTree>
    <p:extLst>
      <p:ext uri="{BB962C8B-B14F-4D97-AF65-F5344CB8AC3E}">
        <p14:creationId xmlns:p14="http://schemas.microsoft.com/office/powerpoint/2010/main" xmlns="" val="15317843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Regulations (Contd.)</a:t>
            </a:r>
            <a:endParaRPr lang="en-US" dirty="0"/>
          </a:p>
        </p:txBody>
      </p:sp>
      <p:sp>
        <p:nvSpPr>
          <p:cNvPr id="3" name="Content Placeholder 2"/>
          <p:cNvSpPr>
            <a:spLocks noGrp="1"/>
          </p:cNvSpPr>
          <p:nvPr>
            <p:ph idx="1"/>
          </p:nvPr>
        </p:nvSpPr>
        <p:spPr/>
        <p:txBody>
          <a:bodyPr>
            <a:normAutofit/>
          </a:bodyPr>
          <a:lstStyle/>
          <a:p>
            <a:pPr marL="914400" lvl="1" indent="-514350">
              <a:buFont typeface="+mj-lt"/>
              <a:buAutoNum type="arabicParenR" startAt="7"/>
            </a:pPr>
            <a:r>
              <a:rPr lang="en-US" dirty="0" smtClean="0"/>
              <a:t>reserve requirements (requirements to hold a certain quantity of the liabilities of the central bank);</a:t>
            </a:r>
          </a:p>
          <a:p>
            <a:pPr marL="914400" lvl="1" indent="-514350">
              <a:buFont typeface="+mj-lt"/>
              <a:buAutoNum type="arabicParenR" startAt="7"/>
            </a:pPr>
            <a:endParaRPr lang="en-US" dirty="0" smtClean="0"/>
          </a:p>
          <a:p>
            <a:pPr marL="914400" lvl="1" indent="-514350">
              <a:buFont typeface="+mj-lt"/>
              <a:buAutoNum type="arabicParenR" startAt="7"/>
            </a:pPr>
            <a:r>
              <a:rPr lang="en-US" dirty="0" smtClean="0"/>
              <a:t>requirements to direct credit to favored sectors or enterprises (in the form of either formal rules, or informal government pressure);</a:t>
            </a:r>
          </a:p>
          <a:p>
            <a:endParaRPr lang="en-US" dirty="0"/>
          </a:p>
        </p:txBody>
      </p:sp>
      <p:sp>
        <p:nvSpPr>
          <p:cNvPr id="4" name="Slide Number Placeholder 3"/>
          <p:cNvSpPr>
            <a:spLocks noGrp="1"/>
          </p:cNvSpPr>
          <p:nvPr>
            <p:ph type="sldNum" sz="quarter" idx="12"/>
          </p:nvPr>
        </p:nvSpPr>
        <p:spPr/>
        <p:txBody>
          <a:bodyPr/>
          <a:lstStyle/>
          <a:p>
            <a:fld id="{260A6709-4203-45F1-BA1E-4697A6F6CA34}" type="slidenum">
              <a:rPr lang="en-US" smtClean="0"/>
              <a:pPr/>
              <a:t>39</a:t>
            </a:fld>
            <a:endParaRPr lang="en-US"/>
          </a:p>
        </p:txBody>
      </p:sp>
    </p:spTree>
    <p:extLst>
      <p:ext uri="{BB962C8B-B14F-4D97-AF65-F5344CB8AC3E}">
        <p14:creationId xmlns:p14="http://schemas.microsoft.com/office/powerpoint/2010/main" xmlns="" val="229368196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Regulations (Contd.)</a:t>
            </a:r>
            <a:endParaRPr lang="en-US" dirty="0"/>
          </a:p>
        </p:txBody>
      </p:sp>
      <p:sp>
        <p:nvSpPr>
          <p:cNvPr id="3" name="Content Placeholder 2"/>
          <p:cNvSpPr>
            <a:spLocks noGrp="1"/>
          </p:cNvSpPr>
          <p:nvPr>
            <p:ph idx="1"/>
          </p:nvPr>
        </p:nvSpPr>
        <p:spPr/>
        <p:txBody>
          <a:bodyPr/>
          <a:lstStyle/>
          <a:p>
            <a:pPr marL="514350" lvl="1" indent="-514350">
              <a:buFont typeface="+mj-lt"/>
              <a:buAutoNum type="arabicPeriod" startAt="9"/>
            </a:pPr>
            <a:r>
              <a:rPr lang="en-US" dirty="0" smtClean="0"/>
              <a:t>expectations that, in the event of difficulty, banks will receive assistance in the form of “lender of last resort”; </a:t>
            </a:r>
          </a:p>
          <a:p>
            <a:pPr marL="514350" indent="-514350">
              <a:buFont typeface="+mj-lt"/>
              <a:buAutoNum type="arabicPeriod"/>
            </a:pPr>
            <a:endParaRPr lang="en-US" dirty="0" smtClean="0"/>
          </a:p>
          <a:p>
            <a:pPr marL="514350" lvl="1" indent="-514350">
              <a:buFont typeface="+mj-lt"/>
              <a:buAutoNum type="arabicPeriod" startAt="10"/>
            </a:pPr>
            <a:r>
              <a:rPr lang="en-US" dirty="0" smtClean="0"/>
              <a:t>special rules concerning mergers (not always subject to a competition standard) or failing banks (e.g., liquidation, winding up, insolvency, composition or analogous proceedings in the banking sector); </a:t>
            </a:r>
          </a:p>
          <a:p>
            <a:pPr marL="514350" indent="-514350">
              <a:buFont typeface="+mj-lt"/>
              <a:buAutoNum type="arabicPeriod"/>
            </a:pPr>
            <a:endParaRPr lang="en-US" dirty="0"/>
          </a:p>
        </p:txBody>
      </p:sp>
      <p:sp>
        <p:nvSpPr>
          <p:cNvPr id="4" name="Slide Number Placeholder 3"/>
          <p:cNvSpPr>
            <a:spLocks noGrp="1"/>
          </p:cNvSpPr>
          <p:nvPr>
            <p:ph type="sldNum" sz="quarter" idx="12"/>
          </p:nvPr>
        </p:nvSpPr>
        <p:spPr/>
        <p:txBody>
          <a:bodyPr/>
          <a:lstStyle/>
          <a:p>
            <a:fld id="{260A6709-4203-45F1-BA1E-4697A6F6CA34}" type="slidenum">
              <a:rPr lang="en-US" smtClean="0"/>
              <a:pPr/>
              <a:t>40</a:t>
            </a:fld>
            <a:endParaRPr lang="en-US"/>
          </a:p>
        </p:txBody>
      </p:sp>
    </p:spTree>
    <p:extLst>
      <p:ext uri="{BB962C8B-B14F-4D97-AF65-F5344CB8AC3E}">
        <p14:creationId xmlns:p14="http://schemas.microsoft.com/office/powerpoint/2010/main" xmlns="" val="89539430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Regulations (Contd.)</a:t>
            </a:r>
            <a:endParaRPr lang="en-US" dirty="0"/>
          </a:p>
        </p:txBody>
      </p:sp>
      <p:sp>
        <p:nvSpPr>
          <p:cNvPr id="3" name="Content Placeholder 2"/>
          <p:cNvSpPr>
            <a:spLocks noGrp="1"/>
          </p:cNvSpPr>
          <p:nvPr>
            <p:ph idx="1"/>
          </p:nvPr>
        </p:nvSpPr>
        <p:spPr/>
        <p:txBody>
          <a:bodyPr/>
          <a:lstStyle/>
          <a:p>
            <a:pPr marL="914400" lvl="1" indent="-514350">
              <a:buFont typeface="+mj-lt"/>
              <a:buAutoNum type="arabicParenR" startAt="11"/>
            </a:pPr>
            <a:r>
              <a:rPr lang="en-US" dirty="0" smtClean="0"/>
              <a:t>other rules affecting cooperation within the banking sector (e.g., with respect to payment systems). </a:t>
            </a:r>
          </a:p>
          <a:p>
            <a:endParaRPr lang="en-US" dirty="0"/>
          </a:p>
        </p:txBody>
      </p:sp>
      <p:sp>
        <p:nvSpPr>
          <p:cNvPr id="4" name="Slide Number Placeholder 3"/>
          <p:cNvSpPr>
            <a:spLocks noGrp="1"/>
          </p:cNvSpPr>
          <p:nvPr>
            <p:ph type="sldNum" sz="quarter" idx="12"/>
          </p:nvPr>
        </p:nvSpPr>
        <p:spPr/>
        <p:txBody>
          <a:bodyPr/>
          <a:lstStyle/>
          <a:p>
            <a:fld id="{260A6709-4203-45F1-BA1E-4697A6F6CA34}" type="slidenum">
              <a:rPr lang="en-US" smtClean="0"/>
              <a:pPr/>
              <a:t>41</a:t>
            </a:fld>
            <a:endParaRPr lang="en-US"/>
          </a:p>
        </p:txBody>
      </p:sp>
    </p:spTree>
    <p:extLst>
      <p:ext uri="{BB962C8B-B14F-4D97-AF65-F5344CB8AC3E}">
        <p14:creationId xmlns:p14="http://schemas.microsoft.com/office/powerpoint/2010/main" xmlns="" val="29796723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Types of Regulations</a:t>
            </a:r>
            <a:endParaRPr lang="en-US" dirty="0"/>
          </a:p>
        </p:txBody>
      </p:sp>
      <p:sp>
        <p:nvSpPr>
          <p:cNvPr id="3" name="Content Placeholder 2"/>
          <p:cNvSpPr>
            <a:spLocks noGrp="1"/>
          </p:cNvSpPr>
          <p:nvPr>
            <p:ph idx="1"/>
          </p:nvPr>
        </p:nvSpPr>
        <p:spPr/>
        <p:txBody>
          <a:bodyPr>
            <a:normAutofit lnSpcReduction="10000"/>
          </a:bodyPr>
          <a:lstStyle/>
          <a:p>
            <a:r>
              <a:rPr lang="en-US" dirty="0" smtClean="0"/>
              <a:t>Privacy Regulations</a:t>
            </a:r>
          </a:p>
          <a:p>
            <a:r>
              <a:rPr lang="en-US" dirty="0" smtClean="0"/>
              <a:t>Anti-money laundering and anti-terrorism regulation</a:t>
            </a:r>
          </a:p>
          <a:p>
            <a:r>
              <a:rPr lang="en-US" dirty="0" smtClean="0"/>
              <a:t>Community re-investment regulation</a:t>
            </a:r>
          </a:p>
          <a:p>
            <a:r>
              <a:rPr lang="en-US" dirty="0" smtClean="0"/>
              <a:t>Deposit account regulation</a:t>
            </a:r>
          </a:p>
          <a:p>
            <a:pPr lvl="1"/>
            <a:r>
              <a:rPr lang="en-US" dirty="0" smtClean="0"/>
              <a:t>Deposit insurance regulation</a:t>
            </a:r>
          </a:p>
          <a:p>
            <a:pPr lvl="1"/>
            <a:r>
              <a:rPr lang="en-US" dirty="0" smtClean="0"/>
              <a:t>Consumer protection</a:t>
            </a:r>
          </a:p>
          <a:p>
            <a:pPr lvl="1"/>
            <a:r>
              <a:rPr lang="en-US" dirty="0" smtClean="0"/>
              <a:t>Withdrawal limit and reserve requirement</a:t>
            </a:r>
          </a:p>
          <a:p>
            <a:pPr lvl="1"/>
            <a:r>
              <a:rPr lang="en-US" dirty="0" smtClean="0"/>
              <a:t>Interest on demand deposits</a:t>
            </a:r>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260A6709-4203-45F1-BA1E-4697A6F6CA34}" type="slidenum">
              <a:rPr lang="en-US" smtClean="0"/>
              <a:pPr/>
              <a:t>42</a:t>
            </a:fld>
            <a:endParaRPr lang="en-US"/>
          </a:p>
        </p:txBody>
      </p:sp>
    </p:spTree>
    <p:extLst>
      <p:ext uri="{BB962C8B-B14F-4D97-AF65-F5344CB8AC3E}">
        <p14:creationId xmlns:p14="http://schemas.microsoft.com/office/powerpoint/2010/main" xmlns="" val="348391858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Types of Regulations(Contd.)</a:t>
            </a:r>
            <a:endParaRPr lang="en-US" dirty="0"/>
          </a:p>
        </p:txBody>
      </p:sp>
      <p:sp>
        <p:nvSpPr>
          <p:cNvPr id="3" name="Content Placeholder 2"/>
          <p:cNvSpPr>
            <a:spLocks noGrp="1"/>
          </p:cNvSpPr>
          <p:nvPr>
            <p:ph idx="1"/>
          </p:nvPr>
        </p:nvSpPr>
        <p:spPr/>
        <p:txBody>
          <a:bodyPr>
            <a:normAutofit/>
          </a:bodyPr>
          <a:lstStyle/>
          <a:p>
            <a:r>
              <a:rPr lang="en-US" dirty="0" smtClean="0"/>
              <a:t>Lending Regulations</a:t>
            </a:r>
          </a:p>
          <a:p>
            <a:pPr lvl="1"/>
            <a:r>
              <a:rPr lang="en-US" dirty="0" smtClean="0"/>
              <a:t>Consumer protection</a:t>
            </a:r>
          </a:p>
          <a:p>
            <a:pPr lvl="1"/>
            <a:r>
              <a:rPr lang="en-US" dirty="0" smtClean="0"/>
              <a:t>Debt collection</a:t>
            </a:r>
          </a:p>
          <a:p>
            <a:pPr lvl="1"/>
            <a:r>
              <a:rPr lang="en-US" dirty="0" smtClean="0"/>
              <a:t>Credit cards</a:t>
            </a:r>
          </a:p>
          <a:p>
            <a:pPr lvl="1"/>
            <a:r>
              <a:rPr lang="en-US" dirty="0" smtClean="0"/>
              <a:t>Lending limits</a:t>
            </a:r>
          </a:p>
          <a:p>
            <a:r>
              <a:rPr lang="en-US" dirty="0" smtClean="0"/>
              <a:t>Central bank regulations</a:t>
            </a:r>
          </a:p>
          <a:p>
            <a:r>
              <a:rPr lang="en-US" dirty="0" smtClean="0"/>
              <a:t>Regulation of bank affiliates and holding companies</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260A6709-4203-45F1-BA1E-4697A6F6CA34}" type="slidenum">
              <a:rPr lang="en-US" smtClean="0"/>
              <a:pPr/>
              <a:t>43</a:t>
            </a:fld>
            <a:endParaRPr lang="en-US"/>
          </a:p>
        </p:txBody>
      </p:sp>
    </p:spTree>
    <p:extLst>
      <p:ext uri="{BB962C8B-B14F-4D97-AF65-F5344CB8AC3E}">
        <p14:creationId xmlns:p14="http://schemas.microsoft.com/office/powerpoint/2010/main" xmlns="" val="340814049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609600" y="2286000"/>
            <a:ext cx="7543800" cy="3154363"/>
          </a:xfrm>
        </p:spPr>
        <p:txBody>
          <a:bodyPr/>
          <a:lstStyle/>
          <a:p>
            <a:pPr algn="ctr"/>
            <a:r>
              <a:rPr lang="en-US" b="1" u="sng" dirty="0" smtClean="0"/>
              <a:t>SECTION 2:</a:t>
            </a:r>
          </a:p>
          <a:p>
            <a:endParaRPr lang="en-US" dirty="0" smtClean="0"/>
          </a:p>
          <a:p>
            <a:r>
              <a:rPr lang="en-US" dirty="0" smtClean="0"/>
              <a:t>REGULATING BANK CAPITAL ADEQUACY</a:t>
            </a:r>
            <a:endParaRPr lang="en-US" dirty="0"/>
          </a:p>
        </p:txBody>
      </p:sp>
      <p:sp>
        <p:nvSpPr>
          <p:cNvPr id="4" name="Slide Number Placeholder 3"/>
          <p:cNvSpPr>
            <a:spLocks noGrp="1"/>
          </p:cNvSpPr>
          <p:nvPr>
            <p:ph type="sldNum" sz="quarter" idx="12"/>
          </p:nvPr>
        </p:nvSpPr>
        <p:spPr/>
        <p:txBody>
          <a:bodyPr/>
          <a:lstStyle/>
          <a:p>
            <a:fld id="{260A6709-4203-45F1-BA1E-4697A6F6CA34}" type="slidenum">
              <a:rPr lang="en-US" smtClean="0"/>
              <a:pPr/>
              <a:t>44</a:t>
            </a:fld>
            <a:endParaRPr lang="en-US"/>
          </a:p>
        </p:txBody>
      </p:sp>
    </p:spTree>
    <p:extLst>
      <p:ext uri="{BB962C8B-B14F-4D97-AF65-F5344CB8AC3E}">
        <p14:creationId xmlns:p14="http://schemas.microsoft.com/office/powerpoint/2010/main" xmlns="" val="167464685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CAPITAL ADEQUACY</a:t>
            </a:r>
            <a:endParaRPr lang="en-US" b="1" dirty="0"/>
          </a:p>
        </p:txBody>
      </p:sp>
      <p:sp>
        <p:nvSpPr>
          <p:cNvPr id="3" name="Content Placeholder 2"/>
          <p:cNvSpPr>
            <a:spLocks noGrp="1"/>
          </p:cNvSpPr>
          <p:nvPr>
            <p:ph idx="1"/>
          </p:nvPr>
        </p:nvSpPr>
        <p:spPr/>
        <p:txBody>
          <a:bodyPr/>
          <a:lstStyle/>
          <a:p>
            <a:r>
              <a:rPr lang="en-US" b="1" dirty="0"/>
              <a:t>Capital requirement</a:t>
            </a:r>
            <a:r>
              <a:rPr lang="en-US" dirty="0"/>
              <a:t> (also known as </a:t>
            </a:r>
            <a:r>
              <a:rPr lang="en-US" b="1" dirty="0"/>
              <a:t>Regulatory capital</a:t>
            </a:r>
            <a:r>
              <a:rPr lang="en-US" dirty="0"/>
              <a:t> or </a:t>
            </a:r>
            <a:r>
              <a:rPr lang="en-US" b="1" dirty="0"/>
              <a:t>Capital adequacy</a:t>
            </a:r>
            <a:r>
              <a:rPr lang="en-US" dirty="0"/>
              <a:t>) is the amount of capital a bank or other financial</a:t>
            </a:r>
            <a:r>
              <a:rPr lang="en-US" dirty="0">
                <a:hlinkClick r:id="rId2" tooltip="Financial institution"/>
              </a:rPr>
              <a:t> </a:t>
            </a:r>
            <a:r>
              <a:rPr lang="en-US" dirty="0"/>
              <a:t>institution has to hold as required by its financial regulator. </a:t>
            </a:r>
            <a:endParaRPr lang="en-US" dirty="0" smtClean="0"/>
          </a:p>
          <a:p>
            <a:r>
              <a:rPr lang="en-US" dirty="0" smtClean="0"/>
              <a:t>This </a:t>
            </a:r>
            <a:r>
              <a:rPr lang="en-US" dirty="0"/>
              <a:t>is usually expressed as a capital adequacy ratio of equity that must be held as a percentage of risk-weighted assets. </a:t>
            </a:r>
          </a:p>
        </p:txBody>
      </p:sp>
      <p:sp>
        <p:nvSpPr>
          <p:cNvPr id="4" name="Slide Number Placeholder 3"/>
          <p:cNvSpPr>
            <a:spLocks noGrp="1"/>
          </p:cNvSpPr>
          <p:nvPr>
            <p:ph type="sldNum" sz="quarter" idx="12"/>
          </p:nvPr>
        </p:nvSpPr>
        <p:spPr/>
        <p:txBody>
          <a:bodyPr/>
          <a:lstStyle/>
          <a:p>
            <a:fld id="{260A6709-4203-45F1-BA1E-4697A6F6CA34}" type="slidenum">
              <a:rPr lang="en-US" smtClean="0"/>
              <a:pPr/>
              <a:t>45</a:t>
            </a:fld>
            <a:endParaRPr lang="en-US"/>
          </a:p>
        </p:txBody>
      </p:sp>
    </p:spTree>
    <p:extLst>
      <p:ext uri="{BB962C8B-B14F-4D97-AF65-F5344CB8AC3E}">
        <p14:creationId xmlns:p14="http://schemas.microsoft.com/office/powerpoint/2010/main" xmlns="" val="288066364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CAPITAL ADEQUACY (Contd</a:t>
            </a:r>
            <a:r>
              <a:rPr lang="en-US" b="1" dirty="0"/>
              <a:t>.</a:t>
            </a:r>
            <a:r>
              <a:rPr lang="en-US" b="1" dirty="0" smtClean="0"/>
              <a:t>)</a:t>
            </a:r>
            <a:endParaRPr lang="en-US" dirty="0"/>
          </a:p>
        </p:txBody>
      </p:sp>
      <p:sp>
        <p:nvSpPr>
          <p:cNvPr id="3" name="Content Placeholder 2"/>
          <p:cNvSpPr>
            <a:spLocks noGrp="1"/>
          </p:cNvSpPr>
          <p:nvPr>
            <p:ph idx="1"/>
          </p:nvPr>
        </p:nvSpPr>
        <p:spPr/>
        <p:txBody>
          <a:bodyPr>
            <a:normAutofit fontScale="92500" lnSpcReduction="10000"/>
          </a:bodyPr>
          <a:lstStyle/>
          <a:p>
            <a:r>
              <a:rPr lang="en-US" dirty="0"/>
              <a:t>These requirements are put into place to ensure that these institutions do not take on excess leverage and become insolvent. </a:t>
            </a:r>
            <a:endParaRPr lang="en-US" dirty="0" smtClean="0"/>
          </a:p>
          <a:p>
            <a:r>
              <a:rPr lang="en-US" dirty="0" smtClean="0"/>
              <a:t>Capital </a:t>
            </a:r>
            <a:r>
              <a:rPr lang="en-US" dirty="0"/>
              <a:t>requirements govern the ratio of equity to debt, recorded on the right side of a firm's balance sheet. </a:t>
            </a:r>
            <a:endParaRPr lang="en-US" dirty="0" smtClean="0"/>
          </a:p>
          <a:p>
            <a:r>
              <a:rPr lang="en-US" dirty="0" smtClean="0"/>
              <a:t>They </a:t>
            </a:r>
            <a:r>
              <a:rPr lang="en-US" dirty="0"/>
              <a:t>should not be confused </a:t>
            </a:r>
            <a:r>
              <a:rPr lang="en-US" dirty="0" smtClean="0"/>
              <a:t>with reserve </a:t>
            </a:r>
            <a:r>
              <a:rPr lang="en-US" dirty="0"/>
              <a:t>requirements, which govern the left side of a bank's balance sheet--in particular, the proportion of its assets it must hold in cash.</a:t>
            </a:r>
          </a:p>
        </p:txBody>
      </p:sp>
      <p:sp>
        <p:nvSpPr>
          <p:cNvPr id="4" name="Slide Number Placeholder 3"/>
          <p:cNvSpPr>
            <a:spLocks noGrp="1"/>
          </p:cNvSpPr>
          <p:nvPr>
            <p:ph type="sldNum" sz="quarter" idx="12"/>
          </p:nvPr>
        </p:nvSpPr>
        <p:spPr/>
        <p:txBody>
          <a:bodyPr/>
          <a:lstStyle/>
          <a:p>
            <a:fld id="{260A6709-4203-45F1-BA1E-4697A6F6CA34}" type="slidenum">
              <a:rPr lang="en-US" smtClean="0"/>
              <a:pPr/>
              <a:t>46</a:t>
            </a:fld>
            <a:endParaRPr lang="en-US"/>
          </a:p>
        </p:txBody>
      </p:sp>
    </p:spTree>
    <p:extLst>
      <p:ext uri="{BB962C8B-B14F-4D97-AF65-F5344CB8AC3E}">
        <p14:creationId xmlns:p14="http://schemas.microsoft.com/office/powerpoint/2010/main" xmlns="" val="394527458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Regulations</a:t>
            </a:r>
            <a:endParaRPr lang="en-US" dirty="0"/>
          </a:p>
        </p:txBody>
      </p:sp>
      <p:sp>
        <p:nvSpPr>
          <p:cNvPr id="3" name="Content Placeholder 2"/>
          <p:cNvSpPr>
            <a:spLocks noGrp="1"/>
          </p:cNvSpPr>
          <p:nvPr>
            <p:ph idx="1"/>
          </p:nvPr>
        </p:nvSpPr>
        <p:spPr/>
        <p:txBody>
          <a:bodyPr>
            <a:normAutofit fontScale="92500"/>
          </a:bodyPr>
          <a:lstStyle/>
          <a:p>
            <a:r>
              <a:rPr lang="en-US" dirty="0"/>
              <a:t>A key part of bank regulation is to make sure that firms operating in the industry are prudently managed. </a:t>
            </a:r>
            <a:endParaRPr lang="en-US" dirty="0" smtClean="0"/>
          </a:p>
          <a:p>
            <a:r>
              <a:rPr lang="en-US" dirty="0" smtClean="0"/>
              <a:t>The </a:t>
            </a:r>
            <a:r>
              <a:rPr lang="en-US" dirty="0"/>
              <a:t>aim is to protect the firms themselves, their customers and the economy, by establishing rules to make sure that these institutions hold enough capital to ensure continuation of a safe and efficient market and able to withstand any foreseeable problems.</a:t>
            </a:r>
          </a:p>
        </p:txBody>
      </p:sp>
      <p:sp>
        <p:nvSpPr>
          <p:cNvPr id="4" name="Slide Number Placeholder 3"/>
          <p:cNvSpPr>
            <a:spLocks noGrp="1"/>
          </p:cNvSpPr>
          <p:nvPr>
            <p:ph type="sldNum" sz="quarter" idx="12"/>
          </p:nvPr>
        </p:nvSpPr>
        <p:spPr/>
        <p:txBody>
          <a:bodyPr/>
          <a:lstStyle/>
          <a:p>
            <a:fld id="{260A6709-4203-45F1-BA1E-4697A6F6CA34}" type="slidenum">
              <a:rPr lang="en-US" smtClean="0"/>
              <a:pPr/>
              <a:t>47</a:t>
            </a:fld>
            <a:endParaRPr lang="en-US"/>
          </a:p>
        </p:txBody>
      </p:sp>
    </p:spTree>
    <p:extLst>
      <p:ext uri="{BB962C8B-B14F-4D97-AF65-F5344CB8AC3E}">
        <p14:creationId xmlns:p14="http://schemas.microsoft.com/office/powerpoint/2010/main" xmlns="" val="248727401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Regulations (Contd.)</a:t>
            </a:r>
            <a:endParaRPr lang="en-US" dirty="0"/>
          </a:p>
        </p:txBody>
      </p:sp>
      <p:sp>
        <p:nvSpPr>
          <p:cNvPr id="3" name="Content Placeholder 2"/>
          <p:cNvSpPr>
            <a:spLocks noGrp="1"/>
          </p:cNvSpPr>
          <p:nvPr>
            <p:ph idx="1"/>
          </p:nvPr>
        </p:nvSpPr>
        <p:spPr/>
        <p:txBody>
          <a:bodyPr>
            <a:normAutofit/>
          </a:bodyPr>
          <a:lstStyle/>
          <a:p>
            <a:r>
              <a:rPr lang="en-US" dirty="0"/>
              <a:t>The main international effort to establish rules around capital requirements has been the Basel Accords, published by the Basel Committee on Banking Supervision housed at the Bank for International Settlements. </a:t>
            </a:r>
            <a:endParaRPr lang="en-US" dirty="0" smtClean="0"/>
          </a:p>
          <a:p>
            <a:r>
              <a:rPr lang="en-US" dirty="0" smtClean="0"/>
              <a:t>This </a:t>
            </a:r>
            <a:r>
              <a:rPr lang="en-US" dirty="0"/>
              <a:t>sets a framework on how banks and depository institutions must calculate their capital. </a:t>
            </a:r>
            <a:endParaRPr lang="en-US" dirty="0" smtClean="0"/>
          </a:p>
        </p:txBody>
      </p:sp>
      <p:sp>
        <p:nvSpPr>
          <p:cNvPr id="4" name="Slide Number Placeholder 3"/>
          <p:cNvSpPr>
            <a:spLocks noGrp="1"/>
          </p:cNvSpPr>
          <p:nvPr>
            <p:ph type="sldNum" sz="quarter" idx="12"/>
          </p:nvPr>
        </p:nvSpPr>
        <p:spPr/>
        <p:txBody>
          <a:bodyPr/>
          <a:lstStyle/>
          <a:p>
            <a:fld id="{260A6709-4203-45F1-BA1E-4697A6F6CA34}" type="slidenum">
              <a:rPr lang="en-US" smtClean="0"/>
              <a:pPr/>
              <a:t>48</a:t>
            </a:fld>
            <a:endParaRPr lang="en-US"/>
          </a:p>
        </p:txBody>
      </p:sp>
    </p:spTree>
    <p:extLst>
      <p:ext uri="{BB962C8B-B14F-4D97-AF65-F5344CB8AC3E}">
        <p14:creationId xmlns:p14="http://schemas.microsoft.com/office/powerpoint/2010/main" xmlns="" val="98750366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Regulations (Contd.)</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In 1988, the Committee decided to introduce a capital measurement system commonly referred to as Basel I.</a:t>
            </a:r>
          </a:p>
          <a:p>
            <a:r>
              <a:rPr lang="en-US" dirty="0" smtClean="0"/>
              <a:t>This framework has been replaced by a significantly more complex capital adequacy framework commonly known as Basel II. </a:t>
            </a:r>
          </a:p>
          <a:p>
            <a:r>
              <a:rPr lang="en-US" dirty="0" smtClean="0"/>
              <a:t>After 2012 it was replaced by Basel III.</a:t>
            </a:r>
          </a:p>
          <a:p>
            <a:r>
              <a:rPr lang="en-US" dirty="0" smtClean="0"/>
              <a:t>Another term commonly used in the context of the frameworks is </a:t>
            </a:r>
            <a:r>
              <a:rPr lang="en-US" b="1" dirty="0" smtClean="0"/>
              <a:t>Economic Capital</a:t>
            </a:r>
            <a:r>
              <a:rPr lang="en-US" dirty="0" smtClean="0"/>
              <a:t>, which can be thought of as the capital level bank shareholders would choose in the absence of capital regulation. </a:t>
            </a:r>
          </a:p>
        </p:txBody>
      </p:sp>
      <p:sp>
        <p:nvSpPr>
          <p:cNvPr id="4" name="Slide Number Placeholder 3"/>
          <p:cNvSpPr>
            <a:spLocks noGrp="1"/>
          </p:cNvSpPr>
          <p:nvPr>
            <p:ph type="sldNum" sz="quarter" idx="12"/>
          </p:nvPr>
        </p:nvSpPr>
        <p:spPr/>
        <p:txBody>
          <a:bodyPr/>
          <a:lstStyle/>
          <a:p>
            <a:fld id="{260A6709-4203-45F1-BA1E-4697A6F6CA34}" type="slidenum">
              <a:rPr lang="en-US" smtClean="0"/>
              <a:pPr/>
              <a:t>49</a:t>
            </a:fld>
            <a:endParaRPr lang="en-US"/>
          </a:p>
        </p:txBody>
      </p:sp>
    </p:spTree>
    <p:extLst>
      <p:ext uri="{BB962C8B-B14F-4D97-AF65-F5344CB8AC3E}">
        <p14:creationId xmlns:p14="http://schemas.microsoft.com/office/powerpoint/2010/main" xmlns="" val="70647218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Regulations (Contd.)</a:t>
            </a:r>
            <a:endParaRPr lang="en-US" dirty="0"/>
          </a:p>
        </p:txBody>
      </p:sp>
      <p:sp>
        <p:nvSpPr>
          <p:cNvPr id="3" name="Content Placeholder 2"/>
          <p:cNvSpPr>
            <a:spLocks noGrp="1"/>
          </p:cNvSpPr>
          <p:nvPr>
            <p:ph idx="1"/>
          </p:nvPr>
        </p:nvSpPr>
        <p:spPr/>
        <p:txBody>
          <a:bodyPr>
            <a:normAutofit/>
          </a:bodyPr>
          <a:lstStyle/>
          <a:p>
            <a:r>
              <a:rPr lang="en-US" dirty="0"/>
              <a:t>The </a:t>
            </a:r>
            <a:r>
              <a:rPr lang="en-US" b="1" dirty="0" smtClean="0"/>
              <a:t>capital ratio</a:t>
            </a:r>
            <a:r>
              <a:rPr lang="en-US" dirty="0" smtClean="0"/>
              <a:t> is the percentage of a bank's capital to its risk-weighted assets</a:t>
            </a:r>
            <a:r>
              <a:rPr lang="en-US" dirty="0"/>
              <a:t>. </a:t>
            </a:r>
            <a:endParaRPr lang="en-US" dirty="0" smtClean="0"/>
          </a:p>
          <a:p>
            <a:endParaRPr lang="en-US" dirty="0"/>
          </a:p>
          <a:p>
            <a:r>
              <a:rPr lang="en-US" dirty="0" smtClean="0"/>
              <a:t>Weights </a:t>
            </a:r>
            <a:r>
              <a:rPr lang="en-US" dirty="0"/>
              <a:t>are defined by risk-sensitivity ratios whose calculation is dictated under the relevant Accord. Basel II requires that the total capital ratio must be no lower than 8%.</a:t>
            </a:r>
          </a:p>
          <a:p>
            <a:endParaRPr lang="en-US" dirty="0"/>
          </a:p>
        </p:txBody>
      </p:sp>
      <p:sp>
        <p:nvSpPr>
          <p:cNvPr id="4" name="Slide Number Placeholder 3"/>
          <p:cNvSpPr>
            <a:spLocks noGrp="1"/>
          </p:cNvSpPr>
          <p:nvPr>
            <p:ph type="sldNum" sz="quarter" idx="12"/>
          </p:nvPr>
        </p:nvSpPr>
        <p:spPr/>
        <p:txBody>
          <a:bodyPr/>
          <a:lstStyle/>
          <a:p>
            <a:fld id="{260A6709-4203-45F1-BA1E-4697A6F6CA34}" type="slidenum">
              <a:rPr lang="en-US" smtClean="0"/>
              <a:pPr/>
              <a:t>50</a:t>
            </a:fld>
            <a:endParaRPr lang="en-US"/>
          </a:p>
        </p:txBody>
      </p:sp>
    </p:spTree>
    <p:extLst>
      <p:ext uri="{BB962C8B-B14F-4D97-AF65-F5344CB8AC3E}">
        <p14:creationId xmlns:p14="http://schemas.microsoft.com/office/powerpoint/2010/main" xmlns="" val="188575239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Regulations (Contd.)</a:t>
            </a:r>
            <a:endParaRPr lang="en-US" dirty="0"/>
          </a:p>
        </p:txBody>
      </p:sp>
      <p:sp>
        <p:nvSpPr>
          <p:cNvPr id="3" name="Content Placeholder 2"/>
          <p:cNvSpPr>
            <a:spLocks noGrp="1"/>
          </p:cNvSpPr>
          <p:nvPr>
            <p:ph idx="1"/>
          </p:nvPr>
        </p:nvSpPr>
        <p:spPr/>
        <p:txBody>
          <a:bodyPr>
            <a:normAutofit/>
          </a:bodyPr>
          <a:lstStyle/>
          <a:p>
            <a:r>
              <a:rPr lang="en-US" dirty="0" smtClean="0"/>
              <a:t>Each national regulator normally has a very slightly different way of calculating bank capital, designed to meet the common requirements within their individual national legal framework.</a:t>
            </a:r>
          </a:p>
          <a:p>
            <a:r>
              <a:rPr lang="en-US" dirty="0" smtClean="0"/>
              <a:t>Most developed countries implement Basel I and II and now III , stipulate lending limits .</a:t>
            </a:r>
          </a:p>
          <a:p>
            <a:endParaRPr lang="en-US" dirty="0"/>
          </a:p>
        </p:txBody>
      </p:sp>
      <p:sp>
        <p:nvSpPr>
          <p:cNvPr id="4" name="Slide Number Placeholder 3"/>
          <p:cNvSpPr>
            <a:spLocks noGrp="1"/>
          </p:cNvSpPr>
          <p:nvPr>
            <p:ph type="sldNum" sz="quarter" idx="12"/>
          </p:nvPr>
        </p:nvSpPr>
        <p:spPr/>
        <p:txBody>
          <a:bodyPr/>
          <a:lstStyle/>
          <a:p>
            <a:fld id="{260A6709-4203-45F1-BA1E-4697A6F6CA34}" type="slidenum">
              <a:rPr lang="en-US" smtClean="0"/>
              <a:pPr/>
              <a:t>51</a:t>
            </a:fld>
            <a:endParaRPr lang="en-US"/>
          </a:p>
        </p:txBody>
      </p:sp>
    </p:spTree>
    <p:extLst>
      <p:ext uri="{BB962C8B-B14F-4D97-AF65-F5344CB8AC3E}">
        <p14:creationId xmlns:p14="http://schemas.microsoft.com/office/powerpoint/2010/main" xmlns="" val="374612945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895600"/>
            <a:ext cx="8229600" cy="3230563"/>
          </a:xfrm>
        </p:spPr>
        <p:txBody>
          <a:bodyPr/>
          <a:lstStyle/>
          <a:p>
            <a:pPr algn="ctr"/>
            <a:r>
              <a:rPr lang="en-US" sz="4800" dirty="0" smtClean="0"/>
              <a:t>BASEL </a:t>
            </a:r>
            <a:r>
              <a:rPr lang="en-US" dirty="0" smtClean="0"/>
              <a:t> </a:t>
            </a:r>
            <a:r>
              <a:rPr lang="en-US" sz="4800" dirty="0" smtClean="0"/>
              <a:t>I</a:t>
            </a:r>
            <a:endParaRPr lang="en-US" sz="4800" dirty="0"/>
          </a:p>
        </p:txBody>
      </p:sp>
      <p:sp>
        <p:nvSpPr>
          <p:cNvPr id="4" name="Slide Number Placeholder 3"/>
          <p:cNvSpPr>
            <a:spLocks noGrp="1"/>
          </p:cNvSpPr>
          <p:nvPr>
            <p:ph type="sldNum" sz="quarter" idx="12"/>
          </p:nvPr>
        </p:nvSpPr>
        <p:spPr/>
        <p:txBody>
          <a:bodyPr/>
          <a:lstStyle/>
          <a:p>
            <a:fld id="{2525ACF6-F922-455B-A3A0-5B36D5DB7489}" type="slidenum">
              <a:rPr lang="en-US" smtClean="0"/>
              <a:pPr/>
              <a:t>52</a:t>
            </a:fld>
            <a:endParaRPr lang="en-US"/>
          </a:p>
        </p:txBody>
      </p:sp>
    </p:spTree>
    <p:extLst>
      <p:ext uri="{BB962C8B-B14F-4D97-AF65-F5344CB8AC3E}">
        <p14:creationId xmlns:p14="http://schemas.microsoft.com/office/powerpoint/2010/main" xmlns="" val="1848499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Basel </a:t>
            </a:r>
            <a:r>
              <a:rPr lang="en-US" dirty="0" smtClean="0"/>
              <a:t>I</a:t>
            </a:r>
            <a:endParaRPr lang="en-US" dirty="0"/>
          </a:p>
        </p:txBody>
      </p:sp>
      <p:sp>
        <p:nvSpPr>
          <p:cNvPr id="3" name="Content Placeholder 2"/>
          <p:cNvSpPr>
            <a:spLocks noGrp="1"/>
          </p:cNvSpPr>
          <p:nvPr>
            <p:ph idx="1"/>
          </p:nvPr>
        </p:nvSpPr>
        <p:spPr/>
        <p:txBody>
          <a:bodyPr>
            <a:normAutofit lnSpcReduction="10000"/>
          </a:bodyPr>
          <a:lstStyle/>
          <a:p>
            <a:r>
              <a:rPr lang="en-US" b="1" dirty="0"/>
              <a:t>Basel I</a:t>
            </a:r>
            <a:r>
              <a:rPr lang="en-US" dirty="0"/>
              <a:t> is the round of deliberations by central bankers from around the world, and in </a:t>
            </a:r>
            <a:r>
              <a:rPr lang="en-US" dirty="0" smtClean="0"/>
              <a:t>1988. </a:t>
            </a:r>
          </a:p>
          <a:p>
            <a:r>
              <a:rPr lang="en-US" dirty="0" smtClean="0"/>
              <a:t>The</a:t>
            </a:r>
            <a:r>
              <a:rPr lang="en-US" dirty="0"/>
              <a:t> Basel Committee on Banking Supervision (BCBS) in Basel, Switzerland, published a set of minimum capital requirements for banks. </a:t>
            </a:r>
            <a:endParaRPr lang="en-US" dirty="0" smtClean="0"/>
          </a:p>
          <a:p>
            <a:r>
              <a:rPr lang="en-US" dirty="0" smtClean="0"/>
              <a:t>This </a:t>
            </a:r>
            <a:r>
              <a:rPr lang="en-US" dirty="0"/>
              <a:t>is also known as the 1988 Basel Accord, and was enforced by law in the Group of Ten (G-10) countries in 1992 . </a:t>
            </a:r>
          </a:p>
        </p:txBody>
      </p:sp>
      <p:sp>
        <p:nvSpPr>
          <p:cNvPr id="4" name="Slide Number Placeholder 3"/>
          <p:cNvSpPr>
            <a:spLocks noGrp="1"/>
          </p:cNvSpPr>
          <p:nvPr>
            <p:ph type="sldNum" sz="quarter" idx="12"/>
          </p:nvPr>
        </p:nvSpPr>
        <p:spPr/>
        <p:txBody>
          <a:bodyPr/>
          <a:lstStyle/>
          <a:p>
            <a:fld id="{2525ACF6-F922-455B-A3A0-5B36D5DB7489}" type="slidenum">
              <a:rPr lang="en-US" smtClean="0"/>
              <a:pPr/>
              <a:t>53</a:t>
            </a:fld>
            <a:endParaRPr lang="en-US"/>
          </a:p>
        </p:txBody>
      </p:sp>
    </p:spTree>
    <p:extLst>
      <p:ext uri="{BB962C8B-B14F-4D97-AF65-F5344CB8AC3E}">
        <p14:creationId xmlns:p14="http://schemas.microsoft.com/office/powerpoint/2010/main" xmlns="" val="106164327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Basel </a:t>
            </a:r>
            <a:r>
              <a:rPr lang="en-US" dirty="0" smtClean="0"/>
              <a:t>I (Contd.)</a:t>
            </a:r>
            <a:endParaRPr lang="en-US" dirty="0"/>
          </a:p>
        </p:txBody>
      </p:sp>
      <p:sp>
        <p:nvSpPr>
          <p:cNvPr id="3" name="Content Placeholder 2"/>
          <p:cNvSpPr>
            <a:spLocks noGrp="1"/>
          </p:cNvSpPr>
          <p:nvPr>
            <p:ph idx="1"/>
          </p:nvPr>
        </p:nvSpPr>
        <p:spPr/>
        <p:txBody>
          <a:bodyPr>
            <a:normAutofit lnSpcReduction="10000"/>
          </a:bodyPr>
          <a:lstStyle/>
          <a:p>
            <a:r>
              <a:rPr lang="en-US" dirty="0"/>
              <a:t>Basel I is now widely viewed as </a:t>
            </a:r>
            <a:r>
              <a:rPr lang="en-US" dirty="0" smtClean="0"/>
              <a:t>outmoded.</a:t>
            </a:r>
          </a:p>
          <a:p>
            <a:r>
              <a:rPr lang="en-US" dirty="0" smtClean="0"/>
              <a:t>The </a:t>
            </a:r>
            <a:r>
              <a:rPr lang="en-US" dirty="0"/>
              <a:t>world has changed as financial conglomerates, financial innovation and risk management have developed, and a more comprehensive set of guidelines, known as Basel II, are in the process of implementation by several countries. </a:t>
            </a:r>
            <a:endParaRPr lang="en-US" dirty="0" smtClean="0"/>
          </a:p>
          <a:p>
            <a:r>
              <a:rPr lang="en-US" dirty="0" smtClean="0"/>
              <a:t>Basel </a:t>
            </a:r>
            <a:r>
              <a:rPr lang="en-US" dirty="0"/>
              <a:t>III was developed in response to the financial crisis.</a:t>
            </a:r>
          </a:p>
          <a:p>
            <a:endParaRPr lang="en-US" dirty="0"/>
          </a:p>
        </p:txBody>
      </p:sp>
      <p:sp>
        <p:nvSpPr>
          <p:cNvPr id="4" name="Slide Number Placeholder 3"/>
          <p:cNvSpPr>
            <a:spLocks noGrp="1"/>
          </p:cNvSpPr>
          <p:nvPr>
            <p:ph type="sldNum" sz="quarter" idx="12"/>
          </p:nvPr>
        </p:nvSpPr>
        <p:spPr/>
        <p:txBody>
          <a:bodyPr/>
          <a:lstStyle/>
          <a:p>
            <a:fld id="{2525ACF6-F922-455B-A3A0-5B36D5DB7489}" type="slidenum">
              <a:rPr lang="en-US" smtClean="0"/>
              <a:pPr/>
              <a:t>54</a:t>
            </a:fld>
            <a:endParaRPr lang="en-US"/>
          </a:p>
        </p:txBody>
      </p:sp>
    </p:spTree>
    <p:extLst>
      <p:ext uri="{BB962C8B-B14F-4D97-AF65-F5344CB8AC3E}">
        <p14:creationId xmlns:p14="http://schemas.microsoft.com/office/powerpoint/2010/main" xmlns="" val="5300905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Background</a:t>
            </a:r>
            <a:endParaRPr lang="en-US" dirty="0"/>
          </a:p>
        </p:txBody>
      </p:sp>
      <p:sp>
        <p:nvSpPr>
          <p:cNvPr id="3" name="Content Placeholder 2"/>
          <p:cNvSpPr>
            <a:spLocks noGrp="1"/>
          </p:cNvSpPr>
          <p:nvPr>
            <p:ph idx="1"/>
          </p:nvPr>
        </p:nvSpPr>
        <p:spPr/>
        <p:txBody>
          <a:bodyPr>
            <a:normAutofit/>
          </a:bodyPr>
          <a:lstStyle/>
          <a:p>
            <a:r>
              <a:rPr lang="en-US" dirty="0"/>
              <a:t>The Committee was formed in response to the messy liquidation of a Cologne-based bank (</a:t>
            </a:r>
            <a:r>
              <a:rPr lang="en-US" dirty="0" err="1"/>
              <a:t>Herstatt</a:t>
            </a:r>
            <a:r>
              <a:rPr lang="en-US" dirty="0"/>
              <a:t> Bank) in 1974. </a:t>
            </a:r>
            <a:endParaRPr lang="en-US" dirty="0" smtClean="0"/>
          </a:p>
          <a:p>
            <a:r>
              <a:rPr lang="en-US" dirty="0" smtClean="0"/>
              <a:t>On </a:t>
            </a:r>
            <a:r>
              <a:rPr lang="en-US" dirty="0"/>
              <a:t>26 June 1974, a number of banks had released Deutsche Mark (German Mark) to the </a:t>
            </a:r>
            <a:r>
              <a:rPr lang="en-US" dirty="0" err="1"/>
              <a:t>Herstatt</a:t>
            </a:r>
            <a:r>
              <a:rPr lang="en-US" dirty="0"/>
              <a:t> Bank in exchange for dollar payments deliverable in New York. </a:t>
            </a:r>
          </a:p>
        </p:txBody>
      </p:sp>
      <p:sp>
        <p:nvSpPr>
          <p:cNvPr id="4" name="Slide Number Placeholder 3"/>
          <p:cNvSpPr>
            <a:spLocks noGrp="1"/>
          </p:cNvSpPr>
          <p:nvPr>
            <p:ph type="sldNum" sz="quarter" idx="12"/>
          </p:nvPr>
        </p:nvSpPr>
        <p:spPr/>
        <p:txBody>
          <a:bodyPr/>
          <a:lstStyle/>
          <a:p>
            <a:fld id="{2525ACF6-F922-455B-A3A0-5B36D5DB7489}" type="slidenum">
              <a:rPr lang="en-US" smtClean="0"/>
              <a:pPr/>
              <a:t>55</a:t>
            </a:fld>
            <a:endParaRPr lang="en-US"/>
          </a:p>
        </p:txBody>
      </p:sp>
    </p:spTree>
    <p:extLst>
      <p:ext uri="{BB962C8B-B14F-4D97-AF65-F5344CB8AC3E}">
        <p14:creationId xmlns:p14="http://schemas.microsoft.com/office/powerpoint/2010/main" xmlns="" val="68750538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Main </a:t>
            </a:r>
            <a:r>
              <a:rPr lang="en-US" dirty="0" smtClean="0"/>
              <a:t>framework</a:t>
            </a:r>
            <a:endParaRPr lang="en-US" dirty="0"/>
          </a:p>
        </p:txBody>
      </p:sp>
      <p:sp>
        <p:nvSpPr>
          <p:cNvPr id="3" name="Content Placeholder 2"/>
          <p:cNvSpPr>
            <a:spLocks noGrp="1"/>
          </p:cNvSpPr>
          <p:nvPr>
            <p:ph idx="1"/>
          </p:nvPr>
        </p:nvSpPr>
        <p:spPr>
          <a:xfrm>
            <a:off x="457200" y="1600200"/>
            <a:ext cx="8229600" cy="4953000"/>
          </a:xfrm>
        </p:spPr>
        <p:txBody>
          <a:bodyPr>
            <a:normAutofit/>
          </a:bodyPr>
          <a:lstStyle/>
          <a:p>
            <a:r>
              <a:rPr lang="en-US" dirty="0"/>
              <a:t>Basel I, that is, the 1988 Basel Accord, is primarily focused on credit risk and appropriate Risk Weighting of Assets</a:t>
            </a:r>
            <a:r>
              <a:rPr lang="en-US" dirty="0" smtClean="0"/>
              <a:t>.</a:t>
            </a:r>
          </a:p>
          <a:p>
            <a:r>
              <a:rPr lang="en-US" dirty="0" smtClean="0"/>
              <a:t> </a:t>
            </a:r>
            <a:endParaRPr lang="en-US" dirty="0"/>
          </a:p>
        </p:txBody>
      </p:sp>
      <p:sp>
        <p:nvSpPr>
          <p:cNvPr id="4" name="Slide Number Placeholder 3"/>
          <p:cNvSpPr>
            <a:spLocks noGrp="1"/>
          </p:cNvSpPr>
          <p:nvPr>
            <p:ph type="sldNum" sz="quarter" idx="12"/>
          </p:nvPr>
        </p:nvSpPr>
        <p:spPr/>
        <p:txBody>
          <a:bodyPr/>
          <a:lstStyle/>
          <a:p>
            <a:fld id="{2525ACF6-F922-455B-A3A0-5B36D5DB7489}" type="slidenum">
              <a:rPr lang="en-US" smtClean="0"/>
              <a:pPr/>
              <a:t>56</a:t>
            </a:fld>
            <a:endParaRPr lang="en-US"/>
          </a:p>
        </p:txBody>
      </p:sp>
    </p:spTree>
    <p:extLst>
      <p:ext uri="{BB962C8B-B14F-4D97-AF65-F5344CB8AC3E}">
        <p14:creationId xmlns:p14="http://schemas.microsoft.com/office/powerpoint/2010/main" xmlns="" val="115939868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67000"/>
            <a:ext cx="8229600" cy="1143000"/>
          </a:xfrm>
        </p:spPr>
        <p:txBody>
          <a:bodyPr/>
          <a:lstStyle/>
          <a:p>
            <a:r>
              <a:rPr lang="en-US" dirty="0" smtClean="0"/>
              <a:t>THANK YOU</a:t>
            </a:r>
            <a:endParaRPr lang="en-US" dirty="0"/>
          </a:p>
        </p:txBody>
      </p:sp>
    </p:spTree>
    <p:extLst>
      <p:ext uri="{BB962C8B-B14F-4D97-AF65-F5344CB8AC3E}">
        <p14:creationId xmlns:p14="http://schemas.microsoft.com/office/powerpoint/2010/main" xmlns="" val="384093948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144</TotalTime>
  <Words>2409</Words>
  <Application>Microsoft Office PowerPoint</Application>
  <PresentationFormat>On-screen Show (4:3)</PresentationFormat>
  <Paragraphs>312</Paragraphs>
  <Slides>57</Slides>
  <Notes>13</Notes>
  <HiddenSlides>0</HiddenSlides>
  <MMClips>0</MMClip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Office Theme</vt:lpstr>
      <vt:lpstr>MBF-705 LEGAL AND REGULATORY ASPECTS OF BANKING SUPERVISION</vt:lpstr>
      <vt:lpstr>Revision session 1</vt:lpstr>
      <vt:lpstr>SECTION 1</vt:lpstr>
      <vt:lpstr>Why and How Should Banks Be Regulated?</vt:lpstr>
      <vt:lpstr>Why and How Should Banks Be Regulated? (Contd.)</vt:lpstr>
      <vt:lpstr>Why and How Should Banks Be Regulated? (Contd.)</vt:lpstr>
      <vt:lpstr>How a Bank earns Profit?</vt:lpstr>
      <vt:lpstr>How a Bank earns Profit? (Contd.)</vt:lpstr>
      <vt:lpstr>Safety and Soundness</vt:lpstr>
      <vt:lpstr>CAMELS</vt:lpstr>
      <vt:lpstr>What are Banking Regulations?</vt:lpstr>
      <vt:lpstr>Key Objectives of Bank Regulation</vt:lpstr>
      <vt:lpstr>Bank</vt:lpstr>
      <vt:lpstr>Potential problems in Bank</vt:lpstr>
      <vt:lpstr>Criticality of Banking system</vt:lpstr>
      <vt:lpstr>Investment Banks</vt:lpstr>
      <vt:lpstr>Institutional investors</vt:lpstr>
      <vt:lpstr>Banking CRISIS</vt:lpstr>
      <vt:lpstr>Sub-prime mortgage – What’s that?</vt:lpstr>
      <vt:lpstr>Sub-prime mortgage (Contd.)</vt:lpstr>
      <vt:lpstr>Evolution of home mortgage </vt:lpstr>
      <vt:lpstr>New Model of mortgage lending</vt:lpstr>
      <vt:lpstr>New Model of mortgage lending (Contd.)</vt:lpstr>
      <vt:lpstr>Further evolution</vt:lpstr>
      <vt:lpstr>Big assumptions</vt:lpstr>
      <vt:lpstr>Big Assumptions (Contd.)</vt:lpstr>
      <vt:lpstr>Big Assumptions (Contd.)</vt:lpstr>
      <vt:lpstr>Good days turn bad. Crisis at the door (mid 2006 onwards):</vt:lpstr>
      <vt:lpstr>Good days turn bad. Crisis at the door (mid 2006 onwards):</vt:lpstr>
      <vt:lpstr>what a mess….</vt:lpstr>
      <vt:lpstr>What a mess</vt:lpstr>
      <vt:lpstr>What a mess</vt:lpstr>
      <vt:lpstr>In Short</vt:lpstr>
      <vt:lpstr>Build up into a financial crisis…</vt:lpstr>
      <vt:lpstr>Types of Regulations</vt:lpstr>
      <vt:lpstr>Types of Regulations (Contd.)</vt:lpstr>
      <vt:lpstr>Types of Regulations (Contd.)</vt:lpstr>
      <vt:lpstr>Types of Regulations (Contd.)</vt:lpstr>
      <vt:lpstr>Types of Regulations (Contd.)</vt:lpstr>
      <vt:lpstr>Types of Regulations (Contd.)</vt:lpstr>
      <vt:lpstr>Types of Regulations (Contd.)</vt:lpstr>
      <vt:lpstr>Other Types of Regulations</vt:lpstr>
      <vt:lpstr>Other Types of Regulations(Contd.)</vt:lpstr>
      <vt:lpstr>Slide 44</vt:lpstr>
      <vt:lpstr>CAPITAL ADEQUACY</vt:lpstr>
      <vt:lpstr>CAPITAL ADEQUACY (Contd.)</vt:lpstr>
      <vt:lpstr>Regulations</vt:lpstr>
      <vt:lpstr>Regulations (Contd.)</vt:lpstr>
      <vt:lpstr>Regulations (Contd.)</vt:lpstr>
      <vt:lpstr>Regulations (Contd.)</vt:lpstr>
      <vt:lpstr>Regulations (Contd.)</vt:lpstr>
      <vt:lpstr>Slide 52</vt:lpstr>
      <vt:lpstr>Basel I</vt:lpstr>
      <vt:lpstr>Basel I (Contd.)</vt:lpstr>
      <vt:lpstr>Background</vt:lpstr>
      <vt:lpstr>Main framework</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Administrator</cp:lastModifiedBy>
  <cp:revision>9</cp:revision>
  <dcterms:created xsi:type="dcterms:W3CDTF">2013-12-04T06:40:09Z</dcterms:created>
  <dcterms:modified xsi:type="dcterms:W3CDTF">2013-12-04T09:08:35Z</dcterms:modified>
</cp:coreProperties>
</file>