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ink/ink1.xml" ContentType="application/inkml+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9"/>
  </p:notesMasterIdLst>
  <p:sldIdLst>
    <p:sldId id="302" r:id="rId2"/>
    <p:sldId id="303" r:id="rId3"/>
    <p:sldId id="320" r:id="rId4"/>
    <p:sldId id="294" r:id="rId5"/>
    <p:sldId id="305" r:id="rId6"/>
    <p:sldId id="295" r:id="rId7"/>
    <p:sldId id="296" r:id="rId8"/>
    <p:sldId id="297" r:id="rId9"/>
    <p:sldId id="298" r:id="rId10"/>
    <p:sldId id="306" r:id="rId11"/>
    <p:sldId id="317" r:id="rId12"/>
    <p:sldId id="299" r:id="rId13"/>
    <p:sldId id="318" r:id="rId14"/>
    <p:sldId id="300" r:id="rId15"/>
    <p:sldId id="301" r:id="rId16"/>
    <p:sldId id="257" r:id="rId17"/>
    <p:sldId id="264" r:id="rId18"/>
    <p:sldId id="265" r:id="rId19"/>
    <p:sldId id="307" r:id="rId20"/>
    <p:sldId id="266" r:id="rId21"/>
    <p:sldId id="308" r:id="rId22"/>
    <p:sldId id="267" r:id="rId23"/>
    <p:sldId id="309" r:id="rId24"/>
    <p:sldId id="268" r:id="rId25"/>
    <p:sldId id="310" r:id="rId26"/>
    <p:sldId id="269" r:id="rId27"/>
    <p:sldId id="311" r:id="rId28"/>
    <p:sldId id="312" r:id="rId29"/>
    <p:sldId id="270" r:id="rId30"/>
    <p:sldId id="313" r:id="rId31"/>
    <p:sldId id="258" r:id="rId32"/>
    <p:sldId id="259" r:id="rId33"/>
    <p:sldId id="263" r:id="rId34"/>
    <p:sldId id="314" r:id="rId35"/>
    <p:sldId id="271" r:id="rId36"/>
    <p:sldId id="315" r:id="rId37"/>
    <p:sldId id="272" r:id="rId38"/>
    <p:sldId id="316" r:id="rId39"/>
    <p:sldId id="273" r:id="rId40"/>
    <p:sldId id="275" r:id="rId41"/>
    <p:sldId id="289" r:id="rId42"/>
    <p:sldId id="274" r:id="rId43"/>
    <p:sldId id="276" r:id="rId44"/>
    <p:sldId id="277" r:id="rId45"/>
    <p:sldId id="278" r:id="rId46"/>
    <p:sldId id="279" r:id="rId47"/>
    <p:sldId id="280" r:id="rId48"/>
    <p:sldId id="281" r:id="rId49"/>
    <p:sldId id="282" r:id="rId50"/>
    <p:sldId id="283" r:id="rId51"/>
    <p:sldId id="284" r:id="rId52"/>
    <p:sldId id="285" r:id="rId53"/>
    <p:sldId id="286" r:id="rId54"/>
    <p:sldId id="290" r:id="rId55"/>
    <p:sldId id="287" r:id="rId56"/>
    <p:sldId id="319" r:id="rId57"/>
    <p:sldId id="304"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25T07:49:45.8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EE3004-15C0-4C3B-A4F5-71F3BCBA426B}" type="datetimeFigureOut">
              <a:rPr lang="en-US" smtClean="0"/>
              <a:pPr/>
              <a:t>11/28/2013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6CE2CB-5045-47E4-A9E2-E0C8558838B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8545226-7C38-4CE5-9605-9F6E5B529190}" type="datetime1">
              <a:rPr lang="en-US" smtClean="0"/>
              <a:pPr/>
              <a:t>11/28/2013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AC7434-AE2F-41A4-88CE-087084D4463A}" type="slidenum">
              <a:rPr lang="en-US" smtClean="0"/>
              <a:pPr/>
              <a:t>‹#›</a:t>
            </a:fld>
            <a:endParaRPr lang="en-US"/>
          </a:p>
        </p:txBody>
      </p:sp>
    </p:spTree>
    <p:extLst>
      <p:ext uri="{BB962C8B-B14F-4D97-AF65-F5344CB8AC3E}">
        <p14:creationId xmlns="" xmlns:p14="http://schemas.microsoft.com/office/powerpoint/2010/main" val="2703839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66E215-20EC-43BC-B38E-88195C81F926}" type="datetime1">
              <a:rPr lang="en-US" smtClean="0"/>
              <a:pPr/>
              <a:t>11/28/2013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AC7434-AE2F-41A4-88CE-087084D4463A}" type="slidenum">
              <a:rPr lang="en-US" smtClean="0"/>
              <a:pPr/>
              <a:t>‹#›</a:t>
            </a:fld>
            <a:endParaRPr lang="en-US"/>
          </a:p>
        </p:txBody>
      </p:sp>
    </p:spTree>
    <p:extLst>
      <p:ext uri="{BB962C8B-B14F-4D97-AF65-F5344CB8AC3E}">
        <p14:creationId xmlns="" xmlns:p14="http://schemas.microsoft.com/office/powerpoint/2010/main" val="1110024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DB09FC-CC75-4491-AEE3-C5D8F74AFFFB}" type="datetime1">
              <a:rPr lang="en-US" smtClean="0"/>
              <a:pPr/>
              <a:t>11/28/2013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AC7434-AE2F-41A4-88CE-087084D4463A}" type="slidenum">
              <a:rPr lang="en-US" smtClean="0"/>
              <a:pPr/>
              <a:t>‹#›</a:t>
            </a:fld>
            <a:endParaRPr lang="en-US"/>
          </a:p>
        </p:txBody>
      </p:sp>
    </p:spTree>
    <p:extLst>
      <p:ext uri="{BB962C8B-B14F-4D97-AF65-F5344CB8AC3E}">
        <p14:creationId xmlns="" xmlns:p14="http://schemas.microsoft.com/office/powerpoint/2010/main" val="3102121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F7EFF5F-35FE-4F80-9DC0-DDA36EADC5F9}" type="datetime1">
              <a:rPr lang="en-US" smtClean="0"/>
              <a:pPr/>
              <a:t>11/28/2013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AC7434-AE2F-41A4-88CE-087084D4463A}" type="slidenum">
              <a:rPr lang="en-US" smtClean="0"/>
              <a:pPr/>
              <a:t>‹#›</a:t>
            </a:fld>
            <a:endParaRPr lang="en-US"/>
          </a:p>
        </p:txBody>
      </p:sp>
    </p:spTree>
    <p:extLst>
      <p:ext uri="{BB962C8B-B14F-4D97-AF65-F5344CB8AC3E}">
        <p14:creationId xmlns="" xmlns:p14="http://schemas.microsoft.com/office/powerpoint/2010/main" val="92570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B976AC-04F7-440C-8F84-9BA433E7330F}" type="datetime1">
              <a:rPr lang="en-US" smtClean="0"/>
              <a:pPr/>
              <a:t>11/28/2013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AC7434-AE2F-41A4-88CE-087084D4463A}" type="slidenum">
              <a:rPr lang="en-US" smtClean="0"/>
              <a:pPr/>
              <a:t>‹#›</a:t>
            </a:fld>
            <a:endParaRPr lang="en-US"/>
          </a:p>
        </p:txBody>
      </p:sp>
    </p:spTree>
    <p:extLst>
      <p:ext uri="{BB962C8B-B14F-4D97-AF65-F5344CB8AC3E}">
        <p14:creationId xmlns="" xmlns:p14="http://schemas.microsoft.com/office/powerpoint/2010/main" val="2266166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C00EBB-7D84-42FE-BD15-BA62FA588372}" type="datetime1">
              <a:rPr lang="en-US" smtClean="0"/>
              <a:pPr/>
              <a:t>11/28/2013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AC7434-AE2F-41A4-88CE-087084D4463A}" type="slidenum">
              <a:rPr lang="en-US" smtClean="0"/>
              <a:pPr/>
              <a:t>‹#›</a:t>
            </a:fld>
            <a:endParaRPr lang="en-US"/>
          </a:p>
        </p:txBody>
      </p:sp>
    </p:spTree>
    <p:extLst>
      <p:ext uri="{BB962C8B-B14F-4D97-AF65-F5344CB8AC3E}">
        <p14:creationId xmlns="" xmlns:p14="http://schemas.microsoft.com/office/powerpoint/2010/main" val="2655018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5A80F6-DAE5-4F04-A24C-B63A7D042C35}" type="datetime1">
              <a:rPr lang="en-US" smtClean="0"/>
              <a:pPr/>
              <a:t>11/28/2013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AC7434-AE2F-41A4-88CE-087084D4463A}" type="slidenum">
              <a:rPr lang="en-US" smtClean="0"/>
              <a:pPr/>
              <a:t>‹#›</a:t>
            </a:fld>
            <a:endParaRPr lang="en-US"/>
          </a:p>
        </p:txBody>
      </p:sp>
    </p:spTree>
    <p:extLst>
      <p:ext uri="{BB962C8B-B14F-4D97-AF65-F5344CB8AC3E}">
        <p14:creationId xmlns="" xmlns:p14="http://schemas.microsoft.com/office/powerpoint/2010/main" val="459574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18D238-32AE-4CF4-9DBB-09EB423E2FF3}" type="datetime1">
              <a:rPr lang="en-US" smtClean="0"/>
              <a:pPr/>
              <a:t>11/28/2013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AC7434-AE2F-41A4-88CE-087084D4463A}" type="slidenum">
              <a:rPr lang="en-US" smtClean="0"/>
              <a:pPr/>
              <a:t>‹#›</a:t>
            </a:fld>
            <a:endParaRPr lang="en-US"/>
          </a:p>
        </p:txBody>
      </p:sp>
    </p:spTree>
    <p:extLst>
      <p:ext uri="{BB962C8B-B14F-4D97-AF65-F5344CB8AC3E}">
        <p14:creationId xmlns="" xmlns:p14="http://schemas.microsoft.com/office/powerpoint/2010/main" val="2655737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564D2B-C9BE-49C3-9993-1DA2CD98B9D9}" type="datetime1">
              <a:rPr lang="en-US" smtClean="0"/>
              <a:pPr/>
              <a:t>11/28/2013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AC7434-AE2F-41A4-88CE-087084D4463A}" type="slidenum">
              <a:rPr lang="en-US" smtClean="0"/>
              <a:pPr/>
              <a:t>‹#›</a:t>
            </a:fld>
            <a:endParaRPr lang="en-US"/>
          </a:p>
        </p:txBody>
      </p:sp>
    </p:spTree>
    <p:extLst>
      <p:ext uri="{BB962C8B-B14F-4D97-AF65-F5344CB8AC3E}">
        <p14:creationId xmlns="" xmlns:p14="http://schemas.microsoft.com/office/powerpoint/2010/main" val="3130359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3806E4-C924-4654-91D4-8EF7A1E395D4}" type="datetime1">
              <a:rPr lang="en-US" smtClean="0"/>
              <a:pPr/>
              <a:t>11/28/2013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AC7434-AE2F-41A4-88CE-087084D4463A}" type="slidenum">
              <a:rPr lang="en-US" smtClean="0"/>
              <a:pPr/>
              <a:t>‹#›</a:t>
            </a:fld>
            <a:endParaRPr lang="en-US"/>
          </a:p>
        </p:txBody>
      </p:sp>
    </p:spTree>
    <p:extLst>
      <p:ext uri="{BB962C8B-B14F-4D97-AF65-F5344CB8AC3E}">
        <p14:creationId xmlns="" xmlns:p14="http://schemas.microsoft.com/office/powerpoint/2010/main" val="1457917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5926B1-8EA1-4E85-A7CD-98A78ACD1950}" type="datetime1">
              <a:rPr lang="en-US" smtClean="0"/>
              <a:pPr/>
              <a:t>11/28/2013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AC7434-AE2F-41A4-88CE-087084D4463A}" type="slidenum">
              <a:rPr lang="en-US" smtClean="0"/>
              <a:pPr/>
              <a:t>‹#›</a:t>
            </a:fld>
            <a:endParaRPr lang="en-US"/>
          </a:p>
        </p:txBody>
      </p:sp>
    </p:spTree>
    <p:extLst>
      <p:ext uri="{BB962C8B-B14F-4D97-AF65-F5344CB8AC3E}">
        <p14:creationId xmlns="" xmlns:p14="http://schemas.microsoft.com/office/powerpoint/2010/main" val="3895956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EE41F3-FDA4-4D88-ADCC-25AA3899CEC7}" type="datetime1">
              <a:rPr lang="en-US" smtClean="0"/>
              <a:pPr/>
              <a:t>11/28/2013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AC7434-AE2F-41A4-88CE-087084D4463A}" type="slidenum">
              <a:rPr lang="en-US" smtClean="0"/>
              <a:pPr/>
              <a:t>‹#›</a:t>
            </a:fld>
            <a:endParaRPr lang="en-US"/>
          </a:p>
        </p:txBody>
      </p:sp>
    </p:spTree>
    <p:extLst>
      <p:ext uri="{BB962C8B-B14F-4D97-AF65-F5344CB8AC3E}">
        <p14:creationId xmlns="" xmlns:p14="http://schemas.microsoft.com/office/powerpoint/2010/main" val="427550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400800" y="468868"/>
            <a:ext cx="1752600" cy="369332"/>
          </a:xfrm>
          <a:prstGeom prst="rect">
            <a:avLst/>
          </a:prstGeom>
          <a:noFill/>
        </p:spPr>
        <p:txBody>
          <a:bodyPr wrap="square" rtlCol="0">
            <a:spAutoFit/>
          </a:bodyPr>
          <a:lstStyle/>
          <a:p>
            <a:r>
              <a:rPr lang="en-US" dirty="0" smtClean="0"/>
              <a:t>Session: TEN</a:t>
            </a:r>
            <a:endParaRPr lang="en-US" dirty="0"/>
          </a:p>
        </p:txBody>
      </p:sp>
      <mc:AlternateContent xmlns:mc="http://schemas.openxmlformats.org/markup-compatibility/2006">
        <mc:Choice xmlns:p14="http://schemas.microsoft.com/office/powerpoint/2010/main" xmlns="" Requires="p14">
          <p:contentPart p14:bwMode="auto" r:id="rId2">
            <p14:nvContentPartPr>
              <p14:cNvPr id="1026" name="Ink 2"/>
              <p14:cNvContentPartPr>
                <a14:cpLocks xmlns:a14="http://schemas.microsoft.com/office/drawing/2010/main" noRot="1" noChangeAspect="1" noEditPoints="1" noChangeArrowheads="1" noChangeShapeType="1"/>
              </p14:cNvContentPartPr>
              <p14:nvPr/>
            </p14:nvContentPartPr>
            <p14:xfrm>
              <a:off x="38695313" y="3478213"/>
              <a:ext cx="0" cy="0"/>
            </p14:xfrm>
          </p:contentPart>
        </mc:Choice>
        <mc:Fallback>
          <p:pic>
            <p:nvPicPr>
              <p:cNvPr id="1026" name="Ink 2"/>
              <p:cNvPicPr>
                <a:picLocks noRot="1" noChangeAspect="1" noEditPoints="1" noChangeArrowheads="1" noChangeShapeType="1"/>
              </p:cNvPicPr>
              <p:nvPr/>
            </p:nvPicPr>
            <p:blipFill>
              <a:blip r:embed="rId3"/>
              <a:stretch>
                <a:fillRect/>
              </a:stretch>
            </p:blipFill>
            <p:spPr>
              <a:xfrm>
                <a:off x="38695313" y="3478213"/>
                <a:ext cx="0" cy="0"/>
              </a:xfrm>
              <a:prstGeom prst="rect">
                <a:avLst/>
              </a:prstGeom>
            </p:spPr>
          </p:pic>
        </mc:Fallback>
      </mc:AlternateContent>
    </p:spTree>
    <p:extLst>
      <p:ext uri="{BB962C8B-B14F-4D97-AF65-F5344CB8AC3E}">
        <p14:creationId xmlns:p14="http://schemas.microsoft.com/office/powerpoint/2010/main" xmlns="" val="42435770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r>
              <a:rPr lang="en-US" dirty="0"/>
              <a:t>of </a:t>
            </a:r>
            <a:r>
              <a:rPr lang="en-US" dirty="0" smtClean="0"/>
              <a:t>previous session</a:t>
            </a:r>
            <a:endParaRPr lang="en-US" dirty="0"/>
          </a:p>
        </p:txBody>
      </p:sp>
      <p:sp>
        <p:nvSpPr>
          <p:cNvPr id="3" name="Content Placeholder 2"/>
          <p:cNvSpPr>
            <a:spLocks noGrp="1"/>
          </p:cNvSpPr>
          <p:nvPr>
            <p:ph idx="1"/>
          </p:nvPr>
        </p:nvSpPr>
        <p:spPr/>
        <p:txBody>
          <a:bodyPr>
            <a:normAutofit fontScale="85000" lnSpcReduction="20000"/>
          </a:bodyPr>
          <a:lstStyle/>
          <a:p>
            <a:r>
              <a:rPr lang="en-US" dirty="0"/>
              <a:t>Institutional Approaches to Banking </a:t>
            </a:r>
            <a:r>
              <a:rPr lang="en-US" dirty="0" smtClean="0"/>
              <a:t>Regulation</a:t>
            </a:r>
          </a:p>
          <a:p>
            <a:pPr lvl="1"/>
            <a:r>
              <a:rPr lang="en-US" dirty="0" smtClean="0"/>
              <a:t>Introduction</a:t>
            </a:r>
          </a:p>
          <a:p>
            <a:pPr lvl="1"/>
            <a:r>
              <a:rPr lang="en-US" dirty="0" smtClean="0"/>
              <a:t>Background</a:t>
            </a:r>
          </a:p>
          <a:p>
            <a:r>
              <a:rPr lang="en-US" dirty="0" smtClean="0"/>
              <a:t>Policy Goals of Regulations</a:t>
            </a:r>
          </a:p>
          <a:p>
            <a:r>
              <a:rPr lang="en-US" dirty="0" smtClean="0"/>
              <a:t>Safety and Soundness of Financial Institutions</a:t>
            </a:r>
          </a:p>
          <a:p>
            <a:r>
              <a:rPr lang="en-US" dirty="0" smtClean="0"/>
              <a:t>Mitigation of systematic risk</a:t>
            </a:r>
          </a:p>
          <a:p>
            <a:r>
              <a:rPr lang="en-US" dirty="0" smtClean="0"/>
              <a:t>Fairness and efficiency of markets</a:t>
            </a:r>
          </a:p>
          <a:p>
            <a:r>
              <a:rPr lang="en-US" dirty="0" smtClean="0"/>
              <a:t>Protection of Customers and investors</a:t>
            </a:r>
          </a:p>
          <a:p>
            <a:r>
              <a:rPr lang="en-US" dirty="0" smtClean="0"/>
              <a:t>The four Approaches to Financial supervision</a:t>
            </a:r>
          </a:p>
          <a:p>
            <a:pPr lvl="1"/>
            <a:r>
              <a:rPr lang="en-US" dirty="0" smtClean="0"/>
              <a:t>The institutional Approach</a:t>
            </a:r>
          </a:p>
          <a:p>
            <a:pPr lvl="2"/>
            <a:r>
              <a:rPr lang="en-US" dirty="0" smtClean="0"/>
              <a:t>Case Example-- CHINA</a:t>
            </a:r>
          </a:p>
          <a:p>
            <a:pPr lvl="1"/>
            <a:endParaRPr lang="en-US" dirty="0" smtClean="0"/>
          </a:p>
          <a:p>
            <a:endParaRPr lang="en-US" dirty="0" smtClean="0"/>
          </a:p>
          <a:p>
            <a:endParaRPr lang="en-US" dirty="0" smtClean="0"/>
          </a:p>
          <a:p>
            <a:pPr lvl="1"/>
            <a:endParaRPr lang="en-US" dirty="0" smtClean="0"/>
          </a:p>
          <a:p>
            <a:pPr lvl="1"/>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2</a:t>
            </a:fld>
            <a:endParaRPr lang="en-US"/>
          </a:p>
        </p:txBody>
      </p:sp>
    </p:spTree>
    <p:extLst>
      <p:ext uri="{BB962C8B-B14F-4D97-AF65-F5344CB8AC3E}">
        <p14:creationId xmlns:p14="http://schemas.microsoft.com/office/powerpoint/2010/main" xmlns="" val="36556616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Agenda </a:t>
            </a:r>
            <a:r>
              <a:rPr lang="en-US" dirty="0"/>
              <a:t>of </a:t>
            </a:r>
            <a:r>
              <a:rPr lang="en-US" dirty="0" smtClean="0"/>
              <a:t>this session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four Approaches to Financial supervision</a:t>
            </a:r>
          </a:p>
          <a:p>
            <a:pPr lvl="1"/>
            <a:r>
              <a:rPr lang="en-US" dirty="0" smtClean="0"/>
              <a:t>The Functional Approach</a:t>
            </a:r>
          </a:p>
          <a:p>
            <a:pPr lvl="2"/>
            <a:r>
              <a:rPr lang="en-US" dirty="0" smtClean="0"/>
              <a:t>CASE Example FRANCE</a:t>
            </a:r>
          </a:p>
          <a:p>
            <a:pPr lvl="1"/>
            <a:r>
              <a:rPr lang="en-US" dirty="0" smtClean="0"/>
              <a:t>The integrated Approach</a:t>
            </a:r>
          </a:p>
          <a:p>
            <a:pPr lvl="2"/>
            <a:r>
              <a:rPr lang="en-US" dirty="0" smtClean="0"/>
              <a:t>CASE Example UNITED KINGDOM</a:t>
            </a:r>
          </a:p>
          <a:p>
            <a:pPr lvl="1"/>
            <a:r>
              <a:rPr lang="en-US" dirty="0" smtClean="0"/>
              <a:t>The Twin peaks Approach</a:t>
            </a:r>
          </a:p>
          <a:p>
            <a:pPr lvl="2"/>
            <a:r>
              <a:rPr lang="en-US" dirty="0" smtClean="0"/>
              <a:t>CASE Example AUSTRALIA</a:t>
            </a:r>
          </a:p>
          <a:p>
            <a:r>
              <a:rPr lang="en-US" dirty="0" smtClean="0"/>
              <a:t>Why institutional / regulatory structure is important?</a:t>
            </a:r>
          </a:p>
          <a:p>
            <a:pPr lvl="1"/>
            <a:r>
              <a:rPr lang="en-US" dirty="0" smtClean="0"/>
              <a:t>6 Reasons</a:t>
            </a:r>
          </a:p>
          <a:p>
            <a:pPr lvl="1"/>
            <a:endParaRPr lang="en-US" dirty="0" smtClean="0"/>
          </a:p>
          <a:p>
            <a:endParaRPr lang="en-US" dirty="0" smtClean="0"/>
          </a:p>
          <a:p>
            <a:endParaRPr lang="en-US" dirty="0" smtClean="0"/>
          </a:p>
          <a:p>
            <a:pPr lvl="1"/>
            <a:endParaRPr lang="en-US" dirty="0" smtClean="0"/>
          </a:p>
          <a:p>
            <a:pPr lvl="1"/>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3</a:t>
            </a:fld>
            <a:endParaRPr lang="en-US"/>
          </a:p>
        </p:txBody>
      </p:sp>
    </p:spTree>
    <p:extLst>
      <p:ext uri="{BB962C8B-B14F-4D97-AF65-F5344CB8AC3E}">
        <p14:creationId xmlns:p14="http://schemas.microsoft.com/office/powerpoint/2010/main" xmlns="" val="36556616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 The Functional </a:t>
            </a:r>
            <a:r>
              <a:rPr lang="en-US" dirty="0" smtClean="0"/>
              <a:t>Approach</a:t>
            </a:r>
            <a:endParaRPr lang="en-US" dirty="0"/>
          </a:p>
        </p:txBody>
      </p:sp>
      <p:sp>
        <p:nvSpPr>
          <p:cNvPr id="3" name="Content Placeholder 2"/>
          <p:cNvSpPr>
            <a:spLocks noGrp="1"/>
          </p:cNvSpPr>
          <p:nvPr>
            <p:ph idx="1"/>
          </p:nvPr>
        </p:nvSpPr>
        <p:spPr/>
        <p:txBody>
          <a:bodyPr>
            <a:normAutofit/>
          </a:bodyPr>
          <a:lstStyle/>
          <a:p>
            <a:pPr marL="0" indent="0"/>
            <a:r>
              <a:rPr lang="en-US" dirty="0"/>
              <a:t>Under the Functional Approach, </a:t>
            </a:r>
            <a:r>
              <a:rPr lang="en-US" dirty="0" smtClean="0"/>
              <a:t>supervisory oversight </a:t>
            </a:r>
            <a:r>
              <a:rPr lang="en-US" dirty="0"/>
              <a:t>is determined by the </a:t>
            </a:r>
            <a:r>
              <a:rPr lang="en-US" dirty="0" smtClean="0"/>
              <a:t>business that </a:t>
            </a:r>
            <a:r>
              <a:rPr lang="en-US" dirty="0"/>
              <a:t>is being transacted by the </a:t>
            </a:r>
            <a:r>
              <a:rPr lang="en-US" dirty="0" smtClean="0"/>
              <a:t>entity, without </a:t>
            </a:r>
            <a:r>
              <a:rPr lang="en-US" dirty="0"/>
              <a:t>regard to its legal status. </a:t>
            </a:r>
            <a:endParaRPr lang="en-US" dirty="0" smtClean="0"/>
          </a:p>
          <a:p>
            <a:pPr marL="0" indent="0"/>
            <a:endParaRPr lang="en-US" dirty="0" smtClean="0"/>
          </a:p>
          <a:p>
            <a:pPr marL="0" indent="0"/>
            <a:r>
              <a:rPr lang="en-US" dirty="0" smtClean="0"/>
              <a:t>Each type of </a:t>
            </a:r>
            <a:r>
              <a:rPr lang="en-US" dirty="0"/>
              <a:t>business may have its own </a:t>
            </a:r>
            <a:r>
              <a:rPr lang="en-US" dirty="0" smtClean="0"/>
              <a:t>functional regulator</a:t>
            </a:r>
            <a:r>
              <a:rPr lang="en-US" dirty="0"/>
              <a:t>. </a:t>
            </a:r>
            <a:endParaRPr lang="en-US" dirty="0" smtClean="0"/>
          </a:p>
        </p:txBody>
      </p:sp>
      <p:sp>
        <p:nvSpPr>
          <p:cNvPr id="4" name="Slide Number Placeholder 3"/>
          <p:cNvSpPr>
            <a:spLocks noGrp="1"/>
          </p:cNvSpPr>
          <p:nvPr>
            <p:ph type="sldNum" sz="quarter" idx="12"/>
          </p:nvPr>
        </p:nvSpPr>
        <p:spPr/>
        <p:txBody>
          <a:bodyPr/>
          <a:lstStyle/>
          <a:p>
            <a:fld id="{F6AC7434-AE2F-41A4-88CE-087084D4463A}" type="slidenum">
              <a:rPr lang="en-US" smtClean="0"/>
              <a:pPr/>
              <a:t>4</a:t>
            </a:fld>
            <a:endParaRPr lang="en-US"/>
          </a:p>
        </p:txBody>
      </p:sp>
    </p:spTree>
    <p:extLst>
      <p:ext uri="{BB962C8B-B14F-4D97-AF65-F5344CB8AC3E}">
        <p14:creationId xmlns="" xmlns:p14="http://schemas.microsoft.com/office/powerpoint/2010/main" val="31762791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 The Functional Approach (Contd.)</a:t>
            </a:r>
            <a:endParaRPr lang="en-US" dirty="0"/>
          </a:p>
        </p:txBody>
      </p:sp>
      <p:sp>
        <p:nvSpPr>
          <p:cNvPr id="3" name="Content Placeholder 2"/>
          <p:cNvSpPr>
            <a:spLocks noGrp="1"/>
          </p:cNvSpPr>
          <p:nvPr>
            <p:ph idx="1"/>
          </p:nvPr>
        </p:nvSpPr>
        <p:spPr/>
        <p:txBody>
          <a:bodyPr/>
          <a:lstStyle/>
          <a:p>
            <a:r>
              <a:rPr lang="en-US" dirty="0" smtClean="0"/>
              <a:t>For example, under a “pure” Functional Approach, if a single entity were engaged in multiple businesses that included banking, securities, and insurance activities, each of those distinct lines of business would be overseen by a separate, “functional” regulator. </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 The Functional </a:t>
            </a:r>
            <a:r>
              <a:rPr lang="en-US" dirty="0" smtClean="0"/>
              <a:t>Approach (Contd.)</a:t>
            </a:r>
            <a:endParaRPr lang="en-US" dirty="0"/>
          </a:p>
        </p:txBody>
      </p:sp>
      <p:sp>
        <p:nvSpPr>
          <p:cNvPr id="3" name="Content Placeholder 2"/>
          <p:cNvSpPr>
            <a:spLocks noGrp="1"/>
          </p:cNvSpPr>
          <p:nvPr>
            <p:ph idx="1"/>
          </p:nvPr>
        </p:nvSpPr>
        <p:spPr/>
        <p:txBody>
          <a:bodyPr/>
          <a:lstStyle/>
          <a:p>
            <a:pPr marL="0" indent="0"/>
            <a:r>
              <a:rPr lang="en-US" sz="3000" dirty="0" smtClean="0"/>
              <a:t>The functional regulator would be responsible for both safety and soundness oversight of the entity and </a:t>
            </a:r>
            <a:r>
              <a:rPr lang="en-US" sz="3000" dirty="0"/>
              <a:t>business conduct regulation</a:t>
            </a:r>
            <a:r>
              <a:rPr lang="en-US" sz="3000" dirty="0" smtClean="0"/>
              <a:t>.</a:t>
            </a:r>
          </a:p>
          <a:p>
            <a:pPr marL="0" indent="0"/>
            <a:r>
              <a:rPr lang="en-US" sz="3000" dirty="0" smtClean="0"/>
              <a:t>The challenge </a:t>
            </a:r>
            <a:r>
              <a:rPr lang="en-US" sz="3000" dirty="0"/>
              <a:t>for the Functional Approach </a:t>
            </a:r>
            <a:r>
              <a:rPr lang="en-US" sz="3000" dirty="0" smtClean="0"/>
              <a:t>is that </a:t>
            </a:r>
            <a:r>
              <a:rPr lang="en-US" sz="3000" dirty="0"/>
              <a:t>activities must fall into categories </a:t>
            </a:r>
            <a:r>
              <a:rPr lang="en-US" sz="3000" dirty="0" smtClean="0"/>
              <a:t>clear enough </a:t>
            </a:r>
            <a:r>
              <a:rPr lang="en-US" sz="3000" dirty="0"/>
              <a:t>for the regulator to oversee.</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6</a:t>
            </a:fld>
            <a:endParaRPr lang="en-US"/>
          </a:p>
        </p:txBody>
      </p:sp>
    </p:spTree>
    <p:extLst>
      <p:ext uri="{BB962C8B-B14F-4D97-AF65-F5344CB8AC3E}">
        <p14:creationId xmlns="" xmlns:p14="http://schemas.microsoft.com/office/powerpoint/2010/main" val="36086883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CASE-Example-France</a:t>
            </a:r>
            <a:endParaRPr lang="en-US" dirty="0"/>
          </a:p>
        </p:txBody>
      </p:sp>
      <p:sp>
        <p:nvSpPr>
          <p:cNvPr id="3" name="Content Placeholder 2"/>
          <p:cNvSpPr>
            <a:spLocks noGrp="1"/>
          </p:cNvSpPr>
          <p:nvPr>
            <p:ph idx="1"/>
          </p:nvPr>
        </p:nvSpPr>
        <p:spPr/>
        <p:txBody>
          <a:bodyPr>
            <a:normAutofit/>
          </a:bodyPr>
          <a:lstStyle/>
          <a:p>
            <a:pPr marL="228600" indent="-228600"/>
            <a:r>
              <a:rPr lang="en-US" sz="3000" dirty="0"/>
              <a:t>France also has a regulatory </a:t>
            </a:r>
            <a:r>
              <a:rPr lang="en-US" sz="3000" dirty="0" smtClean="0"/>
              <a:t>oversight model </a:t>
            </a:r>
            <a:r>
              <a:rPr lang="en-US" sz="3000" dirty="0"/>
              <a:t>that can best be described as a </a:t>
            </a:r>
            <a:r>
              <a:rPr lang="en-US" sz="3000" dirty="0" smtClean="0"/>
              <a:t>Functional Approach</a:t>
            </a:r>
            <a:r>
              <a:rPr lang="en-US" sz="3000" dirty="0"/>
              <a:t>, although, like Italy, </a:t>
            </a:r>
            <a:r>
              <a:rPr lang="en-US" sz="3000" dirty="0" smtClean="0"/>
              <a:t>there is </a:t>
            </a:r>
            <a:r>
              <a:rPr lang="en-US" sz="3000" dirty="0"/>
              <a:t>some allocation of functions that </a:t>
            </a:r>
            <a:r>
              <a:rPr lang="en-US" sz="3000" dirty="0" smtClean="0"/>
              <a:t>closely resembles </a:t>
            </a:r>
            <a:r>
              <a:rPr lang="en-US" sz="3000" dirty="0"/>
              <a:t>the Twin Peaks </a:t>
            </a:r>
            <a:r>
              <a:rPr lang="en-US" sz="3000" dirty="0" smtClean="0"/>
              <a:t>Approach. </a:t>
            </a:r>
          </a:p>
          <a:p>
            <a:pPr marL="0" indent="0"/>
            <a:endParaRPr lang="en-US" sz="3000" dirty="0"/>
          </a:p>
          <a:p>
            <a:pPr marL="228600" indent="-228600"/>
            <a:r>
              <a:rPr lang="en-US" sz="3000" dirty="0" smtClean="0"/>
              <a:t>Financial </a:t>
            </a:r>
            <a:r>
              <a:rPr lang="en-US" sz="3000" dirty="0"/>
              <a:t>services oversight </a:t>
            </a:r>
            <a:r>
              <a:rPr lang="en-US" sz="3000" dirty="0" smtClean="0"/>
              <a:t>was reformed </a:t>
            </a:r>
            <a:r>
              <a:rPr lang="en-US" sz="3000" dirty="0"/>
              <a:t>in France in 2003 with the </a:t>
            </a:r>
            <a:r>
              <a:rPr lang="en-US" sz="3000" dirty="0" smtClean="0"/>
              <a:t>goal of </a:t>
            </a:r>
            <a:r>
              <a:rPr lang="en-US" sz="3000" dirty="0"/>
              <a:t>improving efficiency of the </a:t>
            </a:r>
            <a:r>
              <a:rPr lang="en-US" sz="3000" dirty="0" smtClean="0"/>
              <a:t>regulatory system</a:t>
            </a:r>
            <a:r>
              <a:rPr lang="en-US" sz="3000" dirty="0"/>
              <a:t>. </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7</a:t>
            </a:fld>
            <a:endParaRPr lang="en-US"/>
          </a:p>
        </p:txBody>
      </p:sp>
    </p:spTree>
    <p:extLst>
      <p:ext uri="{BB962C8B-B14F-4D97-AF65-F5344CB8AC3E}">
        <p14:creationId xmlns="" xmlns:p14="http://schemas.microsoft.com/office/powerpoint/2010/main" val="21462835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CASE-Example-France (Contd.)</a:t>
            </a:r>
            <a:endParaRPr lang="en-US" dirty="0"/>
          </a:p>
        </p:txBody>
      </p:sp>
      <p:sp>
        <p:nvSpPr>
          <p:cNvPr id="3" name="Content Placeholder 2"/>
          <p:cNvSpPr>
            <a:spLocks noGrp="1"/>
          </p:cNvSpPr>
          <p:nvPr>
            <p:ph idx="1"/>
          </p:nvPr>
        </p:nvSpPr>
        <p:spPr/>
        <p:txBody>
          <a:bodyPr>
            <a:normAutofit fontScale="92500"/>
          </a:bodyPr>
          <a:lstStyle/>
          <a:p>
            <a:r>
              <a:rPr lang="en-US" dirty="0" smtClean="0"/>
              <a:t>The framework for financial supervision was reorganized and substantially simplified at that time, although it still has many more functional regulatory bodies than many other jurisdictions. </a:t>
            </a:r>
          </a:p>
          <a:p>
            <a:r>
              <a:rPr lang="en-US" dirty="0" smtClean="0"/>
              <a:t>Prudential supervision of both banks and investment firms is the responsibility of the Banking Commission, which is chaired by the Governor of the Bank of France and is located within the central bank. </a:t>
            </a:r>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8</a:t>
            </a:fld>
            <a:endParaRPr lang="en-US"/>
          </a:p>
        </p:txBody>
      </p:sp>
    </p:spTree>
    <p:extLst>
      <p:ext uri="{BB962C8B-B14F-4D97-AF65-F5344CB8AC3E}">
        <p14:creationId xmlns="" xmlns:p14="http://schemas.microsoft.com/office/powerpoint/2010/main" val="30330735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CASE-Example-France (Contd.)</a:t>
            </a:r>
          </a:p>
        </p:txBody>
      </p:sp>
      <p:sp>
        <p:nvSpPr>
          <p:cNvPr id="3" name="Content Placeholder 2"/>
          <p:cNvSpPr>
            <a:spLocks noGrp="1"/>
          </p:cNvSpPr>
          <p:nvPr>
            <p:ph idx="1"/>
          </p:nvPr>
        </p:nvSpPr>
        <p:spPr/>
        <p:txBody>
          <a:bodyPr>
            <a:normAutofit/>
          </a:bodyPr>
          <a:lstStyle/>
          <a:p>
            <a:pPr marL="0" indent="0"/>
            <a:r>
              <a:rPr lang="en-US" dirty="0" smtClean="0"/>
              <a:t>The </a:t>
            </a:r>
            <a:r>
              <a:rPr lang="en-US" dirty="0"/>
              <a:t>division of labor between </a:t>
            </a:r>
            <a:r>
              <a:rPr lang="en-US" dirty="0" smtClean="0"/>
              <a:t>the Banking </a:t>
            </a:r>
            <a:r>
              <a:rPr lang="en-US" dirty="0"/>
              <a:t>Commission and the </a:t>
            </a:r>
            <a:r>
              <a:rPr lang="en-US" dirty="0" smtClean="0"/>
              <a:t>Financial Markets </a:t>
            </a:r>
            <a:r>
              <a:rPr lang="en-US" dirty="0"/>
              <a:t>Authority (AMF) resembles </a:t>
            </a:r>
            <a:r>
              <a:rPr lang="en-US" dirty="0" smtClean="0"/>
              <a:t>that of </a:t>
            </a:r>
            <a:r>
              <a:rPr lang="en-US" dirty="0"/>
              <a:t>the Bank of Italy and the CONSOB </a:t>
            </a:r>
            <a:r>
              <a:rPr lang="en-US" dirty="0" smtClean="0"/>
              <a:t>in Italy</a:t>
            </a:r>
            <a:r>
              <a:rPr lang="en-US" dirty="0"/>
              <a:t>, in that the prudential oversight </a:t>
            </a:r>
            <a:r>
              <a:rPr lang="en-US" dirty="0" smtClean="0"/>
              <a:t>and conduct-of-business </a:t>
            </a:r>
            <a:r>
              <a:rPr lang="en-US" dirty="0"/>
              <a:t>responsibilities </a:t>
            </a:r>
            <a:r>
              <a:rPr lang="en-US" dirty="0" smtClean="0"/>
              <a:t>are split </a:t>
            </a:r>
            <a:r>
              <a:rPr lang="en-US" dirty="0"/>
              <a:t>between the banking supervisor </a:t>
            </a:r>
            <a:r>
              <a:rPr lang="en-US" dirty="0" smtClean="0"/>
              <a:t>and the </a:t>
            </a:r>
            <a:r>
              <a:rPr lang="en-US" dirty="0"/>
              <a:t>securities supervisor, </a:t>
            </a:r>
            <a:r>
              <a:rPr lang="en-US" dirty="0" smtClean="0"/>
              <a:t>respectively. </a:t>
            </a:r>
          </a:p>
        </p:txBody>
      </p:sp>
      <p:sp>
        <p:nvSpPr>
          <p:cNvPr id="4" name="Slide Number Placeholder 3"/>
          <p:cNvSpPr>
            <a:spLocks noGrp="1"/>
          </p:cNvSpPr>
          <p:nvPr>
            <p:ph type="sldNum" sz="quarter" idx="12"/>
          </p:nvPr>
        </p:nvSpPr>
        <p:spPr/>
        <p:txBody>
          <a:bodyPr/>
          <a:lstStyle/>
          <a:p>
            <a:fld id="{F6AC7434-AE2F-41A4-88CE-087084D4463A}" type="slidenum">
              <a:rPr lang="en-US" smtClean="0"/>
              <a:pPr/>
              <a:t>9</a:t>
            </a:fld>
            <a:endParaRPr lang="en-US"/>
          </a:p>
        </p:txBody>
      </p:sp>
    </p:spTree>
    <p:extLst>
      <p:ext uri="{BB962C8B-B14F-4D97-AF65-F5344CB8AC3E}">
        <p14:creationId xmlns="" xmlns:p14="http://schemas.microsoft.com/office/powerpoint/2010/main" val="15223384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CASE-Example-France (Contd.)</a:t>
            </a:r>
            <a:endParaRPr lang="en-US" dirty="0"/>
          </a:p>
        </p:txBody>
      </p:sp>
      <p:sp>
        <p:nvSpPr>
          <p:cNvPr id="3" name="Content Placeholder 2"/>
          <p:cNvSpPr>
            <a:spLocks noGrp="1"/>
          </p:cNvSpPr>
          <p:nvPr>
            <p:ph idx="1"/>
          </p:nvPr>
        </p:nvSpPr>
        <p:spPr/>
        <p:txBody>
          <a:bodyPr>
            <a:normAutofit/>
          </a:bodyPr>
          <a:lstStyle/>
          <a:p>
            <a:pPr marL="0" indent="0"/>
            <a:r>
              <a:rPr lang="en-US" dirty="0" smtClean="0"/>
              <a:t>The Committee of Credit Institutions and Investment Firms (CECEI), also chaired by the Governor of the Bank of France, is responsible for the authorization of credit institutions and investment firms, while the AMF is in charge of the authorization of unit trusts and investment funds. </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CASE-Example-France (Contd.)</a:t>
            </a:r>
            <a:endParaRPr lang="en-US" dirty="0"/>
          </a:p>
        </p:txBody>
      </p:sp>
      <p:sp>
        <p:nvSpPr>
          <p:cNvPr id="3" name="Content Placeholder 2"/>
          <p:cNvSpPr>
            <a:spLocks noGrp="1"/>
          </p:cNvSpPr>
          <p:nvPr>
            <p:ph idx="1"/>
          </p:nvPr>
        </p:nvSpPr>
        <p:spPr/>
        <p:txBody>
          <a:bodyPr/>
          <a:lstStyle/>
          <a:p>
            <a:r>
              <a:rPr lang="en-US" dirty="0" smtClean="0"/>
              <a:t>The Financial Markets Authority (AMF) was established in 2003 to protect the interests of small investors and promote the smooth functioning of financial markets. </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CASE-Example-France (Contd.)</a:t>
            </a:r>
          </a:p>
        </p:txBody>
      </p:sp>
      <p:sp>
        <p:nvSpPr>
          <p:cNvPr id="3" name="Content Placeholder 2"/>
          <p:cNvSpPr>
            <a:spLocks noGrp="1"/>
          </p:cNvSpPr>
          <p:nvPr>
            <p:ph idx="1"/>
          </p:nvPr>
        </p:nvSpPr>
        <p:spPr/>
        <p:txBody>
          <a:bodyPr>
            <a:normAutofit fontScale="92500"/>
          </a:bodyPr>
          <a:lstStyle/>
          <a:p>
            <a:r>
              <a:rPr lang="en-US" dirty="0" smtClean="0"/>
              <a:t>The AMF monitors securities transactions and collective investment products to ensure compliance with disclosure obligations to the investing public. </a:t>
            </a:r>
          </a:p>
          <a:p>
            <a:r>
              <a:rPr lang="en-US" dirty="0" smtClean="0"/>
              <a:t>A representative of the central bank, the Bank of France, sits on the AMF board. Insurance activities in France are supervised by a separate insurance regulator, the Insurance and Mutual Societies Supervisory Authority (ACAM). </a:t>
            </a:r>
          </a:p>
        </p:txBody>
      </p:sp>
      <p:sp>
        <p:nvSpPr>
          <p:cNvPr id="4" name="Slide Number Placeholder 3"/>
          <p:cNvSpPr>
            <a:spLocks noGrp="1"/>
          </p:cNvSpPr>
          <p:nvPr>
            <p:ph type="sldNum" sz="quarter" idx="12"/>
          </p:nvPr>
        </p:nvSpPr>
        <p:spPr/>
        <p:txBody>
          <a:bodyPr/>
          <a:lstStyle/>
          <a:p>
            <a:fld id="{F6AC7434-AE2F-41A4-88CE-087084D4463A}" type="slidenum">
              <a:rPr lang="en-US" smtClean="0"/>
              <a:pPr/>
              <a:t>12</a:t>
            </a:fld>
            <a:endParaRPr lang="en-US"/>
          </a:p>
        </p:txBody>
      </p:sp>
    </p:spTree>
    <p:extLst>
      <p:ext uri="{BB962C8B-B14F-4D97-AF65-F5344CB8AC3E}">
        <p14:creationId xmlns="" xmlns:p14="http://schemas.microsoft.com/office/powerpoint/2010/main" val="22832971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CASE-Example-France (Contd.)</a:t>
            </a:r>
            <a:endParaRPr lang="en-US" dirty="0"/>
          </a:p>
        </p:txBody>
      </p:sp>
      <p:sp>
        <p:nvSpPr>
          <p:cNvPr id="3" name="Content Placeholder 2"/>
          <p:cNvSpPr>
            <a:spLocks noGrp="1"/>
          </p:cNvSpPr>
          <p:nvPr>
            <p:ph idx="1"/>
          </p:nvPr>
        </p:nvSpPr>
        <p:spPr/>
        <p:txBody>
          <a:bodyPr/>
          <a:lstStyle/>
          <a:p>
            <a:r>
              <a:rPr lang="en-US" dirty="0" smtClean="0"/>
              <a:t>Licensing for insurance companies is separated from ACAM in a manner similar to the CECEI and is performed by the Committee on Insurance Companies. </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CASE-Example-France (Contd.)</a:t>
            </a:r>
          </a:p>
        </p:txBody>
      </p:sp>
      <p:sp>
        <p:nvSpPr>
          <p:cNvPr id="3" name="Content Placeholder 2"/>
          <p:cNvSpPr>
            <a:spLocks noGrp="1"/>
          </p:cNvSpPr>
          <p:nvPr>
            <p:ph idx="1"/>
          </p:nvPr>
        </p:nvSpPr>
        <p:spPr/>
        <p:txBody>
          <a:bodyPr/>
          <a:lstStyle/>
          <a:p>
            <a:r>
              <a:rPr lang="en-US" dirty="0" smtClean="0"/>
              <a:t>To enhance cooperation between the Banking Commission and ACAM, it is statutorily required that the Chairman of ACAM be a member of the Banking Commission, and the Governor of the Bank of France, as Chairman of the Banking Commission, is a member of ACAM.</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14</a:t>
            </a:fld>
            <a:endParaRPr lang="en-US"/>
          </a:p>
        </p:txBody>
      </p:sp>
    </p:spTree>
    <p:extLst>
      <p:ext uri="{BB962C8B-B14F-4D97-AF65-F5344CB8AC3E}">
        <p14:creationId xmlns="" xmlns:p14="http://schemas.microsoft.com/office/powerpoint/2010/main" val="39506733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CASE-Example-France (Contd.)</a:t>
            </a:r>
          </a:p>
        </p:txBody>
      </p:sp>
      <p:sp>
        <p:nvSpPr>
          <p:cNvPr id="3" name="Content Placeholder 2"/>
          <p:cNvSpPr>
            <a:spLocks noGrp="1"/>
          </p:cNvSpPr>
          <p:nvPr>
            <p:ph idx="1"/>
          </p:nvPr>
        </p:nvSpPr>
        <p:spPr/>
        <p:txBody>
          <a:bodyPr/>
          <a:lstStyle/>
          <a:p>
            <a:pPr marL="0" indent="0"/>
            <a:r>
              <a:rPr lang="en-US" dirty="0"/>
              <a:t>In addition to Italy and France, </a:t>
            </a:r>
            <a:r>
              <a:rPr lang="en-US" dirty="0" smtClean="0"/>
              <a:t>other jurisdictions </a:t>
            </a:r>
            <a:r>
              <a:rPr lang="en-US" dirty="0" smtClean="0"/>
              <a:t>that </a:t>
            </a:r>
            <a:r>
              <a:rPr lang="en-US" dirty="0"/>
              <a:t>employ a </a:t>
            </a:r>
            <a:r>
              <a:rPr lang="en-US" dirty="0" smtClean="0"/>
              <a:t>version of </a:t>
            </a:r>
            <a:r>
              <a:rPr lang="en-US" dirty="0"/>
              <a:t>the Functional Approach </a:t>
            </a:r>
            <a:r>
              <a:rPr lang="en-US" dirty="0" smtClean="0"/>
              <a:t>include Brazil</a:t>
            </a:r>
            <a:r>
              <a:rPr lang="en-US" dirty="0"/>
              <a:t>, Spain, and, to some extent, </a:t>
            </a:r>
            <a:r>
              <a:rPr lang="en-US" dirty="0" smtClean="0"/>
              <a:t>the United </a:t>
            </a:r>
            <a:r>
              <a:rPr lang="en-US" dirty="0"/>
              <a:t>States.</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15</a:t>
            </a:fld>
            <a:endParaRPr lang="en-US"/>
          </a:p>
        </p:txBody>
      </p:sp>
    </p:spTree>
    <p:extLst>
      <p:ext uri="{BB962C8B-B14F-4D97-AF65-F5344CB8AC3E}">
        <p14:creationId xmlns="" xmlns:p14="http://schemas.microsoft.com/office/powerpoint/2010/main" val="4922785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3. The Integrated </a:t>
            </a:r>
            <a:r>
              <a:rPr lang="en-US" dirty="0" smtClean="0"/>
              <a:t>Approach</a:t>
            </a:r>
            <a:endParaRPr lang="en-US" dirty="0"/>
          </a:p>
        </p:txBody>
      </p:sp>
      <p:sp>
        <p:nvSpPr>
          <p:cNvPr id="3" name="Content Placeholder 2"/>
          <p:cNvSpPr>
            <a:spLocks noGrp="1"/>
          </p:cNvSpPr>
          <p:nvPr>
            <p:ph idx="1"/>
          </p:nvPr>
        </p:nvSpPr>
        <p:spPr/>
        <p:txBody>
          <a:bodyPr>
            <a:normAutofit/>
          </a:bodyPr>
          <a:lstStyle/>
          <a:p>
            <a:pPr marL="0" indent="0" algn="just"/>
            <a:r>
              <a:rPr lang="en-US" dirty="0"/>
              <a:t>Under the Integrated Approach, there </a:t>
            </a:r>
            <a:r>
              <a:rPr lang="en-US" dirty="0" smtClean="0"/>
              <a:t>is a </a:t>
            </a:r>
            <a:r>
              <a:rPr lang="en-US" dirty="0"/>
              <a:t>single universal regulator that </a:t>
            </a:r>
            <a:r>
              <a:rPr lang="en-US" dirty="0" smtClean="0"/>
              <a:t>conducts both </a:t>
            </a:r>
            <a:r>
              <a:rPr lang="en-US" dirty="0"/>
              <a:t>safety and soundness oversight </a:t>
            </a:r>
            <a:r>
              <a:rPr lang="en-US" dirty="0" smtClean="0"/>
              <a:t>and conduct-of-business </a:t>
            </a:r>
            <a:r>
              <a:rPr lang="en-US" dirty="0"/>
              <a:t>regulation for all </a:t>
            </a:r>
            <a:r>
              <a:rPr lang="en-US" dirty="0" smtClean="0"/>
              <a:t>the sectors </a:t>
            </a:r>
            <a:r>
              <a:rPr lang="en-US" dirty="0"/>
              <a:t>of the financial services </a:t>
            </a:r>
            <a:r>
              <a:rPr lang="en-US" dirty="0" smtClean="0"/>
              <a:t>business. </a:t>
            </a:r>
          </a:p>
          <a:p>
            <a:pPr marL="0" indent="0">
              <a:buNone/>
            </a:pPr>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16</a:t>
            </a:fld>
            <a:endParaRPr lang="en-US"/>
          </a:p>
        </p:txBody>
      </p:sp>
    </p:spTree>
    <p:extLst>
      <p:ext uri="{BB962C8B-B14F-4D97-AF65-F5344CB8AC3E}">
        <p14:creationId xmlns="" xmlns:p14="http://schemas.microsoft.com/office/powerpoint/2010/main" val="26900046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 The Integrated Approach (Contd.)</a:t>
            </a:r>
            <a:endParaRPr lang="en-US" dirty="0"/>
          </a:p>
        </p:txBody>
      </p:sp>
      <p:sp>
        <p:nvSpPr>
          <p:cNvPr id="3" name="Content Placeholder 2"/>
          <p:cNvSpPr>
            <a:spLocks noGrp="1"/>
          </p:cNvSpPr>
          <p:nvPr>
            <p:ph idx="1"/>
          </p:nvPr>
        </p:nvSpPr>
        <p:spPr/>
        <p:txBody>
          <a:bodyPr/>
          <a:lstStyle/>
          <a:p>
            <a:pPr marL="0" indent="0" algn="just"/>
            <a:r>
              <a:rPr lang="en-US" dirty="0"/>
              <a:t>This model has gained increased popularity over the past decade. It is sometimes referred to as the “FSA model” because the most visible and complete manifestation is the Financial Services Authority (FSA) in the United Kingdom.</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17</a:t>
            </a:fld>
            <a:endParaRPr lang="en-US"/>
          </a:p>
        </p:txBody>
      </p:sp>
    </p:spTree>
    <p:extLst>
      <p:ext uri="{BB962C8B-B14F-4D97-AF65-F5344CB8AC3E}">
        <p14:creationId xmlns="" xmlns:p14="http://schemas.microsoft.com/office/powerpoint/2010/main" val="14710379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CASE-Example-The United Kingdom</a:t>
            </a:r>
            <a:endParaRPr lang="en-US" dirty="0"/>
          </a:p>
        </p:txBody>
      </p:sp>
      <p:sp>
        <p:nvSpPr>
          <p:cNvPr id="3" name="Content Placeholder 2"/>
          <p:cNvSpPr>
            <a:spLocks noGrp="1"/>
          </p:cNvSpPr>
          <p:nvPr>
            <p:ph idx="1"/>
          </p:nvPr>
        </p:nvSpPr>
        <p:spPr/>
        <p:txBody>
          <a:bodyPr>
            <a:normAutofit lnSpcReduction="10000"/>
          </a:bodyPr>
          <a:lstStyle/>
          <a:p>
            <a:r>
              <a:rPr lang="en-US" dirty="0"/>
              <a:t>A jurisdiction that exhibits the key facets </a:t>
            </a:r>
            <a:r>
              <a:rPr lang="en-US" dirty="0" smtClean="0"/>
              <a:t>of the </a:t>
            </a:r>
            <a:r>
              <a:rPr lang="en-US" dirty="0"/>
              <a:t>Integrated Approach to regulation </a:t>
            </a:r>
            <a:r>
              <a:rPr lang="en-US" dirty="0" smtClean="0"/>
              <a:t>is the </a:t>
            </a:r>
            <a:r>
              <a:rPr lang="en-US" dirty="0"/>
              <a:t>United Kingdom (U.K.). </a:t>
            </a:r>
            <a:endParaRPr lang="en-US" dirty="0" smtClean="0"/>
          </a:p>
          <a:p>
            <a:endParaRPr lang="en-US" dirty="0" smtClean="0"/>
          </a:p>
          <a:p>
            <a:r>
              <a:rPr lang="en-US" dirty="0" smtClean="0"/>
              <a:t>The impetus for </a:t>
            </a:r>
            <a:r>
              <a:rPr lang="en-US" dirty="0"/>
              <a:t>the move to the Integrated </a:t>
            </a:r>
            <a:r>
              <a:rPr lang="en-US" dirty="0" smtClean="0"/>
              <a:t>Approach was </a:t>
            </a:r>
            <a:r>
              <a:rPr lang="en-US" dirty="0"/>
              <a:t>the recognition that major </a:t>
            </a:r>
            <a:r>
              <a:rPr lang="en-US" dirty="0" smtClean="0"/>
              <a:t>financial firms </a:t>
            </a:r>
            <a:r>
              <a:rPr lang="en-US" dirty="0"/>
              <a:t>had developed into more </a:t>
            </a:r>
            <a:r>
              <a:rPr lang="en-US" dirty="0" smtClean="0"/>
              <a:t>integrated full-service </a:t>
            </a:r>
            <a:r>
              <a:rPr lang="en-US" dirty="0"/>
              <a:t>businesses in the U.K. </a:t>
            </a:r>
            <a:r>
              <a:rPr lang="en-US" dirty="0" smtClean="0"/>
              <a:t>and elsewhere </a:t>
            </a:r>
            <a:r>
              <a:rPr lang="en-US" dirty="0"/>
              <a:t>in the 1990s. </a:t>
            </a:r>
            <a:endParaRPr lang="en-US" dirty="0" smtClean="0"/>
          </a:p>
          <a:p>
            <a:endParaRPr lang="en-US" dirty="0" smtClean="0"/>
          </a:p>
        </p:txBody>
      </p:sp>
      <p:sp>
        <p:nvSpPr>
          <p:cNvPr id="4" name="Slide Number Placeholder 3"/>
          <p:cNvSpPr>
            <a:spLocks noGrp="1"/>
          </p:cNvSpPr>
          <p:nvPr>
            <p:ph type="sldNum" sz="quarter" idx="12"/>
          </p:nvPr>
        </p:nvSpPr>
        <p:spPr/>
        <p:txBody>
          <a:bodyPr/>
          <a:lstStyle/>
          <a:p>
            <a:fld id="{F6AC7434-AE2F-41A4-88CE-087084D4463A}" type="slidenum">
              <a:rPr lang="en-US" smtClean="0"/>
              <a:pPr/>
              <a:t>18</a:t>
            </a:fld>
            <a:endParaRPr lang="en-US"/>
          </a:p>
        </p:txBody>
      </p:sp>
    </p:spTree>
    <p:extLst>
      <p:ext uri="{BB962C8B-B14F-4D97-AF65-F5344CB8AC3E}">
        <p14:creationId xmlns="" xmlns:p14="http://schemas.microsoft.com/office/powerpoint/2010/main" val="27408536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CASE-Example-The United Kingdom (Contd.)</a:t>
            </a:r>
            <a:endParaRPr lang="en-US" dirty="0"/>
          </a:p>
        </p:txBody>
      </p:sp>
      <p:sp>
        <p:nvSpPr>
          <p:cNvPr id="3" name="Content Placeholder 2"/>
          <p:cNvSpPr>
            <a:spLocks noGrp="1"/>
          </p:cNvSpPr>
          <p:nvPr>
            <p:ph idx="1"/>
          </p:nvPr>
        </p:nvSpPr>
        <p:spPr/>
        <p:txBody>
          <a:bodyPr/>
          <a:lstStyle/>
          <a:p>
            <a:r>
              <a:rPr lang="en-US" dirty="0" smtClean="0"/>
              <a:t>The historical, more fragmented, or “</a:t>
            </a:r>
            <a:r>
              <a:rPr lang="en-US" dirty="0" err="1" smtClean="0"/>
              <a:t>siloed</a:t>
            </a:r>
            <a:r>
              <a:rPr lang="en-US" dirty="0" smtClean="0"/>
              <a:t>,” approach to regulation was viewed as suboptimal. </a:t>
            </a:r>
          </a:p>
          <a:p>
            <a:endParaRPr lang="en-US" dirty="0" smtClean="0"/>
          </a:p>
          <a:p>
            <a:r>
              <a:rPr lang="en-US" dirty="0" smtClean="0"/>
              <a:t>Thus, in 1997, major reform of financial services regulation was put into effect in the U.K. with the creation of a unified regulator, the Financial Services Authority (FSA). </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CASE-Example-The United Kingdom (Contd.)</a:t>
            </a:r>
            <a:endParaRPr lang="en-US" dirty="0"/>
          </a:p>
        </p:txBody>
      </p:sp>
      <p:sp>
        <p:nvSpPr>
          <p:cNvPr id="3" name="Content Placeholder 2"/>
          <p:cNvSpPr>
            <a:spLocks noGrp="1"/>
          </p:cNvSpPr>
          <p:nvPr>
            <p:ph idx="1"/>
          </p:nvPr>
        </p:nvSpPr>
        <p:spPr/>
        <p:txBody>
          <a:bodyPr>
            <a:normAutofit/>
          </a:bodyPr>
          <a:lstStyle/>
          <a:p>
            <a:r>
              <a:rPr lang="en-US" dirty="0"/>
              <a:t>The FSA regulates and supervises almost all financial services businesses in the U.K., including banking, securities, and insurance, on a prudential basis and as regards conduct-of-business activities. </a:t>
            </a:r>
            <a:endParaRPr lang="en-US" dirty="0" smtClean="0"/>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20</a:t>
            </a:fld>
            <a:endParaRPr lang="en-US"/>
          </a:p>
        </p:txBody>
      </p:sp>
    </p:spTree>
    <p:extLst>
      <p:ext uri="{BB962C8B-B14F-4D97-AF65-F5344CB8AC3E}">
        <p14:creationId xmlns="" xmlns:p14="http://schemas.microsoft.com/office/powerpoint/2010/main" val="30101178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CASE-Example-The United Kingdom (Contd.)</a:t>
            </a:r>
            <a:endParaRPr lang="en-US" dirty="0"/>
          </a:p>
        </p:txBody>
      </p:sp>
      <p:sp>
        <p:nvSpPr>
          <p:cNvPr id="3" name="Content Placeholder 2"/>
          <p:cNvSpPr>
            <a:spLocks noGrp="1"/>
          </p:cNvSpPr>
          <p:nvPr>
            <p:ph idx="1"/>
          </p:nvPr>
        </p:nvSpPr>
        <p:spPr/>
        <p:txBody>
          <a:bodyPr/>
          <a:lstStyle/>
          <a:p>
            <a:r>
              <a:rPr lang="en-US" dirty="0" smtClean="0"/>
              <a:t>It has four main statutory objectives: </a:t>
            </a:r>
          </a:p>
          <a:p>
            <a:pPr lvl="1"/>
            <a:r>
              <a:rPr lang="en-US" dirty="0" smtClean="0"/>
              <a:t>to maintain market confidence, </a:t>
            </a:r>
          </a:p>
          <a:p>
            <a:pPr lvl="1"/>
            <a:r>
              <a:rPr lang="en-US" dirty="0" smtClean="0"/>
              <a:t>to promote public awareness on financial matters, </a:t>
            </a:r>
          </a:p>
          <a:p>
            <a:pPr lvl="1"/>
            <a:r>
              <a:rPr lang="en-US" dirty="0" smtClean="0"/>
              <a:t>to protect consumers, and </a:t>
            </a:r>
          </a:p>
          <a:p>
            <a:pPr lvl="1"/>
            <a:r>
              <a:rPr lang="en-US" dirty="0" smtClean="0"/>
              <a:t>to reduce financial crime. </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CASE-Example-The United Kingdom (Contd.)</a:t>
            </a:r>
            <a:endParaRPr lang="en-US" dirty="0"/>
          </a:p>
        </p:txBody>
      </p:sp>
      <p:sp>
        <p:nvSpPr>
          <p:cNvPr id="3" name="Content Placeholder 2"/>
          <p:cNvSpPr>
            <a:spLocks noGrp="1"/>
          </p:cNvSpPr>
          <p:nvPr>
            <p:ph idx="1"/>
          </p:nvPr>
        </p:nvSpPr>
        <p:spPr/>
        <p:txBody>
          <a:bodyPr>
            <a:normAutofit/>
          </a:bodyPr>
          <a:lstStyle/>
          <a:p>
            <a:pPr marL="0" indent="0"/>
            <a:r>
              <a:rPr lang="en-US" dirty="0"/>
              <a:t>Thus, the FSA is responsible for both safety and soundness of financial institutions and conduct-of-business regulation. </a:t>
            </a:r>
            <a:endParaRPr lang="en-US" dirty="0" smtClean="0"/>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22</a:t>
            </a:fld>
            <a:endParaRPr lang="en-US"/>
          </a:p>
        </p:txBody>
      </p:sp>
    </p:spTree>
    <p:extLst>
      <p:ext uri="{BB962C8B-B14F-4D97-AF65-F5344CB8AC3E}">
        <p14:creationId xmlns="" xmlns:p14="http://schemas.microsoft.com/office/powerpoint/2010/main" val="1405035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CASE-Example-The United Kingdom (Contd.)</a:t>
            </a:r>
            <a:endParaRPr lang="en-US" dirty="0"/>
          </a:p>
        </p:txBody>
      </p:sp>
      <p:sp>
        <p:nvSpPr>
          <p:cNvPr id="3" name="Content Placeholder 2"/>
          <p:cNvSpPr>
            <a:spLocks noGrp="1"/>
          </p:cNvSpPr>
          <p:nvPr>
            <p:ph idx="1"/>
          </p:nvPr>
        </p:nvSpPr>
        <p:spPr/>
        <p:txBody>
          <a:bodyPr/>
          <a:lstStyle/>
          <a:p>
            <a:r>
              <a:rPr lang="en-US" dirty="0" smtClean="0"/>
              <a:t>It is often cited by regulated entities as a model of an efficient and effective regulator, not only because of its streamlined model of regulation, but also because it adheres to a series of “principles of good regulation,” which center on efficiency and economy, the role of management, proportionality, innovation, the international character of financial services, and competition.</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CASE-Example-The United Kingdom (Contd.)</a:t>
            </a:r>
            <a:endParaRPr lang="en-US" dirty="0"/>
          </a:p>
        </p:txBody>
      </p:sp>
      <p:sp>
        <p:nvSpPr>
          <p:cNvPr id="3" name="Content Placeholder 2"/>
          <p:cNvSpPr>
            <a:spLocks noGrp="1"/>
          </p:cNvSpPr>
          <p:nvPr>
            <p:ph idx="1"/>
          </p:nvPr>
        </p:nvSpPr>
        <p:spPr/>
        <p:txBody>
          <a:bodyPr>
            <a:normAutofit/>
          </a:bodyPr>
          <a:lstStyle/>
          <a:p>
            <a:r>
              <a:rPr lang="en-US" dirty="0" smtClean="0"/>
              <a:t>This overlay </a:t>
            </a:r>
            <a:r>
              <a:rPr lang="en-US" dirty="0"/>
              <a:t>of pragmatic business principles, </a:t>
            </a:r>
            <a:r>
              <a:rPr lang="en-US" dirty="0" smtClean="0"/>
              <a:t>in addition </a:t>
            </a:r>
            <a:r>
              <a:rPr lang="en-US" dirty="0"/>
              <a:t>to the traditional goals of </a:t>
            </a:r>
            <a:r>
              <a:rPr lang="en-US" dirty="0" smtClean="0"/>
              <a:t>regulation, has </a:t>
            </a:r>
            <a:r>
              <a:rPr lang="en-US" dirty="0"/>
              <a:t>been a distinguishing feature </a:t>
            </a:r>
            <a:r>
              <a:rPr lang="en-US" dirty="0" smtClean="0"/>
              <a:t>of the </a:t>
            </a:r>
            <a:r>
              <a:rPr lang="en-US" dirty="0"/>
              <a:t>U.K. regulatory </a:t>
            </a:r>
            <a:r>
              <a:rPr lang="en-US" dirty="0" smtClean="0"/>
              <a:t>approach. </a:t>
            </a:r>
          </a:p>
          <a:p>
            <a:r>
              <a:rPr lang="en-US" dirty="0" smtClean="0"/>
              <a:t>The </a:t>
            </a:r>
            <a:r>
              <a:rPr lang="en-US" dirty="0"/>
              <a:t>FSA also has broad </a:t>
            </a:r>
            <a:r>
              <a:rPr lang="en-US" dirty="0" smtClean="0"/>
              <a:t>investigatory, enforcement</a:t>
            </a:r>
            <a:r>
              <a:rPr lang="en-US" dirty="0"/>
              <a:t>, and prosecutorial </a:t>
            </a:r>
            <a:r>
              <a:rPr lang="en-US" dirty="0" smtClean="0"/>
              <a:t>powers. </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24</a:t>
            </a:fld>
            <a:endParaRPr lang="en-US"/>
          </a:p>
        </p:txBody>
      </p:sp>
    </p:spTree>
    <p:extLst>
      <p:ext uri="{BB962C8B-B14F-4D97-AF65-F5344CB8AC3E}">
        <p14:creationId xmlns="" xmlns:p14="http://schemas.microsoft.com/office/powerpoint/2010/main" val="9731622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CASE-Example-The United Kingdom (Contd.)</a:t>
            </a:r>
            <a:endParaRPr lang="en-US" dirty="0"/>
          </a:p>
        </p:txBody>
      </p:sp>
      <p:sp>
        <p:nvSpPr>
          <p:cNvPr id="3" name="Content Placeholder 2"/>
          <p:cNvSpPr>
            <a:spLocks noGrp="1"/>
          </p:cNvSpPr>
          <p:nvPr>
            <p:ph idx="1"/>
          </p:nvPr>
        </p:nvSpPr>
        <p:spPr/>
        <p:txBody>
          <a:bodyPr/>
          <a:lstStyle/>
          <a:p>
            <a:r>
              <a:rPr lang="en-US" dirty="0" smtClean="0"/>
              <a:t>The main area of financial regulation falling outside the FSA’s purview is corporate reporting and governance, which is the responsibility of the Financial Reporting Council (FRC). </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CASE-Example-The United Kingdom (Contd.)</a:t>
            </a: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sz="4000" dirty="0" smtClean="0"/>
              <a:t>At </a:t>
            </a:r>
            <a:r>
              <a:rPr lang="en-US" sz="4000" dirty="0"/>
              <a:t>the time of the 1997 regulatory reforms, the Bank of England was made independent in the conduct of monetary policy. </a:t>
            </a:r>
            <a:endParaRPr lang="en-US" sz="4000" dirty="0" smtClean="0"/>
          </a:p>
          <a:p>
            <a:r>
              <a:rPr lang="en-US" sz="4000" dirty="0" smtClean="0"/>
              <a:t>It </a:t>
            </a:r>
            <a:r>
              <a:rPr lang="en-US" sz="4000" dirty="0"/>
              <a:t>was decided, however, that allowing the bank to retain its direct banking supervisory role would unduly concentrate power in the Bank of England. </a:t>
            </a:r>
            <a:endParaRPr lang="en-US" sz="4000" dirty="0" smtClean="0"/>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26</a:t>
            </a:fld>
            <a:endParaRPr lang="en-US"/>
          </a:p>
        </p:txBody>
      </p:sp>
    </p:spTree>
    <p:extLst>
      <p:ext uri="{BB962C8B-B14F-4D97-AF65-F5344CB8AC3E}">
        <p14:creationId xmlns="" xmlns:p14="http://schemas.microsoft.com/office/powerpoint/2010/main" val="6989925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CASE-Example-The United Kingdom (Contd.)</a:t>
            </a:r>
            <a:endParaRPr lang="en-US" dirty="0"/>
          </a:p>
        </p:txBody>
      </p:sp>
      <p:sp>
        <p:nvSpPr>
          <p:cNvPr id="3" name="Content Placeholder 2"/>
          <p:cNvSpPr>
            <a:spLocks noGrp="1"/>
          </p:cNvSpPr>
          <p:nvPr>
            <p:ph idx="1"/>
          </p:nvPr>
        </p:nvSpPr>
        <p:spPr/>
        <p:txBody>
          <a:bodyPr>
            <a:normAutofit lnSpcReduction="10000"/>
          </a:bodyPr>
          <a:lstStyle/>
          <a:p>
            <a:r>
              <a:rPr lang="en-US" dirty="0" smtClean="0"/>
              <a:t>Concerns were raised regarding potential conflicts of interest and priorities between the monetary and regulatory functions and the disparate staffing requirements for the monetary and regulatory roles. </a:t>
            </a:r>
          </a:p>
          <a:p>
            <a:r>
              <a:rPr lang="en-US" dirty="0" smtClean="0"/>
              <a:t>The Bank of England contributes to financial stability through its market operations, its oversight of the payments system, and its access to market intelligence. </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CASE-Example-The United Kingdom (Contd.)</a:t>
            </a:r>
            <a:endParaRPr lang="en-US" dirty="0"/>
          </a:p>
        </p:txBody>
      </p:sp>
      <p:sp>
        <p:nvSpPr>
          <p:cNvPr id="3" name="Content Placeholder 2"/>
          <p:cNvSpPr>
            <a:spLocks noGrp="1"/>
          </p:cNvSpPr>
          <p:nvPr>
            <p:ph idx="1"/>
          </p:nvPr>
        </p:nvSpPr>
        <p:spPr/>
        <p:txBody>
          <a:bodyPr/>
          <a:lstStyle/>
          <a:p>
            <a:r>
              <a:rPr lang="en-US" dirty="0" smtClean="0"/>
              <a:t>In the U.K., Her Majesty’s Treasury is responsible for determining the statutory framework for financial regulation and for determining whether lender-of-last-resort authority should be used.</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CASE-Example-The United Kingdom (Contd.)</a:t>
            </a:r>
            <a:endParaRPr lang="en-US" dirty="0"/>
          </a:p>
        </p:txBody>
      </p:sp>
      <p:sp>
        <p:nvSpPr>
          <p:cNvPr id="3" name="Content Placeholder 2"/>
          <p:cNvSpPr>
            <a:spLocks noGrp="1"/>
          </p:cNvSpPr>
          <p:nvPr>
            <p:ph idx="1"/>
          </p:nvPr>
        </p:nvSpPr>
        <p:spPr/>
        <p:txBody>
          <a:bodyPr>
            <a:normAutofit/>
          </a:bodyPr>
          <a:lstStyle/>
          <a:p>
            <a:r>
              <a:rPr lang="en-US" dirty="0" smtClean="0"/>
              <a:t>Recent </a:t>
            </a:r>
            <a:r>
              <a:rPr lang="en-US" dirty="0"/>
              <a:t>events such as the run on </a:t>
            </a:r>
            <a:r>
              <a:rPr lang="en-US" dirty="0" smtClean="0"/>
              <a:t>Northern Rock </a:t>
            </a:r>
            <a:r>
              <a:rPr lang="en-US" dirty="0"/>
              <a:t>bank prompted a reappraisal </a:t>
            </a:r>
            <a:r>
              <a:rPr lang="en-US" dirty="0" smtClean="0"/>
              <a:t>of the </a:t>
            </a:r>
            <a:r>
              <a:rPr lang="en-US" dirty="0"/>
              <a:t>Integrated Approach in the U.K. </a:t>
            </a:r>
            <a:endParaRPr lang="en-US" dirty="0" smtClean="0"/>
          </a:p>
          <a:p>
            <a:r>
              <a:rPr lang="en-US" dirty="0" smtClean="0"/>
              <a:t>The approach </a:t>
            </a:r>
            <a:r>
              <a:rPr lang="en-US" dirty="0"/>
              <a:t>has been generally </a:t>
            </a:r>
            <a:r>
              <a:rPr lang="en-US" dirty="0" smtClean="0"/>
              <a:t>endorsed and </a:t>
            </a:r>
            <a:r>
              <a:rPr lang="en-US" dirty="0"/>
              <a:t>reconfirmed by the government, </a:t>
            </a:r>
            <a:r>
              <a:rPr lang="en-US" dirty="0" smtClean="0"/>
              <a:t>with some </a:t>
            </a:r>
            <a:r>
              <a:rPr lang="en-US" dirty="0"/>
              <a:t>targeted legislative changes </a:t>
            </a:r>
            <a:r>
              <a:rPr lang="en-US" dirty="0" smtClean="0"/>
              <a:t>proposed to </a:t>
            </a:r>
            <a:r>
              <a:rPr lang="en-US" dirty="0"/>
              <a:t>address particular </a:t>
            </a:r>
            <a:r>
              <a:rPr lang="en-US" dirty="0" smtClean="0"/>
              <a:t>areas</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29</a:t>
            </a:fld>
            <a:endParaRPr lang="en-US"/>
          </a:p>
        </p:txBody>
      </p:sp>
    </p:spTree>
    <p:extLst>
      <p:ext uri="{BB962C8B-B14F-4D97-AF65-F5344CB8AC3E}">
        <p14:creationId xmlns="" xmlns:p14="http://schemas.microsoft.com/office/powerpoint/2010/main" val="20886690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CASE-Example-The United Kingdom (Contd.)</a:t>
            </a:r>
            <a:endParaRPr lang="en-US" dirty="0"/>
          </a:p>
        </p:txBody>
      </p:sp>
      <p:sp>
        <p:nvSpPr>
          <p:cNvPr id="3" name="Content Placeholder 2"/>
          <p:cNvSpPr>
            <a:spLocks noGrp="1"/>
          </p:cNvSpPr>
          <p:nvPr>
            <p:ph idx="1"/>
          </p:nvPr>
        </p:nvSpPr>
        <p:spPr/>
        <p:txBody>
          <a:bodyPr/>
          <a:lstStyle/>
          <a:p>
            <a:r>
              <a:rPr lang="en-US" dirty="0" smtClean="0"/>
              <a:t>Observers have been more critical, suggesting that the Integrated Approach in particular, failed to ensure a fast-enough reaction to the liquidity crisis and the related Northern Rock bank collapse in the U.K.</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4. The Twin Peaks </a:t>
            </a:r>
            <a:r>
              <a:rPr lang="en-US" dirty="0" smtClean="0"/>
              <a:t>Approach</a:t>
            </a:r>
            <a:endParaRPr lang="en-US" dirty="0"/>
          </a:p>
        </p:txBody>
      </p:sp>
      <p:sp>
        <p:nvSpPr>
          <p:cNvPr id="3" name="Content Placeholder 2"/>
          <p:cNvSpPr>
            <a:spLocks noGrp="1"/>
          </p:cNvSpPr>
          <p:nvPr>
            <p:ph idx="1"/>
          </p:nvPr>
        </p:nvSpPr>
        <p:spPr/>
        <p:txBody>
          <a:bodyPr>
            <a:normAutofit/>
          </a:bodyPr>
          <a:lstStyle/>
          <a:p>
            <a:pPr marL="0" indent="0">
              <a:buNone/>
            </a:pPr>
            <a:r>
              <a:rPr lang="en-US" dirty="0"/>
              <a:t>The Twin Peaks Approach is based </a:t>
            </a:r>
            <a:r>
              <a:rPr lang="en-US" dirty="0" smtClean="0"/>
              <a:t>on the </a:t>
            </a:r>
            <a:r>
              <a:rPr lang="en-US" dirty="0"/>
              <a:t>principle of regulation by </a:t>
            </a:r>
            <a:r>
              <a:rPr lang="en-US" dirty="0" smtClean="0"/>
              <a:t>objective and </a:t>
            </a:r>
            <a:r>
              <a:rPr lang="en-US" dirty="0"/>
              <a:t>refers to a separation of </a:t>
            </a:r>
            <a:r>
              <a:rPr lang="en-US" dirty="0" smtClean="0"/>
              <a:t>regulatory functions </a:t>
            </a:r>
            <a:r>
              <a:rPr lang="en-US" dirty="0"/>
              <a:t>between two regulators: </a:t>
            </a:r>
            <a:r>
              <a:rPr lang="en-US" dirty="0" smtClean="0"/>
              <a:t>	</a:t>
            </a:r>
          </a:p>
          <a:p>
            <a:r>
              <a:rPr lang="en-US" dirty="0"/>
              <a:t>	</a:t>
            </a:r>
            <a:r>
              <a:rPr lang="en-US" dirty="0" smtClean="0"/>
              <a:t>one that performs </a:t>
            </a:r>
            <a:r>
              <a:rPr lang="en-US" dirty="0"/>
              <a:t>the safety and soundness </a:t>
            </a:r>
            <a:r>
              <a:rPr lang="en-US" dirty="0" smtClean="0"/>
              <a:t>supervision function </a:t>
            </a:r>
            <a:r>
              <a:rPr lang="en-US" dirty="0"/>
              <a:t>and </a:t>
            </a:r>
            <a:endParaRPr lang="en-US" dirty="0" smtClean="0"/>
          </a:p>
          <a:p>
            <a:r>
              <a:rPr lang="en-US" dirty="0"/>
              <a:t>	</a:t>
            </a:r>
            <a:r>
              <a:rPr lang="en-US" dirty="0" smtClean="0"/>
              <a:t>the </a:t>
            </a:r>
            <a:r>
              <a:rPr lang="en-US" dirty="0"/>
              <a:t>other that </a:t>
            </a:r>
            <a:r>
              <a:rPr lang="en-US" dirty="0" smtClean="0"/>
              <a:t>focuses on </a:t>
            </a:r>
            <a:r>
              <a:rPr lang="en-US" dirty="0"/>
              <a:t>conduct-of- business regulation. </a:t>
            </a:r>
          </a:p>
        </p:txBody>
      </p:sp>
      <p:sp>
        <p:nvSpPr>
          <p:cNvPr id="4" name="Slide Number Placeholder 3"/>
          <p:cNvSpPr>
            <a:spLocks noGrp="1"/>
          </p:cNvSpPr>
          <p:nvPr>
            <p:ph type="sldNum" sz="quarter" idx="12"/>
          </p:nvPr>
        </p:nvSpPr>
        <p:spPr/>
        <p:txBody>
          <a:bodyPr/>
          <a:lstStyle/>
          <a:p>
            <a:fld id="{F6AC7434-AE2F-41A4-88CE-087084D4463A}" type="slidenum">
              <a:rPr lang="en-US" smtClean="0"/>
              <a:pPr/>
              <a:t>31</a:t>
            </a:fld>
            <a:endParaRPr lang="en-US"/>
          </a:p>
        </p:txBody>
      </p:sp>
    </p:spTree>
    <p:extLst>
      <p:ext uri="{BB962C8B-B14F-4D97-AF65-F5344CB8AC3E}">
        <p14:creationId xmlns="" xmlns:p14="http://schemas.microsoft.com/office/powerpoint/2010/main" val="15275684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 The Twin Peaks Approach (Contd.)</a:t>
            </a:r>
            <a:endParaRPr lang="en-US" dirty="0"/>
          </a:p>
        </p:txBody>
      </p:sp>
      <p:sp>
        <p:nvSpPr>
          <p:cNvPr id="3" name="Content Placeholder 2"/>
          <p:cNvSpPr>
            <a:spLocks noGrp="1"/>
          </p:cNvSpPr>
          <p:nvPr>
            <p:ph idx="1"/>
          </p:nvPr>
        </p:nvSpPr>
        <p:spPr/>
        <p:txBody>
          <a:bodyPr/>
          <a:lstStyle/>
          <a:p>
            <a:pPr marL="0" indent="0"/>
            <a:r>
              <a:rPr lang="en-US" dirty="0" smtClean="0"/>
              <a:t>Under this approach, there is also generally a split between wholesale and retail activity and oversight of retail activity by the conduct-of- business regulator.</a:t>
            </a:r>
          </a:p>
          <a:p>
            <a:pPr marL="0" indent="0"/>
            <a:r>
              <a:rPr lang="en-US" dirty="0" smtClean="0"/>
              <a:t> This is also viewed by some as supervision by objective.</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32</a:t>
            </a:fld>
            <a:endParaRPr lang="en-US"/>
          </a:p>
        </p:txBody>
      </p:sp>
    </p:spTree>
    <p:extLst>
      <p:ext uri="{BB962C8B-B14F-4D97-AF65-F5344CB8AC3E}">
        <p14:creationId xmlns="" xmlns:p14="http://schemas.microsoft.com/office/powerpoint/2010/main" val="6916333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CASE-Example-Australia</a:t>
            </a:r>
            <a:endParaRPr lang="en-US" dirty="0"/>
          </a:p>
        </p:txBody>
      </p:sp>
      <p:sp>
        <p:nvSpPr>
          <p:cNvPr id="3" name="Content Placeholder 2"/>
          <p:cNvSpPr>
            <a:spLocks noGrp="1"/>
          </p:cNvSpPr>
          <p:nvPr>
            <p:ph idx="1"/>
          </p:nvPr>
        </p:nvSpPr>
        <p:spPr/>
        <p:txBody>
          <a:bodyPr>
            <a:normAutofit/>
          </a:bodyPr>
          <a:lstStyle/>
          <a:p>
            <a:r>
              <a:rPr lang="en-US" dirty="0"/>
              <a:t>Since 1997, following a review of its </a:t>
            </a:r>
            <a:r>
              <a:rPr lang="en-US" dirty="0" smtClean="0"/>
              <a:t>system of </a:t>
            </a:r>
            <a:r>
              <a:rPr lang="en-US" dirty="0"/>
              <a:t>financial services regulation, </a:t>
            </a:r>
            <a:r>
              <a:rPr lang="en-US" dirty="0" smtClean="0"/>
              <a:t>Australia has </a:t>
            </a:r>
            <a:r>
              <a:rPr lang="en-US" dirty="0"/>
              <a:t>organized its oversight </a:t>
            </a:r>
            <a:r>
              <a:rPr lang="en-US" dirty="0" smtClean="0"/>
              <a:t>responsibilities under </a:t>
            </a:r>
            <a:r>
              <a:rPr lang="en-US" dirty="0"/>
              <a:t>a Twin Peaks Approach that </a:t>
            </a:r>
            <a:r>
              <a:rPr lang="en-US" dirty="0" smtClean="0"/>
              <a:t>separates prudential </a:t>
            </a:r>
            <a:r>
              <a:rPr lang="en-US" dirty="0"/>
              <a:t>regulatory oversight </a:t>
            </a:r>
            <a:r>
              <a:rPr lang="en-US" dirty="0" smtClean="0"/>
              <a:t>from conduct-of-business regulation. </a:t>
            </a:r>
          </a:p>
          <a:p>
            <a:endParaRPr lang="en-US" dirty="0" smtClean="0"/>
          </a:p>
        </p:txBody>
      </p:sp>
      <p:sp>
        <p:nvSpPr>
          <p:cNvPr id="4" name="Slide Number Placeholder 3"/>
          <p:cNvSpPr>
            <a:spLocks noGrp="1"/>
          </p:cNvSpPr>
          <p:nvPr>
            <p:ph type="sldNum" sz="quarter" idx="12"/>
          </p:nvPr>
        </p:nvSpPr>
        <p:spPr/>
        <p:txBody>
          <a:bodyPr/>
          <a:lstStyle/>
          <a:p>
            <a:fld id="{F6AC7434-AE2F-41A4-88CE-087084D4463A}" type="slidenum">
              <a:rPr lang="en-US" smtClean="0"/>
              <a:pPr/>
              <a:t>33</a:t>
            </a:fld>
            <a:endParaRPr lang="en-US"/>
          </a:p>
        </p:txBody>
      </p:sp>
    </p:spTree>
    <p:extLst>
      <p:ext uri="{BB962C8B-B14F-4D97-AF65-F5344CB8AC3E}">
        <p14:creationId xmlns="" xmlns:p14="http://schemas.microsoft.com/office/powerpoint/2010/main" val="14262534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CASE-Example-Australia (Contd.)</a:t>
            </a:r>
            <a:endParaRPr lang="en-US" dirty="0"/>
          </a:p>
        </p:txBody>
      </p:sp>
      <p:sp>
        <p:nvSpPr>
          <p:cNvPr id="3" name="Content Placeholder 2"/>
          <p:cNvSpPr>
            <a:spLocks noGrp="1"/>
          </p:cNvSpPr>
          <p:nvPr>
            <p:ph idx="1"/>
          </p:nvPr>
        </p:nvSpPr>
        <p:spPr/>
        <p:txBody>
          <a:bodyPr/>
          <a:lstStyle/>
          <a:p>
            <a:r>
              <a:rPr lang="en-US" dirty="0" smtClean="0"/>
              <a:t>The Australian Prudential Regulatory Authority (APRA) regulates deposit-taking institutions, which include banks, building societies, credit unions, and insurance companies and large superannuation (retirement pension) funds. </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CASE-Example-Australia (Contd.)</a:t>
            </a:r>
            <a:endParaRPr lang="en-US" dirty="0"/>
          </a:p>
        </p:txBody>
      </p:sp>
      <p:sp>
        <p:nvSpPr>
          <p:cNvPr id="3" name="Content Placeholder 2"/>
          <p:cNvSpPr>
            <a:spLocks noGrp="1"/>
          </p:cNvSpPr>
          <p:nvPr>
            <p:ph idx="1"/>
          </p:nvPr>
        </p:nvSpPr>
        <p:spPr/>
        <p:txBody>
          <a:bodyPr>
            <a:normAutofit/>
          </a:bodyPr>
          <a:lstStyle/>
          <a:p>
            <a:r>
              <a:rPr lang="en-US" dirty="0"/>
              <a:t>It is independent of the central bank and is a prudential regulator that focuses on the safety and soundness of the entities it supervises. </a:t>
            </a:r>
            <a:endParaRPr lang="en-US" dirty="0" smtClean="0"/>
          </a:p>
        </p:txBody>
      </p:sp>
      <p:sp>
        <p:nvSpPr>
          <p:cNvPr id="4" name="Slide Number Placeholder 3"/>
          <p:cNvSpPr>
            <a:spLocks noGrp="1"/>
          </p:cNvSpPr>
          <p:nvPr>
            <p:ph type="sldNum" sz="quarter" idx="12"/>
          </p:nvPr>
        </p:nvSpPr>
        <p:spPr/>
        <p:txBody>
          <a:bodyPr/>
          <a:lstStyle/>
          <a:p>
            <a:fld id="{F6AC7434-AE2F-41A4-88CE-087084D4463A}" type="slidenum">
              <a:rPr lang="en-US" smtClean="0"/>
              <a:pPr/>
              <a:t>35</a:t>
            </a:fld>
            <a:endParaRPr lang="en-US"/>
          </a:p>
        </p:txBody>
      </p:sp>
    </p:spTree>
    <p:extLst>
      <p:ext uri="{BB962C8B-B14F-4D97-AF65-F5344CB8AC3E}">
        <p14:creationId xmlns="" xmlns:p14="http://schemas.microsoft.com/office/powerpoint/2010/main" val="14215626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CASE-Example-Australia (Contd.)</a:t>
            </a:r>
            <a:endParaRPr lang="en-US" dirty="0"/>
          </a:p>
        </p:txBody>
      </p:sp>
      <p:sp>
        <p:nvSpPr>
          <p:cNvPr id="3" name="Content Placeholder 2"/>
          <p:cNvSpPr>
            <a:spLocks noGrp="1"/>
          </p:cNvSpPr>
          <p:nvPr>
            <p:ph idx="1"/>
          </p:nvPr>
        </p:nvSpPr>
        <p:spPr/>
        <p:txBody>
          <a:bodyPr/>
          <a:lstStyle/>
          <a:p>
            <a:r>
              <a:rPr lang="en-US" dirty="0" smtClean="0"/>
              <a:t>APRA is responsible for dealing with institutions that are unable to meet their obligations, and it does this in close cooperation with the Reserve Bank of Australia (RBA), the Australian central bank, which is available to provide liquidity support if necessary. </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CASE-Example-Australia (Contd.)</a:t>
            </a:r>
            <a:endParaRPr lang="en-US" dirty="0"/>
          </a:p>
        </p:txBody>
      </p:sp>
      <p:sp>
        <p:nvSpPr>
          <p:cNvPr id="3" name="Content Placeholder 2"/>
          <p:cNvSpPr>
            <a:spLocks noGrp="1"/>
          </p:cNvSpPr>
          <p:nvPr>
            <p:ph idx="1"/>
          </p:nvPr>
        </p:nvSpPr>
        <p:spPr/>
        <p:txBody>
          <a:bodyPr>
            <a:normAutofit/>
          </a:bodyPr>
          <a:lstStyle/>
          <a:p>
            <a:r>
              <a:rPr lang="en-US" dirty="0"/>
              <a:t>APRA also has a statutory duty to promote financial system stability in Australia. </a:t>
            </a:r>
            <a:endParaRPr lang="en-US" dirty="0" smtClean="0"/>
          </a:p>
          <a:p>
            <a:r>
              <a:rPr lang="en-US" dirty="0" smtClean="0"/>
              <a:t>The </a:t>
            </a:r>
            <a:r>
              <a:rPr lang="en-US" dirty="0"/>
              <a:t>Australian Securities and Investments Commission (ASIC) is the business conduct regulator responsible for market integrity and consumer protection across the financial system in Australia. </a:t>
            </a:r>
            <a:endParaRPr lang="en-US" dirty="0" smtClean="0"/>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37</a:t>
            </a:fld>
            <a:endParaRPr lang="en-US"/>
          </a:p>
        </p:txBody>
      </p:sp>
    </p:spTree>
    <p:extLst>
      <p:ext uri="{BB962C8B-B14F-4D97-AF65-F5344CB8AC3E}">
        <p14:creationId xmlns="" xmlns:p14="http://schemas.microsoft.com/office/powerpoint/2010/main" val="38926818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CASE-Example-Australia (Contd.)</a:t>
            </a:r>
            <a:endParaRPr lang="en-US" dirty="0"/>
          </a:p>
        </p:txBody>
      </p:sp>
      <p:sp>
        <p:nvSpPr>
          <p:cNvPr id="3" name="Content Placeholder 2"/>
          <p:cNvSpPr>
            <a:spLocks noGrp="1"/>
          </p:cNvSpPr>
          <p:nvPr>
            <p:ph idx="1"/>
          </p:nvPr>
        </p:nvSpPr>
        <p:spPr/>
        <p:txBody>
          <a:bodyPr/>
          <a:lstStyle/>
          <a:p>
            <a:r>
              <a:rPr lang="en-US" dirty="0" smtClean="0"/>
              <a:t>It regulates companies, financial markets, financial services organizations, and market professionals. </a:t>
            </a:r>
          </a:p>
          <a:p>
            <a:r>
              <a:rPr lang="en-US" dirty="0" smtClean="0"/>
              <a:t>It is not a prudential supervisor. It issues guidelines, preferred practices, regulatory guidelines, and codes of conduct. </a:t>
            </a:r>
          </a:p>
          <a:p>
            <a:r>
              <a:rPr lang="en-US" dirty="0" smtClean="0"/>
              <a:t>It also has enforcement powers. </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CASE-Example-Australia (Contd.)</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RBA has responsibility for financial stability, interest rates, and payment systems. </a:t>
            </a:r>
            <a:endParaRPr lang="en-US" dirty="0" smtClean="0"/>
          </a:p>
          <a:p>
            <a:r>
              <a:rPr lang="en-US" dirty="0" smtClean="0"/>
              <a:t>It </a:t>
            </a:r>
            <a:r>
              <a:rPr lang="en-US" dirty="0"/>
              <a:t>is responsible for ensuring that licensed clearance and settlement facilities for securities and derivatives conduct their affairs in a manner consistent with financial stability.</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39</a:t>
            </a:fld>
            <a:endParaRPr lang="en-US"/>
          </a:p>
        </p:txBody>
      </p:sp>
    </p:spTree>
    <p:extLst>
      <p:ext uri="{BB962C8B-B14F-4D97-AF65-F5344CB8AC3E}">
        <p14:creationId xmlns="" xmlns:p14="http://schemas.microsoft.com/office/powerpoint/2010/main" val="17375103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8229600" cy="2011362"/>
          </a:xfrm>
        </p:spPr>
        <p:txBody>
          <a:bodyPr>
            <a:normAutofit/>
          </a:bodyPr>
          <a:lstStyle/>
          <a:p>
            <a:r>
              <a:rPr lang="en-US" dirty="0"/>
              <a:t>Why Institutional / Regulatory structure is important?</a:t>
            </a:r>
          </a:p>
        </p:txBody>
      </p:sp>
      <p:sp>
        <p:nvSpPr>
          <p:cNvPr id="3" name="Slide Number Placeholder 2"/>
          <p:cNvSpPr>
            <a:spLocks noGrp="1"/>
          </p:cNvSpPr>
          <p:nvPr>
            <p:ph type="sldNum" sz="quarter" idx="12"/>
          </p:nvPr>
        </p:nvSpPr>
        <p:spPr/>
        <p:txBody>
          <a:bodyPr/>
          <a:lstStyle/>
          <a:p>
            <a:fld id="{F6AC7434-AE2F-41A4-88CE-087084D4463A}" type="slidenum">
              <a:rPr lang="en-US" smtClean="0"/>
              <a:pPr/>
              <a:t>40</a:t>
            </a:fld>
            <a:endParaRPr lang="en-US"/>
          </a:p>
        </p:txBody>
      </p:sp>
    </p:spTree>
    <p:extLst>
      <p:ext uri="{BB962C8B-B14F-4D97-AF65-F5344CB8AC3E}">
        <p14:creationId xmlns="" xmlns:p14="http://schemas.microsoft.com/office/powerpoint/2010/main" val="19838959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Institutional Structure?</a:t>
            </a:r>
            <a:endParaRPr lang="en-US" dirty="0"/>
          </a:p>
        </p:txBody>
      </p:sp>
      <p:sp>
        <p:nvSpPr>
          <p:cNvPr id="3" name="Content Placeholder 2"/>
          <p:cNvSpPr>
            <a:spLocks noGrp="1"/>
          </p:cNvSpPr>
          <p:nvPr>
            <p:ph idx="1"/>
          </p:nvPr>
        </p:nvSpPr>
        <p:spPr/>
        <p:txBody>
          <a:bodyPr/>
          <a:lstStyle/>
          <a:p>
            <a:r>
              <a:rPr lang="en-US" dirty="0" smtClean="0"/>
              <a:t>“Institutional </a:t>
            </a:r>
            <a:r>
              <a:rPr lang="en-US" dirty="0"/>
              <a:t>structure” refers to issues related to the </a:t>
            </a:r>
            <a:r>
              <a:rPr lang="en-US" dirty="0" smtClean="0"/>
              <a:t>number and </a:t>
            </a:r>
            <a:r>
              <a:rPr lang="en-US" dirty="0"/>
              <a:t>structure of agencies responsible for the regulation and supervision of </a:t>
            </a:r>
            <a:r>
              <a:rPr lang="en-US" dirty="0" smtClean="0"/>
              <a:t>financial institutions </a:t>
            </a:r>
            <a:r>
              <a:rPr lang="en-US" dirty="0"/>
              <a:t>and markets which includes the role of the central bank in this area.</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41</a:t>
            </a:fld>
            <a:endParaRPr lang="en-US"/>
          </a:p>
        </p:txBody>
      </p:sp>
    </p:spTree>
    <p:extLst>
      <p:ext uri="{BB962C8B-B14F-4D97-AF65-F5344CB8AC3E}">
        <p14:creationId xmlns="" xmlns:p14="http://schemas.microsoft.com/office/powerpoint/2010/main" val="289502047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Importance of Institutional structure</a:t>
            </a:r>
            <a:endParaRPr lang="en-US" dirty="0"/>
          </a:p>
        </p:txBody>
      </p:sp>
      <p:sp>
        <p:nvSpPr>
          <p:cNvPr id="3" name="Content Placeholder 2"/>
          <p:cNvSpPr>
            <a:spLocks noGrp="1"/>
          </p:cNvSpPr>
          <p:nvPr>
            <p:ph idx="1"/>
          </p:nvPr>
        </p:nvSpPr>
        <p:spPr/>
        <p:txBody>
          <a:bodyPr/>
          <a:lstStyle/>
          <a:p>
            <a:r>
              <a:rPr lang="en-US" dirty="0"/>
              <a:t>There are several reasons why institutional structure of regulatory and </a:t>
            </a:r>
            <a:r>
              <a:rPr lang="en-US" dirty="0" smtClean="0"/>
              <a:t>supervisory agencies </a:t>
            </a:r>
            <a:r>
              <a:rPr lang="en-US" dirty="0"/>
              <a:t>is important and not a minor administrative matter, and therefore </a:t>
            </a:r>
            <a:r>
              <a:rPr lang="en-US" dirty="0" smtClean="0"/>
              <a:t>the following reasons prevail:</a:t>
            </a:r>
            <a:endParaRPr lang="en-US" dirty="0"/>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42</a:t>
            </a:fld>
            <a:endParaRPr lang="en-US"/>
          </a:p>
        </p:txBody>
      </p:sp>
    </p:spTree>
    <p:extLst>
      <p:ext uri="{BB962C8B-B14F-4D97-AF65-F5344CB8AC3E}">
        <p14:creationId xmlns="" xmlns:p14="http://schemas.microsoft.com/office/powerpoint/2010/main" val="19095107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1</a:t>
            </a:r>
            <a:endParaRPr lang="en-US" dirty="0"/>
          </a:p>
        </p:txBody>
      </p:sp>
      <p:sp>
        <p:nvSpPr>
          <p:cNvPr id="3" name="Content Placeholder 2"/>
          <p:cNvSpPr>
            <a:spLocks noGrp="1"/>
          </p:cNvSpPr>
          <p:nvPr>
            <p:ph idx="1"/>
          </p:nvPr>
        </p:nvSpPr>
        <p:spPr/>
        <p:txBody>
          <a:bodyPr>
            <a:normAutofit/>
          </a:bodyPr>
          <a:lstStyle/>
          <a:p>
            <a:r>
              <a:rPr lang="en-US" dirty="0"/>
              <a:t>Above all other considerations, institutional structure may have an impact </a:t>
            </a:r>
            <a:r>
              <a:rPr lang="en-US" dirty="0" smtClean="0"/>
              <a:t>on the </a:t>
            </a:r>
            <a:r>
              <a:rPr lang="en-US" dirty="0"/>
              <a:t>overall effectiveness of regulation and supervision because of </a:t>
            </a:r>
            <a:r>
              <a:rPr lang="en-US" dirty="0" smtClean="0"/>
              <a:t>the expertise</a:t>
            </a:r>
            <a:r>
              <a:rPr lang="en-US" dirty="0"/>
              <a:t>, experience and culture that develops within particular </a:t>
            </a:r>
            <a:r>
              <a:rPr lang="en-US" dirty="0" smtClean="0"/>
              <a:t>regulatory agencies </a:t>
            </a:r>
            <a:r>
              <a:rPr lang="en-US" dirty="0"/>
              <a:t>and the approaches they adopt. </a:t>
            </a:r>
            <a:endParaRPr lang="en-US" dirty="0" smtClean="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43</a:t>
            </a:fld>
            <a:endParaRPr lang="en-US"/>
          </a:p>
        </p:txBody>
      </p:sp>
    </p:spTree>
    <p:extLst>
      <p:ext uri="{BB962C8B-B14F-4D97-AF65-F5344CB8AC3E}">
        <p14:creationId xmlns="" xmlns:p14="http://schemas.microsoft.com/office/powerpoint/2010/main" val="19780605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1 (Contd.)</a:t>
            </a:r>
            <a:endParaRPr lang="en-US" dirty="0"/>
          </a:p>
        </p:txBody>
      </p:sp>
      <p:sp>
        <p:nvSpPr>
          <p:cNvPr id="3" name="Content Placeholder 2"/>
          <p:cNvSpPr>
            <a:spLocks noGrp="1"/>
          </p:cNvSpPr>
          <p:nvPr>
            <p:ph idx="1"/>
          </p:nvPr>
        </p:nvSpPr>
        <p:spPr/>
        <p:txBody>
          <a:bodyPr/>
          <a:lstStyle/>
          <a:p>
            <a:r>
              <a:rPr lang="en-US" dirty="0"/>
              <a:t>One school of thought argues that focused, rather than diversified or conglomerate, regulators are more effective simply because their mandates are clearly defined.</a:t>
            </a:r>
          </a:p>
          <a:p>
            <a:r>
              <a:rPr lang="en-US" dirty="0"/>
              <a:t>R</a:t>
            </a:r>
            <a:r>
              <a:rPr lang="en-US" dirty="0" smtClean="0"/>
              <a:t>egulation </a:t>
            </a:r>
            <a:r>
              <a:rPr lang="en-US" dirty="0"/>
              <a:t>is more likely to </a:t>
            </a:r>
            <a:r>
              <a:rPr lang="en-US" dirty="0" smtClean="0"/>
              <a:t>be effective </a:t>
            </a:r>
            <a:r>
              <a:rPr lang="en-US" dirty="0"/>
              <a:t>if a single agency is responsible for all aspects of regulation </a:t>
            </a:r>
            <a:r>
              <a:rPr lang="en-US" dirty="0" smtClean="0"/>
              <a:t>and supervision</a:t>
            </a:r>
            <a:r>
              <a:rPr lang="en-US" dirty="0"/>
              <a:t>.</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44</a:t>
            </a:fld>
            <a:endParaRPr lang="en-US"/>
          </a:p>
        </p:txBody>
      </p:sp>
    </p:spTree>
    <p:extLst>
      <p:ext uri="{BB962C8B-B14F-4D97-AF65-F5344CB8AC3E}">
        <p14:creationId xmlns="" xmlns:p14="http://schemas.microsoft.com/office/powerpoint/2010/main" val="82636030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2</a:t>
            </a:r>
            <a:endParaRPr lang="en-US" dirty="0"/>
          </a:p>
        </p:txBody>
      </p:sp>
      <p:sp>
        <p:nvSpPr>
          <p:cNvPr id="3" name="Content Placeholder 2"/>
          <p:cNvSpPr>
            <a:spLocks noGrp="1"/>
          </p:cNvSpPr>
          <p:nvPr>
            <p:ph idx="1"/>
          </p:nvPr>
        </p:nvSpPr>
        <p:spPr/>
        <p:txBody>
          <a:bodyPr/>
          <a:lstStyle/>
          <a:p>
            <a:r>
              <a:rPr lang="en-US" dirty="0"/>
              <a:t>Closely related to effectiveness is the question of the clarity of </a:t>
            </a:r>
            <a:r>
              <a:rPr lang="en-US" dirty="0" smtClean="0"/>
              <a:t>responsibility for </a:t>
            </a:r>
            <a:r>
              <a:rPr lang="en-US" dirty="0"/>
              <a:t>particular aspects or objectives of regulation. </a:t>
            </a:r>
            <a:endParaRPr lang="en-US" dirty="0" smtClean="0"/>
          </a:p>
          <a:p>
            <a:r>
              <a:rPr lang="en-US" dirty="0" smtClean="0"/>
              <a:t>This </a:t>
            </a:r>
            <a:r>
              <a:rPr lang="en-US" dirty="0"/>
              <a:t>in turn raises </a:t>
            </a:r>
            <a:r>
              <a:rPr lang="en-US" dirty="0" smtClean="0"/>
              <a:t>the question </a:t>
            </a:r>
            <a:r>
              <a:rPr lang="en-US" dirty="0"/>
              <a:t>of inter-agency rivalry and disputes.</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45</a:t>
            </a:fld>
            <a:endParaRPr lang="en-US"/>
          </a:p>
        </p:txBody>
      </p:sp>
    </p:spTree>
    <p:extLst>
      <p:ext uri="{BB962C8B-B14F-4D97-AF65-F5344CB8AC3E}">
        <p14:creationId xmlns="" xmlns:p14="http://schemas.microsoft.com/office/powerpoint/2010/main" val="169393317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3</a:t>
            </a:r>
            <a:endParaRPr lang="en-US" dirty="0"/>
          </a:p>
        </p:txBody>
      </p:sp>
      <p:sp>
        <p:nvSpPr>
          <p:cNvPr id="3" name="Content Placeholder 2"/>
          <p:cNvSpPr>
            <a:spLocks noGrp="1"/>
          </p:cNvSpPr>
          <p:nvPr>
            <p:ph idx="1"/>
          </p:nvPr>
        </p:nvSpPr>
        <p:spPr/>
        <p:txBody>
          <a:bodyPr>
            <a:normAutofit/>
          </a:bodyPr>
          <a:lstStyle/>
          <a:p>
            <a:r>
              <a:rPr lang="en-US" dirty="0"/>
              <a:t>Seldom is there a single objective of regulation and, when multiple </a:t>
            </a:r>
            <a:r>
              <a:rPr lang="en-US" dirty="0" smtClean="0"/>
              <a:t>objectives are </a:t>
            </a:r>
            <a:r>
              <a:rPr lang="en-US" dirty="0"/>
              <a:t>set, conflicts can arise between them. </a:t>
            </a:r>
            <a:endParaRPr lang="en-US" dirty="0" smtClean="0"/>
          </a:p>
          <a:p>
            <a:r>
              <a:rPr lang="en-US" dirty="0" smtClean="0"/>
              <a:t>Although </a:t>
            </a:r>
            <a:r>
              <a:rPr lang="en-US" dirty="0"/>
              <a:t>this is true irrespective </a:t>
            </a:r>
            <a:r>
              <a:rPr lang="en-US" dirty="0" smtClean="0"/>
              <a:t>of institutional </a:t>
            </a:r>
            <a:r>
              <a:rPr lang="en-US" dirty="0"/>
              <a:t>structure, different structures may be more or less efficient </a:t>
            </a:r>
            <a:r>
              <a:rPr lang="en-US" dirty="0" smtClean="0"/>
              <a:t>at handling </a:t>
            </a:r>
            <a:r>
              <a:rPr lang="en-US" dirty="0"/>
              <a:t>conflicts</a:t>
            </a:r>
            <a:r>
              <a:rPr lang="en-US" dirty="0" smtClean="0"/>
              <a:t>.</a:t>
            </a:r>
            <a:endParaRPr lang="en-US" dirty="0"/>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46</a:t>
            </a:fld>
            <a:endParaRPr lang="en-US"/>
          </a:p>
        </p:txBody>
      </p:sp>
    </p:spTree>
    <p:extLst>
      <p:ext uri="{BB962C8B-B14F-4D97-AF65-F5344CB8AC3E}">
        <p14:creationId xmlns="" xmlns:p14="http://schemas.microsoft.com/office/powerpoint/2010/main" val="40876991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3 (Contd.)</a:t>
            </a:r>
            <a:endParaRPr lang="en-US" dirty="0"/>
          </a:p>
        </p:txBody>
      </p:sp>
      <p:sp>
        <p:nvSpPr>
          <p:cNvPr id="3" name="Content Placeholder 2"/>
          <p:cNvSpPr>
            <a:spLocks noGrp="1"/>
          </p:cNvSpPr>
          <p:nvPr>
            <p:ph idx="1"/>
          </p:nvPr>
        </p:nvSpPr>
        <p:spPr/>
        <p:txBody>
          <a:bodyPr/>
          <a:lstStyle/>
          <a:p>
            <a:r>
              <a:rPr lang="en-US" dirty="0"/>
              <a:t>A particular issue is whether conflicts are better </a:t>
            </a:r>
            <a:r>
              <a:rPr lang="en-US" dirty="0" smtClean="0"/>
              <a:t>handled within </a:t>
            </a:r>
            <a:r>
              <a:rPr lang="en-US" dirty="0"/>
              <a:t>a single agency, or between agencies where responsibilities </a:t>
            </a:r>
            <a:r>
              <a:rPr lang="en-US" dirty="0" smtClean="0"/>
              <a:t>for particular </a:t>
            </a:r>
            <a:r>
              <a:rPr lang="en-US" dirty="0"/>
              <a:t>objectives are more clearly </a:t>
            </a:r>
            <a:r>
              <a:rPr lang="en-US" dirty="0" smtClean="0"/>
              <a:t>defined.</a:t>
            </a:r>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47</a:t>
            </a:fld>
            <a:endParaRPr lang="en-US"/>
          </a:p>
        </p:txBody>
      </p:sp>
    </p:spTree>
    <p:extLst>
      <p:ext uri="{BB962C8B-B14F-4D97-AF65-F5344CB8AC3E}">
        <p14:creationId xmlns="" xmlns:p14="http://schemas.microsoft.com/office/powerpoint/2010/main" val="377671330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4</a:t>
            </a:r>
            <a:endParaRPr lang="en-US" dirty="0"/>
          </a:p>
        </p:txBody>
      </p:sp>
      <p:sp>
        <p:nvSpPr>
          <p:cNvPr id="3" name="Content Placeholder 2"/>
          <p:cNvSpPr>
            <a:spLocks noGrp="1"/>
          </p:cNvSpPr>
          <p:nvPr>
            <p:ph idx="1"/>
          </p:nvPr>
        </p:nvSpPr>
        <p:spPr/>
        <p:txBody>
          <a:bodyPr>
            <a:normAutofit/>
          </a:bodyPr>
          <a:lstStyle/>
          <a:p>
            <a:r>
              <a:rPr lang="en-US" dirty="0"/>
              <a:t>Different structures have implications for the costs of regulation. </a:t>
            </a:r>
            <a:endParaRPr lang="en-US" dirty="0" smtClean="0"/>
          </a:p>
          <a:p>
            <a:r>
              <a:rPr lang="en-US" dirty="0" smtClean="0"/>
              <a:t>On </a:t>
            </a:r>
            <a:r>
              <a:rPr lang="en-US" dirty="0"/>
              <a:t>the </a:t>
            </a:r>
            <a:r>
              <a:rPr lang="en-US" dirty="0" smtClean="0"/>
              <a:t>one hand</a:t>
            </a:r>
            <a:r>
              <a:rPr lang="en-US" dirty="0"/>
              <a:t>, if there are economies of scale and scope in regulation, there should </a:t>
            </a:r>
            <a:r>
              <a:rPr lang="en-US" dirty="0" smtClean="0"/>
              <a:t>be advantages </a:t>
            </a:r>
            <a:r>
              <a:rPr lang="en-US" dirty="0"/>
              <a:t>in having a small number of agencies, or even a single authority.</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48</a:t>
            </a:fld>
            <a:endParaRPr lang="en-US"/>
          </a:p>
        </p:txBody>
      </p:sp>
    </p:spTree>
    <p:extLst>
      <p:ext uri="{BB962C8B-B14F-4D97-AF65-F5344CB8AC3E}">
        <p14:creationId xmlns="" xmlns:p14="http://schemas.microsoft.com/office/powerpoint/2010/main" val="24424916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4 (Contd.)</a:t>
            </a:r>
            <a:endParaRPr lang="en-US" dirty="0"/>
          </a:p>
        </p:txBody>
      </p:sp>
      <p:sp>
        <p:nvSpPr>
          <p:cNvPr id="3" name="Content Placeholder 2"/>
          <p:cNvSpPr>
            <a:spLocks noGrp="1"/>
          </p:cNvSpPr>
          <p:nvPr>
            <p:ph idx="1"/>
          </p:nvPr>
        </p:nvSpPr>
        <p:spPr/>
        <p:txBody>
          <a:bodyPr>
            <a:normAutofit/>
          </a:bodyPr>
          <a:lstStyle/>
          <a:p>
            <a:r>
              <a:rPr lang="en-US" dirty="0"/>
              <a:t>On the other hand, if a single regulator </a:t>
            </a:r>
            <a:r>
              <a:rPr lang="en-US" dirty="0" smtClean="0"/>
              <a:t>adopts </a:t>
            </a:r>
            <a:r>
              <a:rPr lang="en-US" dirty="0"/>
              <a:t>an inappropriate regulatory </a:t>
            </a:r>
            <a:r>
              <a:rPr lang="en-US" dirty="0" smtClean="0"/>
              <a:t>regime, the </a:t>
            </a:r>
            <a:r>
              <a:rPr lang="en-US" i="1" dirty="0"/>
              <a:t>compliance </a:t>
            </a:r>
            <a:r>
              <a:rPr lang="en-US" dirty="0"/>
              <a:t>and </a:t>
            </a:r>
            <a:r>
              <a:rPr lang="en-US" i="1" dirty="0" smtClean="0"/>
              <a:t>structural </a:t>
            </a:r>
            <a:r>
              <a:rPr lang="en-US" dirty="0" smtClean="0"/>
              <a:t>costs </a:t>
            </a:r>
            <a:r>
              <a:rPr lang="en-US" dirty="0"/>
              <a:t>of regulation </a:t>
            </a:r>
            <a:r>
              <a:rPr lang="en-US" dirty="0" smtClean="0"/>
              <a:t>would </a:t>
            </a:r>
            <a:r>
              <a:rPr lang="en-US" dirty="0"/>
              <a:t>rise </a:t>
            </a:r>
            <a:r>
              <a:rPr lang="en-US" dirty="0" smtClean="0"/>
              <a:t>even though </a:t>
            </a:r>
            <a:r>
              <a:rPr lang="en-US" dirty="0"/>
              <a:t>the purely </a:t>
            </a:r>
            <a:r>
              <a:rPr lang="en-US" i="1" dirty="0"/>
              <a:t>institutional </a:t>
            </a:r>
            <a:r>
              <a:rPr lang="en-US" dirty="0"/>
              <a:t>costs of regulatory agencies (i.e. the costs </a:t>
            </a:r>
            <a:r>
              <a:rPr lang="en-US" dirty="0" smtClean="0"/>
              <a:t>of running </a:t>
            </a:r>
            <a:r>
              <a:rPr lang="en-US" dirty="0"/>
              <a:t>supervisory agencies) might be lower.</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49</a:t>
            </a:fld>
            <a:endParaRPr lang="en-US"/>
          </a:p>
        </p:txBody>
      </p:sp>
    </p:spTree>
    <p:extLst>
      <p:ext uri="{BB962C8B-B14F-4D97-AF65-F5344CB8AC3E}">
        <p14:creationId xmlns="" xmlns:p14="http://schemas.microsoft.com/office/powerpoint/2010/main" val="97022332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5</a:t>
            </a:r>
            <a:endParaRPr lang="en-US" dirty="0"/>
          </a:p>
        </p:txBody>
      </p:sp>
      <p:sp>
        <p:nvSpPr>
          <p:cNvPr id="3" name="Content Placeholder 2"/>
          <p:cNvSpPr>
            <a:spLocks noGrp="1"/>
          </p:cNvSpPr>
          <p:nvPr>
            <p:ph idx="1"/>
          </p:nvPr>
        </p:nvSpPr>
        <p:spPr/>
        <p:txBody>
          <a:bodyPr/>
          <a:lstStyle/>
          <a:p>
            <a:r>
              <a:rPr lang="en-US" dirty="0"/>
              <a:t>A major issue relates to overlap and </a:t>
            </a:r>
            <a:r>
              <a:rPr lang="en-US" dirty="0" err="1"/>
              <a:t>underlap</a:t>
            </a:r>
            <a:r>
              <a:rPr lang="en-US" dirty="0"/>
              <a:t>, and whether a </a:t>
            </a:r>
            <a:r>
              <a:rPr lang="en-US" dirty="0" smtClean="0"/>
              <a:t>particular structure </a:t>
            </a:r>
            <a:r>
              <a:rPr lang="en-US" dirty="0"/>
              <a:t>causes an unnecessary duplication of regulatory activity and </a:t>
            </a:r>
            <a:r>
              <a:rPr lang="en-US" dirty="0" smtClean="0"/>
              <a:t>hence costs </a:t>
            </a:r>
            <a:r>
              <a:rPr lang="en-US" dirty="0"/>
              <a:t>on firms, or that some aspects of business or some institutions </a:t>
            </a:r>
            <a:r>
              <a:rPr lang="en-US" dirty="0" smtClean="0"/>
              <a:t>fall through </a:t>
            </a:r>
            <a:r>
              <a:rPr lang="en-US" dirty="0"/>
              <a:t>the net altogether.</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50</a:t>
            </a:fld>
            <a:endParaRPr lang="en-US"/>
          </a:p>
        </p:txBody>
      </p:sp>
    </p:spTree>
    <p:extLst>
      <p:ext uri="{BB962C8B-B14F-4D97-AF65-F5344CB8AC3E}">
        <p14:creationId xmlns="" xmlns:p14="http://schemas.microsoft.com/office/powerpoint/2010/main" val="129380028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5 (Contd.)</a:t>
            </a:r>
            <a:endParaRPr lang="en-US" dirty="0"/>
          </a:p>
        </p:txBody>
      </p:sp>
      <p:sp>
        <p:nvSpPr>
          <p:cNvPr id="3" name="Content Placeholder 2"/>
          <p:cNvSpPr>
            <a:spLocks noGrp="1"/>
          </p:cNvSpPr>
          <p:nvPr>
            <p:ph idx="1"/>
          </p:nvPr>
        </p:nvSpPr>
        <p:spPr/>
        <p:txBody>
          <a:bodyPr>
            <a:normAutofit/>
          </a:bodyPr>
          <a:lstStyle/>
          <a:p>
            <a:pPr algn="just"/>
            <a:r>
              <a:rPr lang="en-US" sz="2800" dirty="0"/>
              <a:t>A multiple-agency regime, most especially if it allows an element of choice </a:t>
            </a:r>
            <a:r>
              <a:rPr lang="en-US" sz="2800" dirty="0" smtClean="0"/>
              <a:t>to regulated </a:t>
            </a:r>
            <a:r>
              <a:rPr lang="en-US" sz="2800" dirty="0"/>
              <a:t>institutions, creates a potential for strategic regulatory </a:t>
            </a:r>
            <a:r>
              <a:rPr lang="en-US" sz="2800" dirty="0" smtClean="0"/>
              <a:t>arbitrage (whereby </a:t>
            </a:r>
            <a:r>
              <a:rPr lang="en-US" sz="2800" dirty="0"/>
              <a:t>they artificially construct their business so as to be subject to </a:t>
            </a:r>
            <a:r>
              <a:rPr lang="en-US" sz="2800" dirty="0" smtClean="0"/>
              <a:t>a particular </a:t>
            </a:r>
            <a:r>
              <a:rPr lang="en-US" sz="2800" dirty="0"/>
              <a:t>supervisory agency which may impose lower compliance costs </a:t>
            </a:r>
            <a:r>
              <a:rPr lang="en-US" sz="2800" dirty="0" smtClean="0"/>
              <a:t>than an </a:t>
            </a:r>
            <a:r>
              <a:rPr lang="en-US" sz="2800" dirty="0"/>
              <a:t>alternative agency) and inconsistent regulation between </a:t>
            </a:r>
            <a:r>
              <a:rPr lang="en-US" sz="2800" dirty="0" smtClean="0"/>
              <a:t>different institutions </a:t>
            </a:r>
            <a:r>
              <a:rPr lang="en-US" sz="2800" dirty="0"/>
              <a:t>conducting the same type of business.</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51</a:t>
            </a:fld>
            <a:endParaRPr lang="en-US"/>
          </a:p>
        </p:txBody>
      </p:sp>
    </p:spTree>
    <p:extLst>
      <p:ext uri="{BB962C8B-B14F-4D97-AF65-F5344CB8AC3E}">
        <p14:creationId xmlns="" xmlns:p14="http://schemas.microsoft.com/office/powerpoint/2010/main" val="3311429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6</a:t>
            </a:r>
            <a:endParaRPr lang="en-US" dirty="0"/>
          </a:p>
        </p:txBody>
      </p:sp>
      <p:sp>
        <p:nvSpPr>
          <p:cNvPr id="3" name="Content Placeholder 2"/>
          <p:cNvSpPr>
            <a:spLocks noGrp="1"/>
          </p:cNvSpPr>
          <p:nvPr>
            <p:ph idx="1"/>
          </p:nvPr>
        </p:nvSpPr>
        <p:spPr/>
        <p:txBody>
          <a:bodyPr/>
          <a:lstStyle/>
          <a:p>
            <a:r>
              <a:rPr lang="en-US" dirty="0"/>
              <a:t>Public perceptions and credibility may also be a significant issue in that, </a:t>
            </a:r>
            <a:r>
              <a:rPr lang="en-US" dirty="0" smtClean="0"/>
              <a:t>with multiple </a:t>
            </a:r>
            <a:r>
              <a:rPr lang="en-US" dirty="0"/>
              <a:t>agencies, it may not be clear to the consumer which agency </a:t>
            </a:r>
            <a:r>
              <a:rPr lang="en-US" dirty="0" smtClean="0"/>
              <a:t>is responsible </a:t>
            </a:r>
            <a:r>
              <a:rPr lang="en-US" dirty="0"/>
              <a:t>for particular issues of regulation, or to whom complaints are to </a:t>
            </a:r>
            <a:r>
              <a:rPr lang="en-US" dirty="0" smtClean="0"/>
              <a:t>be addressed</a:t>
            </a:r>
            <a:r>
              <a:rPr lang="en-US" dirty="0"/>
              <a:t>.</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52</a:t>
            </a:fld>
            <a:endParaRPr lang="en-US"/>
          </a:p>
        </p:txBody>
      </p:sp>
    </p:spTree>
    <p:extLst>
      <p:ext uri="{BB962C8B-B14F-4D97-AF65-F5344CB8AC3E}">
        <p14:creationId xmlns="" xmlns:p14="http://schemas.microsoft.com/office/powerpoint/2010/main" val="180957901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6 (Contd.)</a:t>
            </a:r>
            <a:endParaRPr lang="en-US" dirty="0"/>
          </a:p>
        </p:txBody>
      </p:sp>
      <p:sp>
        <p:nvSpPr>
          <p:cNvPr id="3" name="Content Placeholder 2"/>
          <p:cNvSpPr>
            <a:spLocks noGrp="1"/>
          </p:cNvSpPr>
          <p:nvPr>
            <p:ph idx="1"/>
          </p:nvPr>
        </p:nvSpPr>
        <p:spPr/>
        <p:txBody>
          <a:bodyPr>
            <a:normAutofit/>
          </a:bodyPr>
          <a:lstStyle/>
          <a:p>
            <a:r>
              <a:rPr lang="en-US" dirty="0"/>
              <a:t>For these reasons, the institutional structure of regulatory agencies has </a:t>
            </a:r>
            <a:r>
              <a:rPr lang="en-US" dirty="0" smtClean="0"/>
              <a:t>significance which </a:t>
            </a:r>
            <a:r>
              <a:rPr lang="en-US" dirty="0"/>
              <a:t>is greater than simple bureaucratic tidiness. </a:t>
            </a:r>
            <a:endParaRPr lang="en-US" dirty="0" smtClean="0"/>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53</a:t>
            </a:fld>
            <a:endParaRPr lang="en-US"/>
          </a:p>
        </p:txBody>
      </p:sp>
    </p:spTree>
    <p:extLst>
      <p:ext uri="{BB962C8B-B14F-4D97-AF65-F5344CB8AC3E}">
        <p14:creationId xmlns="" xmlns:p14="http://schemas.microsoft.com/office/powerpoint/2010/main" val="255592497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6 (Contd.)</a:t>
            </a:r>
            <a:endParaRPr lang="en-US" dirty="0"/>
          </a:p>
        </p:txBody>
      </p:sp>
      <p:sp>
        <p:nvSpPr>
          <p:cNvPr id="3" name="Content Placeholder 2"/>
          <p:cNvSpPr>
            <a:spLocks noGrp="1"/>
          </p:cNvSpPr>
          <p:nvPr>
            <p:ph idx="1"/>
          </p:nvPr>
        </p:nvSpPr>
        <p:spPr/>
        <p:txBody>
          <a:bodyPr/>
          <a:lstStyle/>
          <a:p>
            <a:r>
              <a:rPr lang="en-US" dirty="0"/>
              <a:t>However, the importance should not be exaggerated. It is not difficult to devise a wide range of viable institutional structures: as put by the Governor of the Bank of England, ‘there are many ways of skinning this particular cat...and in any event no structure can be set in stone – the markets continue to evolve and so too must the regulatory structure’ (George, 1996).</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54</a:t>
            </a:fld>
            <a:endParaRPr lang="en-US"/>
          </a:p>
        </p:txBody>
      </p:sp>
    </p:spTree>
    <p:extLst>
      <p:ext uri="{BB962C8B-B14F-4D97-AF65-F5344CB8AC3E}">
        <p14:creationId xmlns="" xmlns:p14="http://schemas.microsoft.com/office/powerpoint/2010/main" val="133861211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6 (Contd.)</a:t>
            </a:r>
            <a:endParaRPr lang="en-US" dirty="0"/>
          </a:p>
        </p:txBody>
      </p:sp>
      <p:sp>
        <p:nvSpPr>
          <p:cNvPr id="3" name="Content Placeholder 2"/>
          <p:cNvSpPr>
            <a:spLocks noGrp="1"/>
          </p:cNvSpPr>
          <p:nvPr>
            <p:ph idx="1"/>
          </p:nvPr>
        </p:nvSpPr>
        <p:spPr/>
        <p:txBody>
          <a:bodyPr/>
          <a:lstStyle/>
          <a:p>
            <a:r>
              <a:rPr lang="en-US" dirty="0"/>
              <a:t>A crucial point is that institutional structure does not in itself guarantee what </a:t>
            </a:r>
            <a:r>
              <a:rPr lang="en-US" dirty="0" smtClean="0"/>
              <a:t>really matters</a:t>
            </a:r>
            <a:r>
              <a:rPr lang="en-US" dirty="0"/>
              <a:t>: the effectiveness of regulation in achieving its objects in an efficient </a:t>
            </a:r>
            <a:r>
              <a:rPr lang="en-US" dirty="0" smtClean="0"/>
              <a:t>and cost-effective </a:t>
            </a:r>
            <a:r>
              <a:rPr lang="en-US" dirty="0"/>
              <a:t>manner.</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55</a:t>
            </a:fld>
            <a:endParaRPr lang="en-US"/>
          </a:p>
        </p:txBody>
      </p:sp>
    </p:spTree>
    <p:extLst>
      <p:ext uri="{BB962C8B-B14F-4D97-AF65-F5344CB8AC3E}">
        <p14:creationId xmlns="" xmlns:p14="http://schemas.microsoft.com/office/powerpoint/2010/main" val="4043406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r>
              <a:rPr lang="en-US" dirty="0"/>
              <a:t>of </a:t>
            </a:r>
            <a:r>
              <a:rPr lang="en-US" dirty="0" smtClean="0"/>
              <a:t>this session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four Approaches to Financial supervision</a:t>
            </a:r>
          </a:p>
          <a:p>
            <a:pPr lvl="1"/>
            <a:r>
              <a:rPr lang="en-US" dirty="0" smtClean="0"/>
              <a:t>The Functional Approach</a:t>
            </a:r>
          </a:p>
          <a:p>
            <a:pPr lvl="2"/>
            <a:r>
              <a:rPr lang="en-US" dirty="0" smtClean="0"/>
              <a:t>CASE Example FRANCE</a:t>
            </a:r>
          </a:p>
          <a:p>
            <a:pPr lvl="1"/>
            <a:r>
              <a:rPr lang="en-US" dirty="0" smtClean="0"/>
              <a:t>The integrated Approach</a:t>
            </a:r>
          </a:p>
          <a:p>
            <a:pPr lvl="2"/>
            <a:r>
              <a:rPr lang="en-US" dirty="0" smtClean="0"/>
              <a:t>CASE Example UNITED KINGDOM</a:t>
            </a:r>
          </a:p>
          <a:p>
            <a:pPr lvl="1"/>
            <a:r>
              <a:rPr lang="en-US" dirty="0" smtClean="0"/>
              <a:t>The Twin peaks Approach</a:t>
            </a:r>
          </a:p>
          <a:p>
            <a:pPr lvl="2"/>
            <a:r>
              <a:rPr lang="en-US" dirty="0" smtClean="0"/>
              <a:t>CASE Example AUSTRALIA</a:t>
            </a:r>
          </a:p>
          <a:p>
            <a:r>
              <a:rPr lang="en-US" dirty="0" smtClean="0"/>
              <a:t>Why institutional / regulatory structure is important?</a:t>
            </a:r>
          </a:p>
          <a:p>
            <a:pPr lvl="1"/>
            <a:r>
              <a:rPr lang="en-US" dirty="0" smtClean="0"/>
              <a:t>6 Reasons</a:t>
            </a:r>
          </a:p>
          <a:p>
            <a:pPr lvl="1"/>
            <a:endParaRPr lang="en-US" dirty="0" smtClean="0"/>
          </a:p>
          <a:p>
            <a:endParaRPr lang="en-US" dirty="0" smtClean="0"/>
          </a:p>
          <a:p>
            <a:endParaRPr lang="en-US" dirty="0" smtClean="0"/>
          </a:p>
          <a:p>
            <a:pPr lvl="1"/>
            <a:endParaRPr lang="en-US" dirty="0" smtClean="0"/>
          </a:p>
          <a:p>
            <a:pPr lvl="1"/>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56</a:t>
            </a:fld>
            <a:endParaRPr lang="en-US"/>
          </a:p>
        </p:txBody>
      </p:sp>
    </p:spTree>
    <p:extLst>
      <p:ext uri="{BB962C8B-B14F-4D97-AF65-F5344CB8AC3E}">
        <p14:creationId xmlns:p14="http://schemas.microsoft.com/office/powerpoint/2010/main" xmlns="" val="365566167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AED4950C-42E4-4B39-92E1-04E68B76FDB1}" type="slidenum">
              <a:rPr lang="en-US" smtClean="0"/>
              <a:pPr/>
              <a:t>57</a:t>
            </a:fld>
            <a:endParaRPr lang="en-US"/>
          </a:p>
        </p:txBody>
      </p:sp>
    </p:spTree>
    <p:extLst>
      <p:ext uri="{BB962C8B-B14F-4D97-AF65-F5344CB8AC3E}">
        <p14:creationId xmlns:p14="http://schemas.microsoft.com/office/powerpoint/2010/main" xmlns="" val="23043590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TotalTime>
  <Words>2535</Words>
  <Application>Microsoft Office PowerPoint</Application>
  <PresentationFormat>On-screen Show (4:3)</PresentationFormat>
  <Paragraphs>241</Paragraphs>
  <Slides>57</Slides>
  <Notes>0</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Office Theme</vt:lpstr>
      <vt:lpstr>MBF-705 LEGAL AND REGULATORY ASPECTS OF BANKING SUPERVISION</vt:lpstr>
      <vt:lpstr>Summary of previous session</vt:lpstr>
      <vt:lpstr>Agenda of this session</vt:lpstr>
      <vt:lpstr>2. The Functional Approach</vt:lpstr>
      <vt:lpstr>2. The Functional Approach (Contd.)</vt:lpstr>
      <vt:lpstr>2. The Functional Approach (Contd.)</vt:lpstr>
      <vt:lpstr>CASE-Example-France</vt:lpstr>
      <vt:lpstr>CASE-Example-France (Contd.)</vt:lpstr>
      <vt:lpstr>CASE-Example-France (Contd.)</vt:lpstr>
      <vt:lpstr>CASE-Example-France (Contd.)</vt:lpstr>
      <vt:lpstr>CASE-Example-France (Contd.)</vt:lpstr>
      <vt:lpstr>CASE-Example-France (Contd.)</vt:lpstr>
      <vt:lpstr>CASE-Example-France (Contd.)</vt:lpstr>
      <vt:lpstr>CASE-Example-France (Contd.)</vt:lpstr>
      <vt:lpstr>CASE-Example-France (Contd.)</vt:lpstr>
      <vt:lpstr>3. The Integrated Approach</vt:lpstr>
      <vt:lpstr>3. The Integrated Approach (Contd.)</vt:lpstr>
      <vt:lpstr>CASE-Example-The United Kingdom</vt:lpstr>
      <vt:lpstr>CASE-Example-The United Kingdom (Contd.)</vt:lpstr>
      <vt:lpstr>CASE-Example-The United Kingdom (Contd.)</vt:lpstr>
      <vt:lpstr>CASE-Example-The United Kingdom (Contd.)</vt:lpstr>
      <vt:lpstr>CASE-Example-The United Kingdom (Contd.)</vt:lpstr>
      <vt:lpstr>CASE-Example-The United Kingdom (Contd.)</vt:lpstr>
      <vt:lpstr>CASE-Example-The United Kingdom (Contd.)</vt:lpstr>
      <vt:lpstr>CASE-Example-The United Kingdom (Contd.)</vt:lpstr>
      <vt:lpstr>CASE-Example-The United Kingdom (Contd.)</vt:lpstr>
      <vt:lpstr>CASE-Example-The United Kingdom (Contd.)</vt:lpstr>
      <vt:lpstr>CASE-Example-The United Kingdom (Contd.)</vt:lpstr>
      <vt:lpstr>CASE-Example-The United Kingdom (Contd.)</vt:lpstr>
      <vt:lpstr>CASE-Example-The United Kingdom (Contd.)</vt:lpstr>
      <vt:lpstr>4. The Twin Peaks Approach</vt:lpstr>
      <vt:lpstr>4. The Twin Peaks Approach (Contd.)</vt:lpstr>
      <vt:lpstr>CASE-Example-Australia</vt:lpstr>
      <vt:lpstr>CASE-Example-Australia (Contd.)</vt:lpstr>
      <vt:lpstr>CASE-Example-Australia (Contd.)</vt:lpstr>
      <vt:lpstr>CASE-Example-Australia (Contd.)</vt:lpstr>
      <vt:lpstr>CASE-Example-Australia (Contd.)</vt:lpstr>
      <vt:lpstr>CASE-Example-Australia (Contd.)</vt:lpstr>
      <vt:lpstr>CASE-Example-Australia (Contd.)</vt:lpstr>
      <vt:lpstr>Why Institutional / Regulatory structure is important?</vt:lpstr>
      <vt:lpstr>What is Institutional Structure?</vt:lpstr>
      <vt:lpstr>Importance of Institutional structure</vt:lpstr>
      <vt:lpstr>Reason 1</vt:lpstr>
      <vt:lpstr>Reason 1 (Contd.)</vt:lpstr>
      <vt:lpstr>Reason 2</vt:lpstr>
      <vt:lpstr>Reason 3</vt:lpstr>
      <vt:lpstr>Reason 3 (Contd.)</vt:lpstr>
      <vt:lpstr>Reason 4</vt:lpstr>
      <vt:lpstr>Reason 4 (Contd.)</vt:lpstr>
      <vt:lpstr>Reason 5</vt:lpstr>
      <vt:lpstr>Reason 5 (Contd.)</vt:lpstr>
      <vt:lpstr>Reason 6</vt:lpstr>
      <vt:lpstr>Reason 6 (Contd.)</vt:lpstr>
      <vt:lpstr>Reason 6 (Contd.)</vt:lpstr>
      <vt:lpstr>Reason 6 (Contd.)</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15</cp:revision>
  <dcterms:created xsi:type="dcterms:W3CDTF">2013-11-26T06:23:47Z</dcterms:created>
  <dcterms:modified xsi:type="dcterms:W3CDTF">2013-11-28T08:15:21Z</dcterms:modified>
</cp:coreProperties>
</file>