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80" r:id="rId17"/>
    <p:sldId id="281" r:id="rId18"/>
    <p:sldId id="282" r:id="rId19"/>
    <p:sldId id="283" r:id="rId20"/>
    <p:sldId id="284" r:id="rId21"/>
    <p:sldId id="285" r:id="rId22"/>
    <p:sldId id="286" r:id="rId23"/>
    <p:sldId id="287" r:id="rId24"/>
    <p:sldId id="288" r:id="rId25"/>
    <p:sldId id="289" r:id="rId26"/>
    <p:sldId id="290" r:id="rId27"/>
    <p:sldId id="292" r:id="rId28"/>
    <p:sldId id="291" r:id="rId29"/>
    <p:sldId id="293" r:id="rId30"/>
    <p:sldId id="273" r:id="rId31"/>
    <p:sldId id="274" r:id="rId32"/>
    <p:sldId id="29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7" d="100"/>
          <a:sy n="37" d="100"/>
        </p:scale>
        <p:origin x="-1574" y="-8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95D01A-90AB-4607-BDE3-322A4C9A5633}" type="datetimeFigureOut">
              <a:rPr lang="en-US" smtClean="0"/>
              <a:pPr/>
              <a:t>11/18/2013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967F79-4C72-480C-AB63-CC8C30786757}" type="slidenum">
              <a:rPr lang="en-US" smtClean="0"/>
              <a:pPr/>
              <a:t>‹#›</a:t>
            </a:fld>
            <a:endParaRPr lang="en-US"/>
          </a:p>
        </p:txBody>
      </p:sp>
    </p:spTree>
    <p:extLst>
      <p:ext uri="{BB962C8B-B14F-4D97-AF65-F5344CB8AC3E}">
        <p14:creationId xmlns:p14="http://schemas.microsoft.com/office/powerpoint/2010/main" xmlns="" val="1602211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EADEF9-D08F-47A7-BBFD-C584C3B773FE}" type="datetime1">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400788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704ED-D6D2-4D9B-885C-40EEB2FBD5DE}" type="datetime1">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141967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BE05BC-D7DF-456A-BE85-A80E79F41BE4}" type="datetime1">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716634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5E4C70-664D-4FEA-AB19-BC07B2CBF0EC}" type="datetime1">
              <a:rPr lang="en-US" smtClean="0"/>
              <a:pPr/>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769372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B4AFBC-0989-4344-B085-1B391EE607F0}" type="datetime1">
              <a:rPr lang="en-US" smtClean="0"/>
              <a:pPr/>
              <a:t>11/18/2013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1116174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108DBA-B5DD-41BE-8279-A8E6A2EB374D}" type="datetime1">
              <a:rPr lang="en-US" smtClean="0"/>
              <a:pPr/>
              <a:t>11/18/2013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1496674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48503A-E3CF-4D57-B43F-3D4227700796}" type="datetime1">
              <a:rPr lang="en-US" smtClean="0"/>
              <a:pPr/>
              <a:t>11/18/2013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2830090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4B7542-0D16-46E3-B183-9F21632BA029}" type="datetime1">
              <a:rPr lang="en-US" smtClean="0"/>
              <a:pPr/>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3539912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6CB0C3-673E-4719-A4F1-3F0B422DF18B}" type="datetime1">
              <a:rPr lang="en-US" smtClean="0"/>
              <a:pPr/>
              <a:t>11/18/2013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2646748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1E3C17-FFF7-48AB-B9D7-AFE46EBD872D}" type="datetime1">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184567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05412C-CDC7-44CB-AA6A-909766246D18}" type="datetime1">
              <a:rPr lang="en-US" smtClean="0"/>
              <a:pPr/>
              <a:t>11/18/2013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240568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71F5C2-B52D-455B-9C3A-D411161A2E49}" type="datetime1">
              <a:rPr lang="en-US" smtClean="0"/>
              <a:pPr/>
              <a:t>11/18/2013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1760F3-56C5-42B3-8514-8E534AA91743}" type="slidenum">
              <a:rPr lang="en-US" smtClean="0"/>
              <a:pPr/>
              <a:t>‹#›</a:t>
            </a:fld>
            <a:endParaRPr lang="en-US"/>
          </a:p>
        </p:txBody>
      </p:sp>
    </p:spTree>
    <p:extLst>
      <p:ext uri="{BB962C8B-B14F-4D97-AF65-F5344CB8AC3E}">
        <p14:creationId xmlns:p14="http://schemas.microsoft.com/office/powerpoint/2010/main" xmlns="" val="1704046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781800" y="468868"/>
            <a:ext cx="1447800" cy="369332"/>
          </a:xfrm>
          <a:prstGeom prst="rect">
            <a:avLst/>
          </a:prstGeom>
          <a:noFill/>
        </p:spPr>
        <p:txBody>
          <a:bodyPr wrap="square" rtlCol="0">
            <a:spAutoFit/>
          </a:bodyPr>
          <a:lstStyle/>
          <a:p>
            <a:r>
              <a:rPr lang="en-US" dirty="0" smtClean="0"/>
              <a:t>Session: One</a:t>
            </a:r>
            <a:endParaRPr lang="en-US" dirty="0"/>
          </a:p>
        </p:txBody>
      </p:sp>
    </p:spTree>
    <p:extLst>
      <p:ext uri="{BB962C8B-B14F-4D97-AF65-F5344CB8AC3E}">
        <p14:creationId xmlns:p14="http://schemas.microsoft.com/office/powerpoint/2010/main" xmlns="" val="41314311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Introduction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Finance Graduate;</a:t>
            </a:r>
          </a:p>
          <a:p>
            <a:pPr lvl="1"/>
            <a:r>
              <a:rPr lang="en-US" dirty="0" smtClean="0"/>
              <a:t>MSC. Accounting and Finance </a:t>
            </a:r>
            <a:r>
              <a:rPr lang="en-US" sz="2700" dirty="0" smtClean="0"/>
              <a:t>(University of Exeter, UK)</a:t>
            </a:r>
          </a:p>
          <a:p>
            <a:pPr lvl="1"/>
            <a:r>
              <a:rPr lang="en-US" dirty="0" smtClean="0"/>
              <a:t>MBA- Finance (SZABIST, Islamabad)</a:t>
            </a:r>
          </a:p>
          <a:p>
            <a:pPr lvl="1"/>
            <a:r>
              <a:rPr lang="en-US" dirty="0" smtClean="0"/>
              <a:t>Certified Financial Consultant (IFC , Canada)</a:t>
            </a:r>
          </a:p>
          <a:p>
            <a:pPr lvl="1"/>
            <a:r>
              <a:rPr lang="en-US" dirty="0" smtClean="0"/>
              <a:t>Certifications in Project Management, Monitoring and Evaluation and Research Policy Development and Futures.</a:t>
            </a:r>
          </a:p>
          <a:p>
            <a:r>
              <a:rPr lang="en-US" dirty="0" smtClean="0"/>
              <a:t>Consultant with SDPI</a:t>
            </a:r>
          </a:p>
          <a:p>
            <a:r>
              <a:rPr lang="en-US" dirty="0" smtClean="0"/>
              <a:t>Senior Researcher with TP WING, MOC</a:t>
            </a:r>
          </a:p>
          <a:p>
            <a:r>
              <a:rPr lang="en-US" dirty="0" smtClean="0"/>
              <a:t>Visiting Faculty various universities and institutes.</a:t>
            </a:r>
          </a:p>
          <a:p>
            <a:pPr lvl="1"/>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2</a:t>
            </a:fld>
            <a:endParaRPr lang="en-US"/>
          </a:p>
        </p:txBody>
      </p:sp>
    </p:spTree>
    <p:extLst>
      <p:ext uri="{BB962C8B-B14F-4D97-AF65-F5344CB8AC3E}">
        <p14:creationId xmlns:p14="http://schemas.microsoft.com/office/powerpoint/2010/main" xmlns="" val="27400388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a:t>
            </a:r>
            <a:endParaRPr lang="en-US" dirty="0"/>
          </a:p>
        </p:txBody>
      </p:sp>
      <p:sp>
        <p:nvSpPr>
          <p:cNvPr id="3" name="Content Placeholder 2"/>
          <p:cNvSpPr>
            <a:spLocks noGrp="1"/>
          </p:cNvSpPr>
          <p:nvPr>
            <p:ph idx="1"/>
          </p:nvPr>
        </p:nvSpPr>
        <p:spPr/>
        <p:txBody>
          <a:bodyPr>
            <a:normAutofit/>
          </a:bodyPr>
          <a:lstStyle/>
          <a:p>
            <a:r>
              <a:rPr lang="en-US" dirty="0"/>
              <a:t>This is an introductory </a:t>
            </a:r>
            <a:r>
              <a:rPr lang="en-US" dirty="0" smtClean="0"/>
              <a:t>course</a:t>
            </a:r>
          </a:p>
          <a:p>
            <a:r>
              <a:rPr lang="en-US" dirty="0" smtClean="0"/>
              <a:t>With </a:t>
            </a:r>
            <a:r>
              <a:rPr lang="en-US" dirty="0"/>
              <a:t>the core objective of giving an overview of the banking supervision </a:t>
            </a:r>
            <a:r>
              <a:rPr lang="en-US" dirty="0" smtClean="0"/>
              <a:t> </a:t>
            </a:r>
            <a:r>
              <a:rPr lang="en-US" dirty="0"/>
              <a:t>globally and as it exists in </a:t>
            </a:r>
            <a:r>
              <a:rPr lang="en-US" dirty="0" smtClean="0"/>
              <a:t>Pakistan</a:t>
            </a:r>
          </a:p>
          <a:p>
            <a:r>
              <a:rPr lang="en-US" dirty="0" smtClean="0"/>
              <a:t>Explaining </a:t>
            </a:r>
            <a:r>
              <a:rPr lang="en-US" dirty="0"/>
              <a:t>its functions and </a:t>
            </a:r>
            <a:r>
              <a:rPr lang="en-US" dirty="0" smtClean="0"/>
              <a:t>importance</a:t>
            </a:r>
          </a:p>
          <a:p>
            <a:r>
              <a:rPr lang="en-US" dirty="0" smtClean="0"/>
              <a:t>How </a:t>
            </a:r>
            <a:r>
              <a:rPr lang="en-US" dirty="0"/>
              <a:t>it is regulated and Statutes providing legal guidelines for banking operations. </a:t>
            </a:r>
          </a:p>
        </p:txBody>
      </p:sp>
      <p:sp>
        <p:nvSpPr>
          <p:cNvPr id="4" name="Slide Number Placeholder 3"/>
          <p:cNvSpPr>
            <a:spLocks noGrp="1"/>
          </p:cNvSpPr>
          <p:nvPr>
            <p:ph type="sldNum" sz="quarter" idx="12"/>
          </p:nvPr>
        </p:nvSpPr>
        <p:spPr/>
        <p:txBody>
          <a:bodyPr/>
          <a:lstStyle/>
          <a:p>
            <a:fld id="{311760F3-56C5-42B3-8514-8E534AA91743}" type="slidenum">
              <a:rPr lang="en-US" smtClean="0"/>
              <a:pPr/>
              <a:t>3</a:t>
            </a:fld>
            <a:endParaRPr lang="en-US"/>
          </a:p>
        </p:txBody>
      </p:sp>
    </p:spTree>
    <p:extLst>
      <p:ext uri="{BB962C8B-B14F-4D97-AF65-F5344CB8AC3E}">
        <p14:creationId xmlns:p14="http://schemas.microsoft.com/office/powerpoint/2010/main" xmlns="" val="1171530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 (Contd.)</a:t>
            </a:r>
            <a:endParaRPr lang="en-US" dirty="0"/>
          </a:p>
        </p:txBody>
      </p:sp>
      <p:sp>
        <p:nvSpPr>
          <p:cNvPr id="3" name="Content Placeholder 2"/>
          <p:cNvSpPr>
            <a:spLocks noGrp="1"/>
          </p:cNvSpPr>
          <p:nvPr>
            <p:ph idx="1"/>
          </p:nvPr>
        </p:nvSpPr>
        <p:spPr/>
        <p:txBody>
          <a:bodyPr/>
          <a:lstStyle/>
          <a:p>
            <a:r>
              <a:rPr lang="en-US" dirty="0" smtClean="0"/>
              <a:t>This course covers the policies, laws and regulations which govern the banking sector as well as the role of the supervisor/ regulator i.e. the State Bank of Pakistan. </a:t>
            </a:r>
          </a:p>
          <a:p>
            <a:r>
              <a:rPr lang="en-US" dirty="0" smtClean="0"/>
              <a:t>The course also touches upon the banking practices globally and those specific to the Pakistan.</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4</a:t>
            </a:fld>
            <a:endParaRPr lang="en-US"/>
          </a:p>
        </p:txBody>
      </p:sp>
    </p:spTree>
    <p:extLst>
      <p:ext uri="{BB962C8B-B14F-4D97-AF65-F5344CB8AC3E}">
        <p14:creationId xmlns:p14="http://schemas.microsoft.com/office/powerpoint/2010/main" xmlns="" val="29392897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Learning Outcomes</a:t>
            </a:r>
            <a:endParaRPr lang="en-US" dirty="0"/>
          </a:p>
        </p:txBody>
      </p:sp>
      <p:sp>
        <p:nvSpPr>
          <p:cNvPr id="3" name="Content Placeholder 2"/>
          <p:cNvSpPr>
            <a:spLocks noGrp="1"/>
          </p:cNvSpPr>
          <p:nvPr>
            <p:ph idx="1"/>
          </p:nvPr>
        </p:nvSpPr>
        <p:spPr/>
        <p:txBody>
          <a:bodyPr/>
          <a:lstStyle/>
          <a:p>
            <a:pPr marL="0" indent="0">
              <a:buNone/>
            </a:pPr>
            <a:r>
              <a:rPr lang="en-US" dirty="0"/>
              <a:t>After the successful completion of this course, students will have:</a:t>
            </a:r>
          </a:p>
          <a:p>
            <a:r>
              <a:rPr lang="en-US" dirty="0"/>
              <a:t>Knowledge and understanding of:</a:t>
            </a:r>
          </a:p>
          <a:p>
            <a:pPr lvl="1"/>
            <a:r>
              <a:rPr lang="en-US" dirty="0"/>
              <a:t>Importance of Banking Supervision</a:t>
            </a:r>
          </a:p>
          <a:p>
            <a:pPr lvl="1"/>
            <a:r>
              <a:rPr lang="en-US" dirty="0"/>
              <a:t>Banking sector in Pakistan</a:t>
            </a:r>
          </a:p>
          <a:p>
            <a:pPr lvl="1"/>
            <a:r>
              <a:rPr lang="en-US" dirty="0"/>
              <a:t>Role of the Supervisor/ Regulator</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5</a:t>
            </a:fld>
            <a:endParaRPr lang="en-US"/>
          </a:p>
        </p:txBody>
      </p:sp>
    </p:spTree>
    <p:extLst>
      <p:ext uri="{BB962C8B-B14F-4D97-AF65-F5344CB8AC3E}">
        <p14:creationId xmlns:p14="http://schemas.microsoft.com/office/powerpoint/2010/main" xmlns="" val="1372350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Learning Outcomes (Contd.)</a:t>
            </a:r>
            <a:endParaRPr lang="en-US" dirty="0"/>
          </a:p>
        </p:txBody>
      </p:sp>
      <p:sp>
        <p:nvSpPr>
          <p:cNvPr id="3" name="Content Placeholder 2"/>
          <p:cNvSpPr>
            <a:spLocks noGrp="1"/>
          </p:cNvSpPr>
          <p:nvPr>
            <p:ph idx="1"/>
          </p:nvPr>
        </p:nvSpPr>
        <p:spPr/>
        <p:txBody>
          <a:bodyPr/>
          <a:lstStyle/>
          <a:p>
            <a:pPr lvl="1"/>
            <a:r>
              <a:rPr lang="en-US" dirty="0"/>
              <a:t>Laws which govern banking sector</a:t>
            </a:r>
          </a:p>
          <a:p>
            <a:pPr lvl="1"/>
            <a:r>
              <a:rPr lang="en-US" dirty="0"/>
              <a:t>Prudential Regulations</a:t>
            </a:r>
          </a:p>
          <a:p>
            <a:pPr lvl="1"/>
            <a:r>
              <a:rPr lang="en-US" dirty="0"/>
              <a:t>Banking Companies Ordinance</a:t>
            </a:r>
          </a:p>
          <a:p>
            <a:pPr lvl="1"/>
            <a:r>
              <a:rPr lang="en-US" dirty="0"/>
              <a:t>Other Banking Laws</a:t>
            </a:r>
          </a:p>
        </p:txBody>
      </p:sp>
      <p:sp>
        <p:nvSpPr>
          <p:cNvPr id="4" name="Slide Number Placeholder 3"/>
          <p:cNvSpPr>
            <a:spLocks noGrp="1"/>
          </p:cNvSpPr>
          <p:nvPr>
            <p:ph type="sldNum" sz="quarter" idx="12"/>
          </p:nvPr>
        </p:nvSpPr>
        <p:spPr/>
        <p:txBody>
          <a:bodyPr/>
          <a:lstStyle/>
          <a:p>
            <a:fld id="{311760F3-56C5-42B3-8514-8E534AA91743}" type="slidenum">
              <a:rPr lang="en-US" smtClean="0"/>
              <a:pPr/>
              <a:t>6</a:t>
            </a:fld>
            <a:endParaRPr lang="en-US"/>
          </a:p>
        </p:txBody>
      </p:sp>
    </p:spTree>
    <p:extLst>
      <p:ext uri="{BB962C8B-B14F-4D97-AF65-F5344CB8AC3E}">
        <p14:creationId xmlns:p14="http://schemas.microsoft.com/office/powerpoint/2010/main" xmlns="" val="35636029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Contents/ Structure</a:t>
            </a:r>
            <a:endParaRPr lang="en-US" dirty="0"/>
          </a:p>
        </p:txBody>
      </p:sp>
      <p:sp>
        <p:nvSpPr>
          <p:cNvPr id="3" name="Content Placeholder 2"/>
          <p:cNvSpPr>
            <a:spLocks noGrp="1"/>
          </p:cNvSpPr>
          <p:nvPr>
            <p:ph idx="1"/>
          </p:nvPr>
        </p:nvSpPr>
        <p:spPr/>
        <p:txBody>
          <a:bodyPr>
            <a:normAutofit/>
          </a:bodyPr>
          <a:lstStyle/>
          <a:p>
            <a:r>
              <a:rPr lang="en-US" b="1" dirty="0"/>
              <a:t>Section 1 Why and How Should Banks Be Regulated?</a:t>
            </a:r>
            <a:endParaRPr lang="en-US" dirty="0"/>
          </a:p>
          <a:p>
            <a:pPr lvl="1"/>
            <a:r>
              <a:rPr lang="en-US" dirty="0"/>
              <a:t>Key Objectives of Bank Regulation</a:t>
            </a:r>
          </a:p>
          <a:p>
            <a:pPr lvl="1"/>
            <a:r>
              <a:rPr lang="en-US" dirty="0"/>
              <a:t>Regulatory Issues Illuminated by the 2007 Banking Crisis</a:t>
            </a:r>
          </a:p>
          <a:p>
            <a:pPr lvl="1"/>
            <a:r>
              <a:rPr lang="en-US" dirty="0"/>
              <a:t>The 2007 Crisis – Analysis and Response of the Banking Regulatory Crises</a:t>
            </a:r>
          </a:p>
          <a:p>
            <a:pPr lvl="1"/>
            <a:r>
              <a:rPr lang="en-US" dirty="0"/>
              <a:t>Lessons for Regulators from the 2007 Crisis</a:t>
            </a:r>
          </a:p>
          <a:p>
            <a:pPr lvl="1"/>
            <a:r>
              <a:rPr lang="en-US" dirty="0"/>
              <a:t>Types of Bank Regulation</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7</a:t>
            </a:fld>
            <a:endParaRPr lang="en-US"/>
          </a:p>
        </p:txBody>
      </p:sp>
    </p:spTree>
    <p:extLst>
      <p:ext uri="{BB962C8B-B14F-4D97-AF65-F5344CB8AC3E}">
        <p14:creationId xmlns:p14="http://schemas.microsoft.com/office/powerpoint/2010/main" xmlns="" val="22688573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Contents/ Structure (Contd.)</a:t>
            </a:r>
            <a:endParaRPr lang="en-US" dirty="0"/>
          </a:p>
        </p:txBody>
      </p:sp>
      <p:sp>
        <p:nvSpPr>
          <p:cNvPr id="3" name="Content Placeholder 2"/>
          <p:cNvSpPr>
            <a:spLocks noGrp="1"/>
          </p:cNvSpPr>
          <p:nvPr>
            <p:ph idx="1"/>
          </p:nvPr>
        </p:nvSpPr>
        <p:spPr/>
        <p:txBody>
          <a:bodyPr/>
          <a:lstStyle/>
          <a:p>
            <a:r>
              <a:rPr lang="en-US" b="1" dirty="0"/>
              <a:t>Section 2 Banking Supervision and Regulation</a:t>
            </a:r>
            <a:endParaRPr lang="en-US" dirty="0"/>
          </a:p>
          <a:p>
            <a:pPr lvl="1"/>
            <a:r>
              <a:rPr lang="en-US" dirty="0"/>
              <a:t>Key Phases in Bank Regulation (Part 1)</a:t>
            </a:r>
          </a:p>
          <a:p>
            <a:pPr lvl="1"/>
            <a:r>
              <a:rPr lang="en-US" dirty="0"/>
              <a:t>Regulating Bank Capital Adequacy (Part 2)</a:t>
            </a:r>
          </a:p>
          <a:p>
            <a:pPr lvl="1"/>
            <a:r>
              <a:rPr lang="en-US" dirty="0"/>
              <a:t>Background – The 1988 Basel Accord</a:t>
            </a:r>
          </a:p>
          <a:p>
            <a:pPr lvl="1"/>
            <a:r>
              <a:rPr lang="en-US" dirty="0"/>
              <a:t>The Basel II Accord</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8</a:t>
            </a:fld>
            <a:endParaRPr lang="en-US"/>
          </a:p>
        </p:txBody>
      </p:sp>
    </p:spTree>
    <p:extLst>
      <p:ext uri="{BB962C8B-B14F-4D97-AF65-F5344CB8AC3E}">
        <p14:creationId xmlns:p14="http://schemas.microsoft.com/office/powerpoint/2010/main" xmlns="" val="6401090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Contents/ Structure (Contd.)</a:t>
            </a:r>
            <a:endParaRPr lang="en-US" dirty="0"/>
          </a:p>
        </p:txBody>
      </p:sp>
      <p:sp>
        <p:nvSpPr>
          <p:cNvPr id="3" name="Content Placeholder 2"/>
          <p:cNvSpPr>
            <a:spLocks noGrp="1"/>
          </p:cNvSpPr>
          <p:nvPr>
            <p:ph idx="1"/>
          </p:nvPr>
        </p:nvSpPr>
        <p:spPr/>
        <p:txBody>
          <a:bodyPr/>
          <a:lstStyle/>
          <a:p>
            <a:r>
              <a:rPr lang="en-US" b="1" dirty="0"/>
              <a:t>Section 3 The Institutional Structure of Financial Regulation</a:t>
            </a:r>
            <a:endParaRPr lang="en-US" dirty="0"/>
          </a:p>
          <a:p>
            <a:pPr lvl="1"/>
            <a:r>
              <a:rPr lang="en-US" dirty="0"/>
              <a:t>Approaches to Institutional Structure for Financial Regulation</a:t>
            </a:r>
          </a:p>
          <a:p>
            <a:pPr lvl="1"/>
            <a:r>
              <a:rPr lang="en-US" dirty="0"/>
              <a:t>Why is Regulatory Structure Important?</a:t>
            </a:r>
          </a:p>
          <a:p>
            <a:pPr lvl="1"/>
            <a:r>
              <a:rPr lang="en-US" dirty="0"/>
              <a:t>Regulatory Structure and the Role of the Central Bank</a:t>
            </a:r>
          </a:p>
          <a:p>
            <a:pPr lvl="1"/>
            <a:r>
              <a:rPr lang="en-US" dirty="0"/>
              <a:t>Guidelines of the State Bank of Pakistan</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9</a:t>
            </a:fld>
            <a:endParaRPr lang="en-US"/>
          </a:p>
        </p:txBody>
      </p:sp>
    </p:spTree>
    <p:extLst>
      <p:ext uri="{BB962C8B-B14F-4D97-AF65-F5344CB8AC3E}">
        <p14:creationId xmlns:p14="http://schemas.microsoft.com/office/powerpoint/2010/main" xmlns="" val="34552669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Contents/ Structure (Contd.)</a:t>
            </a:r>
            <a:endParaRPr lang="en-US" dirty="0"/>
          </a:p>
        </p:txBody>
      </p:sp>
      <p:sp>
        <p:nvSpPr>
          <p:cNvPr id="3" name="Content Placeholder 2"/>
          <p:cNvSpPr>
            <a:spLocks noGrp="1"/>
          </p:cNvSpPr>
          <p:nvPr>
            <p:ph idx="1"/>
          </p:nvPr>
        </p:nvSpPr>
        <p:spPr/>
        <p:txBody>
          <a:bodyPr/>
          <a:lstStyle/>
          <a:p>
            <a:r>
              <a:rPr lang="en-US" b="1" dirty="0"/>
              <a:t>Section 4 The Prudential Supervision of Banks</a:t>
            </a:r>
            <a:endParaRPr lang="en-US" dirty="0"/>
          </a:p>
          <a:p>
            <a:pPr lvl="1"/>
            <a:r>
              <a:rPr lang="en-US" dirty="0"/>
              <a:t>The Prudential Supervision of Banks</a:t>
            </a:r>
          </a:p>
          <a:p>
            <a:pPr lvl="1"/>
            <a:r>
              <a:rPr lang="en-US" dirty="0"/>
              <a:t>Basel Core Principles for Effective Banking Supervision</a:t>
            </a:r>
          </a:p>
          <a:p>
            <a:pPr lvl="1"/>
            <a:r>
              <a:rPr lang="en-US" dirty="0"/>
              <a:t>The Effectiveness of Different Supervision Approaches</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10</a:t>
            </a:fld>
            <a:endParaRPr lang="en-US"/>
          </a:p>
        </p:txBody>
      </p:sp>
    </p:spTree>
    <p:extLst>
      <p:ext uri="{BB962C8B-B14F-4D97-AF65-F5344CB8AC3E}">
        <p14:creationId xmlns:p14="http://schemas.microsoft.com/office/powerpoint/2010/main" xmlns="" val="23435703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Contents/ Structure (Contd.)</a:t>
            </a:r>
            <a:endParaRPr lang="en-US" dirty="0"/>
          </a:p>
        </p:txBody>
      </p:sp>
      <p:sp>
        <p:nvSpPr>
          <p:cNvPr id="3" name="Content Placeholder 2"/>
          <p:cNvSpPr>
            <a:spLocks noGrp="1"/>
          </p:cNvSpPr>
          <p:nvPr>
            <p:ph idx="1"/>
          </p:nvPr>
        </p:nvSpPr>
        <p:spPr/>
        <p:txBody>
          <a:bodyPr/>
          <a:lstStyle/>
          <a:p>
            <a:r>
              <a:rPr lang="en-US" b="1" dirty="0"/>
              <a:t>Section 5 Bank Crises – Weak Banks and Lender-of-Last-Resort Support</a:t>
            </a:r>
            <a:endParaRPr lang="en-US" dirty="0"/>
          </a:p>
          <a:p>
            <a:pPr lvl="1"/>
            <a:r>
              <a:rPr lang="en-US" dirty="0"/>
              <a:t>Introduction</a:t>
            </a:r>
          </a:p>
          <a:p>
            <a:pPr lvl="1"/>
            <a:r>
              <a:rPr lang="en-US" dirty="0"/>
              <a:t>Lender-of-Last-Resort Facilities (LOLR)</a:t>
            </a:r>
          </a:p>
          <a:p>
            <a:pPr lvl="1"/>
            <a:r>
              <a:rPr lang="en-US" dirty="0"/>
              <a:t>LOLR to Illiquid But Solvent Banks</a:t>
            </a:r>
          </a:p>
          <a:p>
            <a:pPr lvl="1"/>
            <a:r>
              <a:rPr lang="en-US" dirty="0"/>
              <a:t>LOLR to Illiquid, Possibly Insolvent, Banks</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11</a:t>
            </a:fld>
            <a:endParaRPr lang="en-US"/>
          </a:p>
        </p:txBody>
      </p:sp>
    </p:spTree>
    <p:extLst>
      <p:ext uri="{BB962C8B-B14F-4D97-AF65-F5344CB8AC3E}">
        <p14:creationId xmlns:p14="http://schemas.microsoft.com/office/powerpoint/2010/main" xmlns="" val="27978977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Contents/ Structure (Contd.)</a:t>
            </a:r>
            <a:endParaRPr lang="en-US" dirty="0"/>
          </a:p>
        </p:txBody>
      </p:sp>
      <p:sp>
        <p:nvSpPr>
          <p:cNvPr id="3" name="Content Placeholder 2"/>
          <p:cNvSpPr>
            <a:spLocks noGrp="1"/>
          </p:cNvSpPr>
          <p:nvPr>
            <p:ph idx="1"/>
          </p:nvPr>
        </p:nvSpPr>
        <p:spPr/>
        <p:txBody>
          <a:bodyPr/>
          <a:lstStyle/>
          <a:p>
            <a:r>
              <a:rPr lang="en-US" b="1" dirty="0"/>
              <a:t>Section 6 Restructuring Failed Banks and Protecting Depositors</a:t>
            </a:r>
            <a:endParaRPr lang="en-US" dirty="0"/>
          </a:p>
          <a:p>
            <a:pPr lvl="1"/>
            <a:r>
              <a:rPr lang="en-US" dirty="0"/>
              <a:t>Resolving Bank Failures</a:t>
            </a:r>
          </a:p>
          <a:p>
            <a:pPr lvl="1"/>
            <a:r>
              <a:rPr lang="en-US" dirty="0"/>
              <a:t>Resolving </a:t>
            </a:r>
            <a:r>
              <a:rPr lang="en-US" dirty="0" err="1" smtClean="0"/>
              <a:t>ic</a:t>
            </a:r>
            <a:r>
              <a:rPr lang="en-US" dirty="0" smtClean="0"/>
              <a:t> </a:t>
            </a:r>
            <a:r>
              <a:rPr lang="en-US" dirty="0"/>
              <a:t>Banking Crises</a:t>
            </a:r>
          </a:p>
          <a:p>
            <a:pPr lvl="1"/>
            <a:r>
              <a:rPr lang="en-US" dirty="0"/>
              <a:t>Deposit Insurance</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12</a:t>
            </a:fld>
            <a:endParaRPr lang="en-US"/>
          </a:p>
        </p:txBody>
      </p:sp>
    </p:spTree>
    <p:extLst>
      <p:ext uri="{BB962C8B-B14F-4D97-AF65-F5344CB8AC3E}">
        <p14:creationId xmlns:p14="http://schemas.microsoft.com/office/powerpoint/2010/main" xmlns="" val="9763503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Course Contents/ Structure (Contd.)</a:t>
            </a:r>
            <a:endParaRPr lang="en-US" dirty="0"/>
          </a:p>
        </p:txBody>
      </p:sp>
      <p:sp>
        <p:nvSpPr>
          <p:cNvPr id="3" name="Content Placeholder 2"/>
          <p:cNvSpPr>
            <a:spLocks noGrp="1"/>
          </p:cNvSpPr>
          <p:nvPr>
            <p:ph idx="1"/>
          </p:nvPr>
        </p:nvSpPr>
        <p:spPr/>
        <p:txBody>
          <a:bodyPr>
            <a:normAutofit/>
          </a:bodyPr>
          <a:lstStyle/>
          <a:p>
            <a:r>
              <a:rPr lang="en-US" b="1" dirty="0"/>
              <a:t>Section 7 Overview of Banking laws and regulations</a:t>
            </a:r>
            <a:endParaRPr lang="en-US" dirty="0"/>
          </a:p>
          <a:p>
            <a:pPr lvl="1"/>
            <a:r>
              <a:rPr lang="en-US" dirty="0"/>
              <a:t>Bank Company Ordinance 1962</a:t>
            </a:r>
          </a:p>
          <a:p>
            <a:pPr lvl="1"/>
            <a:r>
              <a:rPr lang="en-US" dirty="0"/>
              <a:t>Negotiable Instruments Act 1881</a:t>
            </a:r>
          </a:p>
          <a:p>
            <a:pPr lvl="1"/>
            <a:r>
              <a:rPr lang="en-US" dirty="0"/>
              <a:t>State bank of Pakistan Act 1956</a:t>
            </a:r>
          </a:p>
          <a:p>
            <a:pPr lvl="1"/>
            <a:r>
              <a:rPr lang="en-US" dirty="0"/>
              <a:t>Foreign Exchange Manual</a:t>
            </a:r>
          </a:p>
          <a:p>
            <a:pPr lvl="1"/>
            <a:r>
              <a:rPr lang="en-US" dirty="0"/>
              <a:t>Financial Institutions Ordinance 2001</a:t>
            </a:r>
          </a:p>
          <a:p>
            <a:pPr lvl="1"/>
            <a:r>
              <a:rPr lang="en-US" dirty="0"/>
              <a:t>Prudential Regulations (SME/DFI, NFI)</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13</a:t>
            </a:fld>
            <a:endParaRPr lang="en-US"/>
          </a:p>
        </p:txBody>
      </p:sp>
    </p:spTree>
    <p:extLst>
      <p:ext uri="{BB962C8B-B14F-4D97-AF65-F5344CB8AC3E}">
        <p14:creationId xmlns:p14="http://schemas.microsoft.com/office/powerpoint/2010/main" xmlns="" val="1185218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Overview</a:t>
            </a:r>
            <a:endParaRPr lang="en-US" dirty="0"/>
          </a:p>
        </p:txBody>
      </p:sp>
      <p:sp>
        <p:nvSpPr>
          <p:cNvPr id="3" name="Content Placeholder 2"/>
          <p:cNvSpPr>
            <a:spLocks noGrp="1"/>
          </p:cNvSpPr>
          <p:nvPr>
            <p:ph idx="1"/>
          </p:nvPr>
        </p:nvSpPr>
        <p:spPr/>
        <p:txBody>
          <a:bodyPr/>
          <a:lstStyle/>
          <a:p>
            <a:r>
              <a:rPr lang="en-US" b="1" dirty="0" smtClean="0"/>
              <a:t>Section 1 Why and How Should Banks Be Regulated?</a:t>
            </a:r>
            <a:endParaRPr lang="en-US" dirty="0" smtClean="0"/>
          </a:p>
          <a:p>
            <a:pPr lvl="1"/>
            <a:r>
              <a:rPr lang="en-US" dirty="0" smtClean="0"/>
              <a:t>Key Objectives of Bank Regulation</a:t>
            </a:r>
          </a:p>
          <a:p>
            <a:pPr lvl="1"/>
            <a:r>
              <a:rPr lang="en-US" dirty="0" smtClean="0"/>
              <a:t>Regulatory Issues Illuminated by the 2007 Banking Crisis</a:t>
            </a:r>
          </a:p>
          <a:p>
            <a:pPr lvl="1"/>
            <a:r>
              <a:rPr lang="en-US" dirty="0" smtClean="0"/>
              <a:t>The 2007 Crisis – Analysis and Response of the Banking Regulatory Crises</a:t>
            </a:r>
          </a:p>
          <a:p>
            <a:pPr lvl="1"/>
            <a:r>
              <a:rPr lang="en-US" dirty="0" smtClean="0"/>
              <a:t>Lessons for Regulators from the 2007 Crisis</a:t>
            </a:r>
          </a:p>
          <a:p>
            <a:pPr lvl="1"/>
            <a:r>
              <a:rPr lang="en-US" dirty="0" smtClean="0"/>
              <a:t>Types of Bank Regulation</a:t>
            </a:r>
          </a:p>
          <a:p>
            <a:pPr marL="0" indent="0">
              <a:buNone/>
            </a:pPr>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14</a:t>
            </a:fld>
            <a:endParaRPr lang="en-US"/>
          </a:p>
        </p:txBody>
      </p:sp>
    </p:spTree>
    <p:extLst>
      <p:ext uri="{BB962C8B-B14F-4D97-AF65-F5344CB8AC3E}">
        <p14:creationId xmlns:p14="http://schemas.microsoft.com/office/powerpoint/2010/main" xmlns="" val="24089109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and How Should Banks Be Regulated?</a:t>
            </a:r>
            <a:endParaRPr lang="en-US" dirty="0"/>
          </a:p>
        </p:txBody>
      </p:sp>
      <p:sp>
        <p:nvSpPr>
          <p:cNvPr id="3" name="Content Placeholder 2"/>
          <p:cNvSpPr>
            <a:spLocks noGrp="1"/>
          </p:cNvSpPr>
          <p:nvPr>
            <p:ph idx="1"/>
          </p:nvPr>
        </p:nvSpPr>
        <p:spPr/>
        <p:txBody>
          <a:bodyPr>
            <a:normAutofit/>
          </a:bodyPr>
          <a:lstStyle/>
          <a:p>
            <a:r>
              <a:rPr lang="en-US" dirty="0"/>
              <a:t>The health of the economy and the effectiveness of monetary policy depend on a sound financial </a:t>
            </a:r>
            <a:r>
              <a:rPr lang="en-US" dirty="0" smtClean="0"/>
              <a:t> system. </a:t>
            </a:r>
            <a:endParaRPr lang="en-US" dirty="0" smtClean="0"/>
          </a:p>
          <a:p>
            <a:r>
              <a:rPr lang="en-US" dirty="0" smtClean="0"/>
              <a:t>Through </a:t>
            </a:r>
            <a:r>
              <a:rPr lang="en-US" dirty="0"/>
              <a:t>supervising and regulating financial institutions, the </a:t>
            </a:r>
            <a:r>
              <a:rPr lang="en-US" dirty="0" smtClean="0"/>
              <a:t>State Bank </a:t>
            </a:r>
            <a:r>
              <a:rPr lang="en-US" dirty="0"/>
              <a:t>is better able to make policy decisions. </a:t>
            </a:r>
            <a:endParaRPr lang="en-US" dirty="0" smtClean="0"/>
          </a:p>
        </p:txBody>
      </p:sp>
      <p:sp>
        <p:nvSpPr>
          <p:cNvPr id="4" name="Slide Number Placeholder 3"/>
          <p:cNvSpPr>
            <a:spLocks noGrp="1"/>
          </p:cNvSpPr>
          <p:nvPr>
            <p:ph type="sldNum" sz="quarter" idx="12"/>
          </p:nvPr>
        </p:nvSpPr>
        <p:spPr/>
        <p:txBody>
          <a:bodyPr/>
          <a:lstStyle/>
          <a:p>
            <a:fld id="{311760F3-56C5-42B3-8514-8E534AA91743}" type="slidenum">
              <a:rPr lang="en-US" smtClean="0"/>
              <a:pPr/>
              <a:t>15</a:t>
            </a:fld>
            <a:endParaRPr lang="en-US"/>
          </a:p>
        </p:txBody>
      </p:sp>
    </p:spTree>
    <p:extLst>
      <p:ext uri="{BB962C8B-B14F-4D97-AF65-F5344CB8AC3E}">
        <p14:creationId xmlns:p14="http://schemas.microsoft.com/office/powerpoint/2010/main" xmlns="" val="12373485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and How Should Banks Be Regulated? (Contd.)</a:t>
            </a:r>
            <a:endParaRPr lang="en-US" dirty="0"/>
          </a:p>
        </p:txBody>
      </p:sp>
      <p:sp>
        <p:nvSpPr>
          <p:cNvPr id="3" name="Content Placeholder 2"/>
          <p:cNvSpPr>
            <a:spLocks noGrp="1"/>
          </p:cNvSpPr>
          <p:nvPr>
            <p:ph idx="1"/>
          </p:nvPr>
        </p:nvSpPr>
        <p:spPr/>
        <p:txBody>
          <a:bodyPr>
            <a:normAutofit/>
          </a:bodyPr>
          <a:lstStyle/>
          <a:p>
            <a:r>
              <a:rPr lang="en-US" dirty="0" smtClean="0"/>
              <a:t>Bank supervision involves monitoring and examining the condition of banks and their compliance with laws and regulations. </a:t>
            </a:r>
          </a:p>
          <a:p>
            <a:r>
              <a:rPr lang="en-US" dirty="0" smtClean="0"/>
              <a:t>If a bank under the State Bank’s jurisdiction is found to have problems or be noncompliant, the State Bank may use its authority to request that the bank correct the problems. </a:t>
            </a:r>
          </a:p>
        </p:txBody>
      </p:sp>
      <p:sp>
        <p:nvSpPr>
          <p:cNvPr id="4" name="Slide Number Placeholder 3"/>
          <p:cNvSpPr>
            <a:spLocks noGrp="1"/>
          </p:cNvSpPr>
          <p:nvPr>
            <p:ph type="sldNum" sz="quarter" idx="12"/>
          </p:nvPr>
        </p:nvSpPr>
        <p:spPr/>
        <p:txBody>
          <a:bodyPr/>
          <a:lstStyle/>
          <a:p>
            <a:fld id="{311760F3-56C5-42B3-8514-8E534AA91743}" type="slidenum">
              <a:rPr lang="en-US" smtClean="0"/>
              <a:pPr/>
              <a:t>16</a:t>
            </a:fld>
            <a:endParaRPr lang="en-US"/>
          </a:p>
        </p:txBody>
      </p:sp>
    </p:spTree>
    <p:extLst>
      <p:ext uri="{BB962C8B-B14F-4D97-AF65-F5344CB8AC3E}">
        <p14:creationId xmlns:p14="http://schemas.microsoft.com/office/powerpoint/2010/main" xmlns="" val="1719916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Why and How Should Banks Be Regulated? (Contd.)</a:t>
            </a:r>
            <a:endParaRPr lang="en-US" dirty="0"/>
          </a:p>
        </p:txBody>
      </p:sp>
      <p:sp>
        <p:nvSpPr>
          <p:cNvPr id="3" name="Content Placeholder 2"/>
          <p:cNvSpPr>
            <a:spLocks noGrp="1"/>
          </p:cNvSpPr>
          <p:nvPr>
            <p:ph idx="1"/>
          </p:nvPr>
        </p:nvSpPr>
        <p:spPr/>
        <p:txBody>
          <a:bodyPr/>
          <a:lstStyle/>
          <a:p>
            <a:r>
              <a:rPr lang="en-US" dirty="0" smtClean="0"/>
              <a:t>Bank regulation includes issuing specific regulations and guidelines to govern the operations, activities and acquisitions of banking organizations.</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17</a:t>
            </a:fld>
            <a:endParaRPr lang="en-US"/>
          </a:p>
        </p:txBody>
      </p:sp>
    </p:spTree>
    <p:extLst>
      <p:ext uri="{BB962C8B-B14F-4D97-AF65-F5344CB8AC3E}">
        <p14:creationId xmlns:p14="http://schemas.microsoft.com/office/powerpoint/2010/main" xmlns="" val="28058632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State Bank</a:t>
            </a:r>
            <a:endParaRPr lang="en-US" dirty="0"/>
          </a:p>
        </p:txBody>
      </p:sp>
      <p:sp>
        <p:nvSpPr>
          <p:cNvPr id="3" name="Content Placeholder 2"/>
          <p:cNvSpPr>
            <a:spLocks noGrp="1"/>
          </p:cNvSpPr>
          <p:nvPr>
            <p:ph idx="1"/>
          </p:nvPr>
        </p:nvSpPr>
        <p:spPr/>
        <p:txBody>
          <a:bodyPr>
            <a:normAutofit/>
          </a:bodyPr>
          <a:lstStyle/>
          <a:p>
            <a:r>
              <a:rPr lang="en-US" dirty="0"/>
              <a:t>The </a:t>
            </a:r>
            <a:r>
              <a:rPr lang="en-US" dirty="0" smtClean="0"/>
              <a:t>State Bank  </a:t>
            </a:r>
            <a:r>
              <a:rPr lang="en-US" dirty="0"/>
              <a:t>supervises and regulates a wide range of financial institutions and activities. </a:t>
            </a:r>
            <a:endParaRPr lang="en-US" dirty="0" smtClean="0"/>
          </a:p>
          <a:p>
            <a:r>
              <a:rPr lang="en-US" dirty="0" smtClean="0"/>
              <a:t>The State Bank </a:t>
            </a:r>
            <a:r>
              <a:rPr lang="en-US" dirty="0"/>
              <a:t>works in conjunction with other federal and state authorities to ensure that financial institutions safely manage their operations and provide fair and equitable services to consumers. </a:t>
            </a:r>
          </a:p>
        </p:txBody>
      </p:sp>
      <p:sp>
        <p:nvSpPr>
          <p:cNvPr id="4" name="Slide Number Placeholder 3"/>
          <p:cNvSpPr>
            <a:spLocks noGrp="1"/>
          </p:cNvSpPr>
          <p:nvPr>
            <p:ph type="sldNum" sz="quarter" idx="12"/>
          </p:nvPr>
        </p:nvSpPr>
        <p:spPr/>
        <p:txBody>
          <a:bodyPr/>
          <a:lstStyle/>
          <a:p>
            <a:fld id="{311760F3-56C5-42B3-8514-8E534AA91743}" type="slidenum">
              <a:rPr lang="en-US" smtClean="0"/>
              <a:pPr/>
              <a:t>18</a:t>
            </a:fld>
            <a:endParaRPr lang="en-US"/>
          </a:p>
        </p:txBody>
      </p:sp>
    </p:spTree>
    <p:extLst>
      <p:ext uri="{BB962C8B-B14F-4D97-AF65-F5344CB8AC3E}">
        <p14:creationId xmlns:p14="http://schemas.microsoft.com/office/powerpoint/2010/main" xmlns="" val="8013164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State Bank (Contd.)</a:t>
            </a:r>
            <a:endParaRPr lang="en-US" dirty="0"/>
          </a:p>
        </p:txBody>
      </p:sp>
      <p:sp>
        <p:nvSpPr>
          <p:cNvPr id="3" name="Content Placeholder 2"/>
          <p:cNvSpPr>
            <a:spLocks noGrp="1"/>
          </p:cNvSpPr>
          <p:nvPr>
            <p:ph idx="1"/>
          </p:nvPr>
        </p:nvSpPr>
        <p:spPr/>
        <p:txBody>
          <a:bodyPr/>
          <a:lstStyle/>
          <a:p>
            <a:r>
              <a:rPr lang="en-US" dirty="0" smtClean="0"/>
              <a:t>Bank examiners also gather information on trends in the financial industry, which helps the State Bank  meet its other responsibilities, including determining monetary policy. </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19</a:t>
            </a:fld>
            <a:endParaRPr lang="en-US"/>
          </a:p>
        </p:txBody>
      </p:sp>
    </p:spTree>
    <p:extLst>
      <p:ext uri="{BB962C8B-B14F-4D97-AF65-F5344CB8AC3E}">
        <p14:creationId xmlns:p14="http://schemas.microsoft.com/office/powerpoint/2010/main" xmlns="" val="2848553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 Bank earns Profit?</a:t>
            </a:r>
            <a:endParaRPr lang="en-US" dirty="0"/>
          </a:p>
        </p:txBody>
      </p:sp>
      <p:sp>
        <p:nvSpPr>
          <p:cNvPr id="3" name="Content Placeholder 2"/>
          <p:cNvSpPr>
            <a:spLocks noGrp="1"/>
          </p:cNvSpPr>
          <p:nvPr>
            <p:ph idx="1"/>
          </p:nvPr>
        </p:nvSpPr>
        <p:spPr>
          <a:xfrm>
            <a:off x="457200" y="1600201"/>
            <a:ext cx="8229600" cy="3657600"/>
          </a:xfrm>
        </p:spPr>
        <p:txBody>
          <a:bodyPr>
            <a:normAutofit fontScale="92500" lnSpcReduction="20000"/>
          </a:bodyPr>
          <a:lstStyle/>
          <a:p>
            <a:r>
              <a:rPr lang="en-US" dirty="0"/>
              <a:t>Just like any other business, a bank earns money so that it can run its operations and provide services. </a:t>
            </a:r>
            <a:endParaRPr lang="en-US" dirty="0" smtClean="0"/>
          </a:p>
          <a:p>
            <a:r>
              <a:rPr lang="en-US" dirty="0" smtClean="0"/>
              <a:t>First</a:t>
            </a:r>
            <a:r>
              <a:rPr lang="en-US" dirty="0"/>
              <a:t>, customers deposit their money in a bank account. The bank provides safe storage and pays interest on customers’ deposits. </a:t>
            </a:r>
            <a:endParaRPr lang="en-US" dirty="0" smtClean="0"/>
          </a:p>
          <a:p>
            <a:r>
              <a:rPr lang="en-US" dirty="0" smtClean="0"/>
              <a:t>The </a:t>
            </a:r>
            <a:r>
              <a:rPr lang="en-US" dirty="0"/>
              <a:t>bank is required to keep a percentage of deposits in reserve as cash in its vault or in an account at </a:t>
            </a:r>
            <a:r>
              <a:rPr lang="en-US" dirty="0" smtClean="0"/>
              <a:t>The State Bank</a:t>
            </a:r>
            <a:r>
              <a:rPr lang="en-US" dirty="0"/>
              <a:t>. </a:t>
            </a:r>
            <a:endParaRPr lang="en-US" dirty="0" smtClean="0"/>
          </a:p>
        </p:txBody>
      </p:sp>
      <p:sp>
        <p:nvSpPr>
          <p:cNvPr id="4" name="Slide Number Placeholder 3"/>
          <p:cNvSpPr>
            <a:spLocks noGrp="1"/>
          </p:cNvSpPr>
          <p:nvPr>
            <p:ph type="sldNum" sz="quarter" idx="12"/>
          </p:nvPr>
        </p:nvSpPr>
        <p:spPr/>
        <p:txBody>
          <a:bodyPr/>
          <a:lstStyle/>
          <a:p>
            <a:fld id="{311760F3-56C5-42B3-8514-8E534AA91743}" type="slidenum">
              <a:rPr lang="en-US" smtClean="0"/>
              <a:pPr/>
              <a:t>20</a:t>
            </a:fld>
            <a:endParaRPr lang="en-US"/>
          </a:p>
        </p:txBody>
      </p:sp>
    </p:spTree>
    <p:extLst>
      <p:ext uri="{BB962C8B-B14F-4D97-AF65-F5344CB8AC3E}">
        <p14:creationId xmlns:p14="http://schemas.microsoft.com/office/powerpoint/2010/main" xmlns="" val="26554807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 Bank earns Profit? (Contd.)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bank can lend the rest to qualified borrowers. Potential borrowers may wish to buy a house or a new car; </a:t>
            </a:r>
          </a:p>
          <a:p>
            <a:r>
              <a:rPr lang="en-US" dirty="0" smtClean="0"/>
              <a:t>However, they may not have enough money to pay the full price at one time. Instead of waiting to save the money to pay for a new house, which could take years, they take out a loan from a bank. </a:t>
            </a:r>
          </a:p>
          <a:p>
            <a:r>
              <a:rPr lang="en-US" dirty="0" smtClean="0"/>
              <a:t>Borrowers are charged interest on the loan – a bank’s primary source of income. Banks also make money from charging fees for other financial services, such as debit cards, automated teller machine (ATM) usage and overdrafts on checking accounts. </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21</a:t>
            </a:fld>
            <a:endParaRPr lang="en-US"/>
          </a:p>
        </p:txBody>
      </p:sp>
    </p:spTree>
    <p:extLst>
      <p:ext uri="{BB962C8B-B14F-4D97-AF65-F5344CB8AC3E}">
        <p14:creationId xmlns:p14="http://schemas.microsoft.com/office/powerpoint/2010/main" xmlns="" val="40143408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and Soundness</a:t>
            </a:r>
            <a:endParaRPr lang="en-US" dirty="0"/>
          </a:p>
        </p:txBody>
      </p:sp>
      <p:sp>
        <p:nvSpPr>
          <p:cNvPr id="3" name="Content Placeholder 2"/>
          <p:cNvSpPr>
            <a:spLocks noGrp="1"/>
          </p:cNvSpPr>
          <p:nvPr>
            <p:ph idx="1"/>
          </p:nvPr>
        </p:nvSpPr>
        <p:spPr/>
        <p:txBody>
          <a:bodyPr>
            <a:normAutofit fontScale="92500"/>
          </a:bodyPr>
          <a:lstStyle/>
          <a:p>
            <a:r>
              <a:rPr lang="en-US" dirty="0"/>
              <a:t>Two major focuses of banking supervision and regulation are the safety and soundness of financial institutions and compliance with consumer protection laws. </a:t>
            </a:r>
            <a:endParaRPr lang="en-US" dirty="0" smtClean="0"/>
          </a:p>
          <a:p>
            <a:r>
              <a:rPr lang="en-US" dirty="0" smtClean="0"/>
              <a:t>To </a:t>
            </a:r>
            <a:r>
              <a:rPr lang="en-US" dirty="0"/>
              <a:t>measure the safety and soundness of a bank, an examiner performs an on-site examination review of the bank's performance based on its management and financial condition, and its compliance with regulations.</a:t>
            </a:r>
          </a:p>
        </p:txBody>
      </p:sp>
      <p:sp>
        <p:nvSpPr>
          <p:cNvPr id="4" name="Slide Number Placeholder 3"/>
          <p:cNvSpPr>
            <a:spLocks noGrp="1"/>
          </p:cNvSpPr>
          <p:nvPr>
            <p:ph type="sldNum" sz="quarter" idx="12"/>
          </p:nvPr>
        </p:nvSpPr>
        <p:spPr/>
        <p:txBody>
          <a:bodyPr/>
          <a:lstStyle/>
          <a:p>
            <a:fld id="{311760F3-56C5-42B3-8514-8E534AA91743}" type="slidenum">
              <a:rPr lang="en-US" smtClean="0"/>
              <a:pPr/>
              <a:t>22</a:t>
            </a:fld>
            <a:endParaRPr lang="en-US"/>
          </a:p>
        </p:txBody>
      </p:sp>
    </p:spTree>
    <p:extLst>
      <p:ext uri="{BB962C8B-B14F-4D97-AF65-F5344CB8AC3E}">
        <p14:creationId xmlns:p14="http://schemas.microsoft.com/office/powerpoint/2010/main" xmlns="" val="12681974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CAMELS</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a:t>
            </a:r>
            <a:r>
              <a:rPr lang="en-US" dirty="0" smtClean="0"/>
              <a:t>Banking Supervisor/examiner </a:t>
            </a:r>
            <a:r>
              <a:rPr lang="en-US" dirty="0"/>
              <a:t>uses the CAMELS rating system to help measure the safety and soundness of a bank. </a:t>
            </a:r>
            <a:endParaRPr lang="en-US" dirty="0" smtClean="0"/>
          </a:p>
          <a:p>
            <a:r>
              <a:rPr lang="en-US" dirty="0" smtClean="0"/>
              <a:t>Each </a:t>
            </a:r>
            <a:r>
              <a:rPr lang="en-US" dirty="0"/>
              <a:t>letter stands for one of the six components of a bank’s condition: </a:t>
            </a:r>
            <a:endParaRPr lang="en-US" dirty="0" smtClean="0"/>
          </a:p>
          <a:p>
            <a:pPr lvl="1"/>
            <a:r>
              <a:rPr lang="en-US" dirty="0" smtClean="0"/>
              <a:t>capital </a:t>
            </a:r>
            <a:r>
              <a:rPr lang="en-US" dirty="0"/>
              <a:t>adequacy, </a:t>
            </a:r>
            <a:endParaRPr lang="en-US" dirty="0" smtClean="0"/>
          </a:p>
          <a:p>
            <a:pPr lvl="1"/>
            <a:r>
              <a:rPr lang="en-US" dirty="0" smtClean="0"/>
              <a:t>asset </a:t>
            </a:r>
            <a:r>
              <a:rPr lang="en-US" dirty="0"/>
              <a:t>quality, </a:t>
            </a:r>
            <a:endParaRPr lang="en-US" dirty="0" smtClean="0"/>
          </a:p>
          <a:p>
            <a:pPr lvl="1"/>
            <a:r>
              <a:rPr lang="en-US" dirty="0" smtClean="0"/>
              <a:t>management</a:t>
            </a:r>
            <a:r>
              <a:rPr lang="en-US" dirty="0"/>
              <a:t>, </a:t>
            </a:r>
            <a:endParaRPr lang="en-US" dirty="0" smtClean="0"/>
          </a:p>
          <a:p>
            <a:pPr lvl="1"/>
            <a:r>
              <a:rPr lang="en-US" dirty="0" smtClean="0"/>
              <a:t>earnings</a:t>
            </a:r>
            <a:r>
              <a:rPr lang="en-US" dirty="0"/>
              <a:t>, </a:t>
            </a:r>
            <a:endParaRPr lang="en-US" dirty="0" smtClean="0"/>
          </a:p>
          <a:p>
            <a:pPr lvl="1"/>
            <a:r>
              <a:rPr lang="en-US" dirty="0" smtClean="0"/>
              <a:t>liquidity </a:t>
            </a:r>
          </a:p>
          <a:p>
            <a:pPr lvl="1"/>
            <a:r>
              <a:rPr lang="en-US" dirty="0" smtClean="0"/>
              <a:t>and </a:t>
            </a:r>
            <a:r>
              <a:rPr lang="en-US" dirty="0"/>
              <a:t>sensitivity to market risk. </a:t>
            </a:r>
            <a:endParaRPr lang="en-US" dirty="0" smtClean="0"/>
          </a:p>
        </p:txBody>
      </p:sp>
      <p:sp>
        <p:nvSpPr>
          <p:cNvPr id="4" name="Slide Number Placeholder 3"/>
          <p:cNvSpPr>
            <a:spLocks noGrp="1"/>
          </p:cNvSpPr>
          <p:nvPr>
            <p:ph type="sldNum" sz="quarter" idx="12"/>
          </p:nvPr>
        </p:nvSpPr>
        <p:spPr/>
        <p:txBody>
          <a:bodyPr/>
          <a:lstStyle/>
          <a:p>
            <a:fld id="{311760F3-56C5-42B3-8514-8E534AA91743}" type="slidenum">
              <a:rPr lang="en-US" smtClean="0"/>
              <a:pPr/>
              <a:t>23</a:t>
            </a:fld>
            <a:endParaRPr lang="en-US"/>
          </a:p>
        </p:txBody>
      </p:sp>
    </p:spTree>
    <p:extLst>
      <p:ext uri="{BB962C8B-B14F-4D97-AF65-F5344CB8AC3E}">
        <p14:creationId xmlns:p14="http://schemas.microsoft.com/office/powerpoint/2010/main" xmlns="" val="33277513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CAMELS (Contd.)</a:t>
            </a:r>
            <a:endParaRPr lang="en-US" dirty="0"/>
          </a:p>
        </p:txBody>
      </p:sp>
      <p:sp>
        <p:nvSpPr>
          <p:cNvPr id="3" name="Content Placeholder 2"/>
          <p:cNvSpPr>
            <a:spLocks noGrp="1"/>
          </p:cNvSpPr>
          <p:nvPr>
            <p:ph idx="1"/>
          </p:nvPr>
        </p:nvSpPr>
        <p:spPr/>
        <p:txBody>
          <a:bodyPr>
            <a:normAutofit/>
          </a:bodyPr>
          <a:lstStyle/>
          <a:p>
            <a:r>
              <a:rPr lang="en-US" dirty="0" smtClean="0"/>
              <a:t>When performing an examination to determine a bank’s CAMELS rating, instead of reviewing every detail, the examiner evaluates the overall health of the bank and the ability of the bank to manage risk. </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24</a:t>
            </a:fld>
            <a:endParaRPr lang="en-US"/>
          </a:p>
        </p:txBody>
      </p:sp>
    </p:spTree>
    <p:extLst>
      <p:ext uri="{BB962C8B-B14F-4D97-AF65-F5344CB8AC3E}">
        <p14:creationId xmlns:p14="http://schemas.microsoft.com/office/powerpoint/2010/main" xmlns="" val="19706571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a:t>
            </a:r>
            <a:endParaRPr lang="en-US" dirty="0"/>
          </a:p>
        </p:txBody>
      </p:sp>
      <p:sp>
        <p:nvSpPr>
          <p:cNvPr id="3" name="Content Placeholder 2"/>
          <p:cNvSpPr>
            <a:spLocks noGrp="1"/>
          </p:cNvSpPr>
          <p:nvPr>
            <p:ph idx="1"/>
          </p:nvPr>
        </p:nvSpPr>
        <p:spPr/>
        <p:txBody>
          <a:bodyPr>
            <a:normAutofit fontScale="92500"/>
          </a:bodyPr>
          <a:lstStyle/>
          <a:p>
            <a:r>
              <a:rPr lang="en-US" dirty="0" smtClean="0"/>
              <a:t>A simple definition of risk is the bank’s ability to collect from borrowers and meet the claims of its depositors. </a:t>
            </a:r>
          </a:p>
          <a:p>
            <a:r>
              <a:rPr lang="en-US" dirty="0" smtClean="0"/>
              <a:t>A bank that successfully manages risk has clear and concise written policies.</a:t>
            </a:r>
          </a:p>
          <a:p>
            <a:r>
              <a:rPr lang="en-US" dirty="0" smtClean="0"/>
              <a:t> It also has internal controls, such as separation of duties. For example, a bank’s management will assign one person to make loans and another person to collect loan payments.</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25</a:t>
            </a:fld>
            <a:endParaRPr lang="en-US"/>
          </a:p>
        </p:txBody>
      </p:sp>
    </p:spTree>
    <p:extLst>
      <p:ext uri="{BB962C8B-B14F-4D97-AF65-F5344CB8AC3E}">
        <p14:creationId xmlns:p14="http://schemas.microsoft.com/office/powerpoint/2010/main" xmlns="" val="13250608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 PROTECTION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a:t>Remember that customers deposit money in a bank, and then the bank makes loans with these deposits to qualified borrowers. </a:t>
            </a:r>
            <a:endParaRPr lang="en-US" dirty="0" smtClean="0"/>
          </a:p>
          <a:p>
            <a:r>
              <a:rPr lang="en-US" dirty="0" smtClean="0"/>
              <a:t>Whether </a:t>
            </a:r>
            <a:r>
              <a:rPr lang="en-US" dirty="0"/>
              <a:t>a customer deposits money in a bank or applies for a loan, there is a lot of information to consider. </a:t>
            </a:r>
            <a:endParaRPr lang="en-US" dirty="0" smtClean="0"/>
          </a:p>
          <a:p>
            <a:r>
              <a:rPr lang="en-US" dirty="0" smtClean="0"/>
              <a:t>Suppose </a:t>
            </a:r>
            <a:r>
              <a:rPr lang="en-US" dirty="0"/>
              <a:t>you deposit money into a savings account at a local bank. What minimum balances are you required to keep? Are you charged a penalty if your account falls below the minimum amount? </a:t>
            </a:r>
            <a:endParaRPr lang="en-US" dirty="0" smtClean="0"/>
          </a:p>
        </p:txBody>
      </p:sp>
      <p:sp>
        <p:nvSpPr>
          <p:cNvPr id="4" name="Slide Number Placeholder 3"/>
          <p:cNvSpPr>
            <a:spLocks noGrp="1"/>
          </p:cNvSpPr>
          <p:nvPr>
            <p:ph type="sldNum" sz="quarter" idx="12"/>
          </p:nvPr>
        </p:nvSpPr>
        <p:spPr/>
        <p:txBody>
          <a:bodyPr/>
          <a:lstStyle/>
          <a:p>
            <a:fld id="{311760F3-56C5-42B3-8514-8E534AA91743}" type="slidenum">
              <a:rPr lang="en-US" smtClean="0"/>
              <a:pPr/>
              <a:t>26</a:t>
            </a:fld>
            <a:endParaRPr lang="en-US"/>
          </a:p>
        </p:txBody>
      </p:sp>
    </p:spTree>
    <p:extLst>
      <p:ext uri="{BB962C8B-B14F-4D97-AF65-F5344CB8AC3E}">
        <p14:creationId xmlns:p14="http://schemas.microsoft.com/office/powerpoint/2010/main" xmlns="" val="33552252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 PROTECTION (Contd.)</a:t>
            </a:r>
            <a:endParaRPr lang="en-US" dirty="0"/>
          </a:p>
        </p:txBody>
      </p:sp>
      <p:sp>
        <p:nvSpPr>
          <p:cNvPr id="3" name="Content Placeholder 2"/>
          <p:cNvSpPr>
            <a:spLocks noGrp="1"/>
          </p:cNvSpPr>
          <p:nvPr>
            <p:ph idx="1"/>
          </p:nvPr>
        </p:nvSpPr>
        <p:spPr/>
        <p:txBody>
          <a:bodyPr/>
          <a:lstStyle/>
          <a:p>
            <a:r>
              <a:rPr lang="en-US" dirty="0" smtClean="0"/>
              <a:t>When you apply for a loan for a used car, do you know if the interest rate is allowed to vary, or is it fixed for the life of the loan? If it is allowed to vary and interest rates go up, the total amount of interest you owe will increase. Banks are required to provide customers clear and accurate information about services, such as savings accounts, loans and credit cards. </a:t>
            </a:r>
          </a:p>
          <a:p>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27</a:t>
            </a:fld>
            <a:endParaRPr lang="en-US"/>
          </a:p>
        </p:txBody>
      </p:sp>
    </p:spTree>
    <p:extLst>
      <p:ext uri="{BB962C8B-B14F-4D97-AF65-F5344CB8AC3E}">
        <p14:creationId xmlns:p14="http://schemas.microsoft.com/office/powerpoint/2010/main" xmlns="" val="10727381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 PROTECTION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For example, a bank’s brochure for a savings account should include information on any minimum balance required, monthly service fee and the average percentage yield.</a:t>
            </a:r>
          </a:p>
          <a:p>
            <a:r>
              <a:rPr lang="en-US" dirty="0" smtClean="0"/>
              <a:t> In addition, the Truth in Lending Act requires banks to disclose the finance charge and the annual percentage rate so that a consumer can compare the prices of credit from different sources. </a:t>
            </a:r>
          </a:p>
          <a:p>
            <a:r>
              <a:rPr lang="en-US" dirty="0" smtClean="0"/>
              <a:t>It also limits liability on lost or stolen credit cards. </a:t>
            </a:r>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28</a:t>
            </a:fld>
            <a:endParaRPr lang="en-US"/>
          </a:p>
        </p:txBody>
      </p:sp>
    </p:spTree>
    <p:extLst>
      <p:ext uri="{BB962C8B-B14F-4D97-AF65-F5344CB8AC3E}">
        <p14:creationId xmlns:p14="http://schemas.microsoft.com/office/powerpoint/2010/main" xmlns="" val="35342652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 PROTECTION (Contd.)</a:t>
            </a:r>
            <a:endParaRPr lang="en-US" dirty="0"/>
          </a:p>
        </p:txBody>
      </p:sp>
      <p:sp>
        <p:nvSpPr>
          <p:cNvPr id="3" name="Content Placeholder 2"/>
          <p:cNvSpPr>
            <a:spLocks noGrp="1"/>
          </p:cNvSpPr>
          <p:nvPr>
            <p:ph idx="1"/>
          </p:nvPr>
        </p:nvSpPr>
        <p:spPr/>
        <p:txBody>
          <a:bodyPr/>
          <a:lstStyle/>
          <a:p>
            <a:r>
              <a:rPr lang="en-US" dirty="0" smtClean="0"/>
              <a:t>These laws ensure that consumers and banks make decisions based on the same information.</a:t>
            </a:r>
          </a:p>
          <a:p>
            <a:r>
              <a:rPr lang="en-US" dirty="0"/>
              <a:t>If consumers have a complaint about a financial institution they can contact </a:t>
            </a:r>
            <a:r>
              <a:rPr lang="en-US" dirty="0" smtClean="0"/>
              <a:t>The State Bank.</a:t>
            </a:r>
            <a:endParaRPr lang="en-US" dirty="0"/>
          </a:p>
        </p:txBody>
      </p:sp>
      <p:sp>
        <p:nvSpPr>
          <p:cNvPr id="4" name="Slide Number Placeholder 3"/>
          <p:cNvSpPr>
            <a:spLocks noGrp="1"/>
          </p:cNvSpPr>
          <p:nvPr>
            <p:ph type="sldNum" sz="quarter" idx="12"/>
          </p:nvPr>
        </p:nvSpPr>
        <p:spPr/>
        <p:txBody>
          <a:bodyPr/>
          <a:lstStyle/>
          <a:p>
            <a:fld id="{311760F3-56C5-42B3-8514-8E534AA91743}" type="slidenum">
              <a:rPr lang="en-US" smtClean="0"/>
              <a:pPr/>
              <a:t>29</a:t>
            </a:fld>
            <a:endParaRPr lang="en-US"/>
          </a:p>
        </p:txBody>
      </p:sp>
    </p:spTree>
    <p:extLst>
      <p:ext uri="{BB962C8B-B14F-4D97-AF65-F5344CB8AC3E}">
        <p14:creationId xmlns:p14="http://schemas.microsoft.com/office/powerpoint/2010/main" xmlns="" val="965212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AutoShape 2"/>
          <p:cNvSpPr>
            <a:spLocks noGrp="1" noChangeArrowheads="1"/>
          </p:cNvSpPr>
          <p:nvPr>
            <p:ph type="title"/>
          </p:nvPr>
        </p:nvSpPr>
        <p:spPr/>
        <p:txBody>
          <a:bodyPr/>
          <a:lstStyle/>
          <a:p>
            <a:pPr eaLnBrk="1" hangingPunct="1"/>
            <a:r>
              <a:rPr lang="en-US" sz="4000" smtClean="0"/>
              <a:t>What are Banking Regulations?</a:t>
            </a:r>
          </a:p>
        </p:txBody>
      </p:sp>
      <p:sp>
        <p:nvSpPr>
          <p:cNvPr id="8196" name="Rectangle 3"/>
          <p:cNvSpPr>
            <a:spLocks noGrp="1" noChangeArrowheads="1"/>
          </p:cNvSpPr>
          <p:nvPr>
            <p:ph type="body" idx="1"/>
          </p:nvPr>
        </p:nvSpPr>
        <p:spPr>
          <a:xfrm>
            <a:off x="685800" y="1676400"/>
            <a:ext cx="8001000" cy="4343400"/>
          </a:xfrm>
        </p:spPr>
        <p:txBody>
          <a:bodyPr/>
          <a:lstStyle/>
          <a:p>
            <a:pPr eaLnBrk="1" hangingPunct="1"/>
            <a:r>
              <a:rPr lang="en-US" sz="3200" b="1" dirty="0" smtClean="0"/>
              <a:t>Bank Regulations</a:t>
            </a:r>
            <a:r>
              <a:rPr lang="en-US" sz="3200" dirty="0" smtClean="0"/>
              <a:t> are a form of government regulations which subject banks to certain requirements, restrictions and guidelines.</a:t>
            </a:r>
          </a:p>
          <a:p>
            <a:pPr eaLnBrk="1" hangingPunct="1"/>
            <a:endParaRPr lang="en-US" sz="3200" dirty="0" smtClean="0"/>
          </a:p>
        </p:txBody>
      </p:sp>
      <p:sp>
        <p:nvSpPr>
          <p:cNvPr id="2" name="Slide Number Placeholder 1"/>
          <p:cNvSpPr>
            <a:spLocks noGrp="1"/>
          </p:cNvSpPr>
          <p:nvPr>
            <p:ph type="sldNum" sz="quarter" idx="12"/>
          </p:nvPr>
        </p:nvSpPr>
        <p:spPr/>
        <p:txBody>
          <a:bodyPr/>
          <a:lstStyle/>
          <a:p>
            <a:fld id="{311760F3-56C5-42B3-8514-8E534AA91743}" type="slidenum">
              <a:rPr lang="en-US" smtClean="0"/>
              <a:pPr/>
              <a:t>30</a:t>
            </a:fld>
            <a:endParaRPr lang="en-US"/>
          </a:p>
        </p:txBody>
      </p:sp>
    </p:spTree>
    <p:extLst>
      <p:ext uri="{BB962C8B-B14F-4D97-AF65-F5344CB8AC3E}">
        <p14:creationId xmlns:p14="http://schemas.microsoft.com/office/powerpoint/2010/main" xmlns="" val="37246195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762000" y="228600"/>
            <a:ext cx="7924800" cy="1143000"/>
          </a:xfrm>
          <a:prstGeom prst="rect">
            <a:avLst/>
          </a:prstGeom>
          <a:noFill/>
        </p:spPr>
        <p:txBody>
          <a:bodyPr/>
          <a:lstStyle/>
          <a:p>
            <a:r>
              <a:rPr lang="en-US" sz="4000" dirty="0"/>
              <a:t>Key Objectives of Bank Regulation</a:t>
            </a:r>
            <a:endParaRPr lang="en-US" sz="4000" dirty="0" smtClean="0"/>
          </a:p>
        </p:txBody>
      </p:sp>
      <p:sp>
        <p:nvSpPr>
          <p:cNvPr id="9220" name="Rectangle 3"/>
          <p:cNvSpPr>
            <a:spLocks noGrp="1" noChangeArrowheads="1"/>
          </p:cNvSpPr>
          <p:nvPr>
            <p:ph type="body" sz="half" idx="1"/>
          </p:nvPr>
        </p:nvSpPr>
        <p:spPr>
          <a:xfrm>
            <a:off x="609600" y="1447800"/>
            <a:ext cx="8153400" cy="4648200"/>
          </a:xfrm>
        </p:spPr>
        <p:txBody>
          <a:bodyPr/>
          <a:lstStyle/>
          <a:p>
            <a:r>
              <a:rPr lang="en-US" sz="2400" dirty="0" smtClean="0"/>
              <a:t>The objectives of bank regulations, and the emphasis, varies between jurisdiction. The most common objectives are:</a:t>
            </a:r>
          </a:p>
          <a:p>
            <a:pPr lvl="1"/>
            <a:r>
              <a:rPr lang="en-US" sz="2200" b="1" dirty="0" smtClean="0"/>
              <a:t>Prudential</a:t>
            </a:r>
            <a:r>
              <a:rPr lang="en-US" sz="2200" dirty="0" smtClean="0"/>
              <a:t>—to reduce the level of risk bank creditors are exposed to (that is, to protect depositors); </a:t>
            </a:r>
          </a:p>
          <a:p>
            <a:pPr lvl="1"/>
            <a:r>
              <a:rPr lang="en-US" sz="2200" b="1" dirty="0" smtClean="0"/>
              <a:t>Risk Reduction</a:t>
            </a:r>
            <a:r>
              <a:rPr lang="en-US" sz="2200" dirty="0" smtClean="0"/>
              <a:t>—to reduce the risk of disruption resulting from adverse trading conditions for banks causing multiple or major bank failures; </a:t>
            </a:r>
          </a:p>
          <a:p>
            <a:pPr lvl="1"/>
            <a:r>
              <a:rPr lang="en-US" sz="2200" b="1" dirty="0" smtClean="0"/>
              <a:t>Avoid Misuse of Banks</a:t>
            </a:r>
            <a:r>
              <a:rPr lang="en-US" sz="2200" dirty="0" smtClean="0"/>
              <a:t>—to reduce the risk of banks being used for criminal purposes, e.g. laundering the proceeds of crime; </a:t>
            </a:r>
          </a:p>
          <a:p>
            <a:pPr lvl="1"/>
            <a:r>
              <a:rPr lang="en-US" sz="2200" b="1" dirty="0" smtClean="0"/>
              <a:t>To Protect Banking Confidentiality; </a:t>
            </a:r>
          </a:p>
          <a:p>
            <a:pPr lvl="1"/>
            <a:r>
              <a:rPr lang="en-US" sz="2200" b="1" dirty="0" smtClean="0"/>
              <a:t>Credit Allocation</a:t>
            </a:r>
            <a:r>
              <a:rPr lang="en-US" sz="2200" dirty="0" smtClean="0"/>
              <a:t>—to direct credit to favored sectors. </a:t>
            </a:r>
          </a:p>
          <a:p>
            <a:pPr eaLnBrk="1" hangingPunct="1"/>
            <a:endParaRPr lang="en-US" sz="3000" dirty="0" smtClean="0"/>
          </a:p>
        </p:txBody>
      </p:sp>
      <p:sp>
        <p:nvSpPr>
          <p:cNvPr id="2" name="Slide Number Placeholder 1"/>
          <p:cNvSpPr>
            <a:spLocks noGrp="1"/>
          </p:cNvSpPr>
          <p:nvPr>
            <p:ph type="sldNum" sz="quarter" idx="12"/>
          </p:nvPr>
        </p:nvSpPr>
        <p:spPr/>
        <p:txBody>
          <a:bodyPr/>
          <a:lstStyle/>
          <a:p>
            <a:fld id="{311760F3-56C5-42B3-8514-8E534AA91743}" type="slidenum">
              <a:rPr lang="en-US" smtClean="0"/>
              <a:pPr/>
              <a:t>31</a:t>
            </a:fld>
            <a:endParaRPr lang="en-US"/>
          </a:p>
        </p:txBody>
      </p:sp>
    </p:spTree>
    <p:extLst>
      <p:ext uri="{BB962C8B-B14F-4D97-AF65-F5344CB8AC3E}">
        <p14:creationId xmlns:p14="http://schemas.microsoft.com/office/powerpoint/2010/main" xmlns="" val="122956699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11760F3-56C5-42B3-8514-8E534AA91743}" type="slidenum">
              <a:rPr lang="en-US" smtClean="0"/>
              <a:pPr/>
              <a:t>32</a:t>
            </a:fld>
            <a:endParaRPr lang="en-US"/>
          </a:p>
        </p:txBody>
      </p:sp>
    </p:spTree>
    <p:extLst>
      <p:ext uri="{BB962C8B-B14F-4D97-AF65-F5344CB8AC3E}">
        <p14:creationId xmlns:p14="http://schemas.microsoft.com/office/powerpoint/2010/main" xmlns="" val="11153692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977</TotalTime>
  <Words>1506</Words>
  <Application>Microsoft Office PowerPoint</Application>
  <PresentationFormat>On-screen Show (4:3)</PresentationFormat>
  <Paragraphs>174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MBF-705 LEGAL AND REGULATORY ASPECTS OF BANKING SUPERVISION</vt:lpstr>
      <vt:lpstr>Self Introduction</vt:lpstr>
      <vt:lpstr>Course Objective</vt:lpstr>
      <vt:lpstr>Course Objective (Contd.)</vt:lpstr>
      <vt:lpstr>Key Learning Outcomes</vt:lpstr>
      <vt:lpstr>Key Learning Outcomes (Contd.)</vt:lpstr>
      <vt:lpstr>Course Contents/ Structure</vt:lpstr>
      <vt:lpstr>Course Contents/ Structure (Contd.)</vt:lpstr>
      <vt:lpstr>Course Contents/ Structure (Contd.)</vt:lpstr>
      <vt:lpstr>Course Contents/ Structure (Contd.)</vt:lpstr>
      <vt:lpstr>Course Contents/ Structure (Contd.)</vt:lpstr>
      <vt:lpstr>Course Contents/ Structure (Contd.)</vt:lpstr>
      <vt:lpstr>Course Contents/ Structure (Contd.)</vt:lpstr>
      <vt:lpstr>Session Overview</vt:lpstr>
      <vt:lpstr>Why and How Should Banks Be Regulated?</vt:lpstr>
      <vt:lpstr>Why and How Should Banks Be Regulated? (Contd.)</vt:lpstr>
      <vt:lpstr>Why and How Should Banks Be Regulated? (Contd.)</vt:lpstr>
      <vt:lpstr>The State Bank</vt:lpstr>
      <vt:lpstr>The State Bank (Contd.)</vt:lpstr>
      <vt:lpstr>How a Bank earns Profit?</vt:lpstr>
      <vt:lpstr>How a Bank earns Profit? (Contd.)</vt:lpstr>
      <vt:lpstr>Safety and Soundness</vt:lpstr>
      <vt:lpstr>CAMELS</vt:lpstr>
      <vt:lpstr>CAMELS (Contd.)</vt:lpstr>
      <vt:lpstr>RISK</vt:lpstr>
      <vt:lpstr>CONSUMER PROTECTION</vt:lpstr>
      <vt:lpstr>CONSUMER PROTECTION (Contd.)</vt:lpstr>
      <vt:lpstr>CONSUMER PROTECTION (Contd.)</vt:lpstr>
      <vt:lpstr>CONSUMER PROTECTION (Contd.)</vt:lpstr>
      <vt:lpstr>What are Banking Regulations?</vt:lpstr>
      <vt:lpstr>Key Objectives of Bank Regulation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AND REGULATORY ASPECTS OF BANKING SUPERVISION</dc:title>
  <dc:creator>Usman</dc:creator>
  <cp:lastModifiedBy>NTS</cp:lastModifiedBy>
  <cp:revision>14</cp:revision>
  <dcterms:created xsi:type="dcterms:W3CDTF">2013-11-17T15:09:07Z</dcterms:created>
  <dcterms:modified xsi:type="dcterms:W3CDTF">2013-11-18T07:35:47Z</dcterms:modified>
</cp:coreProperties>
</file>