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59"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2CF3867-9C43-40A5-A6A3-6B8E465CCDE0}" type="datetimeFigureOut">
              <a:rPr lang="en-US" smtClean="0"/>
              <a:pPr/>
              <a:t>6/26/2014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1C927B-4C6D-44DF-9155-756FF00C89D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2CF3867-9C43-40A5-A6A3-6B8E465CCDE0}" type="datetimeFigureOut">
              <a:rPr lang="en-US" smtClean="0"/>
              <a:pPr/>
              <a:t>6/26/2014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1C927B-4C6D-44DF-9155-756FF00C89D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2CF3867-9C43-40A5-A6A3-6B8E465CCDE0}" type="datetimeFigureOut">
              <a:rPr lang="en-US" smtClean="0"/>
              <a:pPr/>
              <a:t>6/26/2014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1C927B-4C6D-44DF-9155-756FF00C89D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2CF3867-9C43-40A5-A6A3-6B8E465CCDE0}" type="datetimeFigureOut">
              <a:rPr lang="en-US" smtClean="0"/>
              <a:pPr/>
              <a:t>6/26/2014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1C927B-4C6D-44DF-9155-756FF00C89D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2CF3867-9C43-40A5-A6A3-6B8E465CCDE0}" type="datetimeFigureOut">
              <a:rPr lang="en-US" smtClean="0"/>
              <a:pPr/>
              <a:t>6/26/2014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31C927B-4C6D-44DF-9155-756FF00C89D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2CF3867-9C43-40A5-A6A3-6B8E465CCDE0}" type="datetimeFigureOut">
              <a:rPr lang="en-US" smtClean="0"/>
              <a:pPr/>
              <a:t>6/26/2014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31C927B-4C6D-44DF-9155-756FF00C89D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2CF3867-9C43-40A5-A6A3-6B8E465CCDE0}" type="datetimeFigureOut">
              <a:rPr lang="en-US" smtClean="0"/>
              <a:pPr/>
              <a:t>6/26/2014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31C927B-4C6D-44DF-9155-756FF00C89D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2CF3867-9C43-40A5-A6A3-6B8E465CCDE0}" type="datetimeFigureOut">
              <a:rPr lang="en-US" smtClean="0"/>
              <a:pPr/>
              <a:t>6/26/2014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1C927B-4C6D-44DF-9155-756FF00C89D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2CF3867-9C43-40A5-A6A3-6B8E465CCDE0}" type="datetimeFigureOut">
              <a:rPr lang="en-US" smtClean="0"/>
              <a:pPr/>
              <a:t>6/26/2014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1C927B-4C6D-44DF-9155-756FF00C89D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2CF3867-9C43-40A5-A6A3-6B8E465CCDE0}" type="datetimeFigureOut">
              <a:rPr lang="en-US" smtClean="0"/>
              <a:pPr/>
              <a:t>6/26/2014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1C927B-4C6D-44DF-9155-756FF00C89D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2CF3867-9C43-40A5-A6A3-6B8E465CCDE0}" type="datetimeFigureOut">
              <a:rPr lang="en-US" smtClean="0"/>
              <a:pPr/>
              <a:t>6/26/2014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1C927B-4C6D-44DF-9155-756FF00C89D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CF3867-9C43-40A5-A6A3-6B8E465CCDE0}" type="datetimeFigureOut">
              <a:rPr lang="en-US" smtClean="0"/>
              <a:pPr/>
              <a:t>6/26/2014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1C927B-4C6D-44DF-9155-756FF00C89D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b="1" dirty="0" smtClean="0"/>
              <a:t>FOUR CRITICAL</a:t>
            </a:r>
            <a:br>
              <a:rPr lang="en-US" b="1" dirty="0" smtClean="0"/>
            </a:br>
            <a:r>
              <a:rPr lang="en-US" b="1" dirty="0" smtClean="0"/>
              <a:t>CHALLENGES IN THE</a:t>
            </a:r>
            <a:br>
              <a:rPr lang="en-US" b="1" dirty="0" smtClean="0"/>
            </a:br>
            <a:r>
              <a:rPr lang="en-US" b="1" dirty="0" smtClean="0"/>
              <a:t>BOP MARKET</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Addressing the Challenges</a:t>
            </a:r>
            <a:endParaRPr lang="en-US" dirty="0"/>
          </a:p>
        </p:txBody>
      </p:sp>
      <p:sp>
        <p:nvSpPr>
          <p:cNvPr id="3" name="Content Placeholder 2"/>
          <p:cNvSpPr>
            <a:spLocks noGrp="1"/>
          </p:cNvSpPr>
          <p:nvPr>
            <p:ph idx="1"/>
          </p:nvPr>
        </p:nvSpPr>
        <p:spPr/>
        <p:txBody>
          <a:bodyPr/>
          <a:lstStyle/>
          <a:p>
            <a:r>
              <a:rPr lang="en-US" b="1" dirty="0"/>
              <a:t>Challenge 2: Reducing the Cost of </a:t>
            </a:r>
            <a:r>
              <a:rPr lang="en-US" b="1" dirty="0" smtClean="0"/>
              <a:t>Small, Dispersed </a:t>
            </a:r>
            <a:r>
              <a:rPr lang="en-US" b="1" dirty="0"/>
              <a:t>Transactions</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Addressing the Challenges</a:t>
            </a:r>
            <a:endParaRPr lang="en-US" dirty="0"/>
          </a:p>
        </p:txBody>
      </p:sp>
      <p:sp>
        <p:nvSpPr>
          <p:cNvPr id="3" name="Content Placeholder 2"/>
          <p:cNvSpPr>
            <a:spLocks noGrp="1"/>
          </p:cNvSpPr>
          <p:nvPr>
            <p:ph idx="1"/>
          </p:nvPr>
        </p:nvSpPr>
        <p:spPr/>
        <p:txBody>
          <a:bodyPr>
            <a:normAutofit/>
          </a:bodyPr>
          <a:lstStyle/>
          <a:p>
            <a:r>
              <a:rPr lang="en-US" dirty="0"/>
              <a:t>The unforgiving arithmetic of small transactions hits the business case for </a:t>
            </a:r>
            <a:r>
              <a:rPr lang="en-US" dirty="0" smtClean="0"/>
              <a:t>the BOP </a:t>
            </a:r>
            <a:r>
              <a:rPr lang="en-US" dirty="0"/>
              <a:t>market directly. A Bolivian shop owner may need only $300 to </a:t>
            </a:r>
            <a:r>
              <a:rPr lang="en-US" dirty="0" smtClean="0"/>
              <a:t>refurbish her </a:t>
            </a:r>
            <a:r>
              <a:rPr lang="en-US" dirty="0"/>
              <a:t>market stall,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Addressing the Challenges</a:t>
            </a:r>
            <a:endParaRPr lang="en-US" dirty="0"/>
          </a:p>
        </p:txBody>
      </p:sp>
      <p:sp>
        <p:nvSpPr>
          <p:cNvPr id="3" name="Content Placeholder 2"/>
          <p:cNvSpPr>
            <a:spLocks noGrp="1"/>
          </p:cNvSpPr>
          <p:nvPr>
            <p:ph idx="1"/>
          </p:nvPr>
        </p:nvSpPr>
        <p:spPr/>
        <p:txBody>
          <a:bodyPr>
            <a:normAutofit/>
          </a:bodyPr>
          <a:lstStyle/>
          <a:p>
            <a:r>
              <a:rPr lang="en-US" dirty="0" smtClean="0"/>
              <a:t>but if a lender’s break-even minimum loan is $1,000, she won’t get it, especially if her shop is in an outlying town on the sparsely populated </a:t>
            </a:r>
            <a:r>
              <a:rPr lang="en-US" i="1" dirty="0" err="1" smtClean="0"/>
              <a:t>altiplano</a:t>
            </a:r>
            <a:r>
              <a:rPr lang="en-US" i="1" dirty="0" smtClean="0"/>
              <a:t>.</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Addressing the Challenges</a:t>
            </a:r>
            <a:endParaRPr lang="en-US" dirty="0"/>
          </a:p>
        </p:txBody>
      </p:sp>
      <p:sp>
        <p:nvSpPr>
          <p:cNvPr id="3" name="Content Placeholder 2"/>
          <p:cNvSpPr>
            <a:spLocks noGrp="1"/>
          </p:cNvSpPr>
          <p:nvPr>
            <p:ph idx="1"/>
          </p:nvPr>
        </p:nvSpPr>
        <p:spPr/>
        <p:txBody>
          <a:bodyPr>
            <a:normAutofit/>
          </a:bodyPr>
          <a:lstStyle/>
          <a:p>
            <a:r>
              <a:rPr lang="en-US" i="1" dirty="0" smtClean="0"/>
              <a:t>The revenues from small transactions must be affordable to </a:t>
            </a:r>
            <a:r>
              <a:rPr lang="en-US" dirty="0" smtClean="0"/>
              <a:t>the client while covering the provider’s costs. The arithmetic of small sizes becomes even more implacable when infrastructure is weak, </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Addressing the Challenges</a:t>
            </a:r>
            <a:endParaRPr lang="en-US" dirty="0"/>
          </a:p>
        </p:txBody>
      </p:sp>
      <p:sp>
        <p:nvSpPr>
          <p:cNvPr id="3" name="Content Placeholder 2"/>
          <p:cNvSpPr>
            <a:spLocks noGrp="1"/>
          </p:cNvSpPr>
          <p:nvPr>
            <p:ph idx="1"/>
          </p:nvPr>
        </p:nvSpPr>
        <p:spPr/>
        <p:txBody>
          <a:bodyPr>
            <a:normAutofit/>
          </a:bodyPr>
          <a:lstStyle/>
          <a:p>
            <a:r>
              <a:rPr lang="en-US" dirty="0" smtClean="0"/>
              <a:t>as in poor urban neighborhoods, or when clients are dispersed, as in mountainous regions. It is only because these challenges are increasingly solvable that inclusive finance is spreading.</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Addressing the Challenges</a:t>
            </a:r>
            <a:endParaRPr lang="en-US" dirty="0"/>
          </a:p>
        </p:txBody>
      </p:sp>
      <p:sp>
        <p:nvSpPr>
          <p:cNvPr id="3" name="Content Placeholder 2"/>
          <p:cNvSpPr>
            <a:spLocks noGrp="1"/>
          </p:cNvSpPr>
          <p:nvPr>
            <p:ph idx="1"/>
          </p:nvPr>
        </p:nvSpPr>
        <p:spPr/>
        <p:txBody>
          <a:bodyPr>
            <a:normAutofit/>
          </a:bodyPr>
          <a:lstStyle/>
          <a:p>
            <a:r>
              <a:rPr lang="en-US" dirty="0"/>
              <a:t>Simplification of products and processes is an important part of the </a:t>
            </a:r>
            <a:r>
              <a:rPr lang="en-US" dirty="0" smtClean="0"/>
              <a:t>solution, as </a:t>
            </a:r>
            <a:r>
              <a:rPr lang="en-US" dirty="0"/>
              <a:t>is hiring a low-cost, high-productivity staff. Microfinance </a:t>
            </a:r>
            <a:r>
              <a:rPr lang="en-US" dirty="0" smtClean="0"/>
              <a:t>institutions and </a:t>
            </a:r>
            <a:r>
              <a:rPr lang="en-US" dirty="0"/>
              <a:t>credit unions have traditionally done both, which put them into the </a:t>
            </a:r>
            <a:r>
              <a:rPr lang="en-US" dirty="0" smtClean="0"/>
              <a:t>BOP market </a:t>
            </a:r>
            <a:r>
              <a:rPr lang="en-US" dirty="0"/>
              <a:t>early on.</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Addressing the Challenges</a:t>
            </a:r>
            <a:endParaRPr lang="en-US" dirty="0"/>
          </a:p>
        </p:txBody>
      </p:sp>
      <p:sp>
        <p:nvSpPr>
          <p:cNvPr id="3" name="Content Placeholder 2"/>
          <p:cNvSpPr>
            <a:spLocks noGrp="1"/>
          </p:cNvSpPr>
          <p:nvPr>
            <p:ph idx="1"/>
          </p:nvPr>
        </p:nvSpPr>
        <p:spPr/>
        <p:txBody>
          <a:bodyPr>
            <a:normAutofit/>
          </a:bodyPr>
          <a:lstStyle/>
          <a:p>
            <a:r>
              <a:rPr lang="en-US" dirty="0"/>
              <a:t>The most promising new developments are happening at the “last mile</a:t>
            </a:r>
            <a:r>
              <a:rPr lang="en-US" dirty="0" smtClean="0"/>
              <a:t>,” where </a:t>
            </a:r>
            <a:r>
              <a:rPr lang="en-US" dirty="0"/>
              <a:t>providers meet clients face-to-face. At this point technology is </a:t>
            </a:r>
            <a:r>
              <a:rPr lang="en-US" dirty="0" smtClean="0"/>
              <a:t>making it </a:t>
            </a:r>
            <a:r>
              <a:rPr lang="en-US" dirty="0"/>
              <a:t>possible to sidestep bricks and mortar with branchless banking.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Addressing the Challenges</a:t>
            </a:r>
            <a:endParaRPr lang="en-US" dirty="0"/>
          </a:p>
        </p:txBody>
      </p:sp>
      <p:sp>
        <p:nvSpPr>
          <p:cNvPr id="3" name="Content Placeholder 2"/>
          <p:cNvSpPr>
            <a:spLocks noGrp="1"/>
          </p:cNvSpPr>
          <p:nvPr>
            <p:ph idx="1"/>
          </p:nvPr>
        </p:nvSpPr>
        <p:spPr/>
        <p:txBody>
          <a:bodyPr>
            <a:normAutofit/>
          </a:bodyPr>
          <a:lstStyle/>
          <a:p>
            <a:r>
              <a:rPr lang="en-US" dirty="0" smtClean="0"/>
              <a:t>Successful providers to the BOP must get close to clients because the last mile is costly for clients as well as for providers. Coffee farmers in the highlands of Uganda who had traveled to the market town of </a:t>
            </a:r>
            <a:r>
              <a:rPr lang="en-US" dirty="0" err="1" smtClean="0"/>
              <a:t>Mbale</a:t>
            </a:r>
            <a:r>
              <a:rPr lang="en-US" dirty="0" smtClean="0"/>
              <a:t> to receive their crop payments in cash because there was no bank branch in the mountains.</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Addressing the Challenges</a:t>
            </a:r>
            <a:endParaRPr lang="en-US" dirty="0"/>
          </a:p>
        </p:txBody>
      </p:sp>
      <p:sp>
        <p:nvSpPr>
          <p:cNvPr id="3" name="Content Placeholder 2"/>
          <p:cNvSpPr>
            <a:spLocks noGrp="1"/>
          </p:cNvSpPr>
          <p:nvPr>
            <p:ph idx="1"/>
          </p:nvPr>
        </p:nvSpPr>
        <p:spPr/>
        <p:txBody>
          <a:bodyPr>
            <a:normAutofit/>
          </a:bodyPr>
          <a:lstStyle/>
          <a:p>
            <a:r>
              <a:rPr lang="en-US" dirty="0" smtClean="0"/>
              <a:t>These farmers faced highway robbery on the narrow mountain road back home, and one or two people from their community had lost their lives during past holdups. </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Addressing the Challenges</a:t>
            </a:r>
            <a:endParaRPr lang="en-US" dirty="0"/>
          </a:p>
        </p:txBody>
      </p:sp>
      <p:sp>
        <p:nvSpPr>
          <p:cNvPr id="3" name="Content Placeholder 2"/>
          <p:cNvSpPr>
            <a:spLocks noGrp="1"/>
          </p:cNvSpPr>
          <p:nvPr>
            <p:ph idx="1"/>
          </p:nvPr>
        </p:nvSpPr>
        <p:spPr/>
        <p:txBody>
          <a:bodyPr>
            <a:normAutofit/>
          </a:bodyPr>
          <a:lstStyle/>
          <a:p>
            <a:r>
              <a:rPr lang="en-US" dirty="0" smtClean="0"/>
              <a:t>Even making the journey safely had cost these farmers days of lost productivity. It is hard to imagine a more striking illustration of the importance of the last mile.</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Addressing the Challenges</a:t>
            </a:r>
            <a:endParaRPr lang="en-US" dirty="0"/>
          </a:p>
        </p:txBody>
      </p:sp>
      <p:sp>
        <p:nvSpPr>
          <p:cNvPr id="3" name="Content Placeholder 2"/>
          <p:cNvSpPr>
            <a:spLocks noGrp="1"/>
          </p:cNvSpPr>
          <p:nvPr>
            <p:ph idx="1"/>
          </p:nvPr>
        </p:nvSpPr>
        <p:spPr/>
        <p:txBody>
          <a:bodyPr>
            <a:normAutofit/>
          </a:bodyPr>
          <a:lstStyle/>
          <a:p>
            <a:r>
              <a:rPr lang="en-US" dirty="0"/>
              <a:t>The last mile may be “owned” by a financial institution, a big-box </a:t>
            </a:r>
            <a:r>
              <a:rPr lang="en-US" dirty="0" smtClean="0"/>
              <a:t>retailer, an </a:t>
            </a:r>
            <a:r>
              <a:rPr lang="en-US" dirty="0"/>
              <a:t>electronic payments company, or anyone with a network of outlets </a:t>
            </a:r>
            <a:r>
              <a:rPr lang="en-US" dirty="0" smtClean="0"/>
              <a:t>that reaches </a:t>
            </a:r>
            <a:r>
              <a:rPr lang="en-US" dirty="0"/>
              <a:t>deep into rural or low-income urban areas.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Addressing the Challenges</a:t>
            </a:r>
            <a:endParaRPr lang="en-US" dirty="0"/>
          </a:p>
        </p:txBody>
      </p:sp>
      <p:sp>
        <p:nvSpPr>
          <p:cNvPr id="3" name="Content Placeholder 2"/>
          <p:cNvSpPr>
            <a:spLocks noGrp="1"/>
          </p:cNvSpPr>
          <p:nvPr>
            <p:ph idx="1"/>
          </p:nvPr>
        </p:nvSpPr>
        <p:spPr/>
        <p:txBody>
          <a:bodyPr>
            <a:normAutofit/>
          </a:bodyPr>
          <a:lstStyle/>
          <a:p>
            <a:r>
              <a:rPr lang="en-US" dirty="0" smtClean="0"/>
              <a:t>Nonfinancial retailers already have locations and client contacts to position themselves to perform payments transactions. It may be only a short step from there to banking services. </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Addressing the Challenges</a:t>
            </a:r>
            <a:endParaRPr lang="en-US" dirty="0"/>
          </a:p>
        </p:txBody>
      </p:sp>
      <p:sp>
        <p:nvSpPr>
          <p:cNvPr id="3" name="Content Placeholder 2"/>
          <p:cNvSpPr>
            <a:spLocks noGrp="1"/>
          </p:cNvSpPr>
          <p:nvPr>
            <p:ph idx="1"/>
          </p:nvPr>
        </p:nvSpPr>
        <p:spPr/>
        <p:txBody>
          <a:bodyPr>
            <a:normAutofit/>
          </a:bodyPr>
          <a:lstStyle/>
          <a:p>
            <a:r>
              <a:rPr lang="en-US" dirty="0" smtClean="0"/>
              <a:t>Piggybacking on the existing infrastructure dramatically reduces the cost </a:t>
            </a:r>
            <a:r>
              <a:rPr lang="en-US" dirty="0"/>
              <a:t>of opening new service points, as cost is shared by several service delivers.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Addressing the Challenges</a:t>
            </a:r>
            <a:endParaRPr lang="en-US" dirty="0"/>
          </a:p>
        </p:txBody>
      </p:sp>
      <p:sp>
        <p:nvSpPr>
          <p:cNvPr id="3" name="Content Placeholder 2"/>
          <p:cNvSpPr>
            <a:spLocks noGrp="1"/>
          </p:cNvSpPr>
          <p:nvPr>
            <p:ph idx="1"/>
          </p:nvPr>
        </p:nvSpPr>
        <p:spPr/>
        <p:txBody>
          <a:bodyPr>
            <a:normAutofit/>
          </a:bodyPr>
          <a:lstStyle/>
          <a:p>
            <a:r>
              <a:rPr lang="en-US" dirty="0" smtClean="0"/>
              <a:t>In Brazil, acquiring a new customer through a partnership (between a bank and a retailer, for instance) costs less than $20, compared with more than $100 in a full bank branch.</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Addressing the Challenges</a:t>
            </a:r>
            <a:endParaRPr lang="en-US" dirty="0"/>
          </a:p>
        </p:txBody>
      </p:sp>
      <p:sp>
        <p:nvSpPr>
          <p:cNvPr id="3" name="Content Placeholder 2"/>
          <p:cNvSpPr>
            <a:spLocks noGrp="1"/>
          </p:cNvSpPr>
          <p:nvPr>
            <p:ph idx="1"/>
          </p:nvPr>
        </p:nvSpPr>
        <p:spPr/>
        <p:txBody>
          <a:bodyPr>
            <a:normAutofit/>
          </a:bodyPr>
          <a:lstStyle/>
          <a:p>
            <a:r>
              <a:rPr lang="en-US" dirty="0"/>
              <a:t>Among all the cases presented in this project, the fastest growth, and </a:t>
            </a:r>
            <a:r>
              <a:rPr lang="en-US" dirty="0" smtClean="0"/>
              <a:t>quite likely </a:t>
            </a:r>
            <a:r>
              <a:rPr lang="en-US" dirty="0"/>
              <a:t>the largest profits, belongs to models that leverage existing retail outlets</a:t>
            </a:r>
            <a:r>
              <a:rPr lang="en-US" dirty="0" smtClean="0"/>
              <a:t>.</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Addressing the Challenges</a:t>
            </a:r>
            <a:endParaRPr lang="en-US" dirty="0"/>
          </a:p>
        </p:txBody>
      </p:sp>
      <p:sp>
        <p:nvSpPr>
          <p:cNvPr id="3" name="Content Placeholder 2"/>
          <p:cNvSpPr>
            <a:spLocks noGrp="1"/>
          </p:cNvSpPr>
          <p:nvPr>
            <p:ph idx="1"/>
          </p:nvPr>
        </p:nvSpPr>
        <p:spPr/>
        <p:txBody>
          <a:bodyPr>
            <a:normAutofit/>
          </a:bodyPr>
          <a:lstStyle/>
          <a:p>
            <a:r>
              <a:rPr lang="en-US" dirty="0" err="1" smtClean="0"/>
              <a:t>Banco</a:t>
            </a:r>
            <a:r>
              <a:rPr lang="en-US" dirty="0" smtClean="0"/>
              <a:t> Azteca of Mexico builds on the infrastructure of </a:t>
            </a:r>
            <a:r>
              <a:rPr lang="en-US" dirty="0" err="1" smtClean="0"/>
              <a:t>Grupo</a:t>
            </a:r>
            <a:r>
              <a:rPr lang="en-US" dirty="0" smtClean="0"/>
              <a:t> Elektra’s nearly 800 stores, and </a:t>
            </a:r>
            <a:r>
              <a:rPr lang="en-US" dirty="0" err="1" smtClean="0"/>
              <a:t>Banco</a:t>
            </a:r>
            <a:r>
              <a:rPr lang="en-US" dirty="0" smtClean="0"/>
              <a:t> </a:t>
            </a:r>
            <a:r>
              <a:rPr lang="en-US" dirty="0" err="1" smtClean="0"/>
              <a:t>Bradesco</a:t>
            </a:r>
            <a:r>
              <a:rPr lang="en-US" dirty="0" smtClean="0"/>
              <a:t> of Brazil outsources client transactions to post offices through a partnership with </a:t>
            </a:r>
            <a:r>
              <a:rPr lang="en-US" dirty="0" err="1" smtClean="0"/>
              <a:t>Banco</a:t>
            </a:r>
            <a:r>
              <a:rPr lang="en-US" dirty="0" smtClean="0"/>
              <a:t> Postal. </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Addressing the Challenges</a:t>
            </a:r>
            <a:endParaRPr lang="en-US" dirty="0"/>
          </a:p>
        </p:txBody>
      </p:sp>
      <p:sp>
        <p:nvSpPr>
          <p:cNvPr id="3" name="Content Placeholder 2"/>
          <p:cNvSpPr>
            <a:spLocks noGrp="1"/>
          </p:cNvSpPr>
          <p:nvPr>
            <p:ph idx="1"/>
          </p:nvPr>
        </p:nvSpPr>
        <p:spPr/>
        <p:txBody>
          <a:bodyPr>
            <a:normAutofit/>
          </a:bodyPr>
          <a:lstStyle/>
          <a:p>
            <a:r>
              <a:rPr lang="en-US" dirty="0" smtClean="0"/>
              <a:t>Microfinance institutions can also manage the last mile, as envisioned in India’s banking correspondent regulations, which allow microfinance institutions to collect savings and handle payment transactions for banks.</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Addressing the Challenges</a:t>
            </a:r>
            <a:endParaRPr lang="en-US" dirty="0"/>
          </a:p>
        </p:txBody>
      </p:sp>
      <p:sp>
        <p:nvSpPr>
          <p:cNvPr id="3" name="Content Placeholder 2"/>
          <p:cNvSpPr>
            <a:spLocks noGrp="1"/>
          </p:cNvSpPr>
          <p:nvPr>
            <p:ph idx="1"/>
          </p:nvPr>
        </p:nvSpPr>
        <p:spPr/>
        <p:txBody>
          <a:bodyPr>
            <a:normAutofit/>
          </a:bodyPr>
          <a:lstStyle/>
          <a:p>
            <a:r>
              <a:rPr lang="en-US" dirty="0"/>
              <a:t>Branchless banks are technology driven. Card products hold out </a:t>
            </a:r>
            <a:r>
              <a:rPr lang="en-US" dirty="0" smtClean="0"/>
              <a:t>enormous promise </a:t>
            </a:r>
            <a:r>
              <a:rPr lang="en-US" dirty="0"/>
              <a:t>of reducing the cost of delivering financial services while at the </a:t>
            </a:r>
            <a:r>
              <a:rPr lang="en-US" dirty="0" smtClean="0"/>
              <a:t>same time </a:t>
            </a:r>
            <a:r>
              <a:rPr lang="en-US" dirty="0"/>
              <a:t>dramatically increasing convenience and security for the customer</a:t>
            </a:r>
            <a:r>
              <a:rPr lang="en-US" dirty="0" smtClean="0"/>
              <a:t>.</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Addressing the Challenges</a:t>
            </a:r>
            <a:endParaRPr lang="en-US" dirty="0"/>
          </a:p>
        </p:txBody>
      </p:sp>
      <p:sp>
        <p:nvSpPr>
          <p:cNvPr id="3" name="Content Placeholder 2"/>
          <p:cNvSpPr>
            <a:spLocks noGrp="1"/>
          </p:cNvSpPr>
          <p:nvPr>
            <p:ph idx="1"/>
          </p:nvPr>
        </p:nvSpPr>
        <p:spPr/>
        <p:txBody>
          <a:bodyPr>
            <a:normAutofit/>
          </a:bodyPr>
          <a:lstStyle/>
          <a:p>
            <a:r>
              <a:rPr lang="en-US" dirty="0" smtClean="0"/>
              <a:t>While card products have deeply penetrated developed-country markets and the middle classes of some developing markets, they have yet to fully realize their promise at the low end. </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Addressing the Challenges</a:t>
            </a:r>
            <a:endParaRPr lang="en-US" dirty="0"/>
          </a:p>
        </p:txBody>
      </p:sp>
      <p:sp>
        <p:nvSpPr>
          <p:cNvPr id="3" name="Content Placeholder 2"/>
          <p:cNvSpPr>
            <a:spLocks noGrp="1"/>
          </p:cNvSpPr>
          <p:nvPr>
            <p:ph idx="1"/>
          </p:nvPr>
        </p:nvSpPr>
        <p:spPr/>
        <p:txBody>
          <a:bodyPr>
            <a:normAutofit/>
          </a:bodyPr>
          <a:lstStyle/>
          <a:p>
            <a:r>
              <a:rPr lang="en-US" dirty="0" smtClean="0"/>
              <a:t>With a few important exceptions, many experiments with BOP markets and card products have not achieved genuine scale and customer acceptance.</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Addressing the Challenges</a:t>
            </a:r>
            <a:endParaRPr lang="en-US" dirty="0"/>
          </a:p>
        </p:txBody>
      </p:sp>
      <p:sp>
        <p:nvSpPr>
          <p:cNvPr id="3" name="Content Placeholder 2"/>
          <p:cNvSpPr>
            <a:spLocks noGrp="1"/>
          </p:cNvSpPr>
          <p:nvPr>
            <p:ph idx="1"/>
          </p:nvPr>
        </p:nvSpPr>
        <p:spPr/>
        <p:txBody>
          <a:bodyPr>
            <a:normAutofit/>
          </a:bodyPr>
          <a:lstStyle/>
          <a:p>
            <a:r>
              <a:rPr lang="en-US" dirty="0"/>
              <a:t>For example, the South African government issues prepaid Visa cards </a:t>
            </a:r>
            <a:r>
              <a:rPr lang="en-US" dirty="0" smtClean="0"/>
              <a:t>for its </a:t>
            </a:r>
            <a:r>
              <a:rPr lang="en-US" dirty="0"/>
              <a:t>social payments, such as pensions, which cuts costs and simplifies </a:t>
            </a:r>
            <a:r>
              <a:rPr lang="en-US" dirty="0" smtClean="0"/>
              <a:t>government administration</a:t>
            </a:r>
            <a:r>
              <a:rPr lang="en-US" dirty="0"/>
              <a:t>. Yet recipients typically cash out their prepaid </a:t>
            </a:r>
            <a:r>
              <a:rPr lang="en-US" dirty="0" smtClean="0"/>
              <a:t>cards, rarely </a:t>
            </a:r>
            <a:r>
              <a:rPr lang="en-US" dirty="0"/>
              <a:t>using them for purchases and account management. Why? </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Addressing the Challenges</a:t>
            </a:r>
            <a:endParaRPr lang="en-US" dirty="0"/>
          </a:p>
        </p:txBody>
      </p:sp>
      <p:sp>
        <p:nvSpPr>
          <p:cNvPr id="3" name="Content Placeholder 2"/>
          <p:cNvSpPr>
            <a:spLocks noGrp="1"/>
          </p:cNvSpPr>
          <p:nvPr>
            <p:ph idx="1"/>
          </p:nvPr>
        </p:nvSpPr>
        <p:spPr/>
        <p:txBody>
          <a:bodyPr>
            <a:normAutofit/>
          </a:bodyPr>
          <a:lstStyle/>
          <a:p>
            <a:r>
              <a:rPr lang="en-US" dirty="0" smtClean="0"/>
              <a:t>In some cases recipients do not know how they can use the card, and financial education is needed. More important, card use is stymied by the chicken and egg dilemma surrounding merchant participation in card systems. </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Addressing the Challenges</a:t>
            </a:r>
            <a:endParaRPr lang="en-US" dirty="0"/>
          </a:p>
        </p:txBody>
      </p:sp>
      <p:sp>
        <p:nvSpPr>
          <p:cNvPr id="3" name="Content Placeholder 2"/>
          <p:cNvSpPr>
            <a:spLocks noGrp="1"/>
          </p:cNvSpPr>
          <p:nvPr>
            <p:ph idx="1"/>
          </p:nvPr>
        </p:nvSpPr>
        <p:spPr/>
        <p:txBody>
          <a:bodyPr>
            <a:normAutofit/>
          </a:bodyPr>
          <a:lstStyle/>
          <a:p>
            <a:r>
              <a:rPr lang="en-US" dirty="0" smtClean="0"/>
              <a:t>Customers in the informal sector do not use cards because the merchants they buy from do not accept them; merchants do not accept them (in part) because too few customers want to pay with cards. </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Addressing the Challenges</a:t>
            </a:r>
            <a:endParaRPr lang="en-US" dirty="0"/>
          </a:p>
        </p:txBody>
      </p:sp>
      <p:sp>
        <p:nvSpPr>
          <p:cNvPr id="3" name="Content Placeholder 2"/>
          <p:cNvSpPr>
            <a:spLocks noGrp="1"/>
          </p:cNvSpPr>
          <p:nvPr>
            <p:ph idx="1"/>
          </p:nvPr>
        </p:nvSpPr>
        <p:spPr/>
        <p:txBody>
          <a:bodyPr>
            <a:normAutofit/>
          </a:bodyPr>
          <a:lstStyle/>
          <a:p>
            <a:r>
              <a:rPr lang="en-US" dirty="0" smtClean="0"/>
              <a:t>The greatest success with card products in the BOP market to date has come through basic credit cards for relatively </a:t>
            </a:r>
            <a:r>
              <a:rPr lang="en-US" dirty="0" err="1" smtClean="0"/>
              <a:t>welloff</a:t>
            </a:r>
            <a:r>
              <a:rPr lang="en-US" dirty="0" smtClean="0"/>
              <a:t> consumer credit customers, such as those of </a:t>
            </a:r>
            <a:r>
              <a:rPr lang="en-US" dirty="0" err="1" smtClean="0"/>
              <a:t>Banco</a:t>
            </a:r>
            <a:r>
              <a:rPr lang="en-US" dirty="0" smtClean="0"/>
              <a:t> Azteca. Expectations are high that prepaid cards (which do not require a bank account) will make major inroads in these markets.</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Addressing the Challenges</a:t>
            </a:r>
            <a:endParaRPr lang="en-US" dirty="0"/>
          </a:p>
        </p:txBody>
      </p:sp>
      <p:sp>
        <p:nvSpPr>
          <p:cNvPr id="3" name="Content Placeholder 2"/>
          <p:cNvSpPr>
            <a:spLocks noGrp="1"/>
          </p:cNvSpPr>
          <p:nvPr>
            <p:ph idx="1"/>
          </p:nvPr>
        </p:nvSpPr>
        <p:spPr/>
        <p:txBody>
          <a:bodyPr>
            <a:normAutofit/>
          </a:bodyPr>
          <a:lstStyle/>
          <a:p>
            <a:r>
              <a:rPr lang="en-US" dirty="0"/>
              <a:t>Cell-phone banking could be another way to dramatically increase </a:t>
            </a:r>
            <a:r>
              <a:rPr lang="en-US" dirty="0" smtClean="0"/>
              <a:t>client convenience </a:t>
            </a:r>
            <a:r>
              <a:rPr lang="en-US" dirty="0"/>
              <a:t>while reducing bricks-and-mortar costs. With many </a:t>
            </a:r>
            <a:r>
              <a:rPr lang="en-US" dirty="0" smtClean="0"/>
              <a:t>experiments now </a:t>
            </a:r>
            <a:r>
              <a:rPr lang="en-US" dirty="0"/>
              <a:t>underway, tremendous growth is likely in the next few years. </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Addressing the Challenges</a:t>
            </a:r>
            <a:endParaRPr lang="en-US" dirty="0"/>
          </a:p>
        </p:txBody>
      </p:sp>
      <p:sp>
        <p:nvSpPr>
          <p:cNvPr id="3" name="Content Placeholder 2"/>
          <p:cNvSpPr>
            <a:spLocks noGrp="1"/>
          </p:cNvSpPr>
          <p:nvPr>
            <p:ph idx="1"/>
          </p:nvPr>
        </p:nvSpPr>
        <p:spPr/>
        <p:txBody>
          <a:bodyPr>
            <a:normAutofit/>
          </a:bodyPr>
          <a:lstStyle/>
          <a:p>
            <a:r>
              <a:rPr lang="en-US" dirty="0" smtClean="0"/>
              <a:t>To date, all of the well-known BOP examples—G-Cash in the Philippines, </a:t>
            </a:r>
            <a:r>
              <a:rPr lang="en-US" dirty="0" err="1" smtClean="0"/>
              <a:t>Wizzit</a:t>
            </a:r>
            <a:r>
              <a:rPr lang="en-US" dirty="0" smtClean="0"/>
              <a:t> in South Africa, and M-</a:t>
            </a:r>
            <a:r>
              <a:rPr lang="en-US" dirty="0" err="1" smtClean="0"/>
              <a:t>pesa</a:t>
            </a:r>
            <a:r>
              <a:rPr lang="en-US" dirty="0" smtClean="0"/>
              <a:t> (Vodafone) in Kenya—are still young.</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Challenge 3: Managing Informality Risk</a:t>
            </a:r>
            <a:endParaRPr lang="en-US" b="1" dirty="0"/>
          </a:p>
        </p:txBody>
      </p:sp>
      <p:sp>
        <p:nvSpPr>
          <p:cNvPr id="3" name="Content Placeholder 2"/>
          <p:cNvSpPr>
            <a:spLocks noGrp="1"/>
          </p:cNvSpPr>
          <p:nvPr>
            <p:ph idx="1"/>
          </p:nvPr>
        </p:nvSpPr>
        <p:spPr/>
        <p:txBody>
          <a:bodyPr>
            <a:normAutofit/>
          </a:bodyPr>
          <a:lstStyle/>
          <a:p>
            <a:r>
              <a:rPr lang="en-US" dirty="0" smtClean="0"/>
              <a:t>Bankers </a:t>
            </a:r>
            <a:r>
              <a:rPr lang="en-US" dirty="0"/>
              <a:t>have traditionally mistaken informality for risk, using it as a </a:t>
            </a:r>
            <a:r>
              <a:rPr lang="en-US" dirty="0" smtClean="0"/>
              <a:t>criterion to </a:t>
            </a:r>
            <a:r>
              <a:rPr lang="en-US" dirty="0"/>
              <a:t>exclude clients. They may have assumed that people who live from </a:t>
            </a:r>
            <a:r>
              <a:rPr lang="en-US" dirty="0" smtClean="0"/>
              <a:t>hand to </a:t>
            </a:r>
            <a:r>
              <a:rPr lang="en-US" dirty="0"/>
              <a:t>mouth wouldn’t pay their debts, or they feared that without formal </a:t>
            </a:r>
            <a:r>
              <a:rPr lang="en-US" dirty="0" smtClean="0"/>
              <a:t>records, clients </a:t>
            </a:r>
            <a:r>
              <a:rPr lang="en-US" dirty="0"/>
              <a:t>would conceal important information. </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Challenge 3: Managing Informality Risk</a:t>
            </a:r>
            <a:endParaRPr lang="en-US" b="1" dirty="0"/>
          </a:p>
        </p:txBody>
      </p:sp>
      <p:sp>
        <p:nvSpPr>
          <p:cNvPr id="3" name="Content Placeholder 2"/>
          <p:cNvSpPr>
            <a:spLocks noGrp="1"/>
          </p:cNvSpPr>
          <p:nvPr>
            <p:ph idx="1"/>
          </p:nvPr>
        </p:nvSpPr>
        <p:spPr/>
        <p:txBody>
          <a:bodyPr>
            <a:normAutofit/>
          </a:bodyPr>
          <a:lstStyle/>
          <a:p>
            <a:r>
              <a:rPr lang="en-US" dirty="0" smtClean="0"/>
              <a:t>An intuitive response to such concerns is to pile on documentation, fees, and collateral requirements, but this raises lender costs and excludes too many prospective clients.</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Challenge 3: Managing Informality Risk</a:t>
            </a:r>
            <a:endParaRPr lang="en-US" b="1" dirty="0"/>
          </a:p>
        </p:txBody>
      </p:sp>
      <p:sp>
        <p:nvSpPr>
          <p:cNvPr id="3" name="Content Placeholder 2"/>
          <p:cNvSpPr>
            <a:spLocks noGrp="1"/>
          </p:cNvSpPr>
          <p:nvPr>
            <p:ph idx="1"/>
          </p:nvPr>
        </p:nvSpPr>
        <p:spPr/>
        <p:txBody>
          <a:bodyPr>
            <a:normAutofit/>
          </a:bodyPr>
          <a:lstStyle/>
          <a:p>
            <a:r>
              <a:rPr lang="en-US" dirty="0"/>
              <a:t>Microfinance practitioners discovered early on that informal clients </a:t>
            </a:r>
            <a:r>
              <a:rPr lang="en-US" dirty="0" smtClean="0"/>
              <a:t>could be </a:t>
            </a:r>
            <a:r>
              <a:rPr lang="en-US" dirty="0"/>
              <a:t>even less risky than clients who are better off. They learned that the </a:t>
            </a:r>
            <a:r>
              <a:rPr lang="en-US" dirty="0" smtClean="0"/>
              <a:t>best approach </a:t>
            </a:r>
            <a:r>
              <a:rPr lang="en-US" dirty="0"/>
              <a:t>was not to force clients to formalize, but to adjust their own </a:t>
            </a:r>
            <a:r>
              <a:rPr lang="en-US" dirty="0" smtClean="0"/>
              <a:t>means of </a:t>
            </a:r>
            <a:r>
              <a:rPr lang="en-US" dirty="0"/>
              <a:t>managing risk. </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Challenge 3: Managing Informality Risk</a:t>
            </a:r>
            <a:endParaRPr lang="en-US" b="1" dirty="0"/>
          </a:p>
        </p:txBody>
      </p:sp>
      <p:sp>
        <p:nvSpPr>
          <p:cNvPr id="3" name="Content Placeholder 2"/>
          <p:cNvSpPr>
            <a:spLocks noGrp="1"/>
          </p:cNvSpPr>
          <p:nvPr>
            <p:ph idx="1"/>
          </p:nvPr>
        </p:nvSpPr>
        <p:spPr/>
        <p:txBody>
          <a:bodyPr>
            <a:normAutofit/>
          </a:bodyPr>
          <a:lstStyle/>
          <a:p>
            <a:r>
              <a:rPr lang="en-US" dirty="0" smtClean="0"/>
              <a:t>In the early days, ACCION’s staff met market vendors whose methods for separating business from personal finances were no more rigorous than putting money for family into the left pocket and money for business into the right. </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Challenge 3: Managing Informality Risk</a:t>
            </a:r>
            <a:endParaRPr lang="en-US" b="1" dirty="0"/>
          </a:p>
        </p:txBody>
      </p:sp>
      <p:sp>
        <p:nvSpPr>
          <p:cNvPr id="3" name="Content Placeholder 2"/>
          <p:cNvSpPr>
            <a:spLocks noGrp="1"/>
          </p:cNvSpPr>
          <p:nvPr>
            <p:ph idx="1"/>
          </p:nvPr>
        </p:nvSpPr>
        <p:spPr/>
        <p:txBody>
          <a:bodyPr>
            <a:normAutofit/>
          </a:bodyPr>
          <a:lstStyle/>
          <a:p>
            <a:r>
              <a:rPr lang="en-US" dirty="0" smtClean="0"/>
              <a:t>At first ACCION required clients to attend training in account keeping, but it turned out that training had no effect on repayment, and clients disliked attending a class they viewed as just one more hassle standing between them and a loan. </a:t>
            </a: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Challenge 3: Managing Informality Risk</a:t>
            </a:r>
            <a:endParaRPr lang="en-US" b="1" dirty="0"/>
          </a:p>
        </p:txBody>
      </p:sp>
      <p:sp>
        <p:nvSpPr>
          <p:cNvPr id="3" name="Content Placeholder 2"/>
          <p:cNvSpPr>
            <a:spLocks noGrp="1"/>
          </p:cNvSpPr>
          <p:nvPr>
            <p:ph idx="1"/>
          </p:nvPr>
        </p:nvSpPr>
        <p:spPr/>
        <p:txBody>
          <a:bodyPr>
            <a:normAutofit/>
          </a:bodyPr>
          <a:lstStyle/>
          <a:p>
            <a:r>
              <a:rPr lang="en-US" dirty="0" smtClean="0"/>
              <a:t>ACCION staff eventually recognized that clients were already expert money managers. Today, ACCION’s partners lend to millions of clients who keep few or no written accounts.</a:t>
            </a: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Challenge 3: Managing Informality Risk</a:t>
            </a:r>
            <a:endParaRPr lang="en-US" b="1" dirty="0"/>
          </a:p>
        </p:txBody>
      </p:sp>
      <p:sp>
        <p:nvSpPr>
          <p:cNvPr id="3" name="Content Placeholder 2"/>
          <p:cNvSpPr>
            <a:spLocks noGrp="1"/>
          </p:cNvSpPr>
          <p:nvPr>
            <p:ph idx="1"/>
          </p:nvPr>
        </p:nvSpPr>
        <p:spPr/>
        <p:txBody>
          <a:bodyPr>
            <a:normAutofit/>
          </a:bodyPr>
          <a:lstStyle/>
          <a:p>
            <a:r>
              <a:rPr lang="en-US" dirty="0"/>
              <a:t>There are two key insights for understanding how to manage risk in </a:t>
            </a:r>
            <a:r>
              <a:rPr lang="en-US" dirty="0" smtClean="0"/>
              <a:t>the BOP </a:t>
            </a:r>
            <a:r>
              <a:rPr lang="en-US" dirty="0"/>
              <a:t>market for financial services. The first is about clients. </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Challenge 3: Managing Informality Risk</a:t>
            </a:r>
            <a:endParaRPr lang="en-US" b="1" dirty="0"/>
          </a:p>
        </p:txBody>
      </p:sp>
      <p:sp>
        <p:nvSpPr>
          <p:cNvPr id="3" name="Content Placeholder 2"/>
          <p:cNvSpPr>
            <a:spLocks noGrp="1"/>
          </p:cNvSpPr>
          <p:nvPr>
            <p:ph idx="1"/>
          </p:nvPr>
        </p:nvSpPr>
        <p:spPr/>
        <p:txBody>
          <a:bodyPr>
            <a:normAutofit/>
          </a:bodyPr>
          <a:lstStyle/>
          <a:p>
            <a:r>
              <a:rPr lang="en-US" dirty="0" smtClean="0"/>
              <a:t>Because they know how vulnerable they are, clients value the lifeline that a relationship with a financial institution represents. Continued access matters to them. </a:t>
            </a: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Challenge 3: Managing Informality Risk</a:t>
            </a:r>
            <a:endParaRPr lang="en-US" b="1" dirty="0"/>
          </a:p>
        </p:txBody>
      </p:sp>
      <p:sp>
        <p:nvSpPr>
          <p:cNvPr id="3" name="Content Placeholder 2"/>
          <p:cNvSpPr>
            <a:spLocks noGrp="1"/>
          </p:cNvSpPr>
          <p:nvPr>
            <p:ph idx="1"/>
          </p:nvPr>
        </p:nvSpPr>
        <p:spPr/>
        <p:txBody>
          <a:bodyPr>
            <a:normAutofit/>
          </a:bodyPr>
          <a:lstStyle/>
          <a:p>
            <a:r>
              <a:rPr lang="en-US" dirty="0"/>
              <a:t>Nothing will suspend motivation faster than interrupted access. I </a:t>
            </a:r>
            <a:r>
              <a:rPr lang="en-US" dirty="0" smtClean="0"/>
              <a:t>recently learned </a:t>
            </a:r>
            <a:r>
              <a:rPr lang="en-US" dirty="0"/>
              <a:t>of an African bank that began a small pilot microloan program</a:t>
            </a:r>
            <a:r>
              <a:rPr lang="en-US" dirty="0" smtClean="0"/>
              <a:t>.</a:t>
            </a:r>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Challenge 3: Managing Informality Risk</a:t>
            </a:r>
            <a:endParaRPr lang="en-US" b="1" dirty="0"/>
          </a:p>
        </p:txBody>
      </p:sp>
      <p:sp>
        <p:nvSpPr>
          <p:cNvPr id="3" name="Content Placeholder 2"/>
          <p:cNvSpPr>
            <a:spLocks noGrp="1"/>
          </p:cNvSpPr>
          <p:nvPr>
            <p:ph idx="1"/>
          </p:nvPr>
        </p:nvSpPr>
        <p:spPr/>
        <p:txBody>
          <a:bodyPr>
            <a:normAutofit/>
          </a:bodyPr>
          <a:lstStyle/>
          <a:p>
            <a:r>
              <a:rPr lang="en-US" dirty="0" smtClean="0"/>
              <a:t>As loans were repaid, they were not renewed, on the grounds that the loan capital set aside for the poor should be spread to as many people as possible— a typical charity-based intuition. </a:t>
            </a:r>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Challenge 3: Managing Informality Risk</a:t>
            </a:r>
            <a:endParaRPr lang="en-US" b="1" dirty="0"/>
          </a:p>
        </p:txBody>
      </p:sp>
      <p:sp>
        <p:nvSpPr>
          <p:cNvPr id="3" name="Content Placeholder 2"/>
          <p:cNvSpPr>
            <a:spLocks noGrp="1"/>
          </p:cNvSpPr>
          <p:nvPr>
            <p:ph idx="1"/>
          </p:nvPr>
        </p:nvSpPr>
        <p:spPr/>
        <p:txBody>
          <a:bodyPr>
            <a:normAutofit/>
          </a:bodyPr>
          <a:lstStyle/>
          <a:p>
            <a:r>
              <a:rPr lang="en-US" dirty="0" smtClean="0"/>
              <a:t>Clients got wind that the first loan would be the only loan. Repayments plummeted, and the bank dropped the pilot.</a:t>
            </a: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Summary</a:t>
            </a:r>
            <a:endParaRPr lang="en-US" b="1" dirty="0"/>
          </a:p>
        </p:txBody>
      </p:sp>
      <p:sp>
        <p:nvSpPr>
          <p:cNvPr id="3" name="Content Placeholder 2"/>
          <p:cNvSpPr>
            <a:spLocks noGrp="1"/>
          </p:cNvSpPr>
          <p:nvPr>
            <p:ph idx="1"/>
          </p:nvPr>
        </p:nvSpPr>
        <p:spPr/>
        <p:txBody>
          <a:bodyPr>
            <a:normAutofit/>
          </a:bodyPr>
          <a:lstStyle/>
          <a:p>
            <a:r>
              <a:rPr lang="en-US" b="1" dirty="0" smtClean="0"/>
              <a:t>Challenge 2: Reducing the Cost of Small, Dispersed Transactions</a:t>
            </a:r>
          </a:p>
          <a:p>
            <a:r>
              <a:rPr lang="en-US" b="1" smtClean="0"/>
              <a:t>Challenge 3: Managing Informality Risk</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86</TotalTime>
  <Words>1418</Words>
  <Application>Microsoft Office PowerPoint</Application>
  <PresentationFormat>On-screen Show (4:3)</PresentationFormat>
  <Paragraphs>78</Paragraphs>
  <Slides>39</Slides>
  <Notes>0</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Office Theme</vt:lpstr>
      <vt:lpstr>FOUR CRITICAL CHALLENGES IN THE BOP MARKET</vt:lpstr>
      <vt:lpstr>Addressing the Challenges</vt:lpstr>
      <vt:lpstr>Addressing the Challenges</vt:lpstr>
      <vt:lpstr>Addressing the Challenges</vt:lpstr>
      <vt:lpstr>Addressing the Challenges</vt:lpstr>
      <vt:lpstr>Addressing the Challenges</vt:lpstr>
      <vt:lpstr>Addressing the Challenges</vt:lpstr>
      <vt:lpstr>Addressing the Challenges</vt:lpstr>
      <vt:lpstr>Addressing the Challenges</vt:lpstr>
      <vt:lpstr>Addressing the Challenges</vt:lpstr>
      <vt:lpstr>Addressing the Challenges</vt:lpstr>
      <vt:lpstr>Addressing the Challenges</vt:lpstr>
      <vt:lpstr>Addressing the Challenges</vt:lpstr>
      <vt:lpstr>Addressing the Challenges</vt:lpstr>
      <vt:lpstr>Addressing the Challenges</vt:lpstr>
      <vt:lpstr>Addressing the Challenges</vt:lpstr>
      <vt:lpstr>Addressing the Challenges</vt:lpstr>
      <vt:lpstr>Addressing the Challenges</vt:lpstr>
      <vt:lpstr>Addressing the Challenges</vt:lpstr>
      <vt:lpstr>Addressing the Challenges</vt:lpstr>
      <vt:lpstr>Addressing the Challenges</vt:lpstr>
      <vt:lpstr>Addressing the Challenges</vt:lpstr>
      <vt:lpstr>Addressing the Challenges</vt:lpstr>
      <vt:lpstr>Addressing the Challenges</vt:lpstr>
      <vt:lpstr>Addressing the Challenges</vt:lpstr>
      <vt:lpstr>Addressing the Challenges</vt:lpstr>
      <vt:lpstr>Addressing the Challenges</vt:lpstr>
      <vt:lpstr>Challenge 3: Managing Informality Risk</vt:lpstr>
      <vt:lpstr>Challenge 3: Managing Informality Risk</vt:lpstr>
      <vt:lpstr>Challenge 3: Managing Informality Risk</vt:lpstr>
      <vt:lpstr>Challenge 3: Managing Informality Risk</vt:lpstr>
      <vt:lpstr>Challenge 3: Managing Informality Risk</vt:lpstr>
      <vt:lpstr>Challenge 3: Managing Informality Risk</vt:lpstr>
      <vt:lpstr>Challenge 3: Managing Informality Risk</vt:lpstr>
      <vt:lpstr>Challenge 3: Managing Informality Risk</vt:lpstr>
      <vt:lpstr>Challenge 3: Managing Informality Risk</vt:lpstr>
      <vt:lpstr>Challenge 3: Managing Informality Risk</vt:lpstr>
      <vt:lpstr>Challenge 3: Managing Informality Risk</vt:lpstr>
      <vt:lpstr>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FOUR CRITICAL CHALLENGES IN THE BOP MARKET</dc:title>
  <dc:creator>Ammar</dc:creator>
  <cp:lastModifiedBy>NTS</cp:lastModifiedBy>
  <cp:revision>22</cp:revision>
  <dcterms:created xsi:type="dcterms:W3CDTF">2014-06-25T17:06:29Z</dcterms:created>
  <dcterms:modified xsi:type="dcterms:W3CDTF">2014-06-26T07:56:49Z</dcterms:modified>
</cp:coreProperties>
</file>