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732BE-9429-41E4-ADE3-D3F3D635790B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B9991-0A9B-461A-889D-6240CC4F2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FOUR CRITICAL</a:t>
            </a:r>
            <a:br>
              <a:rPr lang="en-US" b="1" dirty="0"/>
            </a:br>
            <a:r>
              <a:rPr lang="en-US" b="1" dirty="0"/>
              <a:t>CHALLENGES IN THE</a:t>
            </a:r>
            <a:br>
              <a:rPr lang="en-US" b="1" dirty="0"/>
            </a:br>
            <a:r>
              <a:rPr lang="en-US" b="1" dirty="0"/>
              <a:t>BOP MARKET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WHO SERVES THE BOP MARKET—AND</a:t>
            </a:r>
            <a:br>
              <a:rPr lang="en-US" b="1" dirty="0" smtClean="0"/>
            </a:br>
            <a:r>
              <a:rPr lang="en-US" b="1" dirty="0" smtClean="0"/>
              <a:t>WHO DOESN’T?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poor people save money if they can barely put food on the table?</a:t>
            </a:r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can they afford to pay high—or any—interest rates</a:t>
            </a:r>
            <a:r>
              <a:rPr lang="en-US" dirty="0" smtClean="0"/>
              <a:t>?”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“Aren’t informal entrepreneurs risky customers? Won’t they default and disappear into the slums?”</a:t>
            </a:r>
          </a:p>
          <a:p>
            <a:endParaRPr lang="en-US" dirty="0" smtClean="0"/>
          </a:p>
          <a:p>
            <a:r>
              <a:rPr lang="en-US" dirty="0" smtClean="0"/>
              <a:t>“Can an illiterate woman learn to use an ATM machine?”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sometimes hear questions like these from businesspeople who </a:t>
            </a:r>
            <a:r>
              <a:rPr lang="en-US" dirty="0" smtClean="0"/>
              <a:t>have little </a:t>
            </a:r>
            <a:r>
              <a:rPr lang="en-US" dirty="0"/>
              <a:t>exposure to the clients of the bottom-of-the-pyramid (BOP) market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While the questions may reveal a lack of sector knowledge, and some verge on the politically incorrect, they are not frivolous. In fact, they address real challenges inherent in making a successful business that serves low-income people. They demand answers.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surface more potential doubts and hesitations, we can also ask: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What’s different about the low-income market? Do they want the </a:t>
            </a:r>
            <a:r>
              <a:rPr lang="en-US" dirty="0" smtClean="0"/>
              <a:t>same products </a:t>
            </a:r>
            <a:r>
              <a:rPr lang="en-US" dirty="0"/>
              <a:t>as the middle class?</a:t>
            </a:r>
          </a:p>
          <a:p>
            <a:r>
              <a:rPr lang="en-US" dirty="0"/>
              <a:t>How can we reduce the cost of making small loans and processing </a:t>
            </a:r>
            <a:r>
              <a:rPr lang="en-US" dirty="0" smtClean="0"/>
              <a:t>tiny transactions</a:t>
            </a:r>
            <a:r>
              <a:rPr lang="en-US" dirty="0"/>
              <a:t>? Is technology the solution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Are low-income clients as risky as we fear? Where exactly do the risks lie?</a:t>
            </a:r>
          </a:p>
          <a:p>
            <a:r>
              <a:rPr lang="en-US" dirty="0"/>
              <a:t>How do microfinance institutions manage risk? Can the private </a:t>
            </a:r>
            <a:r>
              <a:rPr lang="en-US" dirty="0" smtClean="0"/>
              <a:t>sector use </a:t>
            </a:r>
            <a:r>
              <a:rPr lang="en-US" dirty="0"/>
              <a:t>the same techniques?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past most private companies had good reasons to avoid serving </a:t>
            </a:r>
            <a:r>
              <a:rPr lang="en-US" dirty="0" smtClean="0"/>
              <a:t>the BOP </a:t>
            </a:r>
            <a:r>
              <a:rPr lang="en-US" dirty="0"/>
              <a:t>market, because they had no good answers to questions like these. </a:t>
            </a:r>
            <a:r>
              <a:rPr lang="en-US" dirty="0" smtClean="0"/>
              <a:t>No longer</a:t>
            </a:r>
            <a:r>
              <a:rPr lang="en-US" dirty="0"/>
              <a:t>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from our experience that good answers exist and that they can be applied effectively if companies adapt their business models to market demands.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Advances in technology, financial innovations, and greater market understanding provide potential solutions to the core challenges of the BOP market.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Above all, success is found in nearly two decades of experience with commercial microfinance and in the experience of private-sector companies that entered the low-income financial market early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Four Critical 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</a:t>
            </a:r>
            <a:r>
              <a:rPr lang="en-US" dirty="0"/>
              <a:t>can reduce all the many questions just mentioned into four </a:t>
            </a:r>
            <a:r>
              <a:rPr lang="en-US" dirty="0" smtClean="0"/>
              <a:t>challenges inherent </a:t>
            </a:r>
            <a:r>
              <a:rPr lang="en-US" dirty="0"/>
              <a:t>in providing financial services to BOP customers: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1. Understanding the clients.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Speaking </a:t>
            </a:r>
            <a:r>
              <a:rPr lang="en-US" dirty="0"/>
              <a:t>broadly, the poor need the </a:t>
            </a:r>
            <a:r>
              <a:rPr lang="en-US" dirty="0" smtClean="0"/>
              <a:t>same kinds </a:t>
            </a:r>
            <a:r>
              <a:rPr lang="en-US" dirty="0"/>
              <a:t>of financial services as middle-class customers. However, it is </a:t>
            </a:r>
            <a:r>
              <a:rPr lang="en-US" dirty="0" smtClean="0"/>
              <a:t>a classic </a:t>
            </a:r>
            <a:r>
              <a:rPr lang="en-US" dirty="0"/>
              <a:t>mistake to treat products for the poor simply as </a:t>
            </a:r>
            <a:r>
              <a:rPr lang="en-US" dirty="0" smtClean="0"/>
              <a:t>scaled-down versions </a:t>
            </a:r>
            <a:r>
              <a:rPr lang="en-US" dirty="0"/>
              <a:t>of those for higher-income customers.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Understanding the clients.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with any market, a deep understanding of specific needs is required to get product design right. Local customs and economies, literacy, gender roles, religious taboos, or ethnic discrimination may need to be addressed.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Understanding the clients.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example, microfinance institutions in the Middle East have learned how to approach Muslim clients who worry that it might be a sin to pay interest.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Understanding the clients.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banks, notably Barclays, have learned to relate to the informal lending circles—</a:t>
            </a:r>
            <a:r>
              <a:rPr lang="en-US" i="1" dirty="0" smtClean="0"/>
              <a:t>tontines and </a:t>
            </a:r>
            <a:r>
              <a:rPr lang="en-US" i="1" dirty="0" err="1" smtClean="0"/>
              <a:t>susus</a:t>
            </a:r>
            <a:r>
              <a:rPr lang="en-US" i="1" dirty="0" smtClean="0"/>
              <a:t>—that many West </a:t>
            </a:r>
            <a:r>
              <a:rPr lang="en-US" dirty="0" smtClean="0"/>
              <a:t>Africans join.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 Reducing costs.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small size of accounts and </a:t>
            </a:r>
            <a:r>
              <a:rPr lang="en-US" dirty="0" smtClean="0"/>
              <a:t>transactions associated </a:t>
            </a:r>
            <a:r>
              <a:rPr lang="en-US" dirty="0"/>
              <a:t>with the poor is the fundamental challenge to profitability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Reducing costs.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cost barrier is highest for the poorest clients and those in rural and remote areas. Rather than just squeezing costs down, serious rethinking is needed.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Reducing costs.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Radical product simplification is one key, and </a:t>
            </a:r>
            <a:r>
              <a:rPr lang="en-US" dirty="0"/>
              <a:t>technology may be another. When a Nepali woman can </a:t>
            </a:r>
            <a:r>
              <a:rPr lang="en-US" dirty="0" smtClean="0"/>
              <a:t>receive money </a:t>
            </a:r>
            <a:r>
              <a:rPr lang="en-US" dirty="0"/>
              <a:t>from her husband working in Delhi without leaving </a:t>
            </a:r>
            <a:r>
              <a:rPr lang="en-US" dirty="0" smtClean="0"/>
              <a:t>her village</a:t>
            </a:r>
            <a:r>
              <a:rPr lang="en-US" dirty="0"/>
              <a:t>, it will be technology and creative distribution channels </a:t>
            </a:r>
            <a:r>
              <a:rPr lang="en-US" dirty="0" smtClean="0"/>
              <a:t>that make </a:t>
            </a:r>
            <a:r>
              <a:rPr lang="en-US" dirty="0"/>
              <a:t>it possible.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 Informality and risk management.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BOP </a:t>
            </a:r>
            <a:r>
              <a:rPr lang="en-US" dirty="0"/>
              <a:t>clients appear risky </a:t>
            </a:r>
            <a:r>
              <a:rPr lang="en-US" dirty="0" smtClean="0"/>
              <a:t>because they </a:t>
            </a:r>
            <a:r>
              <a:rPr lang="en-US" dirty="0"/>
              <a:t>are economically vulnerable and operate informally. Much of </a:t>
            </a:r>
            <a:r>
              <a:rPr lang="en-US" dirty="0" smtClean="0"/>
              <a:t>the risk </a:t>
            </a:r>
            <a:r>
              <a:rPr lang="en-US" dirty="0"/>
              <a:t>is only a perception, however, and actual risks can be </a:t>
            </a:r>
            <a:r>
              <a:rPr lang="en-US" dirty="0" smtClean="0"/>
              <a:t>managed with </a:t>
            </a:r>
            <a:r>
              <a:rPr lang="en-US" dirty="0"/>
              <a:t>the right techniques.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Informality and risk management.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Microfinance institutions using these best practices demonstrate consistently high repayment performance, so much so that in a 2008 survey of top risks, microfinance providers and investors ranked credit risk only tenth, well behind costs (which was fourth) and a range of institution management issues.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4. Building the industry.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Few </a:t>
            </a:r>
            <a:r>
              <a:rPr lang="en-US" dirty="0"/>
              <a:t>providers possess the strength to create </a:t>
            </a:r>
            <a:r>
              <a:rPr lang="en-US" dirty="0" smtClean="0"/>
              <a:t>or enter </a:t>
            </a:r>
            <a:r>
              <a:rPr lang="en-US" dirty="0"/>
              <a:t>a virgin market alone. Other providers help develop the </a:t>
            </a:r>
            <a:r>
              <a:rPr lang="en-US" dirty="0" smtClean="0"/>
              <a:t>market, attract </a:t>
            </a:r>
            <a:r>
              <a:rPr lang="en-US" dirty="0"/>
              <a:t>supporting </a:t>
            </a:r>
            <a:r>
              <a:rPr lang="en-US" dirty="0" smtClean="0"/>
              <a:t>businesses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Building the industry.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(for example, information-technology providers or payments networks), and speak with a united voice before regulators. Avenues for cooperation in industry-building need to be identified.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Building the industry.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(for example, information-technology providers or payments networks), and speak with a united voice before regulators. Avenues for cooperation in industry-building need to be identified.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Addressing the Challenges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Many private companies have already found ways to meet the four </a:t>
            </a:r>
            <a:r>
              <a:rPr lang="en-US" dirty="0" smtClean="0"/>
              <a:t>challenges. Our </a:t>
            </a:r>
            <a:r>
              <a:rPr lang="en-US" dirty="0"/>
              <a:t>cases include international, regional, and national banks (Citibank, </a:t>
            </a:r>
            <a:r>
              <a:rPr lang="en-US" dirty="0" smtClean="0"/>
              <a:t>ANZ Bank </a:t>
            </a:r>
            <a:r>
              <a:rPr lang="en-US" dirty="0"/>
              <a:t>of the South Pacific, and Equity Bank in Kenya).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Addressing the Challenges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They include consumer </a:t>
            </a:r>
            <a:r>
              <a:rPr lang="pt-BR" dirty="0" smtClean="0"/>
              <a:t>lenders (Banco Azteca) and microfinance institutions (Compartamos </a:t>
            </a:r>
            <a:r>
              <a:rPr lang="en-US" dirty="0" err="1" smtClean="0"/>
              <a:t>Banco</a:t>
            </a:r>
            <a:r>
              <a:rPr lang="en-US" dirty="0" smtClean="0"/>
              <a:t>), telecoms and technology companies (Vodafone, Visa Inc., </a:t>
            </a:r>
            <a:r>
              <a:rPr lang="en-US" dirty="0" err="1" smtClean="0"/>
              <a:t>Temenos</a:t>
            </a:r>
            <a:r>
              <a:rPr lang="en-US" dirty="0" smtClean="0"/>
              <a:t>), investors (Sequoia Capital), and investment banks (Credit Suisse).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Addressing the Challenges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short, many different players operating in many different ways have found a profitable market niche in inclusive finance. Let’s look at some of the challenges in more detail. The remainder of </a:t>
            </a:r>
            <a:r>
              <a:rPr lang="en-US" smtClean="0"/>
              <a:t>the </a:t>
            </a:r>
            <a:r>
              <a:rPr lang="en-US" smtClean="0"/>
              <a:t>lecture </a:t>
            </a:r>
            <a:r>
              <a:rPr lang="en-US" dirty="0" smtClean="0"/>
              <a:t>will show how businesses are solving each of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Poor </a:t>
            </a:r>
            <a:r>
              <a:rPr lang="en-US" dirty="0"/>
              <a:t>people have much to gain from good financial services, and </a:t>
            </a:r>
            <a:r>
              <a:rPr lang="en-US" dirty="0" smtClean="0"/>
              <a:t>therefore are </a:t>
            </a:r>
            <a:r>
              <a:rPr lang="en-US" dirty="0"/>
              <a:t>likely to value them highly and perform well as clients.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economic gains that clients reap from better services allow them to pay for the services and create the income stream providers need. But this virtuous relationship </a:t>
            </a:r>
            <a:r>
              <a:rPr lang="en-US" dirty="0"/>
              <a:t>only works if the products are designed and delivered with a deep </a:t>
            </a:r>
            <a:r>
              <a:rPr lang="en-US" dirty="0" smtClean="0"/>
              <a:t>understanding of </a:t>
            </a:r>
            <a:r>
              <a:rPr lang="en-US" dirty="0"/>
              <a:t>the clients.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of the characteristics providers need to consider include these: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Much of the BOP market is self-employed, and clients must </a:t>
            </a:r>
            <a:r>
              <a:rPr lang="en-US" dirty="0" smtClean="0"/>
              <a:t>allocate their </a:t>
            </a:r>
            <a:r>
              <a:rPr lang="en-US" dirty="0"/>
              <a:t>scarce financial resources across family and business </a:t>
            </a:r>
            <a:r>
              <a:rPr lang="en-US" dirty="0" smtClean="0"/>
              <a:t>needs. Personal </a:t>
            </a:r>
            <a:r>
              <a:rPr lang="en-US" dirty="0"/>
              <a:t>and business finance products are not neatly distinct, </a:t>
            </a:r>
            <a:r>
              <a:rPr lang="en-US" dirty="0" smtClean="0"/>
              <a:t>and credit </a:t>
            </a:r>
            <a:r>
              <a:rPr lang="en-US" dirty="0"/>
              <a:t>analysts must assess both a client’s business and family activities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Low-income people may need financing for purchases that wealthier people would pay for outright, making products like consumer finance or school fee loans especially important for the poor.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lives of low-income people are characterized by vulnerability </a:t>
            </a:r>
            <a:r>
              <a:rPr lang="en-US" dirty="0" smtClean="0"/>
              <a:t>and the </a:t>
            </a:r>
            <a:r>
              <a:rPr lang="en-US" dirty="0"/>
              <a:t>lack of economic safety nets. Natural disaster, unemployment </a:t>
            </a:r>
            <a:r>
              <a:rPr lang="en-US" dirty="0" smtClean="0"/>
              <a:t>or business </a:t>
            </a:r>
            <a:r>
              <a:rPr lang="en-US" dirty="0"/>
              <a:t>downturn, theft, and health crises are all </a:t>
            </a:r>
            <a:r>
              <a:rPr lang="en-US" dirty="0" smtClean="0"/>
              <a:t>potentially devastating</a:t>
            </a:r>
            <a:r>
              <a:rPr lang="en-US" dirty="0"/>
              <a:t>. Savings and, of course, insurance are especially </a:t>
            </a:r>
            <a:r>
              <a:rPr lang="en-US" dirty="0" smtClean="0"/>
              <a:t>important products.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Customers in the BOP market often fear or mistrust banks—a fact of life that marketing strategists must confront early 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Successful approaches include hiring staff from the same communities as clients and sending staff into marketplaces rather than waiting for clients to appear at branch offices. </a:t>
            </a:r>
            <a:r>
              <a:rPr lang="en-US" dirty="0" err="1" smtClean="0"/>
              <a:t>Banco</a:t>
            </a:r>
            <a:r>
              <a:rPr lang="en-US" dirty="0" smtClean="0"/>
              <a:t> Pichincha of Ecuador uses a separate brand name for its microfinance arm, </a:t>
            </a:r>
            <a:r>
              <a:rPr lang="en-US" dirty="0" err="1" smtClean="0"/>
              <a:t>Credifé</a:t>
            </a:r>
            <a:r>
              <a:rPr lang="en-US" dirty="0" smtClean="0"/>
              <a:t>, to reach out to BOP clients.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product areas for inclusive finance include savings, money </a:t>
            </a:r>
            <a:r>
              <a:rPr lang="en-US" dirty="0" smtClean="0"/>
              <a:t>transfers, and </a:t>
            </a:r>
            <a:r>
              <a:rPr lang="en-US" dirty="0"/>
              <a:t>insurance, but these are only the broad areas ripe for growth.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creativity is needed to address the more detailed range of needs. Equity Bank of Kenya spotted an opportunity to build a package of profitable services for parents, teachers, and students, using schools as delivery nodes.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will see more examples of creative product design in the next lectures.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gain market knowledge, it is sensible to begin by listening closely </a:t>
            </a:r>
            <a:r>
              <a:rPr lang="en-US" dirty="0" smtClean="0"/>
              <a:t>to clients </a:t>
            </a:r>
            <a:r>
              <a:rPr lang="en-US" dirty="0"/>
              <a:t>at their homes and workplaces, as ANZ Bank did when it decided </a:t>
            </a:r>
            <a:r>
              <a:rPr lang="en-US" dirty="0" smtClean="0"/>
              <a:t>to reach </a:t>
            </a:r>
            <a:r>
              <a:rPr lang="en-US" dirty="0"/>
              <a:t>out to rural Fijians.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ANZ discovered that vulnerability to natural disasters was a major concern for its potential clients, and consequently focused its product offer around this previously unacknowledged need.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Businesses that already connect with BOP clients—such as retailers with large client databases— have an enormous advantage.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Banco</a:t>
            </a:r>
            <a:r>
              <a:rPr lang="en-US" dirty="0" smtClean="0"/>
              <a:t> Azteca in Mexico used the client information from </a:t>
            </a:r>
            <a:r>
              <a:rPr lang="en-US" dirty="0" err="1" smtClean="0"/>
              <a:t>Grupo</a:t>
            </a:r>
            <a:r>
              <a:rPr lang="en-US" dirty="0" smtClean="0"/>
              <a:t> Elektra’s retail stores to move quickly from pure consumer lending into a full range of financial services, rapidly outstripping all </a:t>
            </a:r>
            <a:r>
              <a:rPr lang="en-US" dirty="0"/>
              <a:t>other providers to the BOP market.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Challenge 1: Understanding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Businesses without access to such information may want to partner with organizations that possess it, such as microfinance institutions.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FOUR CRITICAL CHALLENGES IN THE</a:t>
            </a:r>
            <a:br>
              <a:rPr lang="en-US" b="1" smtClean="0"/>
            </a:br>
            <a:r>
              <a:rPr lang="en-US" b="1" smtClean="0"/>
              <a:t>BOP MARKET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1519</Words>
  <Application>Microsoft Office PowerPoint</Application>
  <PresentationFormat>On-screen Show (4:3)</PresentationFormat>
  <Paragraphs>99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FOUR CRITICAL CHALLENGES IN THE BOP MARKET</vt:lpstr>
      <vt:lpstr>Summary</vt:lpstr>
      <vt:lpstr>Challenges</vt:lpstr>
      <vt:lpstr>Challenges</vt:lpstr>
      <vt:lpstr>Challenges</vt:lpstr>
      <vt:lpstr>Challenges</vt:lpstr>
      <vt:lpstr>Challenges</vt:lpstr>
      <vt:lpstr>Challenges</vt:lpstr>
      <vt:lpstr>Challenges</vt:lpstr>
      <vt:lpstr>Challenges</vt:lpstr>
      <vt:lpstr>Challenges</vt:lpstr>
      <vt:lpstr>Challenges</vt:lpstr>
      <vt:lpstr>Challenges</vt:lpstr>
      <vt:lpstr>Four Critical Challenges</vt:lpstr>
      <vt:lpstr>1. Understanding the clients.</vt:lpstr>
      <vt:lpstr>Understanding the clients.</vt:lpstr>
      <vt:lpstr>Understanding the clients.</vt:lpstr>
      <vt:lpstr>Understanding the clients.</vt:lpstr>
      <vt:lpstr>2. Reducing costs.</vt:lpstr>
      <vt:lpstr>Reducing costs.</vt:lpstr>
      <vt:lpstr>Reducing costs.</vt:lpstr>
      <vt:lpstr>3. Informality and risk management.</vt:lpstr>
      <vt:lpstr>Informality and risk management.</vt:lpstr>
      <vt:lpstr>4. Building the industry.</vt:lpstr>
      <vt:lpstr> Building the industry.</vt:lpstr>
      <vt:lpstr>Building the industry.</vt:lpstr>
      <vt:lpstr>Addressing the Challenges</vt:lpstr>
      <vt:lpstr>Addressing the Challenges</vt:lpstr>
      <vt:lpstr>Addressing the Challenges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Challenge 1: Understanding Clients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Ammar</dc:creator>
  <cp:lastModifiedBy>NTS</cp:lastModifiedBy>
  <cp:revision>20</cp:revision>
  <dcterms:created xsi:type="dcterms:W3CDTF">2014-06-25T16:38:43Z</dcterms:created>
  <dcterms:modified xsi:type="dcterms:W3CDTF">2014-06-26T06:34:42Z</dcterms:modified>
</cp:coreProperties>
</file>