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60"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9" r:id="rId34"/>
    <p:sldId id="288" r:id="rId35"/>
    <p:sldId id="290" r:id="rId36"/>
    <p:sldId id="291" r:id="rId37"/>
    <p:sldId id="292"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AD004BB-F388-4AA8-A19A-8E5BBC145534}" type="datetimeFigureOut">
              <a:rPr lang="en-US" smtClean="0"/>
              <a:pPr/>
              <a:t>6/25/2014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99EB02-5DF8-44ED-8824-FC4A80EC0B5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D004BB-F388-4AA8-A19A-8E5BBC145534}" type="datetimeFigureOut">
              <a:rPr lang="en-US" smtClean="0"/>
              <a:pPr/>
              <a:t>6/25/2014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99EB02-5DF8-44ED-8824-FC4A80EC0B5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D004BB-F388-4AA8-A19A-8E5BBC145534}" type="datetimeFigureOut">
              <a:rPr lang="en-US" smtClean="0"/>
              <a:pPr/>
              <a:t>6/25/2014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99EB02-5DF8-44ED-8824-FC4A80EC0B5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AD004BB-F388-4AA8-A19A-8E5BBC145534}" type="datetimeFigureOut">
              <a:rPr lang="en-US" smtClean="0"/>
              <a:pPr/>
              <a:t>6/25/2014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99EB02-5DF8-44ED-8824-FC4A80EC0B5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AD004BB-F388-4AA8-A19A-8E5BBC145534}" type="datetimeFigureOut">
              <a:rPr lang="en-US" smtClean="0"/>
              <a:pPr/>
              <a:t>6/25/2014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899EB02-5DF8-44ED-8824-FC4A80EC0B5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AD004BB-F388-4AA8-A19A-8E5BBC145534}" type="datetimeFigureOut">
              <a:rPr lang="en-US" smtClean="0"/>
              <a:pPr/>
              <a:t>6/25/2014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899EB02-5DF8-44ED-8824-FC4A80EC0B5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D004BB-F388-4AA8-A19A-8E5BBC145534}" type="datetimeFigureOut">
              <a:rPr lang="en-US" smtClean="0"/>
              <a:pPr/>
              <a:t>6/25/2014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899EB02-5DF8-44ED-8824-FC4A80EC0B5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D004BB-F388-4AA8-A19A-8E5BBC145534}" type="datetimeFigureOut">
              <a:rPr lang="en-US" smtClean="0"/>
              <a:pPr/>
              <a:t>6/25/2014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99EB02-5DF8-44ED-8824-FC4A80EC0B5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D004BB-F388-4AA8-A19A-8E5BBC145534}" type="datetimeFigureOut">
              <a:rPr lang="en-US" smtClean="0"/>
              <a:pPr/>
              <a:t>6/25/2014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899EB02-5DF8-44ED-8824-FC4A80EC0B5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D004BB-F388-4AA8-A19A-8E5BBC145534}" type="datetimeFigureOut">
              <a:rPr lang="en-US" smtClean="0"/>
              <a:pPr/>
              <a:t>6/25/2014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99EB02-5DF8-44ED-8824-FC4A80EC0B5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D004BB-F388-4AA8-A19A-8E5BBC145534}" type="datetimeFigureOut">
              <a:rPr lang="en-US" smtClean="0"/>
              <a:pPr/>
              <a:t>6/25/2014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899EB02-5DF8-44ED-8824-FC4A80EC0B5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D004BB-F388-4AA8-A19A-8E5BBC145534}" type="datetimeFigureOut">
              <a:rPr lang="en-US" smtClean="0"/>
              <a:pPr/>
              <a:t>6/25/2014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99EB02-5DF8-44ED-8824-FC4A80EC0B5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Who serves the market?</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smtClean="0"/>
              <a:t>WHO SERVES THE</a:t>
            </a:r>
            <a:br>
              <a:rPr lang="en-US" b="1" dirty="0" smtClean="0"/>
            </a:br>
            <a:r>
              <a:rPr lang="en-US" b="1" dirty="0" smtClean="0"/>
              <a:t>BOP MARKET—AND</a:t>
            </a:r>
            <a:br>
              <a:rPr lang="en-US" b="1" dirty="0" smtClean="0"/>
            </a:br>
            <a:r>
              <a:rPr lang="en-US" b="1" dirty="0" smtClean="0"/>
              <a:t>WHO DOESN’T?</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Microfinance Institutions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From </a:t>
            </a:r>
            <a:r>
              <a:rPr lang="en-US" dirty="0"/>
              <a:t>tiny nonprofit beginnings in the 1970s and 1980s, microfinance </a:t>
            </a:r>
            <a:r>
              <a:rPr lang="en-US" dirty="0" smtClean="0"/>
              <a:t>has become </a:t>
            </a:r>
            <a:r>
              <a:rPr lang="en-US" dirty="0"/>
              <a:t>a significant global force that increasingly operates as part of </a:t>
            </a:r>
            <a:r>
              <a:rPr lang="en-US" dirty="0" smtClean="0"/>
              <a:t>the financial </a:t>
            </a:r>
            <a:r>
              <a:rPr lang="en-US" dirty="0"/>
              <a:t>sector.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Microfinance Institutions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According to the Microfinance Information Exchange (MIX), the data custodian for the microfinance community, the 1,330 microfinance institutions that report to it lend to 57 million people worldwide.</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Microfinance Institutions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The Microcredit Summit, an advocacy organization, casts a wider net, including </a:t>
            </a:r>
            <a:r>
              <a:rPr lang="en-US" dirty="0" err="1" smtClean="0"/>
              <a:t>quasiformal</a:t>
            </a:r>
            <a:r>
              <a:rPr lang="en-US" dirty="0" smtClean="0"/>
              <a:t> providers like self-help group movements and some public-sector development banks.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Microfinance Institutions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Its 2007 report records 133 million active borrowers in 3,316 microfinance institutions.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Microfinance Institutions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a:t>ACCION International, as a promoter and developer of microfinance </a:t>
            </a:r>
            <a:r>
              <a:rPr lang="en-US" dirty="0" smtClean="0"/>
              <a:t>institutions, has </a:t>
            </a:r>
            <a:r>
              <a:rPr lang="en-US" dirty="0"/>
              <a:t>come to inclusive finance through the microfinance movement</a:t>
            </a:r>
            <a:r>
              <a:rPr lang="en-US" dirty="0" smtClean="0"/>
              <a:t>.</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Microfinance Institutions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There are good reasons to learn from and connect with microfinance, in addition to the fact that it already reaches tens of millions of clients.</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Microfinance Institutions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a:t>First, leading microfinance institutions show how inclusive finance can </a:t>
            </a:r>
            <a:r>
              <a:rPr lang="en-US" dirty="0" smtClean="0"/>
              <a:t>be profitable</a:t>
            </a:r>
            <a:r>
              <a:rPr lang="en-US" dirty="0"/>
              <a:t>. Consider </a:t>
            </a:r>
            <a:r>
              <a:rPr lang="en-US" dirty="0" err="1"/>
              <a:t>Mibanco</a:t>
            </a:r>
            <a:r>
              <a:rPr lang="en-US" dirty="0"/>
              <a:t> in Peru. Most of its 250,000 clients are </a:t>
            </a:r>
            <a:r>
              <a:rPr lang="en-US" dirty="0" smtClean="0"/>
              <a:t>women, including </a:t>
            </a:r>
            <a:r>
              <a:rPr lang="en-US" dirty="0"/>
              <a:t>Delia, profiled in the previous </a:t>
            </a:r>
            <a:r>
              <a:rPr lang="en-US" dirty="0" smtClean="0"/>
              <a:t>Lecture. </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Microfinance Institutions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For clients like Delia, </a:t>
            </a:r>
            <a:r>
              <a:rPr lang="en-US" dirty="0" err="1" smtClean="0"/>
              <a:t>Mibanco</a:t>
            </a:r>
            <a:r>
              <a:rPr lang="en-US" dirty="0" smtClean="0"/>
              <a:t> provides a full suite of services including </a:t>
            </a:r>
            <a:r>
              <a:rPr lang="en-US" dirty="0" err="1" smtClean="0"/>
              <a:t>Micapital</a:t>
            </a:r>
            <a:r>
              <a:rPr lang="en-US" dirty="0" smtClean="0"/>
              <a:t> (working capital for her shop), </a:t>
            </a:r>
            <a:r>
              <a:rPr lang="en-US" dirty="0" err="1" smtClean="0"/>
              <a:t>Micasa</a:t>
            </a:r>
            <a:r>
              <a:rPr lang="en-US" dirty="0" smtClean="0"/>
              <a:t> (which helped her build the rooms she rents), and </a:t>
            </a:r>
            <a:r>
              <a:rPr lang="en-US" dirty="0" err="1" smtClean="0"/>
              <a:t>Chasqui</a:t>
            </a:r>
            <a:r>
              <a:rPr lang="en-US" dirty="0" smtClean="0"/>
              <a:t> (a fast-cash loan named after the swift-running messengers of the Inca Empire).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Microfinance Institutions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In 2007, </a:t>
            </a:r>
            <a:r>
              <a:rPr lang="en-US" dirty="0" err="1" smtClean="0"/>
              <a:t>Mibanco</a:t>
            </a:r>
            <a:r>
              <a:rPr lang="en-US" dirty="0" smtClean="0"/>
              <a:t> had a loan portfolio of $500 million, with an average loan size near $1,700. Its return on equity was 37 percent, making it one of the more profitable banks in Peru.</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Microfinance Institutions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a:t>Equity Bank is a Kenyan commercial bank focused on microfinance. </a:t>
            </a:r>
            <a:r>
              <a:rPr lang="en-US" dirty="0" smtClean="0"/>
              <a:t>It boasts </a:t>
            </a:r>
            <a:r>
              <a:rPr lang="en-US" dirty="0"/>
              <a:t>over a million small savers</a:t>
            </a:r>
            <a:r>
              <a:rPr lang="en-US" dirty="0" smtClean="0"/>
              <a:t>. </a:t>
            </a:r>
            <a:r>
              <a:rPr lang="en-US" dirty="0"/>
              <a:t>In 2006, Equity successfully issued </a:t>
            </a:r>
            <a:r>
              <a:rPr lang="en-US" dirty="0" smtClean="0"/>
              <a:t>shares to </a:t>
            </a:r>
            <a:r>
              <a:rPr lang="en-US" dirty="0"/>
              <a:t>the public, and in 2007 </a:t>
            </a:r>
            <a:r>
              <a:rPr lang="en-US" i="1" dirty="0" err="1"/>
              <a:t>Euromoney</a:t>
            </a:r>
            <a:r>
              <a:rPr lang="en-US" i="1" dirty="0"/>
              <a:t> recognized it as the best bank in </a:t>
            </a:r>
            <a:r>
              <a:rPr lang="en-US" i="1" dirty="0" smtClean="0"/>
              <a:t>Kenya. </a:t>
            </a:r>
            <a:r>
              <a:rPr lang="en-US" dirty="0" smtClean="0"/>
              <a:t>Now</a:t>
            </a:r>
            <a:r>
              <a:rPr lang="en-US" dirty="0"/>
              <a:t>, private equity investors are competing to buy newly issued shares.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Microfinance Institutions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A second </a:t>
            </a:r>
            <a:r>
              <a:rPr lang="en-US" dirty="0"/>
              <a:t>reason to consider microfinance institutions is their potential for </a:t>
            </a:r>
            <a:r>
              <a:rPr lang="en-US" dirty="0" smtClean="0"/>
              <a:t>partnering with </a:t>
            </a:r>
            <a:r>
              <a:rPr lang="en-US" dirty="0"/>
              <a:t>the private sector.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Microfinance Institutions</a:t>
            </a:r>
            <a:br>
              <a:rPr lang="en-US" b="1" dirty="0" smtClean="0"/>
            </a:br>
            <a:endParaRPr lang="en-US" dirty="0"/>
          </a:p>
        </p:txBody>
      </p:sp>
      <p:sp>
        <p:nvSpPr>
          <p:cNvPr id="3" name="Content Placeholder 2"/>
          <p:cNvSpPr>
            <a:spLocks noGrp="1"/>
          </p:cNvSpPr>
          <p:nvPr>
            <p:ph idx="1"/>
          </p:nvPr>
        </p:nvSpPr>
        <p:spPr/>
        <p:txBody>
          <a:bodyPr>
            <a:normAutofit/>
          </a:bodyPr>
          <a:lstStyle/>
          <a:p>
            <a:r>
              <a:rPr lang="en-US" dirty="0" smtClean="0"/>
              <a:t>Microfinance organizations are repositories of knowledge about the BOP market and how to serve it, and many of them offer portals to the market because of their client base and branch networks. Moreover, they are often enthusiastic experimenters ready to test new ways to benefit clients.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Consumer Lenders</a:t>
            </a:r>
            <a:endParaRPr lang="en-US" b="1" dirty="0"/>
          </a:p>
        </p:txBody>
      </p:sp>
      <p:sp>
        <p:nvSpPr>
          <p:cNvPr id="3" name="Content Placeholder 2"/>
          <p:cNvSpPr>
            <a:spLocks noGrp="1"/>
          </p:cNvSpPr>
          <p:nvPr>
            <p:ph idx="1"/>
          </p:nvPr>
        </p:nvSpPr>
        <p:spPr/>
        <p:txBody>
          <a:bodyPr>
            <a:normAutofit/>
          </a:bodyPr>
          <a:lstStyle/>
          <a:p>
            <a:r>
              <a:rPr lang="en-US" dirty="0" smtClean="0"/>
              <a:t>Consumer </a:t>
            </a:r>
            <a:r>
              <a:rPr lang="en-US" dirty="0"/>
              <a:t>lenders come to BOP finance from a very different angle than </a:t>
            </a:r>
            <a:r>
              <a:rPr lang="en-US" dirty="0" smtClean="0"/>
              <a:t>most microfinance </a:t>
            </a:r>
            <a:r>
              <a:rPr lang="en-US" dirty="0"/>
              <a:t>institutions. While microfinance began with credit for the </a:t>
            </a:r>
            <a:r>
              <a:rPr lang="en-US" dirty="0" smtClean="0"/>
              <a:t>owners of </a:t>
            </a:r>
            <a:r>
              <a:rPr lang="en-US" dirty="0"/>
              <a:t>tiny informal businesses,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Consumer Lenders</a:t>
            </a:r>
            <a:endParaRPr lang="en-US" b="1" dirty="0"/>
          </a:p>
        </p:txBody>
      </p:sp>
      <p:sp>
        <p:nvSpPr>
          <p:cNvPr id="3" name="Content Placeholder 2"/>
          <p:cNvSpPr>
            <a:spLocks noGrp="1"/>
          </p:cNvSpPr>
          <p:nvPr>
            <p:ph idx="1"/>
          </p:nvPr>
        </p:nvSpPr>
        <p:spPr/>
        <p:txBody>
          <a:bodyPr>
            <a:normAutofit/>
          </a:bodyPr>
          <a:lstStyle/>
          <a:p>
            <a:r>
              <a:rPr lang="en-US" dirty="0" smtClean="0"/>
              <a:t>consumer lenders began by helping salaried </a:t>
            </a:r>
            <a:r>
              <a:rPr lang="en-US" dirty="0"/>
              <a:t>workers buy things. Today, especially in Latin America, the two </a:t>
            </a:r>
            <a:r>
              <a:rPr lang="en-US" dirty="0" smtClean="0"/>
              <a:t>approaches are </a:t>
            </a:r>
            <a:r>
              <a:rPr lang="en-US" dirty="0"/>
              <a:t>starting to meet and compete.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Consumer Lenders</a:t>
            </a:r>
            <a:endParaRPr lang="en-US" b="1" dirty="0"/>
          </a:p>
        </p:txBody>
      </p:sp>
      <p:sp>
        <p:nvSpPr>
          <p:cNvPr id="3" name="Content Placeholder 2"/>
          <p:cNvSpPr>
            <a:spLocks noGrp="1"/>
          </p:cNvSpPr>
          <p:nvPr>
            <p:ph idx="1"/>
          </p:nvPr>
        </p:nvSpPr>
        <p:spPr/>
        <p:txBody>
          <a:bodyPr>
            <a:normAutofit/>
          </a:bodyPr>
          <a:lstStyle/>
          <a:p>
            <a:r>
              <a:rPr lang="en-US" dirty="0"/>
              <a:t>The clients of consumer lenders tend to come from the upper end of </a:t>
            </a:r>
            <a:r>
              <a:rPr lang="en-US" dirty="0" smtClean="0"/>
              <a:t>the BOP </a:t>
            </a:r>
            <a:r>
              <a:rPr lang="en-US" dirty="0"/>
              <a:t>market, especially workers employed by large stable companies.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Consumer Lenders</a:t>
            </a:r>
            <a:endParaRPr lang="en-US" b="1" dirty="0"/>
          </a:p>
        </p:txBody>
      </p:sp>
      <p:sp>
        <p:nvSpPr>
          <p:cNvPr id="3" name="Content Placeholder 2"/>
          <p:cNvSpPr>
            <a:spLocks noGrp="1"/>
          </p:cNvSpPr>
          <p:nvPr>
            <p:ph idx="1"/>
          </p:nvPr>
        </p:nvSpPr>
        <p:spPr/>
        <p:txBody>
          <a:bodyPr>
            <a:normAutofit/>
          </a:bodyPr>
          <a:lstStyle/>
          <a:p>
            <a:r>
              <a:rPr lang="en-US" dirty="0" smtClean="0"/>
              <a:t>Increasingly, purchase finance is just the starting point. In Mexico, big-box retailers Elektra and Wal-Mart began with purchase finance but are rapidly expanding into full retail-banking services.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Consumer Lenders</a:t>
            </a:r>
            <a:endParaRPr lang="en-US" b="1" dirty="0"/>
          </a:p>
        </p:txBody>
      </p:sp>
      <p:sp>
        <p:nvSpPr>
          <p:cNvPr id="3" name="Content Placeholder 2"/>
          <p:cNvSpPr>
            <a:spLocks noGrp="1"/>
          </p:cNvSpPr>
          <p:nvPr>
            <p:ph idx="1"/>
          </p:nvPr>
        </p:nvSpPr>
        <p:spPr/>
        <p:txBody>
          <a:bodyPr>
            <a:normAutofit/>
          </a:bodyPr>
          <a:lstStyle/>
          <a:p>
            <a:r>
              <a:rPr lang="en-US" dirty="0" smtClean="0"/>
              <a:t>Elektra created </a:t>
            </a:r>
            <a:r>
              <a:rPr lang="en-US" dirty="0" err="1" smtClean="0"/>
              <a:t>Banco</a:t>
            </a:r>
            <a:r>
              <a:rPr lang="en-US" dirty="0" smtClean="0"/>
              <a:t> Azteca for this purpose in 2001 and has an enormous head start over Wal-Mart, which obtained a banking license for Mexico in 2007.</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Consumer Lenders</a:t>
            </a:r>
            <a:endParaRPr lang="en-US" b="1" dirty="0"/>
          </a:p>
        </p:txBody>
      </p:sp>
      <p:sp>
        <p:nvSpPr>
          <p:cNvPr id="3" name="Content Placeholder 2"/>
          <p:cNvSpPr>
            <a:spLocks noGrp="1"/>
          </p:cNvSpPr>
          <p:nvPr>
            <p:ph idx="1"/>
          </p:nvPr>
        </p:nvSpPr>
        <p:spPr/>
        <p:txBody>
          <a:bodyPr>
            <a:normAutofit/>
          </a:bodyPr>
          <a:lstStyle/>
          <a:p>
            <a:r>
              <a:rPr lang="en-US" dirty="0"/>
              <a:t>Consumer lenders and microfinance institutions may start with </a:t>
            </a:r>
            <a:r>
              <a:rPr lang="en-US" dirty="0" smtClean="0"/>
              <a:t>entirely different </a:t>
            </a:r>
            <a:r>
              <a:rPr lang="en-US" dirty="0"/>
              <a:t>motivations and philosophies, yet they increasingly compete for </a:t>
            </a:r>
            <a:r>
              <a:rPr lang="en-US" dirty="0" smtClean="0"/>
              <a:t>the same </a:t>
            </a:r>
            <a:r>
              <a:rPr lang="en-US" dirty="0"/>
              <a:t>customers. Consumer lending tends to be aggressively commercial, </a:t>
            </a:r>
            <a:r>
              <a:rPr lang="en-US" dirty="0" smtClean="0"/>
              <a:t>with a </a:t>
            </a:r>
            <a:r>
              <a:rPr lang="en-US" dirty="0"/>
              <a:t>strong focus on scale and profit.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Consumer Lenders</a:t>
            </a:r>
            <a:endParaRPr lang="en-US" b="1" dirty="0"/>
          </a:p>
        </p:txBody>
      </p:sp>
      <p:sp>
        <p:nvSpPr>
          <p:cNvPr id="3" name="Content Placeholder 2"/>
          <p:cNvSpPr>
            <a:spLocks noGrp="1"/>
          </p:cNvSpPr>
          <p:nvPr>
            <p:ph idx="1"/>
          </p:nvPr>
        </p:nvSpPr>
        <p:spPr/>
        <p:txBody>
          <a:bodyPr>
            <a:normAutofit/>
          </a:bodyPr>
          <a:lstStyle/>
          <a:p>
            <a:r>
              <a:rPr lang="en-US" dirty="0" smtClean="0"/>
              <a:t>Growth rates among consumer lenders are often extremely high, and markets can quickly become very competitive. Consumer lenders are not always beloved by society at large. The U.S. payday-loan industry is frequently vilified in the press for high interest rates and lack of transparency.</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Consumer Lenders</a:t>
            </a:r>
            <a:endParaRPr lang="en-US" b="1" dirty="0"/>
          </a:p>
        </p:txBody>
      </p:sp>
      <p:sp>
        <p:nvSpPr>
          <p:cNvPr id="3" name="Content Placeholder 2"/>
          <p:cNvSpPr>
            <a:spLocks noGrp="1"/>
          </p:cNvSpPr>
          <p:nvPr>
            <p:ph idx="1"/>
          </p:nvPr>
        </p:nvSpPr>
        <p:spPr/>
        <p:txBody>
          <a:bodyPr>
            <a:normAutofit/>
          </a:bodyPr>
          <a:lstStyle/>
          <a:p>
            <a:r>
              <a:rPr lang="en-US" dirty="0" smtClean="0"/>
              <a:t>And crises in consumer lending suggest that the industry has a dangerous tendency to overheat. A few years back, Bolivia saw a boom and bust in consumer lending from which it has not yet fully recovered, and excesses in consumer lending in South Africa sparked the creation of a regulatory agency focused on client protection.</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Consumer Lenders</a:t>
            </a:r>
            <a:endParaRPr lang="en-US" b="1" dirty="0"/>
          </a:p>
        </p:txBody>
      </p:sp>
      <p:sp>
        <p:nvSpPr>
          <p:cNvPr id="3" name="Content Placeholder 2"/>
          <p:cNvSpPr>
            <a:spLocks noGrp="1"/>
          </p:cNvSpPr>
          <p:nvPr>
            <p:ph idx="1"/>
          </p:nvPr>
        </p:nvSpPr>
        <p:spPr/>
        <p:txBody>
          <a:bodyPr>
            <a:normAutofit/>
          </a:bodyPr>
          <a:lstStyle/>
          <a:p>
            <a:r>
              <a:rPr lang="en-US" dirty="0"/>
              <a:t>In contrast, microfinance institutions begin with a social bottom line. </a:t>
            </a:r>
            <a:r>
              <a:rPr lang="en-US" dirty="0" smtClean="0"/>
              <a:t>They are </a:t>
            </a:r>
            <a:r>
              <a:rPr lang="en-US" dirty="0"/>
              <a:t>more likely than consumer lenders to reach poorer clients, and </a:t>
            </a:r>
            <a:r>
              <a:rPr lang="en-US" dirty="0" smtClean="0"/>
              <a:t>especially the </a:t>
            </a:r>
            <a:r>
              <a:rPr lang="en-US" dirty="0"/>
              <a:t>self-employed. Their intent is to better the lives of their clients. </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Consumer Lenders</a:t>
            </a:r>
            <a:endParaRPr lang="en-US" b="1" dirty="0"/>
          </a:p>
        </p:txBody>
      </p:sp>
      <p:sp>
        <p:nvSpPr>
          <p:cNvPr id="3" name="Content Placeholder 2"/>
          <p:cNvSpPr>
            <a:spLocks noGrp="1"/>
          </p:cNvSpPr>
          <p:nvPr>
            <p:ph idx="1"/>
          </p:nvPr>
        </p:nvSpPr>
        <p:spPr/>
        <p:txBody>
          <a:bodyPr>
            <a:normAutofit/>
          </a:bodyPr>
          <a:lstStyle/>
          <a:p>
            <a:r>
              <a:rPr lang="en-US" dirty="0" smtClean="0"/>
              <a:t>Financial return is valued primarily because it enables scale and staying power. MFIs don’t treat profit as an end in itself. Some MFIs with a strong antipoverty orientation keep interest rates close to the break-even level, as advocated by </a:t>
            </a:r>
            <a:r>
              <a:rPr lang="en-US" dirty="0" err="1" smtClean="0"/>
              <a:t>Grameen</a:t>
            </a:r>
            <a:r>
              <a:rPr lang="en-US" dirty="0" smtClean="0"/>
              <a:t> Bank’s Muhammad </a:t>
            </a:r>
            <a:r>
              <a:rPr lang="en-US" dirty="0" err="1" smtClean="0"/>
              <a:t>Yunus</a:t>
            </a:r>
            <a:r>
              <a:rPr lang="en-US" dirty="0" smtClean="0"/>
              <a:t>.</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Consumer Lenders</a:t>
            </a:r>
            <a:endParaRPr lang="en-US" b="1" dirty="0"/>
          </a:p>
        </p:txBody>
      </p:sp>
      <p:sp>
        <p:nvSpPr>
          <p:cNvPr id="3" name="Content Placeholder 2"/>
          <p:cNvSpPr>
            <a:spLocks noGrp="1"/>
          </p:cNvSpPr>
          <p:nvPr>
            <p:ph idx="1"/>
          </p:nvPr>
        </p:nvSpPr>
        <p:spPr/>
        <p:txBody>
          <a:bodyPr>
            <a:normAutofit/>
          </a:bodyPr>
          <a:lstStyle/>
          <a:p>
            <a:r>
              <a:rPr lang="en-US" dirty="0"/>
              <a:t>With its nonprofit origins, microfinance has not yet had access to </a:t>
            </a:r>
            <a:r>
              <a:rPr lang="en-US" dirty="0" smtClean="0"/>
              <a:t>the sophisticated </a:t>
            </a:r>
            <a:r>
              <a:rPr lang="en-US" dirty="0"/>
              <a:t>technologies that have enabled consumer lenders to reach </a:t>
            </a:r>
            <a:r>
              <a:rPr lang="en-US" dirty="0" smtClean="0"/>
              <a:t>scale. Nevertheless</a:t>
            </a:r>
            <a:r>
              <a:rPr lang="en-US" dirty="0"/>
              <a:t>, MFIs have a deep understanding of BOP customers and can </a:t>
            </a:r>
            <a:r>
              <a:rPr lang="en-US" dirty="0" smtClean="0"/>
              <a:t>fit microfinance </a:t>
            </a:r>
            <a:r>
              <a:rPr lang="en-US" dirty="0"/>
              <a:t>products to their needs. </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Consumer Lenders</a:t>
            </a:r>
            <a:endParaRPr lang="en-US" b="1" dirty="0"/>
          </a:p>
        </p:txBody>
      </p:sp>
      <p:sp>
        <p:nvSpPr>
          <p:cNvPr id="3" name="Content Placeholder 2"/>
          <p:cNvSpPr>
            <a:spLocks noGrp="1"/>
          </p:cNvSpPr>
          <p:nvPr>
            <p:ph idx="1"/>
          </p:nvPr>
        </p:nvSpPr>
        <p:spPr/>
        <p:txBody>
          <a:bodyPr>
            <a:normAutofit/>
          </a:bodyPr>
          <a:lstStyle/>
          <a:p>
            <a:r>
              <a:rPr lang="en-US" dirty="0" smtClean="0"/>
              <a:t>That know-how underpins an impressive worldwide body of institutions, including some commercial microfinance banks and finance companies that are attracting great interest among investors. </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Consumer Lenders</a:t>
            </a:r>
            <a:endParaRPr lang="en-US" b="1" dirty="0"/>
          </a:p>
        </p:txBody>
      </p:sp>
      <p:sp>
        <p:nvSpPr>
          <p:cNvPr id="3" name="Content Placeholder 2"/>
          <p:cNvSpPr>
            <a:spLocks noGrp="1"/>
          </p:cNvSpPr>
          <p:nvPr>
            <p:ph idx="1"/>
          </p:nvPr>
        </p:nvSpPr>
        <p:spPr/>
        <p:txBody>
          <a:bodyPr>
            <a:normAutofit/>
          </a:bodyPr>
          <a:lstStyle/>
          <a:p>
            <a:r>
              <a:rPr lang="en-US" dirty="0" err="1" smtClean="0"/>
              <a:t>Compartamos</a:t>
            </a:r>
            <a:r>
              <a:rPr lang="en-US" dirty="0" smtClean="0"/>
              <a:t> </a:t>
            </a:r>
            <a:r>
              <a:rPr lang="en-US" dirty="0" err="1" smtClean="0"/>
              <a:t>Banco</a:t>
            </a:r>
            <a:r>
              <a:rPr lang="en-US" dirty="0" smtClean="0"/>
              <a:t> in Mexico and Equity Bank in Kenya, for instance, have had successful public offerings.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Consumer Lenders</a:t>
            </a:r>
            <a:endParaRPr lang="en-US" b="1" dirty="0"/>
          </a:p>
        </p:txBody>
      </p:sp>
      <p:sp>
        <p:nvSpPr>
          <p:cNvPr id="3" name="Content Placeholder 2"/>
          <p:cNvSpPr>
            <a:spLocks noGrp="1"/>
          </p:cNvSpPr>
          <p:nvPr>
            <p:ph idx="1"/>
          </p:nvPr>
        </p:nvSpPr>
        <p:spPr/>
        <p:txBody>
          <a:bodyPr>
            <a:normAutofit/>
          </a:bodyPr>
          <a:lstStyle/>
          <a:p>
            <a:r>
              <a:rPr lang="en-US" dirty="0" smtClean="0"/>
              <a:t>Many leaders in microfinance worry about how to engage with the mainstream financial sector. They want the technology and financial backing the </a:t>
            </a:r>
            <a:r>
              <a:rPr lang="en-US" dirty="0"/>
              <a:t>private sector can bring, but also want to ensure that if they turn over </a:t>
            </a:r>
            <a:r>
              <a:rPr lang="en-US" dirty="0" smtClean="0"/>
              <a:t>their know-how </a:t>
            </a:r>
            <a:r>
              <a:rPr lang="en-US" dirty="0"/>
              <a:t>or clients, they won’t be sacrificing the social commitment that </a:t>
            </a:r>
            <a:r>
              <a:rPr lang="en-US" dirty="0" smtClean="0"/>
              <a:t>has driven </a:t>
            </a:r>
            <a:r>
              <a:rPr lang="en-US" dirty="0"/>
              <a:t>and inspired them.</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Consumer Lenders</a:t>
            </a:r>
            <a:endParaRPr lang="en-US" b="1" dirty="0"/>
          </a:p>
        </p:txBody>
      </p:sp>
      <p:sp>
        <p:nvSpPr>
          <p:cNvPr id="3" name="Content Placeholder 2"/>
          <p:cNvSpPr>
            <a:spLocks noGrp="1"/>
          </p:cNvSpPr>
          <p:nvPr>
            <p:ph idx="1"/>
          </p:nvPr>
        </p:nvSpPr>
        <p:spPr/>
        <p:txBody>
          <a:bodyPr>
            <a:normAutofit/>
          </a:bodyPr>
          <a:lstStyle/>
          <a:p>
            <a:r>
              <a:rPr lang="en-US" dirty="0"/>
              <a:t>This difference in perspective between consumer lenders and </a:t>
            </a:r>
            <a:r>
              <a:rPr lang="en-US" dirty="0" smtClean="0"/>
              <a:t>microfinance sets </a:t>
            </a:r>
            <a:r>
              <a:rPr lang="en-US" dirty="0"/>
              <a:t>up one of the most interesting dynamics at play in inclusive finance</a:t>
            </a:r>
            <a:r>
              <a:rPr lang="en-US" dirty="0" smtClean="0"/>
              <a:t>.</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Consumer Lenders</a:t>
            </a:r>
            <a:endParaRPr lang="en-US" b="1" dirty="0"/>
          </a:p>
        </p:txBody>
      </p:sp>
      <p:sp>
        <p:nvSpPr>
          <p:cNvPr id="3" name="Content Placeholder 2"/>
          <p:cNvSpPr>
            <a:spLocks noGrp="1"/>
          </p:cNvSpPr>
          <p:nvPr>
            <p:ph idx="1"/>
          </p:nvPr>
        </p:nvSpPr>
        <p:spPr/>
        <p:txBody>
          <a:bodyPr>
            <a:normAutofit/>
          </a:bodyPr>
          <a:lstStyle/>
          <a:p>
            <a:r>
              <a:rPr lang="en-US" dirty="0" smtClean="0"/>
              <a:t>Particularly in Latin America, consumer lenders are specifically targeting core microfinance clients—informal </a:t>
            </a:r>
            <a:r>
              <a:rPr lang="en-US" dirty="0" err="1" smtClean="0"/>
              <a:t>microentrepreneurs</a:t>
            </a:r>
            <a:r>
              <a:rPr lang="en-US" dirty="0" smtClean="0"/>
              <a:t>—while some (though not all) microfinance institutions are developing consumer lending products.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Consumer Lenders</a:t>
            </a:r>
            <a:endParaRPr lang="en-US" b="1" dirty="0"/>
          </a:p>
        </p:txBody>
      </p:sp>
      <p:sp>
        <p:nvSpPr>
          <p:cNvPr id="3" name="Content Placeholder 2"/>
          <p:cNvSpPr>
            <a:spLocks noGrp="1"/>
          </p:cNvSpPr>
          <p:nvPr>
            <p:ph idx="1"/>
          </p:nvPr>
        </p:nvSpPr>
        <p:spPr/>
        <p:txBody>
          <a:bodyPr>
            <a:normAutofit/>
          </a:bodyPr>
          <a:lstStyle/>
          <a:p>
            <a:r>
              <a:rPr lang="en-US" dirty="0" smtClean="0"/>
              <a:t>To a client, the providers may look similar. Both may offer a loan of approximately the same size, maturity, and interest rate.</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Consumer Lenders</a:t>
            </a:r>
            <a:endParaRPr lang="en-US" b="1" dirty="0"/>
          </a:p>
        </p:txBody>
      </p:sp>
      <p:sp>
        <p:nvSpPr>
          <p:cNvPr id="3" name="Content Placeholder 2"/>
          <p:cNvSpPr>
            <a:spLocks noGrp="1"/>
          </p:cNvSpPr>
          <p:nvPr>
            <p:ph idx="1"/>
          </p:nvPr>
        </p:nvSpPr>
        <p:spPr/>
        <p:txBody>
          <a:bodyPr>
            <a:normAutofit/>
          </a:bodyPr>
          <a:lstStyle/>
          <a:p>
            <a:r>
              <a:rPr lang="en-US" dirty="0"/>
              <a:t>Such competition has not yet developed in other regions but may be </a:t>
            </a:r>
            <a:r>
              <a:rPr lang="en-US" dirty="0" smtClean="0"/>
              <a:t>coming soon</a:t>
            </a:r>
            <a:r>
              <a:rPr lang="en-US" dirty="0"/>
              <a:t>. In India, the recent growth of both microcredit for the poor and </a:t>
            </a:r>
            <a:r>
              <a:rPr lang="en-US" dirty="0" smtClean="0"/>
              <a:t>consumer finance </a:t>
            </a:r>
            <a:r>
              <a:rPr lang="en-US" dirty="0"/>
              <a:t>for the middle class has been astonishing. </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Consumer Lenders</a:t>
            </a:r>
            <a:endParaRPr lang="en-US" b="1" dirty="0"/>
          </a:p>
        </p:txBody>
      </p:sp>
      <p:sp>
        <p:nvSpPr>
          <p:cNvPr id="3" name="Content Placeholder 2"/>
          <p:cNvSpPr>
            <a:spLocks noGrp="1"/>
          </p:cNvSpPr>
          <p:nvPr>
            <p:ph idx="1"/>
          </p:nvPr>
        </p:nvSpPr>
        <p:spPr/>
        <p:txBody>
          <a:bodyPr>
            <a:normAutofit/>
          </a:bodyPr>
          <a:lstStyle/>
          <a:p>
            <a:r>
              <a:rPr lang="en-US" dirty="0" smtClean="0"/>
              <a:t>The border between the two segments, previously far from one another, may soon blur and then disappear.</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Consumer Lenders</a:t>
            </a:r>
            <a:endParaRPr lang="en-US" b="1" dirty="0"/>
          </a:p>
        </p:txBody>
      </p:sp>
      <p:sp>
        <p:nvSpPr>
          <p:cNvPr id="3" name="Content Placeholder 2"/>
          <p:cNvSpPr>
            <a:spLocks noGrp="1"/>
          </p:cNvSpPr>
          <p:nvPr>
            <p:ph idx="1"/>
          </p:nvPr>
        </p:nvSpPr>
        <p:spPr/>
        <p:txBody>
          <a:bodyPr>
            <a:normAutofit/>
          </a:bodyPr>
          <a:lstStyle/>
          <a:p>
            <a:r>
              <a:rPr lang="en-US" dirty="0"/>
              <a:t>Prospective new entrants into the inclusive finance sector will need to </a:t>
            </a:r>
            <a:r>
              <a:rPr lang="en-US" dirty="0" smtClean="0"/>
              <a:t>evaluate the </a:t>
            </a:r>
            <a:r>
              <a:rPr lang="en-US" dirty="0"/>
              <a:t>behavior and positioning of the microfinance and consumer </a:t>
            </a:r>
            <a:r>
              <a:rPr lang="en-US" dirty="0" smtClean="0"/>
              <a:t>lending </a:t>
            </a:r>
            <a:r>
              <a:rPr lang="en-US" dirty="0" err="1" smtClean="0"/>
              <a:t>subsegments</a:t>
            </a:r>
            <a:r>
              <a:rPr lang="en-US" dirty="0" smtClean="0"/>
              <a:t> </a:t>
            </a:r>
            <a:r>
              <a:rPr lang="en-US" dirty="0"/>
              <a:t>in their countries before making their own moves. </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Consumer Lenders</a:t>
            </a:r>
            <a:endParaRPr lang="en-US" b="1" dirty="0"/>
          </a:p>
        </p:txBody>
      </p:sp>
      <p:sp>
        <p:nvSpPr>
          <p:cNvPr id="3" name="Content Placeholder 2"/>
          <p:cNvSpPr>
            <a:spLocks noGrp="1"/>
          </p:cNvSpPr>
          <p:nvPr>
            <p:ph idx="1"/>
          </p:nvPr>
        </p:nvSpPr>
        <p:spPr/>
        <p:txBody>
          <a:bodyPr>
            <a:normAutofit/>
          </a:bodyPr>
          <a:lstStyle/>
          <a:p>
            <a:r>
              <a:rPr lang="en-US" dirty="0" smtClean="0"/>
              <a:t>As I consider the future of inclusive finance, I wonder how the energy, resources, and mastery of technology of the consumer lenders can be married to the deep knowledge about and concern for low-income customers that microfinance brings. I would love to help match-make such a marriage.</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Summary</a:t>
            </a:r>
            <a:endParaRPr lang="en-US" b="1" dirty="0"/>
          </a:p>
        </p:txBody>
      </p:sp>
      <p:sp>
        <p:nvSpPr>
          <p:cNvPr id="3" name="Content Placeholder 2"/>
          <p:cNvSpPr>
            <a:spLocks noGrp="1"/>
          </p:cNvSpPr>
          <p:nvPr>
            <p:ph idx="1"/>
          </p:nvPr>
        </p:nvSpPr>
        <p:spPr/>
        <p:txBody>
          <a:bodyPr>
            <a:normAutofit/>
          </a:bodyPr>
          <a:lstStyle/>
          <a:p>
            <a:r>
              <a:rPr lang="en-US" b="1" dirty="0" smtClean="0"/>
              <a:t>WHO SERVES THE BOP MARKET—AND</a:t>
            </a:r>
            <a:br>
              <a:rPr lang="en-US" b="1" dirty="0" smtClean="0"/>
            </a:br>
            <a:r>
              <a:rPr lang="en-US" b="1" dirty="0" smtClean="0"/>
              <a:t>WHO DOESN’T?</a:t>
            </a:r>
          </a:p>
          <a:p>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Next Lecture</a:t>
            </a:r>
            <a:endParaRPr lang="en-US" b="1" dirty="0"/>
          </a:p>
        </p:txBody>
      </p:sp>
      <p:sp>
        <p:nvSpPr>
          <p:cNvPr id="3" name="Content Placeholder 2"/>
          <p:cNvSpPr>
            <a:spLocks noGrp="1"/>
          </p:cNvSpPr>
          <p:nvPr>
            <p:ph idx="1"/>
          </p:nvPr>
        </p:nvSpPr>
        <p:spPr/>
        <p:txBody>
          <a:bodyPr>
            <a:normAutofit/>
          </a:bodyPr>
          <a:lstStyle/>
          <a:p>
            <a:r>
              <a:rPr lang="en-US" b="1" dirty="0"/>
              <a:t>FOUR </a:t>
            </a:r>
            <a:r>
              <a:rPr lang="en-US" b="1" dirty="0" smtClean="0"/>
              <a:t>CRITICAL CHALLENGES </a:t>
            </a:r>
            <a:r>
              <a:rPr lang="en-US" b="1"/>
              <a:t>IN </a:t>
            </a:r>
            <a:r>
              <a:rPr lang="en-US" b="1" smtClean="0"/>
              <a:t>THE BOP </a:t>
            </a:r>
            <a:r>
              <a:rPr lang="en-US" b="1" dirty="0"/>
              <a:t>MARKET</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TotalTime>
  <Words>1224</Words>
  <Application>Microsoft Office PowerPoint</Application>
  <PresentationFormat>On-screen Show (4:3)</PresentationFormat>
  <Paragraphs>73</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Summary</vt:lpstr>
      <vt:lpstr>WHO SERVES THE BOP MARKET—AND WHO DOESN’T?</vt:lpstr>
      <vt:lpstr>Microfinance Institutions </vt:lpstr>
      <vt:lpstr>Microfinance Institutions </vt:lpstr>
      <vt:lpstr>Microfinance Institutions </vt:lpstr>
      <vt:lpstr>Microfinance Institutions </vt:lpstr>
      <vt:lpstr>Microfinance Institutions </vt:lpstr>
      <vt:lpstr>Microfinance Institutions </vt:lpstr>
      <vt:lpstr>Microfinance Institutions </vt:lpstr>
      <vt:lpstr>Microfinance Institutions </vt:lpstr>
      <vt:lpstr>Microfinance Institutions </vt:lpstr>
      <vt:lpstr>Microfinance Institutions </vt:lpstr>
      <vt:lpstr>Microfinance Institutions </vt:lpstr>
      <vt:lpstr>Microfinance Institutions </vt:lpstr>
      <vt:lpstr>Consumer Lenders</vt:lpstr>
      <vt:lpstr>Consumer Lenders</vt:lpstr>
      <vt:lpstr>Consumer Lenders</vt:lpstr>
      <vt:lpstr>Consumer Lenders</vt:lpstr>
      <vt:lpstr>Consumer Lenders</vt:lpstr>
      <vt:lpstr>Consumer Lenders</vt:lpstr>
      <vt:lpstr>Consumer Lenders</vt:lpstr>
      <vt:lpstr>Consumer Lenders</vt:lpstr>
      <vt:lpstr>Consumer Lenders</vt:lpstr>
      <vt:lpstr>Consumer Lenders</vt:lpstr>
      <vt:lpstr>Consumer Lenders</vt:lpstr>
      <vt:lpstr>Consumer Lenders</vt:lpstr>
      <vt:lpstr>Consumer Lenders</vt:lpstr>
      <vt:lpstr>Consumer Lenders</vt:lpstr>
      <vt:lpstr>Consumer Lenders</vt:lpstr>
      <vt:lpstr>Consumer Lenders</vt:lpstr>
      <vt:lpstr>Consumer Lenders</vt:lpstr>
      <vt:lpstr>Consumer Lenders</vt:lpstr>
      <vt:lpstr>Consumer Lenders</vt:lpstr>
      <vt:lpstr>Consumer Lenders</vt:lpstr>
      <vt:lpstr>Consumer Lenders</vt:lpstr>
      <vt:lpstr>Summary</vt:lpstr>
      <vt:lpstr>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Ammar</dc:creator>
  <cp:lastModifiedBy>stdc_lp</cp:lastModifiedBy>
  <cp:revision>19</cp:revision>
  <dcterms:created xsi:type="dcterms:W3CDTF">2014-06-24T17:44:27Z</dcterms:created>
  <dcterms:modified xsi:type="dcterms:W3CDTF">2014-06-25T22:30:33Z</dcterms:modified>
</cp:coreProperties>
</file>