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2"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9E4AF2-3D60-4058-BC9A-FE10995598DF}" type="datetimeFigureOut">
              <a:rPr lang="en-US" smtClean="0"/>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B14332-B2C3-458D-80A2-A6690EFDDEB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9E4AF2-3D60-4058-BC9A-FE10995598DF}" type="datetimeFigureOut">
              <a:rPr lang="en-US" smtClean="0"/>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B14332-B2C3-458D-80A2-A6690EFDDEB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9E4AF2-3D60-4058-BC9A-FE10995598DF}" type="datetimeFigureOut">
              <a:rPr lang="en-US" smtClean="0"/>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B14332-B2C3-458D-80A2-A6690EFDDEB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9E4AF2-3D60-4058-BC9A-FE10995598DF}" type="datetimeFigureOut">
              <a:rPr lang="en-US" smtClean="0"/>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B14332-B2C3-458D-80A2-A6690EFDDEB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9E4AF2-3D60-4058-BC9A-FE10995598DF}" type="datetimeFigureOut">
              <a:rPr lang="en-US" smtClean="0"/>
              <a:t>6/24/2014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B14332-B2C3-458D-80A2-A6690EFDDEB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9E4AF2-3D60-4058-BC9A-FE10995598DF}" type="datetimeFigureOut">
              <a:rPr lang="en-US" smtClean="0"/>
              <a:t>6/24/2014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B14332-B2C3-458D-80A2-A6690EFDDEB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9E4AF2-3D60-4058-BC9A-FE10995598DF}" type="datetimeFigureOut">
              <a:rPr lang="en-US" smtClean="0"/>
              <a:t>6/24/2014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B14332-B2C3-458D-80A2-A6690EFDDEB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9E4AF2-3D60-4058-BC9A-FE10995598DF}" type="datetimeFigureOut">
              <a:rPr lang="en-US" smtClean="0"/>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B14332-B2C3-458D-80A2-A6690EFDDEB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9E4AF2-3D60-4058-BC9A-FE10995598DF}" type="datetimeFigureOut">
              <a:rPr lang="en-US" smtClean="0"/>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B14332-B2C3-458D-80A2-A6690EFDDEB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9E4AF2-3D60-4058-BC9A-FE10995598DF}" type="datetimeFigureOut">
              <a:rPr lang="en-US" smtClean="0"/>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B14332-B2C3-458D-80A2-A6690EFDDEB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9E4AF2-3D60-4058-BC9A-FE10995598DF}" type="datetimeFigureOut">
              <a:rPr lang="en-US" smtClean="0"/>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B14332-B2C3-458D-80A2-A6690EFDDEB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9E4AF2-3D60-4058-BC9A-FE10995598DF}" type="datetimeFigureOut">
              <a:rPr lang="en-US" smtClean="0"/>
              <a:t>6/24/2014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B14332-B2C3-458D-80A2-A6690EFDDEB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dirty="0" smtClean="0"/>
              <a:t>The market</a:t>
            </a:r>
          </a:p>
          <a:p>
            <a:r>
              <a:rPr lang="en-US" dirty="0" smtClean="0"/>
              <a:t>The average consumer in the market</a:t>
            </a:r>
          </a:p>
          <a:p>
            <a:r>
              <a:rPr lang="en-US" dirty="0" smtClean="0"/>
              <a:t>Tapping the opportunities</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848600" cy="1984375"/>
          </a:xfrm>
        </p:spPr>
        <p:txBody>
          <a:bodyPr>
            <a:normAutofit fontScale="90000"/>
          </a:bodyPr>
          <a:lstStyle/>
          <a:p>
            <a:r>
              <a:rPr lang="en-US" b="1" dirty="0"/>
              <a:t>WHO SERVES THE</a:t>
            </a:r>
            <a:br>
              <a:rPr lang="en-US" b="1" dirty="0"/>
            </a:br>
            <a:r>
              <a:rPr lang="en-US" b="1" dirty="0"/>
              <a:t>BOP MARKET—AND</a:t>
            </a:r>
            <a:br>
              <a:rPr lang="en-US" b="1" dirty="0"/>
            </a:br>
            <a:r>
              <a:rPr lang="en-US" b="1" dirty="0"/>
              <a:t>WHO DOESN’T?</a:t>
            </a:r>
            <a:endParaRPr lang="en-US" dirty="0"/>
          </a:p>
        </p:txBody>
      </p:sp>
      <p:sp>
        <p:nvSpPr>
          <p:cNvPr id="3" name="Subtitle 2"/>
          <p:cNvSpPr>
            <a:spLocks noGrp="1"/>
          </p:cNvSpPr>
          <p:nvPr>
            <p:ph type="subTitle" idx="1"/>
          </p:nvPr>
        </p:nvSpPr>
        <p:spPr>
          <a:xfrm>
            <a:off x="1371600" y="4724400"/>
            <a:ext cx="6172200" cy="914400"/>
          </a:xfrm>
        </p:spPr>
        <p:txBody>
          <a:bodyPr/>
          <a:lstStyle/>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a:t>In this </a:t>
            </a:r>
            <a:r>
              <a:rPr lang="en-US" dirty="0" smtClean="0"/>
              <a:t>lecture </a:t>
            </a:r>
            <a:r>
              <a:rPr lang="en-US" dirty="0"/>
              <a:t>we look at the supply side of the BOP market for </a:t>
            </a:r>
            <a:r>
              <a:rPr lang="en-US" dirty="0" smtClean="0"/>
              <a:t>financial services</a:t>
            </a:r>
            <a:r>
              <a:rPr lang="en-US" dirty="0"/>
              <a:t>, developing a view of who serves the market and how, as well </a:t>
            </a:r>
            <a:r>
              <a:rPr lang="en-US" dirty="0" smtClean="0"/>
              <a:t>as a </a:t>
            </a:r>
            <a:r>
              <a:rPr lang="en-US" dirty="0"/>
              <a:t>better understanding of the gaps.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But first let’s look at two very different kinds of players who are already in those markets, doing business with BOP clients.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Major Corporations: Shampoo and</a:t>
            </a:r>
            <a:br>
              <a:rPr lang="en-US" b="1" dirty="0"/>
            </a:br>
            <a:r>
              <a:rPr lang="en-US" b="1" dirty="0"/>
              <a:t>Cell Phones</a:t>
            </a:r>
            <a:endParaRPr lang="en-US" dirty="0"/>
          </a:p>
        </p:txBody>
      </p:sp>
      <p:sp>
        <p:nvSpPr>
          <p:cNvPr id="3" name="Content Placeholder 2"/>
          <p:cNvSpPr>
            <a:spLocks noGrp="1"/>
          </p:cNvSpPr>
          <p:nvPr>
            <p:ph idx="1"/>
          </p:nvPr>
        </p:nvSpPr>
        <p:spPr/>
        <p:txBody>
          <a:bodyPr>
            <a:normAutofit/>
          </a:bodyPr>
          <a:lstStyle/>
          <a:p>
            <a:r>
              <a:rPr lang="en-US" dirty="0"/>
              <a:t>Not many formal businesses or multinational corporations serve BOP </a:t>
            </a:r>
            <a:r>
              <a:rPr lang="en-US" dirty="0" smtClean="0"/>
              <a:t>customers; one </a:t>
            </a:r>
            <a:r>
              <a:rPr lang="en-US" dirty="0"/>
              <a:t>of the market’s defining characteristics is its relative isolation </a:t>
            </a:r>
            <a:r>
              <a:rPr lang="en-US" dirty="0" smtClean="0"/>
              <a:t>from major </a:t>
            </a:r>
            <a:r>
              <a:rPr lang="en-US" dirty="0"/>
              <a:t>institutions.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Major Corporations: Shampoo and</a:t>
            </a:r>
            <a:br>
              <a:rPr lang="en-US" b="1" dirty="0"/>
            </a:br>
            <a:r>
              <a:rPr lang="en-US" b="1" dirty="0"/>
              <a:t>Cell Phones</a:t>
            </a:r>
            <a:endParaRPr lang="en-US" dirty="0"/>
          </a:p>
        </p:txBody>
      </p:sp>
      <p:sp>
        <p:nvSpPr>
          <p:cNvPr id="3" name="Content Placeholder 2"/>
          <p:cNvSpPr>
            <a:spLocks noGrp="1"/>
          </p:cNvSpPr>
          <p:nvPr>
            <p:ph idx="1"/>
          </p:nvPr>
        </p:nvSpPr>
        <p:spPr/>
        <p:txBody>
          <a:bodyPr>
            <a:normAutofit/>
          </a:bodyPr>
          <a:lstStyle/>
          <a:p>
            <a:r>
              <a:rPr lang="en-US" dirty="0" smtClean="0"/>
              <a:t>Among the first to enter this territory were consumer products companies like Lever Brothers and Procter &amp; Gamble, who innovated in marketing and distribution to derive significant income from poor markets.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Major Corporations: Shampoo and</a:t>
            </a:r>
            <a:br>
              <a:rPr lang="en-US" b="1" dirty="0"/>
            </a:br>
            <a:r>
              <a:rPr lang="en-US" b="1" dirty="0"/>
              <a:t>Cell Phones</a:t>
            </a:r>
            <a:endParaRPr lang="en-US" dirty="0"/>
          </a:p>
        </p:txBody>
      </p:sp>
      <p:sp>
        <p:nvSpPr>
          <p:cNvPr id="3" name="Content Placeholder 2"/>
          <p:cNvSpPr>
            <a:spLocks noGrp="1"/>
          </p:cNvSpPr>
          <p:nvPr>
            <p:ph idx="1"/>
          </p:nvPr>
        </p:nvSpPr>
        <p:spPr/>
        <p:txBody>
          <a:bodyPr>
            <a:normAutofit/>
          </a:bodyPr>
          <a:lstStyle/>
          <a:p>
            <a:r>
              <a:rPr lang="en-US" dirty="0" smtClean="0"/>
              <a:t>In response to tiny amounts of disposable income, they developed sachet marketing— providing products in small individual packages affordable to even very low-income customers—which became a useful model for other industries, such as mobile phone service.</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Major Corporations: Shampoo and</a:t>
            </a:r>
            <a:br>
              <a:rPr lang="en-US" b="1" dirty="0"/>
            </a:br>
            <a:r>
              <a:rPr lang="en-US" b="1" dirty="0"/>
              <a:t>Cell Phones</a:t>
            </a:r>
            <a:endParaRPr lang="en-US" dirty="0"/>
          </a:p>
        </p:txBody>
      </p:sp>
      <p:sp>
        <p:nvSpPr>
          <p:cNvPr id="3" name="Content Placeholder 2"/>
          <p:cNvSpPr>
            <a:spLocks noGrp="1"/>
          </p:cNvSpPr>
          <p:nvPr>
            <p:ph idx="1"/>
          </p:nvPr>
        </p:nvSpPr>
        <p:spPr/>
        <p:txBody>
          <a:bodyPr>
            <a:normAutofit/>
          </a:bodyPr>
          <a:lstStyle/>
          <a:p>
            <a:r>
              <a:rPr lang="en-US" dirty="0"/>
              <a:t>Mobile handset makers and wireless service providers have recognized </a:t>
            </a:r>
            <a:r>
              <a:rPr lang="en-US" dirty="0" smtClean="0"/>
              <a:t>the tremendous </a:t>
            </a:r>
            <a:r>
              <a:rPr lang="en-US" dirty="0"/>
              <a:t>potential of taking entire nations directly to wireless </a:t>
            </a:r>
            <a:r>
              <a:rPr lang="en-US" dirty="0" smtClean="0"/>
              <a:t>communications at </a:t>
            </a:r>
            <a:r>
              <a:rPr lang="en-US" dirty="0"/>
              <a:t>incredible speed.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Major Corporations: Shampoo and</a:t>
            </a:r>
            <a:br>
              <a:rPr lang="en-US" b="1" dirty="0"/>
            </a:br>
            <a:r>
              <a:rPr lang="en-US" b="1" dirty="0"/>
              <a:t>Cell Phones</a:t>
            </a:r>
            <a:endParaRPr lang="en-US" dirty="0"/>
          </a:p>
        </p:txBody>
      </p:sp>
      <p:sp>
        <p:nvSpPr>
          <p:cNvPr id="3" name="Content Placeholder 2"/>
          <p:cNvSpPr>
            <a:spLocks noGrp="1"/>
          </p:cNvSpPr>
          <p:nvPr>
            <p:ph idx="1"/>
          </p:nvPr>
        </p:nvSpPr>
        <p:spPr/>
        <p:txBody>
          <a:bodyPr>
            <a:normAutofit/>
          </a:bodyPr>
          <a:lstStyle/>
          <a:p>
            <a:r>
              <a:rPr lang="en-US" dirty="0" smtClean="0"/>
              <a:t>Nigeria reportedly connected only 450,000 landlines in three decades, but has subscribed 32 million mobile customers since 2001. In fact, mobile communications provides a huge productivity boost.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Major Corporations: Shampoo and</a:t>
            </a:r>
            <a:br>
              <a:rPr lang="en-US" b="1" dirty="0"/>
            </a:br>
            <a:r>
              <a:rPr lang="en-US" b="1" dirty="0"/>
              <a:t>Cell Phones</a:t>
            </a:r>
            <a:endParaRPr lang="en-US" dirty="0"/>
          </a:p>
        </p:txBody>
      </p:sp>
      <p:sp>
        <p:nvSpPr>
          <p:cNvPr id="3" name="Content Placeholder 2"/>
          <p:cNvSpPr>
            <a:spLocks noGrp="1"/>
          </p:cNvSpPr>
          <p:nvPr>
            <p:ph idx="1"/>
          </p:nvPr>
        </p:nvSpPr>
        <p:spPr/>
        <p:txBody>
          <a:bodyPr>
            <a:normAutofit/>
          </a:bodyPr>
          <a:lstStyle/>
          <a:p>
            <a:r>
              <a:rPr lang="en-US" dirty="0" smtClean="0"/>
              <a:t>The London Business School recently determined that every 10 percent increase in mobile phone ownership in a developing economy is worth 0.6 percent of additional gross domestic product growth.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Major Corporations: Shampoo and</a:t>
            </a:r>
            <a:br>
              <a:rPr lang="en-US" b="1" dirty="0"/>
            </a:br>
            <a:r>
              <a:rPr lang="en-US" b="1" dirty="0"/>
              <a:t>Cell Phones</a:t>
            </a:r>
            <a:endParaRPr lang="en-US" dirty="0"/>
          </a:p>
        </p:txBody>
      </p:sp>
      <p:sp>
        <p:nvSpPr>
          <p:cNvPr id="3" name="Content Placeholder 2"/>
          <p:cNvSpPr>
            <a:spLocks noGrp="1"/>
          </p:cNvSpPr>
          <p:nvPr>
            <p:ph idx="1"/>
          </p:nvPr>
        </p:nvSpPr>
        <p:spPr/>
        <p:txBody>
          <a:bodyPr>
            <a:normAutofit/>
          </a:bodyPr>
          <a:lstStyle/>
          <a:p>
            <a:r>
              <a:rPr lang="en-US" dirty="0" smtClean="0"/>
              <a:t>Technology companies are racing to invent products affordable to these BOP consumers, too, whether it’s a $100 laptop from One Laptop per Child or a $1,500 electrocardiograph machine from GE Healthcare.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Major Corporations: Shampoo and</a:t>
            </a:r>
            <a:br>
              <a:rPr lang="en-US" b="1" dirty="0"/>
            </a:br>
            <a:r>
              <a:rPr lang="en-US" b="1" dirty="0"/>
              <a:t>Cell Phones</a:t>
            </a:r>
            <a:endParaRPr lang="en-US" dirty="0"/>
          </a:p>
        </p:txBody>
      </p:sp>
      <p:sp>
        <p:nvSpPr>
          <p:cNvPr id="3" name="Content Placeholder 2"/>
          <p:cNvSpPr>
            <a:spLocks noGrp="1"/>
          </p:cNvSpPr>
          <p:nvPr>
            <p:ph idx="1"/>
          </p:nvPr>
        </p:nvSpPr>
        <p:spPr/>
        <p:txBody>
          <a:bodyPr>
            <a:normAutofit/>
          </a:bodyPr>
          <a:lstStyle/>
          <a:p>
            <a:r>
              <a:rPr lang="en-US" dirty="0" smtClean="0"/>
              <a:t>The success of these industries in low-income markets doesn’t just point the way—in some cases they are providing the infrastructure that also paves the way.</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Informal Finance Providers: Moneylenders and</a:t>
            </a:r>
            <a:br>
              <a:rPr lang="en-US" b="1" dirty="0" smtClean="0"/>
            </a:br>
            <a:r>
              <a:rPr lang="en-US" b="1" dirty="0" smtClean="0"/>
              <a:t>Merry-Go-Rounds</a:t>
            </a:r>
            <a:endParaRPr lang="en-US" b="1" dirty="0"/>
          </a:p>
        </p:txBody>
      </p:sp>
      <p:sp>
        <p:nvSpPr>
          <p:cNvPr id="3" name="Content Placeholder 2"/>
          <p:cNvSpPr>
            <a:spLocks noGrp="1"/>
          </p:cNvSpPr>
          <p:nvPr>
            <p:ph idx="1"/>
          </p:nvPr>
        </p:nvSpPr>
        <p:spPr/>
        <p:txBody>
          <a:bodyPr>
            <a:normAutofit/>
          </a:bodyPr>
          <a:lstStyle/>
          <a:p>
            <a:r>
              <a:rPr lang="en-US" dirty="0" smtClean="0"/>
              <a:t>In </a:t>
            </a:r>
            <a:r>
              <a:rPr lang="en-US" dirty="0"/>
              <a:t>the absence of formal financial institutions, low-income people turn to </a:t>
            </a:r>
            <a:r>
              <a:rPr lang="en-US" dirty="0" smtClean="0"/>
              <a:t>informal sources </a:t>
            </a:r>
            <a:r>
              <a:rPr lang="en-US" dirty="0"/>
              <a:t>of finance, as they have for centuries. Not all informal lenders </a:t>
            </a:r>
            <a:r>
              <a:rPr lang="en-US" dirty="0" smtClean="0"/>
              <a:t>are menacing</a:t>
            </a:r>
            <a:r>
              <a:rPr lang="en-US" dirty="0"/>
              <a:t>, criminal loan sharks.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Informal Finance Providers: Moneylenders and</a:t>
            </a:r>
            <a:br>
              <a:rPr lang="en-US" b="1" dirty="0" smtClean="0"/>
            </a:br>
            <a:r>
              <a:rPr lang="en-US" b="1" dirty="0" smtClean="0"/>
              <a:t>Merry-Go-Rounds</a:t>
            </a:r>
            <a:endParaRPr lang="en-US" b="1" dirty="0"/>
          </a:p>
        </p:txBody>
      </p:sp>
      <p:sp>
        <p:nvSpPr>
          <p:cNvPr id="3" name="Content Placeholder 2"/>
          <p:cNvSpPr>
            <a:spLocks noGrp="1"/>
          </p:cNvSpPr>
          <p:nvPr>
            <p:ph idx="1"/>
          </p:nvPr>
        </p:nvSpPr>
        <p:spPr/>
        <p:txBody>
          <a:bodyPr>
            <a:normAutofit/>
          </a:bodyPr>
          <a:lstStyle/>
          <a:p>
            <a:r>
              <a:rPr lang="en-US" dirty="0" smtClean="0"/>
              <a:t>ACCION team members noticed that in his experience in Thailand, they were frequently aunties who owned small beauty parlors.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Informal Finance Providers: Moneylenders and</a:t>
            </a:r>
            <a:br>
              <a:rPr lang="en-US" b="1" dirty="0" smtClean="0"/>
            </a:br>
            <a:r>
              <a:rPr lang="en-US" b="1" dirty="0" smtClean="0"/>
              <a:t>Merry-Go-Rounds</a:t>
            </a:r>
            <a:endParaRPr lang="en-US" b="1" dirty="0"/>
          </a:p>
        </p:txBody>
      </p:sp>
      <p:sp>
        <p:nvSpPr>
          <p:cNvPr id="3" name="Content Placeholder 2"/>
          <p:cNvSpPr>
            <a:spLocks noGrp="1"/>
          </p:cNvSpPr>
          <p:nvPr>
            <p:ph idx="1"/>
          </p:nvPr>
        </p:nvSpPr>
        <p:spPr/>
        <p:txBody>
          <a:bodyPr>
            <a:normAutofit/>
          </a:bodyPr>
          <a:lstStyle/>
          <a:p>
            <a:r>
              <a:rPr lang="en-US" dirty="0" smtClean="0"/>
              <a:t>And the most common forms of informal finance begin with friends and family, like the rotating credit and savings clubs found on every continent (known in different parts of Africa, for example, as </a:t>
            </a:r>
            <a:r>
              <a:rPr lang="en-US" i="1" dirty="0" smtClean="0"/>
              <a:t>tontines, </a:t>
            </a:r>
            <a:r>
              <a:rPr lang="en-US" i="1" dirty="0" err="1" smtClean="0"/>
              <a:t>susus</a:t>
            </a:r>
            <a:r>
              <a:rPr lang="en-US" i="1" dirty="0" smtClean="0"/>
              <a:t>, merry-go-rounds, and </a:t>
            </a:r>
            <a:r>
              <a:rPr lang="en-US" i="1" dirty="0" err="1" smtClean="0"/>
              <a:t>stokvels</a:t>
            </a:r>
            <a:r>
              <a:rPr lang="en-US" i="1" dirty="0" smtClean="0"/>
              <a:t>).</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Informal Finance Providers: Moneylenders and</a:t>
            </a:r>
            <a:br>
              <a:rPr lang="en-US" b="1" dirty="0" smtClean="0"/>
            </a:br>
            <a:r>
              <a:rPr lang="en-US" b="1" dirty="0" smtClean="0"/>
              <a:t>Merry-Go-Rounds</a:t>
            </a:r>
            <a:endParaRPr lang="en-US" b="1" dirty="0"/>
          </a:p>
        </p:txBody>
      </p:sp>
      <p:sp>
        <p:nvSpPr>
          <p:cNvPr id="3" name="Content Placeholder 2"/>
          <p:cNvSpPr>
            <a:spLocks noGrp="1"/>
          </p:cNvSpPr>
          <p:nvPr>
            <p:ph idx="1"/>
          </p:nvPr>
        </p:nvSpPr>
        <p:spPr/>
        <p:txBody>
          <a:bodyPr>
            <a:normAutofit/>
          </a:bodyPr>
          <a:lstStyle/>
          <a:p>
            <a:r>
              <a:rPr lang="en-US" dirty="0"/>
              <a:t>It is easy to simply dismiss informal finance providers as the “enemy,” </a:t>
            </a:r>
            <a:r>
              <a:rPr lang="en-US" dirty="0" smtClean="0"/>
              <a:t>but in </a:t>
            </a:r>
            <a:r>
              <a:rPr lang="en-US" dirty="0"/>
              <a:t>fact they have a lot to teach:</a:t>
            </a:r>
          </a:p>
          <a:p>
            <a:r>
              <a:rPr lang="en-US" dirty="0" smtClean="0"/>
              <a:t>They </a:t>
            </a:r>
            <a:r>
              <a:rPr lang="en-US" dirty="0"/>
              <a:t>demonstrate market potential. Loan sharks prove that profits </a:t>
            </a:r>
            <a:r>
              <a:rPr lang="en-US" dirty="0" smtClean="0"/>
              <a:t>can be </a:t>
            </a:r>
            <a:r>
              <a:rPr lang="en-US" dirty="0"/>
              <a:t>made in grassroots markets</a:t>
            </a:r>
            <a:r>
              <a:rPr lang="en-US" dirty="0" smtClean="0"/>
              <a:t>.</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Informal Finance Providers: Moneylenders and</a:t>
            </a:r>
            <a:br>
              <a:rPr lang="en-US" b="1" dirty="0" smtClean="0"/>
            </a:br>
            <a:r>
              <a:rPr lang="en-US" b="1" dirty="0" smtClean="0"/>
              <a:t>Merry-Go-Rounds</a:t>
            </a:r>
            <a:endParaRPr lang="en-US" b="1" dirty="0"/>
          </a:p>
        </p:txBody>
      </p:sp>
      <p:sp>
        <p:nvSpPr>
          <p:cNvPr id="3" name="Content Placeholder 2"/>
          <p:cNvSpPr>
            <a:spLocks noGrp="1"/>
          </p:cNvSpPr>
          <p:nvPr>
            <p:ph idx="1"/>
          </p:nvPr>
        </p:nvSpPr>
        <p:spPr/>
        <p:txBody>
          <a:bodyPr>
            <a:normAutofit/>
          </a:bodyPr>
          <a:lstStyle/>
          <a:p>
            <a:r>
              <a:rPr lang="en-US" dirty="0" smtClean="0"/>
              <a:t>They are actually the competition. BOP customers often manage loans from formal banks and moneylenders at the same time.</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Informal Finance Providers: Moneylenders and</a:t>
            </a:r>
            <a:br>
              <a:rPr lang="en-US" b="1" dirty="0" smtClean="0"/>
            </a:br>
            <a:r>
              <a:rPr lang="en-US" b="1" dirty="0" smtClean="0"/>
              <a:t>Merry-Go-Rounds</a:t>
            </a:r>
            <a:endParaRPr lang="en-US" b="1" dirty="0"/>
          </a:p>
        </p:txBody>
      </p:sp>
      <p:sp>
        <p:nvSpPr>
          <p:cNvPr id="3" name="Content Placeholder 2"/>
          <p:cNvSpPr>
            <a:spLocks noGrp="1"/>
          </p:cNvSpPr>
          <p:nvPr>
            <p:ph idx="1"/>
          </p:nvPr>
        </p:nvSpPr>
        <p:spPr/>
        <p:txBody>
          <a:bodyPr>
            <a:normAutofit/>
          </a:bodyPr>
          <a:lstStyle/>
          <a:p>
            <a:r>
              <a:rPr lang="en-US" dirty="0" smtClean="0"/>
              <a:t>They could even become distributors or agents. In Ghana, Barclays Bank works through </a:t>
            </a:r>
            <a:r>
              <a:rPr lang="en-US" i="1" dirty="0" err="1" smtClean="0"/>
              <a:t>susu</a:t>
            </a:r>
            <a:r>
              <a:rPr lang="en-US" i="1" dirty="0" smtClean="0"/>
              <a:t> collectors who are traditional, independent </a:t>
            </a:r>
            <a:r>
              <a:rPr lang="en-US" dirty="0" smtClean="0"/>
              <a:t>savings agents walking the street markets.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Informal Finance Providers: Moneylenders and</a:t>
            </a:r>
            <a:br>
              <a:rPr lang="en-US" b="1" dirty="0" smtClean="0"/>
            </a:br>
            <a:r>
              <a:rPr lang="en-US" b="1" dirty="0" smtClean="0"/>
              <a:t>Merry-Go-Rounds</a:t>
            </a:r>
            <a:endParaRPr lang="en-US" b="1" dirty="0"/>
          </a:p>
        </p:txBody>
      </p:sp>
      <p:sp>
        <p:nvSpPr>
          <p:cNvPr id="3" name="Content Placeholder 2"/>
          <p:cNvSpPr>
            <a:spLocks noGrp="1"/>
          </p:cNvSpPr>
          <p:nvPr>
            <p:ph idx="1"/>
          </p:nvPr>
        </p:nvSpPr>
        <p:spPr/>
        <p:txBody>
          <a:bodyPr>
            <a:normAutofit/>
          </a:bodyPr>
          <a:lstStyle/>
          <a:p>
            <a:r>
              <a:rPr lang="en-US" dirty="0" smtClean="0"/>
              <a:t>Their practices point toward successful product design. Microfinance group loan techniques borrowed liberally from informal models.</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Informal Finance Providers: Moneylenders and</a:t>
            </a:r>
            <a:br>
              <a:rPr lang="en-US" b="1" dirty="0" smtClean="0"/>
            </a:br>
            <a:r>
              <a:rPr lang="en-US" b="1" dirty="0" smtClean="0"/>
              <a:t>Merry-Go-Rounds</a:t>
            </a:r>
            <a:endParaRPr lang="en-US" b="1" dirty="0"/>
          </a:p>
        </p:txBody>
      </p:sp>
      <p:sp>
        <p:nvSpPr>
          <p:cNvPr id="3" name="Content Placeholder 2"/>
          <p:cNvSpPr>
            <a:spLocks noGrp="1"/>
          </p:cNvSpPr>
          <p:nvPr>
            <p:ph idx="1"/>
          </p:nvPr>
        </p:nvSpPr>
        <p:spPr/>
        <p:txBody>
          <a:bodyPr>
            <a:normAutofit/>
          </a:bodyPr>
          <a:lstStyle/>
          <a:p>
            <a:r>
              <a:rPr lang="en-US" dirty="0"/>
              <a:t>The consumer products companies and the loan sharks show that </a:t>
            </a:r>
            <a:r>
              <a:rPr lang="en-US" dirty="0" smtClean="0"/>
              <a:t>doing business </a:t>
            </a:r>
            <a:r>
              <a:rPr lang="en-US" dirty="0"/>
              <a:t>at the base of the pyramid can work.</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Formal Providers: Banks, Microfinance Institutions,</a:t>
            </a:r>
            <a:br>
              <a:rPr lang="en-US" b="1" dirty="0" smtClean="0"/>
            </a:br>
            <a:r>
              <a:rPr lang="en-US" b="1" dirty="0" smtClean="0"/>
              <a:t>and Consumer Lenders</a:t>
            </a:r>
            <a:endParaRPr lang="en-US" b="1" dirty="0"/>
          </a:p>
        </p:txBody>
      </p:sp>
      <p:sp>
        <p:nvSpPr>
          <p:cNvPr id="3" name="Content Placeholder 2"/>
          <p:cNvSpPr>
            <a:spLocks noGrp="1"/>
          </p:cNvSpPr>
          <p:nvPr>
            <p:ph idx="1"/>
          </p:nvPr>
        </p:nvSpPr>
        <p:spPr/>
        <p:txBody>
          <a:bodyPr>
            <a:normAutofit/>
          </a:bodyPr>
          <a:lstStyle/>
          <a:p>
            <a:endParaRPr lang="en-US" dirty="0" smtClean="0"/>
          </a:p>
          <a:p>
            <a:r>
              <a:rPr lang="en-US" dirty="0" smtClean="0"/>
              <a:t>Only </a:t>
            </a:r>
            <a:r>
              <a:rPr lang="en-US" dirty="0"/>
              <a:t>a fraction of people at the bottom of the pyramid enjoy access to </a:t>
            </a:r>
            <a:r>
              <a:rPr lang="en-US" dirty="0" smtClean="0"/>
              <a:t>financial services </a:t>
            </a:r>
            <a:r>
              <a:rPr lang="en-US" dirty="0"/>
              <a:t>provided by formal institutions.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Formal Providers: Banks, Microfinance Institutions,</a:t>
            </a:r>
            <a:br>
              <a:rPr lang="en-US" b="1" dirty="0" smtClean="0"/>
            </a:br>
            <a:r>
              <a:rPr lang="en-US" b="1" dirty="0" smtClean="0"/>
              <a:t>and Consumer Lenders</a:t>
            </a:r>
            <a:endParaRPr lang="en-US" b="1" dirty="0"/>
          </a:p>
        </p:txBody>
      </p:sp>
      <p:sp>
        <p:nvSpPr>
          <p:cNvPr id="3" name="Content Placeholder 2"/>
          <p:cNvSpPr>
            <a:spLocks noGrp="1"/>
          </p:cNvSpPr>
          <p:nvPr>
            <p:ph idx="1"/>
          </p:nvPr>
        </p:nvSpPr>
        <p:spPr/>
        <p:txBody>
          <a:bodyPr>
            <a:normAutofit/>
          </a:bodyPr>
          <a:lstStyle/>
          <a:p>
            <a:r>
              <a:rPr lang="en-US" dirty="0" smtClean="0"/>
              <a:t>This market segment is so neglected that there is little comprehensive data on how demand for financial services matches up with supply.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Formal Providers: Banks, Microfinance Institutions,</a:t>
            </a:r>
            <a:br>
              <a:rPr lang="en-US" b="1" dirty="0" smtClean="0"/>
            </a:br>
            <a:r>
              <a:rPr lang="en-US" b="1" dirty="0" smtClean="0"/>
              <a:t>and Consumer Lenders</a:t>
            </a:r>
            <a:endParaRPr lang="en-US" b="1" dirty="0"/>
          </a:p>
        </p:txBody>
      </p:sp>
      <p:sp>
        <p:nvSpPr>
          <p:cNvPr id="3" name="Content Placeholder 2"/>
          <p:cNvSpPr>
            <a:spLocks noGrp="1"/>
          </p:cNvSpPr>
          <p:nvPr>
            <p:ph idx="1"/>
          </p:nvPr>
        </p:nvSpPr>
        <p:spPr/>
        <p:txBody>
          <a:bodyPr>
            <a:normAutofit/>
          </a:bodyPr>
          <a:lstStyle/>
          <a:p>
            <a:r>
              <a:rPr lang="en-US" dirty="0" smtClean="0"/>
              <a:t>A few critical pieces of evidence will help us grasp the main points. We will look at each major group of providers, starting with banks.</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Banking Sector</a:t>
            </a:r>
            <a:endParaRPr lang="en-US" b="1" dirty="0"/>
          </a:p>
        </p:txBody>
      </p:sp>
      <p:sp>
        <p:nvSpPr>
          <p:cNvPr id="3" name="Content Placeholder 2"/>
          <p:cNvSpPr>
            <a:spLocks noGrp="1"/>
          </p:cNvSpPr>
          <p:nvPr>
            <p:ph idx="1"/>
          </p:nvPr>
        </p:nvSpPr>
        <p:spPr/>
        <p:txBody>
          <a:bodyPr>
            <a:normAutofit/>
          </a:bodyPr>
          <a:lstStyle/>
          <a:p>
            <a:r>
              <a:rPr lang="en-US" dirty="0" smtClean="0"/>
              <a:t>By </a:t>
            </a:r>
            <a:r>
              <a:rPr lang="en-US" dirty="0"/>
              <a:t>and large, commercial banks in developing countries still fail the </a:t>
            </a:r>
            <a:r>
              <a:rPr lang="en-US" dirty="0" smtClean="0"/>
              <a:t>majority, although </a:t>
            </a:r>
            <a:r>
              <a:rPr lang="en-US" dirty="0"/>
              <a:t>some of the banks we profile in Part 2 are working to change this picture</a:t>
            </a:r>
            <a:r>
              <a:rPr lang="en-US" dirty="0" smtClean="0"/>
              <a:t>.</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Banking Sector</a:t>
            </a:r>
            <a:endParaRPr lang="en-US" b="1" dirty="0"/>
          </a:p>
        </p:txBody>
      </p:sp>
      <p:sp>
        <p:nvSpPr>
          <p:cNvPr id="3" name="Content Placeholder 2"/>
          <p:cNvSpPr>
            <a:spLocks noGrp="1"/>
          </p:cNvSpPr>
          <p:nvPr>
            <p:ph idx="1"/>
          </p:nvPr>
        </p:nvSpPr>
        <p:spPr/>
        <p:txBody>
          <a:bodyPr>
            <a:normAutofit/>
          </a:bodyPr>
          <a:lstStyle/>
          <a:p>
            <a:r>
              <a:rPr lang="en-US" dirty="0" smtClean="0"/>
              <a:t>A simple comparison between the number of savings accounts, bank loans, and branch accounts and the population of various countries demonstrates this.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Banking Sector</a:t>
            </a:r>
            <a:endParaRPr lang="en-US" b="1" dirty="0"/>
          </a:p>
        </p:txBody>
      </p:sp>
      <p:sp>
        <p:nvSpPr>
          <p:cNvPr id="3" name="Content Placeholder 2"/>
          <p:cNvSpPr>
            <a:spLocks noGrp="1"/>
          </p:cNvSpPr>
          <p:nvPr>
            <p:ph idx="1"/>
          </p:nvPr>
        </p:nvSpPr>
        <p:spPr/>
        <p:txBody>
          <a:bodyPr>
            <a:normAutofit/>
          </a:bodyPr>
          <a:lstStyle/>
          <a:p>
            <a:r>
              <a:rPr lang="en-US" dirty="0" smtClean="0"/>
              <a:t>In Spain, a highly banked country, there are two deposit accounts per adult, and in Austria there are three. But in the Philippines there is only one savings account for every 3 adults, and in Kenya the ratio is one for every 14.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Banking Sector</a:t>
            </a:r>
            <a:endParaRPr lang="en-US" b="1" dirty="0"/>
          </a:p>
        </p:txBody>
      </p:sp>
      <p:sp>
        <p:nvSpPr>
          <p:cNvPr id="3" name="Content Placeholder 2"/>
          <p:cNvSpPr>
            <a:spLocks noGrp="1"/>
          </p:cNvSpPr>
          <p:nvPr>
            <p:ph idx="1"/>
          </p:nvPr>
        </p:nvSpPr>
        <p:spPr/>
        <p:txBody>
          <a:bodyPr>
            <a:normAutofit/>
          </a:bodyPr>
          <a:lstStyle/>
          <a:p>
            <a:r>
              <a:rPr lang="en-US" dirty="0" smtClean="0"/>
              <a:t>Perhaps that explains why merry-go-rounds—informal savings clubs among small groups of women—are so popular in Kenya.</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Banking Sector</a:t>
            </a:r>
            <a:endParaRPr lang="en-US" b="1" dirty="0"/>
          </a:p>
        </p:txBody>
      </p:sp>
      <p:sp>
        <p:nvSpPr>
          <p:cNvPr id="3" name="Content Placeholder 2"/>
          <p:cNvSpPr>
            <a:spLocks noGrp="1"/>
          </p:cNvSpPr>
          <p:nvPr>
            <p:ph idx="1"/>
          </p:nvPr>
        </p:nvSpPr>
        <p:spPr/>
        <p:txBody>
          <a:bodyPr>
            <a:normAutofit/>
          </a:bodyPr>
          <a:lstStyle/>
          <a:p>
            <a:r>
              <a:rPr lang="en-US" dirty="0"/>
              <a:t>In Spain there is a bank loan outstanding for every 2 adults, while </a:t>
            </a:r>
            <a:r>
              <a:rPr lang="en-US" dirty="0" smtClean="0"/>
              <a:t>in Ecuador </a:t>
            </a:r>
            <a:r>
              <a:rPr lang="en-US" dirty="0"/>
              <a:t>there is one loan for every 13 adults, and in Bangladesh one for 18</a:t>
            </a:r>
            <a:r>
              <a:rPr lang="en-US" dirty="0" smtClean="0"/>
              <a:t>.</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Banking Sector</a:t>
            </a:r>
            <a:endParaRPr lang="en-US" b="1" dirty="0"/>
          </a:p>
        </p:txBody>
      </p:sp>
      <p:sp>
        <p:nvSpPr>
          <p:cNvPr id="3" name="Content Placeholder 2"/>
          <p:cNvSpPr>
            <a:spLocks noGrp="1"/>
          </p:cNvSpPr>
          <p:nvPr>
            <p:ph idx="1"/>
          </p:nvPr>
        </p:nvSpPr>
        <p:spPr/>
        <p:txBody>
          <a:bodyPr>
            <a:normAutofit/>
          </a:bodyPr>
          <a:lstStyle/>
          <a:p>
            <a:r>
              <a:rPr lang="en-US" dirty="0" smtClean="0"/>
              <a:t>The ratio of bank branches to adults in Spain is one to 1,000. Some European governments are actually starting to argue that </a:t>
            </a:r>
            <a:r>
              <a:rPr lang="en-US" i="1" dirty="0" smtClean="0"/>
              <a:t>fewer bank branches </a:t>
            </a:r>
            <a:r>
              <a:rPr lang="en-US" dirty="0" smtClean="0"/>
              <a:t>would create a more vibrant neighborhood feel in center cities. </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Banking Sector</a:t>
            </a:r>
            <a:endParaRPr lang="en-US" b="1" dirty="0"/>
          </a:p>
        </p:txBody>
      </p:sp>
      <p:sp>
        <p:nvSpPr>
          <p:cNvPr id="3" name="Content Placeholder 2"/>
          <p:cNvSpPr>
            <a:spLocks noGrp="1"/>
          </p:cNvSpPr>
          <p:nvPr>
            <p:ph idx="1"/>
          </p:nvPr>
        </p:nvSpPr>
        <p:spPr/>
        <p:txBody>
          <a:bodyPr>
            <a:normAutofit/>
          </a:bodyPr>
          <a:lstStyle/>
          <a:p>
            <a:r>
              <a:rPr lang="en-US" dirty="0" smtClean="0"/>
              <a:t>Fiji, Bangladesh, and South Africa would love to have the same problem: they have closer to one branch per 20,000 people (see Table 1). And even in rich countries, low-income neighborhoods are underserved.</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Banking Sector</a:t>
            </a:r>
            <a:endParaRPr lang="en-US" b="1" dirty="0"/>
          </a:p>
        </p:txBody>
      </p:sp>
      <p:sp>
        <p:nvSpPr>
          <p:cNvPr id="3" name="Content Placeholder 2"/>
          <p:cNvSpPr>
            <a:spLocks noGrp="1"/>
          </p:cNvSpPr>
          <p:nvPr>
            <p:ph idx="1"/>
          </p:nvPr>
        </p:nvSpPr>
        <p:spPr/>
        <p:txBody>
          <a:bodyPr>
            <a:normAutofit/>
          </a:bodyPr>
          <a:lstStyle/>
          <a:p>
            <a:r>
              <a:rPr lang="en-US" dirty="0"/>
              <a:t>These patterns apply to many countries. In Mexico, Colombia, and </a:t>
            </a:r>
            <a:r>
              <a:rPr lang="en-US" dirty="0" smtClean="0"/>
              <a:t>Brazil, studies </a:t>
            </a:r>
            <a:r>
              <a:rPr lang="en-US" dirty="0"/>
              <a:t>show that between 65 and 85 percent of urban households lack </a:t>
            </a:r>
            <a:r>
              <a:rPr lang="en-US" dirty="0" smtClean="0"/>
              <a:t>any deposit </a:t>
            </a:r>
            <a:r>
              <a:rPr lang="en-US" dirty="0"/>
              <a:t>account in a formal financial institution</a:t>
            </a:r>
            <a:r>
              <a:rPr lang="en-US" dirty="0" smtClean="0"/>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Banking Sector</a:t>
            </a:r>
            <a:endParaRPr lang="en-US" b="1" dirty="0"/>
          </a:p>
        </p:txBody>
      </p:sp>
      <p:sp>
        <p:nvSpPr>
          <p:cNvPr id="3" name="Content Placeholder 2"/>
          <p:cNvSpPr>
            <a:spLocks noGrp="1"/>
          </p:cNvSpPr>
          <p:nvPr>
            <p:ph idx="1"/>
          </p:nvPr>
        </p:nvSpPr>
        <p:spPr/>
        <p:txBody>
          <a:bodyPr>
            <a:normAutofit/>
          </a:bodyPr>
          <a:lstStyle/>
          <a:p>
            <a:r>
              <a:rPr lang="en-US" dirty="0" smtClean="0"/>
              <a:t>Comparable figures for the United States and Spain were 10 percent and 2 percent, respectively.</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Banking Sector</a:t>
            </a:r>
            <a:endParaRPr lang="en-US" b="1"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618455" y="1524000"/>
            <a:ext cx="7382545" cy="4368006"/>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Alternative Financial Institutions</a:t>
            </a:r>
            <a:endParaRPr lang="en-US" dirty="0"/>
          </a:p>
        </p:txBody>
      </p:sp>
      <p:sp>
        <p:nvSpPr>
          <p:cNvPr id="4" name="Content Placeholder 3"/>
          <p:cNvSpPr>
            <a:spLocks noGrp="1"/>
          </p:cNvSpPr>
          <p:nvPr>
            <p:ph idx="1"/>
          </p:nvPr>
        </p:nvSpPr>
        <p:spPr/>
        <p:txBody>
          <a:bodyPr/>
          <a:lstStyle/>
          <a:p>
            <a:r>
              <a:rPr lang="en-US" dirty="0"/>
              <a:t>While mainstream commercial banks still largely bypass the bottom of </a:t>
            </a:r>
            <a:r>
              <a:rPr lang="en-US" dirty="0" smtClean="0"/>
              <a:t>the pyramid</a:t>
            </a:r>
            <a:r>
              <a:rPr lang="en-US" dirty="0"/>
              <a:t>, the good news is that specialized providers, such as </a:t>
            </a:r>
            <a:r>
              <a:rPr lang="en-US" dirty="0" smtClean="0"/>
              <a:t>microfinance institutions</a:t>
            </a:r>
            <a:r>
              <a:rPr lang="en-US" dirty="0"/>
              <a:t>, cooperatives, consumer finance companies, and some </a:t>
            </a:r>
            <a:r>
              <a:rPr lang="en-US" dirty="0" smtClean="0"/>
              <a:t>public sector </a:t>
            </a:r>
            <a:r>
              <a:rPr lang="en-US" dirty="0"/>
              <a:t>“banks for the people” have made substantial progress.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Alternative Financial Institutions</a:t>
            </a:r>
            <a:endParaRPr lang="en-US" dirty="0"/>
          </a:p>
        </p:txBody>
      </p:sp>
      <p:sp>
        <p:nvSpPr>
          <p:cNvPr id="4" name="Content Placeholder 3"/>
          <p:cNvSpPr>
            <a:spLocks noGrp="1"/>
          </p:cNvSpPr>
          <p:nvPr>
            <p:ph idx="1"/>
          </p:nvPr>
        </p:nvSpPr>
        <p:spPr/>
        <p:txBody>
          <a:bodyPr>
            <a:normAutofit/>
          </a:bodyPr>
          <a:lstStyle/>
          <a:p>
            <a:r>
              <a:rPr lang="en-US" dirty="0"/>
              <a:t>In a study of alternative financial institutions—institutions serving clients </a:t>
            </a:r>
            <a:r>
              <a:rPr lang="en-US" dirty="0" smtClean="0"/>
              <a:t>of an </a:t>
            </a:r>
            <a:r>
              <a:rPr lang="en-US" dirty="0"/>
              <a:t>economic level below those traditionally served by commercial </a:t>
            </a:r>
            <a:r>
              <a:rPr lang="en-US" dirty="0" smtClean="0"/>
              <a:t>banks—the Consultative </a:t>
            </a:r>
            <a:r>
              <a:rPr lang="en-US" dirty="0"/>
              <a:t>Group to Assist the Poor (CGAP), a donor consortium, </a:t>
            </a:r>
            <a:r>
              <a:rPr lang="en-US" dirty="0" smtClean="0"/>
              <a:t>identified 3,000 </a:t>
            </a:r>
            <a:r>
              <a:rPr lang="en-US" dirty="0"/>
              <a:t>institutions serving 152 million borrowers</a:t>
            </a:r>
            <a:r>
              <a:rPr lang="en-US" dirty="0" smtClean="0"/>
              <a:t>. </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Alternative Financial Institutions</a:t>
            </a:r>
            <a:endParaRPr lang="en-US" dirty="0"/>
          </a:p>
        </p:txBody>
      </p:sp>
      <p:sp>
        <p:nvSpPr>
          <p:cNvPr id="4" name="Content Placeholder 3"/>
          <p:cNvSpPr>
            <a:spLocks noGrp="1"/>
          </p:cNvSpPr>
          <p:nvPr>
            <p:ph idx="1"/>
          </p:nvPr>
        </p:nvSpPr>
        <p:spPr/>
        <p:txBody>
          <a:bodyPr>
            <a:normAutofit/>
          </a:bodyPr>
          <a:lstStyle/>
          <a:p>
            <a:r>
              <a:rPr lang="en-US" dirty="0" smtClean="0"/>
              <a:t>CGAP found 573 million savings accounts globally, slightly over half of which were in government-owned postal savings banks.</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Alternative Financial Institutions</a:t>
            </a:r>
            <a:endParaRPr lang="en-US" dirty="0"/>
          </a:p>
        </p:txBody>
      </p:sp>
      <p:sp>
        <p:nvSpPr>
          <p:cNvPr id="4" name="Content Placeholder 3"/>
          <p:cNvSpPr>
            <a:spLocks noGrp="1"/>
          </p:cNvSpPr>
          <p:nvPr>
            <p:ph idx="1"/>
          </p:nvPr>
        </p:nvSpPr>
        <p:spPr/>
        <p:txBody>
          <a:bodyPr>
            <a:normAutofit/>
          </a:bodyPr>
          <a:lstStyle/>
          <a:p>
            <a:r>
              <a:rPr lang="en-US" dirty="0"/>
              <a:t>The leading alternative financial institutions demonstrate how to reach </a:t>
            </a:r>
            <a:r>
              <a:rPr lang="en-US" dirty="0" smtClean="0"/>
              <a:t>the BOP </a:t>
            </a:r>
            <a:r>
              <a:rPr lang="en-US" dirty="0"/>
              <a:t>market profitably and at scale. The best of them have captured </a:t>
            </a:r>
            <a:r>
              <a:rPr lang="en-US" dirty="0" smtClean="0"/>
              <a:t>first mover advantages </a:t>
            </a:r>
            <a:r>
              <a:rPr lang="en-US" dirty="0"/>
              <a:t>while lowering entry barriers for any second mover that </a:t>
            </a:r>
            <a:r>
              <a:rPr lang="en-US" dirty="0" smtClean="0"/>
              <a:t>can quickly </a:t>
            </a:r>
            <a:r>
              <a:rPr lang="en-US" dirty="0"/>
              <a:t>copy their innovations.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Alternative Financial Institutions</a:t>
            </a:r>
            <a:endParaRPr lang="en-US" dirty="0"/>
          </a:p>
        </p:txBody>
      </p:sp>
      <p:sp>
        <p:nvSpPr>
          <p:cNvPr id="4" name="Content Placeholder 3"/>
          <p:cNvSpPr>
            <a:spLocks noGrp="1"/>
          </p:cNvSpPr>
          <p:nvPr>
            <p:ph idx="1"/>
          </p:nvPr>
        </p:nvSpPr>
        <p:spPr/>
        <p:txBody>
          <a:bodyPr>
            <a:normAutofit/>
          </a:bodyPr>
          <a:lstStyle/>
          <a:p>
            <a:r>
              <a:rPr lang="en-US" dirty="0"/>
              <a:t>Let’s look closely at two types of alternative financial institutions: MFIs </a:t>
            </a:r>
            <a:r>
              <a:rPr lang="en-US" dirty="0" smtClean="0"/>
              <a:t>and consumer </a:t>
            </a:r>
            <a:r>
              <a:rPr lang="en-US" dirty="0"/>
              <a:t>lenders. This </a:t>
            </a:r>
            <a:r>
              <a:rPr lang="en-US" dirty="0" smtClean="0"/>
              <a:t>course </a:t>
            </a:r>
            <a:r>
              <a:rPr lang="en-US" dirty="0"/>
              <a:t>will return repeatedly to the innovations, </a:t>
            </a:r>
            <a:r>
              <a:rPr lang="en-US" dirty="0" smtClean="0"/>
              <a:t>advantages, and </a:t>
            </a:r>
            <a:r>
              <a:rPr lang="en-US" dirty="0"/>
              <a:t>disadvantages of consumer lenders and microfinance institutions</a:t>
            </a:r>
            <a:r>
              <a:rPr lang="en-US" dirty="0" smtClean="0"/>
              <a:t>.</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Alternative Financial Institutions</a:t>
            </a:r>
            <a:endParaRPr lang="en-US" dirty="0"/>
          </a:p>
        </p:txBody>
      </p:sp>
      <p:sp>
        <p:nvSpPr>
          <p:cNvPr id="4" name="Content Placeholder 3"/>
          <p:cNvSpPr>
            <a:spLocks noGrp="1"/>
          </p:cNvSpPr>
          <p:nvPr>
            <p:ph idx="1"/>
          </p:nvPr>
        </p:nvSpPr>
        <p:spPr/>
        <p:txBody>
          <a:bodyPr>
            <a:normAutofit/>
          </a:bodyPr>
          <a:lstStyle/>
          <a:p>
            <a:r>
              <a:rPr lang="en-US" dirty="0" smtClean="0"/>
              <a:t>It is worth taking a few moments now to introduce them. They are in many ways the guides along the road to inclusive finance. Once operating in separate realms and with widely different motivations, increasingly these two sets of players compete head-to-head.</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Alternative Financial Institutions</a:t>
            </a:r>
            <a:endParaRPr lang="en-US" dirty="0"/>
          </a:p>
        </p:txBody>
      </p:sp>
      <p:sp>
        <p:nvSpPr>
          <p:cNvPr id="4" name="Content Placeholder 3"/>
          <p:cNvSpPr>
            <a:spLocks noGrp="1"/>
          </p:cNvSpPr>
          <p:nvPr>
            <p:ph idx="1"/>
          </p:nvPr>
        </p:nvSpPr>
        <p:spPr/>
        <p:txBody>
          <a:bodyPr>
            <a:normAutofit/>
          </a:bodyPr>
          <a:lstStyle/>
          <a:p>
            <a:r>
              <a:rPr lang="en-US" dirty="0" smtClean="0"/>
              <a:t>We will start with MFIs and consumer lenders in the next lecture. </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dirty="0"/>
          </a:p>
        </p:txBody>
      </p:sp>
      <p:sp>
        <p:nvSpPr>
          <p:cNvPr id="4" name="Content Placeholder 3"/>
          <p:cNvSpPr>
            <a:spLocks noGrp="1"/>
          </p:cNvSpPr>
          <p:nvPr>
            <p:ph idx="1"/>
          </p:nvPr>
        </p:nvSpPr>
        <p:spPr/>
        <p:txBody>
          <a:bodyPr>
            <a:normAutofit/>
          </a:bodyPr>
          <a:lstStyle/>
          <a:p>
            <a:r>
              <a:rPr lang="en-US" dirty="0" smtClean="0"/>
              <a:t>Who serves the market?</a:t>
            </a:r>
            <a:endParaRPr lang="en-US"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1327</Words>
  <Application>Microsoft Office PowerPoint</Application>
  <PresentationFormat>On-screen Show (4:3)</PresentationFormat>
  <Paragraphs>84</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Summary of Last Lecture</vt:lpstr>
      <vt:lpstr>WHO SERVES THE BOP MARKET—AND WHO DOESN’T?</vt:lpstr>
      <vt:lpstr>Introduction</vt:lpstr>
      <vt:lpstr>Introduction</vt:lpstr>
      <vt:lpstr>Major Corporations: Shampoo and Cell Phones</vt:lpstr>
      <vt:lpstr>Major Corporations: Shampoo and Cell Phones</vt:lpstr>
      <vt:lpstr>Major Corporations: Shampoo and Cell Phones</vt:lpstr>
      <vt:lpstr>Major Corporations: Shampoo and Cell Phones</vt:lpstr>
      <vt:lpstr>Major Corporations: Shampoo and Cell Phones</vt:lpstr>
      <vt:lpstr>Major Corporations: Shampoo and Cell Phones</vt:lpstr>
      <vt:lpstr>Major Corporations: Shampoo and Cell Phones</vt:lpstr>
      <vt:lpstr>Major Corporations: Shampoo and Cell Phones</vt:lpstr>
      <vt:lpstr>Informal Finance Providers: Moneylenders and Merry-Go-Rounds</vt:lpstr>
      <vt:lpstr>Informal Finance Providers: Moneylenders and Merry-Go-Rounds</vt:lpstr>
      <vt:lpstr>Informal Finance Providers: Moneylenders and Merry-Go-Rounds</vt:lpstr>
      <vt:lpstr>Informal Finance Providers: Moneylenders and Merry-Go-Rounds</vt:lpstr>
      <vt:lpstr>Informal Finance Providers: Moneylenders and Merry-Go-Rounds</vt:lpstr>
      <vt:lpstr>Informal Finance Providers: Moneylenders and Merry-Go-Rounds</vt:lpstr>
      <vt:lpstr>Informal Finance Providers: Moneylenders and Merry-Go-Rounds</vt:lpstr>
      <vt:lpstr>Informal Finance Providers: Moneylenders and Merry-Go-Rounds</vt:lpstr>
      <vt:lpstr>Formal Providers: Banks, Microfinance Institutions, and Consumer Lenders</vt:lpstr>
      <vt:lpstr>Formal Providers: Banks, Microfinance Institutions, and Consumer Lenders</vt:lpstr>
      <vt:lpstr>Formal Providers: Banks, Microfinance Institutions, and Consumer Lenders</vt:lpstr>
      <vt:lpstr>The Banking Sector</vt:lpstr>
      <vt:lpstr>The Banking Sector</vt:lpstr>
      <vt:lpstr>The Banking Sector</vt:lpstr>
      <vt:lpstr>The Banking Sector</vt:lpstr>
      <vt:lpstr>The Banking Sector</vt:lpstr>
      <vt:lpstr>The Banking Sector</vt:lpstr>
      <vt:lpstr>The Banking Sector</vt:lpstr>
      <vt:lpstr>The Banking Sector</vt:lpstr>
      <vt:lpstr>The Banking Sector</vt:lpstr>
      <vt:lpstr>The Banking Sector</vt:lpstr>
      <vt:lpstr>Alternative Financial Institutions</vt:lpstr>
      <vt:lpstr>Alternative Financial Institutions</vt:lpstr>
      <vt:lpstr>Alternative Financial Institutions</vt:lpstr>
      <vt:lpstr>Alternative Financial Institutions</vt:lpstr>
      <vt:lpstr>Alternative Financial Institutions</vt:lpstr>
      <vt:lpstr>Alternative Financial Institutions</vt:lpstr>
      <vt:lpstr>Alternative Financial Institutions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of Last Lecture</dc:title>
  <dc:creator>Ammar</dc:creator>
  <cp:lastModifiedBy>Ammar</cp:lastModifiedBy>
  <cp:revision>22</cp:revision>
  <dcterms:created xsi:type="dcterms:W3CDTF">2014-06-24T17:23:48Z</dcterms:created>
  <dcterms:modified xsi:type="dcterms:W3CDTF">2014-06-24T17:44:20Z</dcterms:modified>
</cp:coreProperties>
</file>