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7" r:id="rId4"/>
    <p:sldId id="288" r:id="rId5"/>
    <p:sldId id="289" r:id="rId6"/>
    <p:sldId id="290" r:id="rId7"/>
    <p:sldId id="291" r:id="rId8"/>
    <p:sldId id="292" r:id="rId9"/>
    <p:sldId id="293" r:id="rId10"/>
    <p:sldId id="294" r:id="rId11"/>
    <p:sldId id="295" r:id="rId12"/>
    <p:sldId id="296" r:id="rId13"/>
    <p:sldId id="297" r:id="rId14"/>
    <p:sldId id="258" r:id="rId15"/>
    <p:sldId id="260" r:id="rId16"/>
    <p:sldId id="259"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286"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7B0A73-A610-4482-AF7B-00E4050F08C4}"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10BCFC-1117-4DE2-A644-74DF4B7563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7B0A73-A610-4482-AF7B-00E4050F08C4}"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10BCFC-1117-4DE2-A644-74DF4B7563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7B0A73-A610-4482-AF7B-00E4050F08C4}"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10BCFC-1117-4DE2-A644-74DF4B7563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7B0A73-A610-4482-AF7B-00E4050F08C4}" type="datetimeFigureOut">
              <a:rPr lang="en-US" smtClean="0"/>
              <a:pPr/>
              <a:t>6/25/2014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10BCFC-1117-4DE2-A644-74DF4B7563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7B0A73-A610-4482-AF7B-00E4050F08C4}" type="datetimeFigureOut">
              <a:rPr lang="en-US" smtClean="0"/>
              <a:pPr/>
              <a:t>6/25/2014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10BCFC-1117-4DE2-A644-74DF4B7563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7B0A73-A610-4482-AF7B-00E4050F08C4}" type="datetimeFigureOut">
              <a:rPr lang="en-US" smtClean="0"/>
              <a:pPr/>
              <a:t>6/25/2014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10BCFC-1117-4DE2-A644-74DF4B7563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7B0A73-A610-4482-AF7B-00E4050F08C4}" type="datetimeFigureOut">
              <a:rPr lang="en-US" smtClean="0"/>
              <a:pPr/>
              <a:t>6/25/2014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10BCFC-1117-4DE2-A644-74DF4B7563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7B0A73-A610-4482-AF7B-00E4050F08C4}" type="datetimeFigureOut">
              <a:rPr lang="en-US" smtClean="0"/>
              <a:pPr/>
              <a:t>6/25/2014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10BCFC-1117-4DE2-A644-74DF4B7563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7B0A73-A610-4482-AF7B-00E4050F08C4}" type="datetimeFigureOut">
              <a:rPr lang="en-US" smtClean="0"/>
              <a:pPr/>
              <a:t>6/25/2014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10BCFC-1117-4DE2-A644-74DF4B7563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7B0A73-A610-4482-AF7B-00E4050F08C4}"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10BCFC-1117-4DE2-A644-74DF4B7563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7B0A73-A610-4482-AF7B-00E4050F08C4}"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10BCFC-1117-4DE2-A644-74DF4B7563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7B0A73-A610-4482-AF7B-00E4050F08C4}" type="datetimeFigureOut">
              <a:rPr lang="en-US" smtClean="0"/>
              <a:pPr/>
              <a:t>6/25/2014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10BCFC-1117-4DE2-A644-74DF4B7563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THE BOP MARKET UP</a:t>
            </a:r>
            <a:br>
              <a:rPr lang="en-US" b="1" dirty="0"/>
            </a:br>
            <a:r>
              <a:rPr lang="en-US" b="1" dirty="0"/>
              <a:t>CLOSE (AND PERSONAL)</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b="1" dirty="0" smtClean="0"/>
              <a:t>UNDERSTANDING CLIENTS, THE MARKET, AND THE OPPORTUNITIES</a:t>
            </a:r>
          </a:p>
          <a:p>
            <a:r>
              <a:rPr lang="en-US" b="1" dirty="0" smtClean="0"/>
              <a:t>Case Studies</a:t>
            </a:r>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Sonali</a:t>
            </a:r>
            <a:endParaRPr lang="en-US" b="1" dirty="0"/>
          </a:p>
        </p:txBody>
      </p:sp>
      <p:sp>
        <p:nvSpPr>
          <p:cNvPr id="3" name="Content Placeholder 2"/>
          <p:cNvSpPr>
            <a:spLocks noGrp="1"/>
          </p:cNvSpPr>
          <p:nvPr>
            <p:ph idx="1"/>
          </p:nvPr>
        </p:nvSpPr>
        <p:spPr/>
        <p:txBody>
          <a:bodyPr>
            <a:normAutofit/>
          </a:bodyPr>
          <a:lstStyle/>
          <a:p>
            <a:r>
              <a:rPr lang="it-IT" i="1" dirty="0" smtClean="0"/>
              <a:t>Kherwadi</a:t>
            </a:r>
            <a:r>
              <a:rPr lang="it-IT" i="1" dirty="0"/>
              <a:t>, a slum in Mumbai, India</a:t>
            </a:r>
          </a:p>
          <a:p>
            <a:r>
              <a:rPr lang="en-US" dirty="0" err="1"/>
              <a:t>Sonali’s</a:t>
            </a:r>
            <a:r>
              <a:rPr lang="en-US" dirty="0"/>
              <a:t> house sits along an alley of broken pavement with an open </a:t>
            </a:r>
            <a:r>
              <a:rPr lang="en-US" dirty="0" smtClean="0"/>
              <a:t>sewer running </a:t>
            </a:r>
            <a:r>
              <a:rPr lang="en-US" dirty="0"/>
              <a:t>along the middle. Bundles of pipes have been laid helter-skelter </a:t>
            </a:r>
            <a:r>
              <a:rPr lang="en-US" dirty="0" smtClean="0"/>
              <a:t>on top </a:t>
            </a:r>
            <a:r>
              <a:rPr lang="en-US" dirty="0"/>
              <a:t>of the pavement.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Sonali</a:t>
            </a:r>
            <a:endParaRPr lang="en-US" b="1" dirty="0"/>
          </a:p>
        </p:txBody>
      </p:sp>
      <p:sp>
        <p:nvSpPr>
          <p:cNvPr id="3" name="Content Placeholder 2"/>
          <p:cNvSpPr>
            <a:spLocks noGrp="1"/>
          </p:cNvSpPr>
          <p:nvPr>
            <p:ph idx="1"/>
          </p:nvPr>
        </p:nvSpPr>
        <p:spPr/>
        <p:txBody>
          <a:bodyPr>
            <a:normAutofit/>
          </a:bodyPr>
          <a:lstStyle/>
          <a:p>
            <a:r>
              <a:rPr lang="en-US" dirty="0" smtClean="0"/>
              <a:t>Doorways are open to bring some relief to the dripping heat, and inside them sari-clad women sit on the floor in semidarkness, </a:t>
            </a:r>
            <a:r>
              <a:rPr lang="en-US" dirty="0" err="1" smtClean="0"/>
              <a:t>Sonali</a:t>
            </a:r>
            <a:r>
              <a:rPr lang="en-US" dirty="0" smtClean="0"/>
              <a:t> among them.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Sonali</a:t>
            </a:r>
            <a:endParaRPr lang="en-US" b="1" dirty="0"/>
          </a:p>
        </p:txBody>
      </p:sp>
      <p:sp>
        <p:nvSpPr>
          <p:cNvPr id="3" name="Content Placeholder 2"/>
          <p:cNvSpPr>
            <a:spLocks noGrp="1"/>
          </p:cNvSpPr>
          <p:nvPr>
            <p:ph idx="1"/>
          </p:nvPr>
        </p:nvSpPr>
        <p:spPr/>
        <p:txBody>
          <a:bodyPr>
            <a:normAutofit/>
          </a:bodyPr>
          <a:lstStyle/>
          <a:p>
            <a:r>
              <a:rPr lang="en-US" dirty="0" smtClean="0"/>
              <a:t>A delicate young woman with two small children, </a:t>
            </a:r>
            <a:r>
              <a:rPr lang="en-US" dirty="0" err="1" smtClean="0"/>
              <a:t>Sonali’s</a:t>
            </a:r>
            <a:r>
              <a:rPr lang="en-US" dirty="0" smtClean="0"/>
              <a:t> much older husband works when he can, but lately has been at home because of a heart problem.</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Sonali</a:t>
            </a:r>
            <a:endParaRPr lang="en-US" b="1" dirty="0"/>
          </a:p>
        </p:txBody>
      </p:sp>
      <p:sp>
        <p:nvSpPr>
          <p:cNvPr id="3" name="Content Placeholder 2"/>
          <p:cNvSpPr>
            <a:spLocks noGrp="1"/>
          </p:cNvSpPr>
          <p:nvPr>
            <p:ph idx="1"/>
          </p:nvPr>
        </p:nvSpPr>
        <p:spPr/>
        <p:txBody>
          <a:bodyPr>
            <a:normAutofit/>
          </a:bodyPr>
          <a:lstStyle/>
          <a:p>
            <a:r>
              <a:rPr lang="en-US" dirty="0" err="1" smtClean="0"/>
              <a:t>Sonali</a:t>
            </a:r>
            <a:r>
              <a:rPr lang="en-US" dirty="0" smtClean="0"/>
              <a:t> has a skill: beadwork. She can take small metal bits and string them together to create necklaces and anklets. She sits with a tray on her lap, a pair of needle-nosed pliers in her hand, twisting wires hour after hour.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Sonali</a:t>
            </a:r>
            <a:endParaRPr lang="en-US" b="1" dirty="0"/>
          </a:p>
        </p:txBody>
      </p:sp>
      <p:sp>
        <p:nvSpPr>
          <p:cNvPr id="3" name="Content Placeholder 2"/>
          <p:cNvSpPr>
            <a:spLocks noGrp="1"/>
          </p:cNvSpPr>
          <p:nvPr>
            <p:ph idx="1"/>
          </p:nvPr>
        </p:nvSpPr>
        <p:spPr/>
        <p:txBody>
          <a:bodyPr>
            <a:normAutofit/>
          </a:bodyPr>
          <a:lstStyle/>
          <a:p>
            <a:r>
              <a:rPr lang="en-US" dirty="0" smtClean="0"/>
              <a:t>Many of the women in </a:t>
            </a:r>
            <a:r>
              <a:rPr lang="en-US" dirty="0" err="1" smtClean="0"/>
              <a:t>Kherwadi</a:t>
            </a:r>
            <a:r>
              <a:rPr lang="en-US" dirty="0" smtClean="0"/>
              <a:t> do beadwork or a similar handicraft such as tailoring or embroidery. This kind of work suits their need to stay home, as cultural norms require, and allows them to look after the children.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Sonali</a:t>
            </a:r>
            <a:endParaRPr lang="en-US" b="1" dirty="0"/>
          </a:p>
        </p:txBody>
      </p:sp>
      <p:sp>
        <p:nvSpPr>
          <p:cNvPr id="3" name="Content Placeholder 2"/>
          <p:cNvSpPr>
            <a:spLocks noGrp="1"/>
          </p:cNvSpPr>
          <p:nvPr>
            <p:ph idx="1"/>
          </p:nvPr>
        </p:nvSpPr>
        <p:spPr/>
        <p:txBody>
          <a:bodyPr>
            <a:normAutofit/>
          </a:bodyPr>
          <a:lstStyle/>
          <a:p>
            <a:r>
              <a:rPr lang="en-US" dirty="0" smtClean="0"/>
              <a:t>It is not a true microenterprise, however. </a:t>
            </a:r>
            <a:r>
              <a:rPr lang="en-US" dirty="0" err="1" smtClean="0"/>
              <a:t>Sonali</a:t>
            </a:r>
            <a:r>
              <a:rPr lang="en-US" dirty="0" smtClean="0"/>
              <a:t> actually works for a middleman who comes once a week to bring her the raw materials and take away the finished products. He pays her by the piece. She earns only a few rupees for hours of back-twist and eyestrain.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Sonali</a:t>
            </a:r>
            <a:endParaRPr lang="en-US" b="1" dirty="0"/>
          </a:p>
        </p:txBody>
      </p:sp>
      <p:sp>
        <p:nvSpPr>
          <p:cNvPr id="3" name="Content Placeholder 2"/>
          <p:cNvSpPr>
            <a:spLocks noGrp="1"/>
          </p:cNvSpPr>
          <p:nvPr>
            <p:ph idx="1"/>
          </p:nvPr>
        </p:nvSpPr>
        <p:spPr/>
        <p:txBody>
          <a:bodyPr>
            <a:normAutofit/>
          </a:bodyPr>
          <a:lstStyle/>
          <a:p>
            <a:r>
              <a:rPr lang="en-US" dirty="0" smtClean="0"/>
              <a:t>Most of the work she does is of low quality and will be sold in small shops to people in Mumbai, but some of the residents of </a:t>
            </a:r>
            <a:r>
              <a:rPr lang="en-US" dirty="0" err="1" smtClean="0"/>
              <a:t>Kherwadi</a:t>
            </a:r>
            <a:r>
              <a:rPr lang="en-US" dirty="0" smtClean="0"/>
              <a:t> undoubtedly sew products that end up in handicraft markets around the world.</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Sonali</a:t>
            </a:r>
            <a:endParaRPr lang="en-US" b="1" dirty="0"/>
          </a:p>
        </p:txBody>
      </p:sp>
      <p:sp>
        <p:nvSpPr>
          <p:cNvPr id="3" name="Content Placeholder 2"/>
          <p:cNvSpPr>
            <a:spLocks noGrp="1"/>
          </p:cNvSpPr>
          <p:nvPr>
            <p:ph idx="1"/>
          </p:nvPr>
        </p:nvSpPr>
        <p:spPr/>
        <p:txBody>
          <a:bodyPr>
            <a:normAutofit/>
          </a:bodyPr>
          <a:lstStyle/>
          <a:p>
            <a:r>
              <a:rPr lang="en-US" dirty="0" err="1" smtClean="0"/>
              <a:t>Sonali’s</a:t>
            </a:r>
            <a:r>
              <a:rPr lang="en-US" dirty="0" smtClean="0"/>
              <a:t> earning power is fixed by the hours of her labor. One of her main financial needs is for what economists call “consumption smoothing”: managing the ups and downs in her income.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Sonali</a:t>
            </a:r>
            <a:endParaRPr lang="en-US" b="1" dirty="0"/>
          </a:p>
        </p:txBody>
      </p:sp>
      <p:sp>
        <p:nvSpPr>
          <p:cNvPr id="3" name="Content Placeholder 2"/>
          <p:cNvSpPr>
            <a:spLocks noGrp="1"/>
          </p:cNvSpPr>
          <p:nvPr>
            <p:ph idx="1"/>
          </p:nvPr>
        </p:nvSpPr>
        <p:spPr/>
        <p:txBody>
          <a:bodyPr>
            <a:normAutofit/>
          </a:bodyPr>
          <a:lstStyle/>
          <a:p>
            <a:r>
              <a:rPr lang="en-US" dirty="0" err="1" smtClean="0"/>
              <a:t>Sonali</a:t>
            </a:r>
            <a:r>
              <a:rPr lang="en-US" dirty="0" smtClean="0"/>
              <a:t> used her first microloan to help pay the unexpected expense of her husband’s fees at the local health clinic.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Sonali</a:t>
            </a:r>
            <a:endParaRPr lang="en-US" b="1" dirty="0"/>
          </a:p>
        </p:txBody>
      </p:sp>
      <p:sp>
        <p:nvSpPr>
          <p:cNvPr id="3" name="Content Placeholder 2"/>
          <p:cNvSpPr>
            <a:spLocks noGrp="1"/>
          </p:cNvSpPr>
          <p:nvPr>
            <p:ph idx="1"/>
          </p:nvPr>
        </p:nvSpPr>
        <p:spPr/>
        <p:txBody>
          <a:bodyPr>
            <a:normAutofit/>
          </a:bodyPr>
          <a:lstStyle/>
          <a:p>
            <a:r>
              <a:rPr lang="en-US" dirty="0" smtClean="0"/>
              <a:t>Although repaying the loan will be hard unless he returns to work, she is better off than if she’d gone to the moneylender. Many of the local moneylenders charge only interest, not amortizing the principal.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Sonali</a:t>
            </a:r>
            <a:endParaRPr lang="en-US" b="1" dirty="0"/>
          </a:p>
        </p:txBody>
      </p:sp>
      <p:sp>
        <p:nvSpPr>
          <p:cNvPr id="3" name="Content Placeholder 2"/>
          <p:cNvSpPr>
            <a:spLocks noGrp="1"/>
          </p:cNvSpPr>
          <p:nvPr>
            <p:ph idx="1"/>
          </p:nvPr>
        </p:nvSpPr>
        <p:spPr/>
        <p:txBody>
          <a:bodyPr>
            <a:normAutofit/>
          </a:bodyPr>
          <a:lstStyle/>
          <a:p>
            <a:r>
              <a:rPr lang="en-US" dirty="0" smtClean="0"/>
              <a:t>This practice leads clients into permanent debt. If a borrower cannot get a large enough sum together to repay the principal, she will pay the interest forever. If she faces another emergency and has to borrow again, her debt burden grows.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Even </a:t>
            </a:r>
            <a:r>
              <a:rPr lang="en-US" dirty="0"/>
              <a:t>the briefest look at life stories of the working poor provides great </a:t>
            </a:r>
            <a:r>
              <a:rPr lang="en-US" dirty="0" smtClean="0"/>
              <a:t>insight into </a:t>
            </a:r>
            <a:r>
              <a:rPr lang="en-US" dirty="0"/>
              <a:t>their financial needs and the kinds of customers they can be</a:t>
            </a:r>
            <a:r>
              <a:rPr lang="en-US" dirty="0" smtClean="0"/>
              <a: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Without stable employment in a formal-sector job and with little or no government-sponsored social safety net—in fact, with few connections to any large institutions—vast numbers of the working poor survive by operating microenterprises.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In Egypt and Indonesia only 10 percent of the population works in the formal sector, and in Mexico only 20 percent. These enterprises range from retail shops to family farms to artisanal manufacturing.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Families often piece together several income-earning activities: Delia operates a shop and rents rooms in her home and </a:t>
            </a:r>
            <a:r>
              <a:rPr lang="en-US" dirty="0" err="1" smtClean="0"/>
              <a:t>Sonali</a:t>
            </a:r>
            <a:r>
              <a:rPr lang="en-US" dirty="0" smtClean="0"/>
              <a:t> supplements her husband’s labor income with beadwork.</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a:t>Many such families face great vulnerability, so much so that we can </a:t>
            </a:r>
            <a:r>
              <a:rPr lang="en-US" dirty="0" smtClean="0"/>
              <a:t>consider vulnerability </a:t>
            </a:r>
            <a:r>
              <a:rPr lang="en-US" dirty="0"/>
              <a:t>an integral part of what it means to be poor. Among the three </a:t>
            </a:r>
            <a:r>
              <a:rPr lang="en-US" dirty="0" smtClean="0"/>
              <a:t>people profiled </a:t>
            </a:r>
            <a:r>
              <a:rPr lang="en-US" dirty="0"/>
              <a:t>here, two had experienced war, one had multiple thefts, and </a:t>
            </a:r>
            <a:r>
              <a:rPr lang="en-US" dirty="0" smtClean="0"/>
              <a:t>two had </a:t>
            </a:r>
            <a:r>
              <a:rPr lang="en-US" dirty="0"/>
              <a:t>economically debilitating health crises.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Financial services could help them manage some of this vulnerability. In the absence of inclusive financial institutions, they turn to informal sources—friends and family, moneylenders and suppliers.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The informal sources respond quickly when needs arise, but they have many drawbacks. These clients used moneylenders only reluctantly to solve crises because of their high costs.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Other informal sources, especially family and friends, are often seen in a more favorable light, but their resources are limited.</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a:t>The harsh realities of working poor lives, including poor living </a:t>
            </a:r>
            <a:r>
              <a:rPr lang="en-US" dirty="0" smtClean="0"/>
              <a:t>conditions and </a:t>
            </a:r>
            <a:r>
              <a:rPr lang="en-US" dirty="0"/>
              <a:t>exposure to risk, create a daunting picture for businesses </a:t>
            </a:r>
            <a:r>
              <a:rPr lang="en-US" dirty="0" smtClean="0"/>
              <a:t>contemplating serving </a:t>
            </a:r>
            <a:r>
              <a:rPr lang="en-US" dirty="0"/>
              <a:t>the low-income market.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It would be easy to conclude that no prospects lie in their communities. Looking below the surface conditions, however, reveals a different picture, one that brings to mind qualities such as resilience, determination, aspiration, and self-reliance.</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a:t>The working poor have many assets, but lack mechanisms to leverage </a:t>
            </a:r>
            <a:r>
              <a:rPr lang="en-US" dirty="0" smtClean="0"/>
              <a:t>those assets</a:t>
            </a:r>
            <a:r>
              <a:rPr lang="en-US" dirty="0"/>
              <a:t>. This is the essential insight put forward by Peruvian </a:t>
            </a:r>
            <a:r>
              <a:rPr lang="en-US" dirty="0" smtClean="0"/>
              <a:t>economist Hernando </a:t>
            </a:r>
            <a:r>
              <a:rPr lang="en-US" dirty="0"/>
              <a:t>de Soto in his book </a:t>
            </a:r>
            <a:r>
              <a:rPr lang="en-US" i="1" dirty="0"/>
              <a:t>The Mystery of Capital, and it points to a </a:t>
            </a:r>
            <a:r>
              <a:rPr lang="en-US" i="1" dirty="0" smtClean="0"/>
              <a:t>crucial </a:t>
            </a:r>
            <a:r>
              <a:rPr lang="en-US" dirty="0" smtClean="0"/>
              <a:t>role </a:t>
            </a:r>
            <a:r>
              <a:rPr lang="en-US" dirty="0"/>
              <a:t>for inclusive finance.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De Soto pointed out that the poor actually control a surprising amount of real assets in the form of housing, business premises, and other physical wealth.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In Peru alone, de Soto estimated that these assets totaled some $90 billion, about 11 times the value of the Lima Stock Exchange.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Worldwide, de Soto estimated in 2001 that about $9.3 trillion of dead capital in poor communities was waiting to be leveraged from informal assets and enterprises.</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a:t>As important as the untapped physical assets may be, the human and </a:t>
            </a:r>
            <a:r>
              <a:rPr lang="en-US" dirty="0" smtClean="0"/>
              <a:t>social assets </a:t>
            </a:r>
            <a:r>
              <a:rPr lang="en-US" dirty="0"/>
              <a:t>of the poor may be even more valuable, though far less recognized</a:t>
            </a:r>
            <a:r>
              <a:rPr lang="en-US" dirty="0" smtClean="0"/>
              <a:t>.</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Delia and Xavier are resourceful businesspeople who have found ways to earn</a:t>
            </a:r>
          </a:p>
          <a:p>
            <a:r>
              <a:rPr lang="en-US" dirty="0" smtClean="0"/>
              <a:t>a living despite numerous hardships. Delia has friends who help her, while Xavier supports members of his extended family. </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Both have become expert money managers through years of experience. Their aspirations to improve their life circumstances make them value the opportunities offered to them, such as a loan.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That value translates into willingness to pay for services and repay credit on time. Xavier and  Delia are ideal—and profitable—customers for inclusive financial products. </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err="1" smtClean="0"/>
              <a:t>Sonali</a:t>
            </a:r>
            <a:r>
              <a:rPr lang="en-US" dirty="0" smtClean="0"/>
              <a:t> faces more extreme poverty and has fewer assets to draw upon. It might be surprising to learn, however, that even </a:t>
            </a:r>
            <a:r>
              <a:rPr lang="en-US" dirty="0" err="1" smtClean="0"/>
              <a:t>Sonali</a:t>
            </a:r>
            <a:r>
              <a:rPr lang="en-US" dirty="0" smtClean="0"/>
              <a:t> is a client, having opened a savings account at ICICI Bank through its linkage with a microfinance institution (MFI), </a:t>
            </a:r>
            <a:r>
              <a:rPr lang="en-US" dirty="0" err="1" smtClean="0"/>
              <a:t>Swadhaar</a:t>
            </a:r>
            <a:r>
              <a:rPr lang="en-US" dirty="0" smtClean="0"/>
              <a:t> </a:t>
            </a:r>
            <a:r>
              <a:rPr lang="en-US" dirty="0" err="1" smtClean="0"/>
              <a:t>FinAccess</a:t>
            </a:r>
            <a:r>
              <a:rPr lang="en-US" dirty="0" smtClean="0"/>
              <a:t>.</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a:t>De Soto’s proposed solution to the lack of leverage that characterizes assets </a:t>
            </a:r>
            <a:r>
              <a:rPr lang="en-US" dirty="0" smtClean="0"/>
              <a:t>of the </a:t>
            </a:r>
            <a:r>
              <a:rPr lang="en-US" dirty="0"/>
              <a:t>poor involved land titling and other forms of official recognition, for </a:t>
            </a:r>
            <a:r>
              <a:rPr lang="en-US" dirty="0" smtClean="0"/>
              <a:t>these solutions </a:t>
            </a:r>
            <a:r>
              <a:rPr lang="en-US" dirty="0"/>
              <a:t>would legitimize the fruits of grassroots labor and investment.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Another thinker, C. K. </a:t>
            </a:r>
            <a:r>
              <a:rPr lang="en-US" dirty="0" err="1" smtClean="0"/>
              <a:t>Prahalad</a:t>
            </a:r>
            <a:r>
              <a:rPr lang="en-US" dirty="0" smtClean="0"/>
              <a:t>, proposed a different solution—a business solution.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err="1" smtClean="0"/>
              <a:t>Prahalad</a:t>
            </a:r>
            <a:r>
              <a:rPr lang="en-US" dirty="0" smtClean="0"/>
              <a:t> challenged the world’s largest corporations to find their own ways to catalyze the BOP market, contending that the potential rewards of doing business in emerging communities are worth the required adaptations. </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He suggested four components necessary to build a commercial infrastructure for BOP markets:</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a:t>Improve access through distribution and communications systems.</a:t>
            </a:r>
          </a:p>
          <a:p>
            <a:r>
              <a:rPr lang="en-US" dirty="0" smtClean="0"/>
              <a:t> </a:t>
            </a:r>
            <a:r>
              <a:rPr lang="en-US" dirty="0"/>
              <a:t>Create buying power with financial access and income generation</a:t>
            </a:r>
            <a:r>
              <a:rPr lang="en-US" dirty="0" smtClean="0"/>
              <a:t>.</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a:t>Neither </a:t>
            </a:r>
            <a:r>
              <a:rPr lang="en-US" dirty="0" err="1"/>
              <a:t>Prahalad</a:t>
            </a:r>
            <a:r>
              <a:rPr lang="en-US" dirty="0"/>
              <a:t> nor de Soto are primarily interested in financial </a:t>
            </a:r>
            <a:r>
              <a:rPr lang="en-US" dirty="0" smtClean="0"/>
              <a:t>services, but </a:t>
            </a:r>
            <a:r>
              <a:rPr lang="en-US" dirty="0"/>
              <a:t>their arguments point strongly toward inclusive finance as one of the </a:t>
            </a:r>
            <a:r>
              <a:rPr lang="en-US" dirty="0" smtClean="0"/>
              <a:t>most important </a:t>
            </a:r>
            <a:r>
              <a:rPr lang="en-US" dirty="0"/>
              <a:t>keys for unlocking the potential of the BOP market.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Financial services allow people to leverage their hidden assets (de Soto), and they are a central part of the commercial infrastructure needed to make business work in BOP markets (</a:t>
            </a:r>
            <a:r>
              <a:rPr lang="en-US" dirty="0" err="1" smtClean="0"/>
              <a:t>Prahalad</a:t>
            </a:r>
            <a:r>
              <a:rPr lang="en-US" dirty="0" smtClean="0"/>
              <a:t>).</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err="1"/>
              <a:t>Prahalad’s</a:t>
            </a:r>
            <a:r>
              <a:rPr lang="en-US" dirty="0"/>
              <a:t> suggestions require rethinking almost every aspect of </a:t>
            </a:r>
            <a:r>
              <a:rPr lang="en-US" dirty="0" smtClean="0"/>
              <a:t>doing business</a:t>
            </a:r>
            <a:r>
              <a:rPr lang="en-US" dirty="0"/>
              <a:t>, whether it be the price/performance equation, brand </a:t>
            </a:r>
            <a:r>
              <a:rPr lang="en-US" dirty="0" smtClean="0"/>
              <a:t>management, market </a:t>
            </a:r>
            <a:r>
              <a:rPr lang="en-US" dirty="0"/>
              <a:t>building, product design, packaging, or capital efficiency.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Xavier,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Throughout this course we explore how such adaptations can work in the financial services sector.</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3" name="Content Placeholder 2"/>
          <p:cNvSpPr>
            <a:spLocks noGrp="1"/>
          </p:cNvSpPr>
          <p:nvPr>
            <p:ph idx="1"/>
          </p:nvPr>
        </p:nvSpPr>
        <p:spPr/>
        <p:txBody>
          <a:bodyPr>
            <a:normAutofit/>
          </a:bodyPr>
          <a:lstStyle/>
          <a:p>
            <a:r>
              <a:rPr lang="en-US" dirty="0" smtClean="0"/>
              <a:t>The market</a:t>
            </a:r>
          </a:p>
          <a:p>
            <a:r>
              <a:rPr lang="en-US" dirty="0" smtClean="0"/>
              <a:t>The average consumer in the market</a:t>
            </a:r>
          </a:p>
          <a:p>
            <a:r>
              <a:rPr lang="en-US" dirty="0" smtClean="0"/>
              <a:t>Tapping the opportunities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1677</Words>
  <Application>Microsoft Office PowerPoint</Application>
  <PresentationFormat>On-screen Show (4:3)</PresentationFormat>
  <Paragraphs>89</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THE BOP MARKET UP CLOSE (AND PERSONAL)</vt:lpstr>
      <vt:lpstr>Summary</vt:lpstr>
      <vt:lpstr>Sonali</vt:lpstr>
      <vt:lpstr>Sonali</vt:lpstr>
      <vt:lpstr>Sonali</vt:lpstr>
      <vt:lpstr>Sonali</vt:lpstr>
      <vt:lpstr>Sonali</vt:lpstr>
      <vt:lpstr>Sonali</vt:lpstr>
      <vt:lpstr>Sonali</vt:lpstr>
      <vt:lpstr>Sonali</vt:lpstr>
      <vt:lpstr>Sonali</vt:lpstr>
      <vt:lpstr>Sonali</vt:lpstr>
      <vt:lpstr>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What Do We Learn from Delia, Xavier, and Sonali?</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stdc_lp</cp:lastModifiedBy>
  <cp:revision>15</cp:revision>
  <dcterms:created xsi:type="dcterms:W3CDTF">2014-06-24T17:06:35Z</dcterms:created>
  <dcterms:modified xsi:type="dcterms:W3CDTF">2014-06-25T19:02:51Z</dcterms:modified>
</cp:coreProperties>
</file>