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59CB4-D6CC-4C48-8B8E-F5D13A00D4EE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8F0DF-50E8-445E-98CA-19670D504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Revision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PRODUCTS FOR THE</a:t>
            </a:r>
            <a:br>
              <a:rPr lang="en-US" b="1" dirty="0"/>
            </a:br>
            <a:r>
              <a:rPr lang="en-US" b="1" dirty="0"/>
              <a:t>BOP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Designing Effective </a:t>
            </a:r>
            <a:r>
              <a:rPr lang="en-US" b="1" dirty="0" smtClean="0"/>
              <a:t>Products</a:t>
            </a:r>
          </a:p>
          <a:p>
            <a:endParaRPr lang="en-US" b="1" dirty="0"/>
          </a:p>
          <a:p>
            <a:r>
              <a:rPr lang="en-US" b="1" dirty="0"/>
              <a:t>The Subprime </a:t>
            </a:r>
            <a:r>
              <a:rPr lang="en-US" b="1" dirty="0" smtClean="0"/>
              <a:t>Fallacy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PRODUCTS FOR THE</a:t>
            </a:r>
            <a:br>
              <a:rPr lang="en-US" b="1" dirty="0"/>
            </a:br>
            <a:r>
              <a:rPr lang="en-US" b="1" dirty="0"/>
              <a:t>BOP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Housing Microfinance</a:t>
            </a:r>
          </a:p>
          <a:p>
            <a:r>
              <a:rPr lang="en-US" b="1" dirty="0" smtClean="0"/>
              <a:t>Radical Simplification</a:t>
            </a:r>
          </a:p>
          <a:p>
            <a:r>
              <a:rPr lang="en-US" b="1" dirty="0" smtClean="0"/>
              <a:t>Partnering for Product Creation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THREE PRODUCTS</a:t>
            </a:r>
            <a:r>
              <a:rPr lang="en-US" b="1" dirty="0" smtClean="0"/>
              <a:t>: INSURANCE</a:t>
            </a:r>
            <a:r>
              <a:rPr lang="en-US" b="1" dirty="0"/>
              <a:t>, </a:t>
            </a:r>
            <a:r>
              <a:rPr lang="en-US" b="1" dirty="0" smtClean="0"/>
              <a:t>HOUSING FINANCE</a:t>
            </a:r>
            <a:r>
              <a:rPr lang="en-US" b="1" dirty="0"/>
              <a:t>, </a:t>
            </a:r>
            <a:r>
              <a:rPr lang="en-US" b="1" dirty="0" smtClean="0"/>
              <a:t>&amp; REMITTANCES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Designing </a:t>
            </a:r>
            <a:r>
              <a:rPr lang="en-US" b="1" dirty="0" err="1"/>
              <a:t>Microinsurance</a:t>
            </a:r>
            <a:r>
              <a:rPr lang="en-US" b="1" dirty="0"/>
              <a:t> Products and </a:t>
            </a:r>
            <a:r>
              <a:rPr lang="en-US" b="1" dirty="0" smtClean="0"/>
              <a:t>Services</a:t>
            </a:r>
          </a:p>
          <a:p>
            <a:r>
              <a:rPr lang="en-US" b="1" dirty="0"/>
              <a:t>Health </a:t>
            </a:r>
            <a:r>
              <a:rPr lang="en-US" b="1" dirty="0" smtClean="0"/>
              <a:t>Insurance</a:t>
            </a:r>
          </a:p>
          <a:p>
            <a:r>
              <a:rPr lang="en-US" b="1" dirty="0"/>
              <a:t>Housing </a:t>
            </a:r>
            <a:r>
              <a:rPr lang="en-US" b="1" dirty="0" smtClean="0"/>
              <a:t>Finance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THREE PRODUCTS</a:t>
            </a:r>
            <a:r>
              <a:rPr lang="en-US" b="1" dirty="0" smtClean="0"/>
              <a:t>: INSURANCE</a:t>
            </a:r>
            <a:r>
              <a:rPr lang="en-US" b="1" dirty="0"/>
              <a:t>, </a:t>
            </a:r>
            <a:r>
              <a:rPr lang="en-US" b="1" dirty="0" smtClean="0"/>
              <a:t>HOUSING FINANCE</a:t>
            </a:r>
            <a:r>
              <a:rPr lang="en-US" b="1" dirty="0"/>
              <a:t>, </a:t>
            </a:r>
            <a:r>
              <a:rPr lang="en-US" b="1" dirty="0" smtClean="0"/>
              <a:t>&amp; REMITTANCES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Remittances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MODELS AND CORPORATE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CORPORATE CHOICES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MODELS AND CORPORATE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CORPORATE </a:t>
            </a:r>
            <a:r>
              <a:rPr lang="en-US" b="1" dirty="0" smtClean="0"/>
              <a:t>CHOICES</a:t>
            </a:r>
          </a:p>
          <a:p>
            <a:endParaRPr lang="en-US" b="1" dirty="0"/>
          </a:p>
          <a:p>
            <a:r>
              <a:rPr lang="en-US" b="1" dirty="0"/>
              <a:t>Champions of Inclusive Finance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MODELS AND CORPORATE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Strategic Questions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MODELS AND CORPORATE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Strategic Questions</a:t>
            </a:r>
          </a:p>
          <a:p>
            <a:endParaRPr lang="en-US" b="1" dirty="0"/>
          </a:p>
          <a:p>
            <a:r>
              <a:rPr lang="en-US" b="1" dirty="0"/>
              <a:t>Service Delivery vs. Financing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MODELS AND CORPORATE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In-House vs. </a:t>
            </a:r>
            <a:r>
              <a:rPr lang="en-US" b="1" dirty="0" smtClean="0"/>
              <a:t>Partnerships</a:t>
            </a:r>
          </a:p>
          <a:p>
            <a:endParaRPr lang="en-US" b="1" dirty="0"/>
          </a:p>
          <a:p>
            <a:r>
              <a:rPr lang="en-US" b="1" dirty="0"/>
              <a:t>Social Responsibility Positioning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COMMERCIAL BANKS AS</a:t>
            </a:r>
            <a:br>
              <a:rPr lang="en-US" b="1" dirty="0"/>
            </a:br>
            <a:r>
              <a:rPr lang="en-US" b="1" dirty="0"/>
              <a:t>MICROLENDERS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Physical and human </a:t>
            </a:r>
            <a:r>
              <a:rPr lang="en-US" b="1" dirty="0" smtClean="0"/>
              <a:t>infrastructure</a:t>
            </a:r>
          </a:p>
          <a:p>
            <a:r>
              <a:rPr lang="en-US" b="1" dirty="0" smtClean="0"/>
              <a:t>Market </a:t>
            </a:r>
            <a:r>
              <a:rPr lang="en-US" b="1" dirty="0"/>
              <a:t>presence and brand recognition. </a:t>
            </a:r>
            <a:endParaRPr lang="en-US" b="1" dirty="0" smtClean="0"/>
          </a:p>
          <a:p>
            <a:r>
              <a:rPr lang="en-US" b="1" dirty="0" smtClean="0"/>
              <a:t>Access </a:t>
            </a:r>
            <a:r>
              <a:rPr lang="en-US" b="1" dirty="0"/>
              <a:t>to plentiful and low-cost funds. </a:t>
            </a:r>
            <a:endParaRPr lang="en-US" b="1" dirty="0" smtClean="0"/>
          </a:p>
          <a:p>
            <a:r>
              <a:rPr lang="en-US" b="1" dirty="0" smtClean="0"/>
              <a:t>Low </a:t>
            </a:r>
            <a:r>
              <a:rPr lang="en-US" b="1" dirty="0"/>
              <a:t>cost structure.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COMMERCIAL BANKS AS</a:t>
            </a:r>
            <a:br>
              <a:rPr lang="en-US" b="1" dirty="0"/>
            </a:br>
            <a:r>
              <a:rPr lang="en-US" b="1" dirty="0"/>
              <a:t>MICROLENDERS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is it, then, that banks have not moved faster into </a:t>
            </a:r>
            <a:r>
              <a:rPr lang="en-US" dirty="0" smtClean="0"/>
              <a:t>microenterprise lending?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COMMERCIAL BANKS AS</a:t>
            </a:r>
            <a:br>
              <a:rPr lang="en-US" b="1" dirty="0"/>
            </a:br>
            <a:r>
              <a:rPr lang="en-US" b="1" dirty="0"/>
              <a:t>MICROLENDERS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Incredulity, Ignorance, and Indifference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COMMERCIAL BANKS AS</a:t>
            </a:r>
            <a:br>
              <a:rPr lang="en-US" b="1" dirty="0"/>
            </a:br>
            <a:r>
              <a:rPr lang="en-US" b="1" dirty="0"/>
              <a:t>MICROLENDERS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Models of </a:t>
            </a:r>
            <a:r>
              <a:rPr lang="en-US" b="1" dirty="0" smtClean="0"/>
              <a:t>Downscaling</a:t>
            </a:r>
          </a:p>
          <a:p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COMMERCIAL BANKS AS</a:t>
            </a:r>
            <a:br>
              <a:rPr lang="en-US" b="1" dirty="0"/>
            </a:br>
            <a:r>
              <a:rPr lang="en-US" b="1" dirty="0"/>
              <a:t>MICROLENDERS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Microlending</a:t>
            </a:r>
            <a:r>
              <a:rPr lang="en-US" b="1" dirty="0"/>
              <a:t> Needs Its Own Room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COMMERCIAL BANKS AS</a:t>
            </a:r>
            <a:br>
              <a:rPr lang="en-US" b="1" dirty="0"/>
            </a:br>
            <a:r>
              <a:rPr lang="en-US" b="1" dirty="0"/>
              <a:t>MICROLENDERS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/>
              <a:t>Service Company 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9562"/>
          </a:xfrm>
        </p:spPr>
        <p:txBody>
          <a:bodyPr>
            <a:normAutofit/>
          </a:bodyPr>
          <a:lstStyle/>
          <a:p>
            <a:r>
              <a:rPr lang="en-US" b="1" dirty="0" smtClean="0"/>
              <a:t>PARTNERS AT THE LAST</a:t>
            </a:r>
            <a:br>
              <a:rPr lang="en-US" b="1" dirty="0" smtClean="0"/>
            </a:br>
            <a:r>
              <a:rPr lang="en-US" b="1" dirty="0" smtClean="0"/>
              <a:t>MILE: RETAILERS,</a:t>
            </a:r>
            <a:br>
              <a:rPr lang="en-US" b="1" dirty="0" smtClean="0"/>
            </a:br>
            <a:r>
              <a:rPr lang="en-US" b="1" dirty="0" smtClean="0"/>
              <a:t>BANKING AGENTS, AND</a:t>
            </a:r>
            <a:br>
              <a:rPr lang="en-US" b="1" dirty="0" smtClean="0"/>
            </a:br>
            <a:r>
              <a:rPr lang="en-US" b="1" dirty="0" smtClean="0"/>
              <a:t>INSURANCE 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9562"/>
          </a:xfrm>
        </p:spPr>
        <p:txBody>
          <a:bodyPr>
            <a:normAutofit/>
          </a:bodyPr>
          <a:lstStyle/>
          <a:p>
            <a:r>
              <a:rPr lang="en-US" b="1" dirty="0" smtClean="0"/>
              <a:t>MODELS OF FINANCING</a:t>
            </a:r>
            <a:br>
              <a:rPr lang="en-US" b="1" dirty="0" smtClean="0"/>
            </a:br>
            <a:r>
              <a:rPr lang="en-US" b="1" dirty="0" smtClean="0"/>
              <a:t>INCLUSIVE FINANCE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9562"/>
          </a:xfrm>
        </p:spPr>
        <p:txBody>
          <a:bodyPr>
            <a:normAutofit/>
          </a:bodyPr>
          <a:lstStyle/>
          <a:p>
            <a:r>
              <a:rPr lang="en-US" b="1" dirty="0" smtClean="0"/>
              <a:t>BUILDING THE</a:t>
            </a:r>
            <a:br>
              <a:rPr lang="en-US" b="1" dirty="0" smtClean="0"/>
            </a:br>
            <a:r>
              <a:rPr lang="en-US" b="1" dirty="0" smtClean="0"/>
              <a:t>INFRASTRUCTURE FOR</a:t>
            </a:r>
            <a:br>
              <a:rPr lang="en-US" b="1" dirty="0" smtClean="0"/>
            </a:br>
            <a:r>
              <a:rPr lang="en-US" b="1" dirty="0" smtClean="0"/>
              <a:t>INCLUSIVE FINANCE:THE</a:t>
            </a:r>
            <a:br>
              <a:rPr lang="en-US" b="1" dirty="0" smtClean="0"/>
            </a:br>
            <a:r>
              <a:rPr lang="en-US" b="1" dirty="0" smtClean="0"/>
              <a:t>ENABLING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180</Words>
  <Application>Microsoft Office PowerPoint</Application>
  <PresentationFormat>On-screen Show (4:3)</PresentationFormat>
  <Paragraphs>52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Revision 2</vt:lpstr>
      <vt:lpstr>PRODUCTS FOR THE BOP MARKET</vt:lpstr>
      <vt:lpstr>PRODUCTS FOR THE BOP MARKET</vt:lpstr>
      <vt:lpstr>THREE PRODUCTS: INSURANCE, HOUSING FINANCE, &amp; REMITTANCES </vt:lpstr>
      <vt:lpstr>THREE PRODUCTS: INSURANCE, HOUSING FINANCE, &amp; REMITTANCES </vt:lpstr>
      <vt:lpstr>MODELS AND CORPORATE CHOICES</vt:lpstr>
      <vt:lpstr>MODELS AND CORPORATE CHOICES</vt:lpstr>
      <vt:lpstr>MODELS AND CORPORATE CHOICES</vt:lpstr>
      <vt:lpstr>MODELS AND CORPORATE CHOICES</vt:lpstr>
      <vt:lpstr>MODELS AND CORPORATE CHOICES</vt:lpstr>
      <vt:lpstr>COMMERCIAL BANKS AS MICROLENDERS</vt:lpstr>
      <vt:lpstr>COMMERCIAL BANKS AS MICROLENDERS</vt:lpstr>
      <vt:lpstr>COMMERCIAL BANKS AS MICROLENDERS</vt:lpstr>
      <vt:lpstr>COMMERCIAL BANKS AS MICROLENDERS</vt:lpstr>
      <vt:lpstr>COMMERCIAL BANKS AS MICROLENDERS</vt:lpstr>
      <vt:lpstr>COMMERCIAL BANKS AS MICROLENDERS</vt:lpstr>
      <vt:lpstr>PARTNERS AT THE LAST MILE: RETAILERS, BANKING AGENTS, AND INSURANCE COMPANIES</vt:lpstr>
      <vt:lpstr>MODELS OF FINANCING INCLUSIVE FINANCE</vt:lpstr>
      <vt:lpstr>BUILDING THE INFRASTRUCTURE FOR INCLUSIVE FINANCE:THE ENABLING ENVIRONMENT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Ammar</dc:creator>
  <cp:lastModifiedBy>NTS</cp:lastModifiedBy>
  <cp:revision>16</cp:revision>
  <dcterms:created xsi:type="dcterms:W3CDTF">2014-07-22T06:51:36Z</dcterms:created>
  <dcterms:modified xsi:type="dcterms:W3CDTF">2014-07-22T12:16:17Z</dcterms:modified>
</cp:coreProperties>
</file>