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57" r:id="rId19"/>
    <p:sldId id="259" r:id="rId20"/>
    <p:sldId id="260" r:id="rId21"/>
    <p:sldId id="261"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9731698-9D13-4172-8763-669DD7C72932}"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2618B-1510-4F0C-9E18-379DB41D8FA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731698-9D13-4172-8763-669DD7C72932}"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2618B-1510-4F0C-9E18-379DB41D8FA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731698-9D13-4172-8763-669DD7C72932}"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2618B-1510-4F0C-9E18-379DB41D8FA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731698-9D13-4172-8763-669DD7C72932}" type="datetimeFigureOut">
              <a:rPr lang="en-US" smtClean="0"/>
              <a:pPr/>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32618B-1510-4F0C-9E18-379DB41D8FA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731698-9D13-4172-8763-669DD7C72932}" type="datetimeFigureOut">
              <a:rPr lang="en-US" smtClean="0"/>
              <a:pPr/>
              <a:t>7/22/2014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32618B-1510-4F0C-9E18-379DB41D8FA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731698-9D13-4172-8763-669DD7C72932}" type="datetimeFigureOut">
              <a:rPr lang="en-US" smtClean="0"/>
              <a:pPr/>
              <a:t>7/22/2014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32618B-1510-4F0C-9E18-379DB41D8FA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731698-9D13-4172-8763-669DD7C72932}" type="datetimeFigureOut">
              <a:rPr lang="en-US" smtClean="0"/>
              <a:pPr/>
              <a:t>7/22/2014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32618B-1510-4F0C-9E18-379DB41D8FA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731698-9D13-4172-8763-669DD7C72932}" type="datetimeFigureOut">
              <a:rPr lang="en-US" smtClean="0"/>
              <a:pPr/>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32618B-1510-4F0C-9E18-379DB41D8FA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731698-9D13-4172-8763-669DD7C72932}" type="datetimeFigureOut">
              <a:rPr lang="en-US" smtClean="0"/>
              <a:pPr/>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32618B-1510-4F0C-9E18-379DB41D8FA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731698-9D13-4172-8763-669DD7C72932}"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2618B-1510-4F0C-9E18-379DB41D8FA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731698-9D13-4172-8763-669DD7C72932}"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2618B-1510-4F0C-9E18-379DB41D8FA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731698-9D13-4172-8763-669DD7C72932}" type="datetimeFigureOut">
              <a:rPr lang="en-US" smtClean="0"/>
              <a:pPr/>
              <a:t>7/22/2014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32618B-1510-4F0C-9E18-379DB41D8FA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Revision 1</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Investment Banking Services</a:t>
            </a:r>
            <a:endParaRPr lang="en-US" b="1" dirty="0"/>
          </a:p>
        </p:txBody>
      </p:sp>
      <p:sp>
        <p:nvSpPr>
          <p:cNvPr id="3" name="Content Placeholder 2"/>
          <p:cNvSpPr>
            <a:spLocks noGrp="1"/>
          </p:cNvSpPr>
          <p:nvPr>
            <p:ph idx="1"/>
          </p:nvPr>
        </p:nvSpPr>
        <p:spPr/>
        <p:txBody>
          <a:bodyPr>
            <a:normAutofit/>
          </a:bodyPr>
          <a:lstStyle/>
          <a:p>
            <a:r>
              <a:rPr lang="en-US" dirty="0" smtClean="0"/>
              <a:t>This Lecture takes us on a quick tour of the players. Investment </a:t>
            </a:r>
            <a:r>
              <a:rPr lang="en-US" dirty="0"/>
              <a:t>bankers deepen the market not only by placing securities but </a:t>
            </a:r>
            <a:r>
              <a:rPr lang="en-US" dirty="0" smtClean="0"/>
              <a:t>also by </a:t>
            </a:r>
            <a:r>
              <a:rPr lang="en-US" dirty="0"/>
              <a:t>helping investors and MFIs understand each other. If they are to </a:t>
            </a:r>
            <a:r>
              <a:rPr lang="en-US" dirty="0" smtClean="0"/>
              <a:t>reach investors</a:t>
            </a:r>
            <a:r>
              <a:rPr lang="en-US" dirty="0"/>
              <a:t>, MFIs need the expertise provided by advisors, as well as the </a:t>
            </a:r>
            <a:r>
              <a:rPr lang="en-US" dirty="0" smtClean="0"/>
              <a:t>legitimacy that </a:t>
            </a:r>
            <a:r>
              <a:rPr lang="en-US" dirty="0"/>
              <a:t>partnering with mainstream players provides.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Investment Banking Services</a:t>
            </a:r>
            <a:endParaRPr lang="en-US" b="1" dirty="0"/>
          </a:p>
        </p:txBody>
      </p:sp>
      <p:sp>
        <p:nvSpPr>
          <p:cNvPr id="3" name="Content Placeholder 2"/>
          <p:cNvSpPr>
            <a:spLocks noGrp="1"/>
          </p:cNvSpPr>
          <p:nvPr>
            <p:ph idx="1"/>
          </p:nvPr>
        </p:nvSpPr>
        <p:spPr/>
        <p:txBody>
          <a:bodyPr>
            <a:normAutofit/>
          </a:bodyPr>
          <a:lstStyle/>
          <a:p>
            <a:r>
              <a:rPr lang="en-US" dirty="0" smtClean="0"/>
              <a:t>As for the advisors, </a:t>
            </a:r>
            <a:r>
              <a:rPr lang="en-US" i="1" dirty="0" smtClean="0"/>
              <a:t>Investment Dealers Digest puts it bluntly: “As history shows, any time a new </a:t>
            </a:r>
            <a:r>
              <a:rPr lang="en-US" dirty="0" smtClean="0"/>
              <a:t>asset class emerges, Wall Street stands to profit handsomely from underwriting new securities and selling them to brokerage clients.”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Investment Banking Services</a:t>
            </a:r>
            <a:endParaRPr lang="en-US" b="1" dirty="0"/>
          </a:p>
        </p:txBody>
      </p:sp>
      <p:sp>
        <p:nvSpPr>
          <p:cNvPr id="3" name="Content Placeholder 2"/>
          <p:cNvSpPr>
            <a:spLocks noGrp="1"/>
          </p:cNvSpPr>
          <p:nvPr>
            <p:ph idx="1"/>
          </p:nvPr>
        </p:nvSpPr>
        <p:spPr/>
        <p:txBody>
          <a:bodyPr>
            <a:normAutofit/>
          </a:bodyPr>
          <a:lstStyle/>
          <a:p>
            <a:r>
              <a:rPr lang="en-US" dirty="0"/>
              <a:t>The motivation behind the move into microfinance by investment banks </a:t>
            </a:r>
            <a:r>
              <a:rPr lang="en-US" dirty="0" smtClean="0"/>
              <a:t>is complex</a:t>
            </a:r>
            <a:r>
              <a:rPr lang="en-US" dirty="0"/>
              <a:t>, and not purely profit-driven. </a:t>
            </a:r>
            <a:r>
              <a:rPr lang="en-US" dirty="0" err="1"/>
              <a:t>Asad</a:t>
            </a:r>
            <a:r>
              <a:rPr lang="en-US" dirty="0"/>
              <a:t> </a:t>
            </a:r>
            <a:r>
              <a:rPr lang="en-US" dirty="0" err="1"/>
              <a:t>Mahmood</a:t>
            </a:r>
            <a:r>
              <a:rPr lang="en-US" dirty="0"/>
              <a:t> of Deutsche Bank, </a:t>
            </a:r>
            <a:r>
              <a:rPr lang="en-US" dirty="0" smtClean="0"/>
              <a:t>one of </a:t>
            </a:r>
            <a:r>
              <a:rPr lang="en-US" dirty="0"/>
              <a:t>the bankers who has been at this longest, insists that microfinance would </a:t>
            </a:r>
            <a:r>
              <a:rPr lang="en-US" dirty="0" smtClean="0"/>
              <a:t>not receive </a:t>
            </a:r>
            <a:r>
              <a:rPr lang="en-US" dirty="0"/>
              <a:t>such corporate commitment if not for the social mission.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Investment Banking Services</a:t>
            </a:r>
            <a:endParaRPr lang="en-US" b="1" dirty="0"/>
          </a:p>
        </p:txBody>
      </p:sp>
      <p:sp>
        <p:nvSpPr>
          <p:cNvPr id="3" name="Content Placeholder 2"/>
          <p:cNvSpPr>
            <a:spLocks noGrp="1"/>
          </p:cNvSpPr>
          <p:nvPr>
            <p:ph idx="1"/>
          </p:nvPr>
        </p:nvSpPr>
        <p:spPr/>
        <p:txBody>
          <a:bodyPr>
            <a:normAutofit/>
          </a:bodyPr>
          <a:lstStyle/>
          <a:p>
            <a:r>
              <a:rPr lang="en-US" dirty="0" smtClean="0"/>
              <a:t>The scale of the industry is simply too small, he argues, and will remain small compared to other industries for some time. While investment banks expect to make money from the microfinance deals they design, they might make even more putting staff to work in other sectors.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Investment Banking Services</a:t>
            </a:r>
            <a:endParaRPr lang="en-US" b="1" dirty="0"/>
          </a:p>
        </p:txBody>
      </p:sp>
      <p:sp>
        <p:nvSpPr>
          <p:cNvPr id="3" name="Content Placeholder 2"/>
          <p:cNvSpPr>
            <a:spLocks noGrp="1"/>
          </p:cNvSpPr>
          <p:nvPr>
            <p:ph idx="1"/>
          </p:nvPr>
        </p:nvSpPr>
        <p:spPr/>
        <p:txBody>
          <a:bodyPr>
            <a:normAutofit/>
          </a:bodyPr>
          <a:lstStyle/>
          <a:p>
            <a:r>
              <a:rPr lang="en-US" dirty="0"/>
              <a:t>On the other hand, one cannot dismiss the </a:t>
            </a:r>
            <a:r>
              <a:rPr lang="en-US" dirty="0" smtClean="0"/>
              <a:t>commitments to </a:t>
            </a:r>
            <a:r>
              <a:rPr lang="en-US" dirty="0"/>
              <a:t>microfinance as mere image-building or </a:t>
            </a:r>
            <a:r>
              <a:rPr lang="en-US" dirty="0" smtClean="0"/>
              <a:t>conscience-calming. Investment </a:t>
            </a:r>
            <a:r>
              <a:rPr lang="en-US" dirty="0"/>
              <a:t>banks are attracted for reasons that include penetrating </a:t>
            </a:r>
            <a:r>
              <a:rPr lang="en-US" dirty="0" smtClean="0"/>
              <a:t>emerging and </a:t>
            </a:r>
            <a:r>
              <a:rPr lang="en-US" dirty="0"/>
              <a:t>frontier markets, the attraction of working at a cutting edge of finance, and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Investment Banking Services</a:t>
            </a:r>
            <a:endParaRPr lang="en-US" b="1" dirty="0"/>
          </a:p>
        </p:txBody>
      </p:sp>
      <p:sp>
        <p:nvSpPr>
          <p:cNvPr id="3" name="Content Placeholder 2"/>
          <p:cNvSpPr>
            <a:spLocks noGrp="1"/>
          </p:cNvSpPr>
          <p:nvPr>
            <p:ph idx="1"/>
          </p:nvPr>
        </p:nvSpPr>
        <p:spPr/>
        <p:txBody>
          <a:bodyPr>
            <a:normAutofit lnSpcReduction="10000"/>
          </a:bodyPr>
          <a:lstStyle/>
          <a:p>
            <a:r>
              <a:rPr lang="en-US" dirty="0"/>
              <a:t>On the other hand, one cannot dismiss the </a:t>
            </a:r>
            <a:r>
              <a:rPr lang="en-US" dirty="0" smtClean="0"/>
              <a:t>commitments to </a:t>
            </a:r>
            <a:r>
              <a:rPr lang="en-US" dirty="0"/>
              <a:t>microfinance as mere image-building or </a:t>
            </a:r>
            <a:r>
              <a:rPr lang="en-US" dirty="0" smtClean="0"/>
              <a:t>conscience-calming. Investment </a:t>
            </a:r>
            <a:r>
              <a:rPr lang="en-US" dirty="0"/>
              <a:t>banks are attracted for reasons that include penetrating </a:t>
            </a:r>
            <a:r>
              <a:rPr lang="en-US" dirty="0" smtClean="0"/>
              <a:t>emerging and </a:t>
            </a:r>
            <a:r>
              <a:rPr lang="en-US" dirty="0"/>
              <a:t>frontier markets, the attraction of working at a cutting edge of finance, </a:t>
            </a:r>
            <a:r>
              <a:rPr lang="en-US" dirty="0" smtClean="0"/>
              <a:t>and </a:t>
            </a:r>
            <a:r>
              <a:rPr lang="en-US" dirty="0"/>
              <a:t>tapping into the growing social investment movement. Following the </a:t>
            </a:r>
            <a:r>
              <a:rPr lang="en-US" dirty="0" smtClean="0"/>
              <a:t>U.S. financial </a:t>
            </a:r>
            <a:r>
              <a:rPr lang="en-US" dirty="0"/>
              <a:t>crisis, we can add making countercyclical investments to the list.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Investment Banking Services</a:t>
            </a:r>
            <a:endParaRPr lang="en-US" b="1" dirty="0"/>
          </a:p>
        </p:txBody>
      </p:sp>
      <p:sp>
        <p:nvSpPr>
          <p:cNvPr id="3" name="Content Placeholder 2"/>
          <p:cNvSpPr>
            <a:spLocks noGrp="1"/>
          </p:cNvSpPr>
          <p:nvPr>
            <p:ph idx="1"/>
          </p:nvPr>
        </p:nvSpPr>
        <p:spPr/>
        <p:txBody>
          <a:bodyPr>
            <a:normAutofit/>
          </a:bodyPr>
          <a:lstStyle/>
          <a:p>
            <a:r>
              <a:rPr lang="en-US" dirty="0"/>
              <a:t>Perhaps one of the strongest motivations includes building a </a:t>
            </a:r>
            <a:r>
              <a:rPr lang="en-US" dirty="0" smtClean="0"/>
              <a:t>motivated workforce</a:t>
            </a:r>
            <a:r>
              <a:rPr lang="en-US" dirty="0"/>
              <a:t>. Many of the investment banking staff working on </a:t>
            </a:r>
            <a:r>
              <a:rPr lang="en-US" dirty="0" smtClean="0"/>
              <a:t>microfinance love </a:t>
            </a:r>
            <a:r>
              <a:rPr lang="en-US" dirty="0"/>
              <a:t>what they are doing. They go to interesting places, solve challenging </a:t>
            </a:r>
            <a:r>
              <a:rPr lang="en-US" dirty="0" smtClean="0"/>
              <a:t>problems, and </a:t>
            </a:r>
            <a:r>
              <a:rPr lang="en-US" dirty="0"/>
              <a:t>make a difference to people in need.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Investment Banking Services</a:t>
            </a:r>
            <a:endParaRPr lang="en-US" b="1" dirty="0"/>
          </a:p>
        </p:txBody>
      </p:sp>
      <p:sp>
        <p:nvSpPr>
          <p:cNvPr id="3" name="Content Placeholder 2"/>
          <p:cNvSpPr>
            <a:spLocks noGrp="1"/>
          </p:cNvSpPr>
          <p:nvPr>
            <p:ph idx="1"/>
          </p:nvPr>
        </p:nvSpPr>
        <p:spPr/>
        <p:txBody>
          <a:bodyPr>
            <a:normAutofit/>
          </a:bodyPr>
          <a:lstStyle/>
          <a:p>
            <a:r>
              <a:rPr lang="en-US" dirty="0" smtClean="0"/>
              <a:t>Individuals like </a:t>
            </a:r>
            <a:r>
              <a:rPr lang="en-US" dirty="0" err="1" smtClean="0"/>
              <a:t>Mahmood</a:t>
            </a:r>
            <a:r>
              <a:rPr lang="en-US" dirty="0" smtClean="0"/>
              <a:t> follow personal passions and act as internal entrepreneurs to build corporate commitment. Insightful top leaders respond because they understand how a microfinance practice could enhance their company’s ability to attract and retain proud, motivated employees.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Microfinance Investment Vehicles</a:t>
            </a:r>
            <a:endParaRPr lang="en-US" b="1" dirty="0"/>
          </a:p>
        </p:txBody>
      </p:sp>
      <p:sp>
        <p:nvSpPr>
          <p:cNvPr id="3" name="Content Placeholder 2"/>
          <p:cNvSpPr>
            <a:spLocks noGrp="1"/>
          </p:cNvSpPr>
          <p:nvPr>
            <p:ph idx="1"/>
          </p:nvPr>
        </p:nvSpPr>
        <p:spPr/>
        <p:txBody>
          <a:bodyPr>
            <a:normAutofit fontScale="85000" lnSpcReduction="10000"/>
          </a:bodyPr>
          <a:lstStyle/>
          <a:p>
            <a:r>
              <a:rPr lang="en-US" dirty="0" smtClean="0"/>
              <a:t>The </a:t>
            </a:r>
            <a:r>
              <a:rPr lang="en-US" dirty="0"/>
              <a:t>vast majority of international investment in microfinance takes </a:t>
            </a:r>
            <a:r>
              <a:rPr lang="en-US" dirty="0" smtClean="0"/>
              <a:t>place through </a:t>
            </a:r>
            <a:r>
              <a:rPr lang="en-US" dirty="0"/>
              <a:t>microfinance investment vehicles (MIVs): debt and/or equity </a:t>
            </a:r>
            <a:r>
              <a:rPr lang="en-US" dirty="0" smtClean="0"/>
              <a:t>funds that </a:t>
            </a:r>
            <a:r>
              <a:rPr lang="en-US" dirty="0"/>
              <a:t>specialize in microfinance and sometimes other forms of social investing.</a:t>
            </a:r>
          </a:p>
          <a:p>
            <a:r>
              <a:rPr lang="en-US" dirty="0"/>
              <a:t>At the end of 2007 there were 91 MIVs with $5.4 billion under </a:t>
            </a:r>
            <a:r>
              <a:rPr lang="en-US" dirty="0" smtClean="0"/>
              <a:t>management. The </a:t>
            </a:r>
            <a:r>
              <a:rPr lang="en-US" dirty="0"/>
              <a:t>growth of these MIVs are a significant part of the larger phenomenon </a:t>
            </a:r>
            <a:r>
              <a:rPr lang="en-US" dirty="0" smtClean="0"/>
              <a:t>of “impact </a:t>
            </a:r>
            <a:r>
              <a:rPr lang="en-US" dirty="0"/>
              <a:t>investing,” which encompasses renewable energy, community </a:t>
            </a:r>
            <a:r>
              <a:rPr lang="en-US" dirty="0" smtClean="0"/>
              <a:t>development, and </a:t>
            </a:r>
            <a:r>
              <a:rPr lang="en-US" dirty="0"/>
              <a:t>other investible activities with social or environmental benefits</a:t>
            </a:r>
            <a:r>
              <a:rPr lang="en-US" dirty="0" smtClean="0"/>
              <a: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Microfinance Investment Vehicles</a:t>
            </a:r>
            <a:endParaRPr lang="en-US" b="1" dirty="0"/>
          </a:p>
        </p:txBody>
      </p:sp>
      <p:sp>
        <p:nvSpPr>
          <p:cNvPr id="3" name="Content Placeholder 2"/>
          <p:cNvSpPr>
            <a:spLocks noGrp="1"/>
          </p:cNvSpPr>
          <p:nvPr>
            <p:ph idx="1"/>
          </p:nvPr>
        </p:nvSpPr>
        <p:spPr/>
        <p:txBody>
          <a:bodyPr>
            <a:normAutofit/>
          </a:bodyPr>
          <a:lstStyle/>
          <a:p>
            <a:r>
              <a:rPr lang="en-US" dirty="0" smtClean="0"/>
              <a:t>Microfinance investing has developed somewhat independently of other forms of impact investing, but linkages are increasing.</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Microfinance Investment Vehicles</a:t>
            </a:r>
            <a:endParaRPr lang="en-US" b="1" dirty="0"/>
          </a:p>
        </p:txBody>
      </p:sp>
      <p:sp>
        <p:nvSpPr>
          <p:cNvPr id="3" name="Content Placeholder 2"/>
          <p:cNvSpPr>
            <a:spLocks noGrp="1"/>
          </p:cNvSpPr>
          <p:nvPr>
            <p:ph idx="1"/>
          </p:nvPr>
        </p:nvSpPr>
        <p:spPr/>
        <p:txBody>
          <a:bodyPr>
            <a:normAutofit/>
          </a:bodyPr>
          <a:lstStyle/>
          <a:p>
            <a:r>
              <a:rPr lang="en-US" dirty="0"/>
              <a:t>MIVs have been traditionally structured as debt funds in order to </a:t>
            </a:r>
            <a:r>
              <a:rPr lang="en-US" dirty="0" smtClean="0"/>
              <a:t>attract investors </a:t>
            </a:r>
            <a:r>
              <a:rPr lang="en-US" dirty="0"/>
              <a:t>not prepared for emerging and frontier markets that fall below </a:t>
            </a:r>
            <a:r>
              <a:rPr lang="en-US" dirty="0" smtClean="0"/>
              <a:t>an investment-grade </a:t>
            </a:r>
            <a:r>
              <a:rPr lang="en-US" dirty="0"/>
              <a:t>rating. During the heyday of collateralized debt </a:t>
            </a:r>
            <a:r>
              <a:rPr lang="en-US" dirty="0" smtClean="0"/>
              <a:t>obligations, debt </a:t>
            </a:r>
            <a:r>
              <a:rPr lang="en-US" dirty="0"/>
              <a:t>products were structured in tranches to meet the different risk </a:t>
            </a:r>
            <a:r>
              <a:rPr lang="en-US" dirty="0" smtClean="0"/>
              <a:t>appetites of </a:t>
            </a:r>
            <a:r>
              <a:rPr lang="en-US" dirty="0"/>
              <a:t>investors.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Microfinance Investment Vehicles</a:t>
            </a:r>
            <a:endParaRPr lang="en-US" b="1" dirty="0"/>
          </a:p>
        </p:txBody>
      </p:sp>
      <p:sp>
        <p:nvSpPr>
          <p:cNvPr id="3" name="Content Placeholder 2"/>
          <p:cNvSpPr>
            <a:spLocks noGrp="1"/>
          </p:cNvSpPr>
          <p:nvPr>
            <p:ph idx="1"/>
          </p:nvPr>
        </p:nvSpPr>
        <p:spPr/>
        <p:txBody>
          <a:bodyPr>
            <a:normAutofit/>
          </a:bodyPr>
          <a:lstStyle/>
          <a:p>
            <a:r>
              <a:rPr lang="en-US" dirty="0" smtClean="0"/>
              <a:t>The structured finance vehicles created by </a:t>
            </a:r>
            <a:r>
              <a:rPr lang="en-US" dirty="0" err="1" smtClean="0"/>
              <a:t>BlueOrchard</a:t>
            </a:r>
            <a:r>
              <a:rPr lang="en-US" dirty="0" smtClean="0"/>
              <a:t> (BOLD I and BOLD II) and Developing World Markets (Microfinance Securities </a:t>
            </a:r>
            <a:r>
              <a:rPr lang="en-US" dirty="0"/>
              <a:t>XXEB) raised $270 million, and are just some of the better known of the </a:t>
            </a:r>
            <a:r>
              <a:rPr lang="en-US" dirty="0" smtClean="0"/>
              <a:t>transactions carried </a:t>
            </a:r>
            <a:r>
              <a:rPr lang="en-US" dirty="0"/>
              <a:t>out in the past few years.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Microfinance Investment Vehicles</a:t>
            </a:r>
            <a:endParaRPr lang="en-US" b="1" dirty="0"/>
          </a:p>
        </p:txBody>
      </p:sp>
      <p:sp>
        <p:nvSpPr>
          <p:cNvPr id="3" name="Content Placeholder 2"/>
          <p:cNvSpPr>
            <a:spLocks noGrp="1"/>
          </p:cNvSpPr>
          <p:nvPr>
            <p:ph idx="1"/>
          </p:nvPr>
        </p:nvSpPr>
        <p:spPr/>
        <p:txBody>
          <a:bodyPr>
            <a:normAutofit fontScale="92500" lnSpcReduction="10000"/>
          </a:bodyPr>
          <a:lstStyle/>
          <a:p>
            <a:r>
              <a:rPr lang="en-US" dirty="0"/>
              <a:t>Prospective investors in microfinance seeking to invest through an </a:t>
            </a:r>
            <a:r>
              <a:rPr lang="en-US" dirty="0" smtClean="0"/>
              <a:t>MIV might </a:t>
            </a:r>
            <a:r>
              <a:rPr lang="en-US" dirty="0"/>
              <a:t>begin by reviewing information on MIVs available through the </a:t>
            </a:r>
            <a:r>
              <a:rPr lang="en-US" dirty="0" smtClean="0"/>
              <a:t>MIX. They </a:t>
            </a:r>
            <a:r>
              <a:rPr lang="en-US" dirty="0"/>
              <a:t>would also want to contact one of two associations: the International </a:t>
            </a:r>
            <a:r>
              <a:rPr lang="en-US" dirty="0" smtClean="0"/>
              <a:t>Association of </a:t>
            </a:r>
            <a:r>
              <a:rPr lang="en-US" dirty="0"/>
              <a:t>Investors in Microfinance (IAMFI) or the Council of </a:t>
            </a:r>
            <a:r>
              <a:rPr lang="en-US" dirty="0" smtClean="0"/>
              <a:t>Microfinance Equity </a:t>
            </a:r>
            <a:r>
              <a:rPr lang="en-US" dirty="0"/>
              <a:t>Funds (CMEF). IAMFI, launched in 2007, addresses </a:t>
            </a:r>
            <a:r>
              <a:rPr lang="en-US" dirty="0" smtClean="0"/>
              <a:t>institutional investors </a:t>
            </a:r>
            <a:r>
              <a:rPr lang="en-US" dirty="0"/>
              <a:t>who put money into MIVs and typically act as limited partners</a:t>
            </a:r>
            <a:r>
              <a:rPr lang="en-US" dirty="0" smtClean="0"/>
              <a:t>.</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Microfinance Investment Vehicles</a:t>
            </a:r>
            <a:endParaRPr lang="en-US" b="1" dirty="0"/>
          </a:p>
        </p:txBody>
      </p:sp>
      <p:sp>
        <p:nvSpPr>
          <p:cNvPr id="3" name="Content Placeholder 2"/>
          <p:cNvSpPr>
            <a:spLocks noGrp="1"/>
          </p:cNvSpPr>
          <p:nvPr>
            <p:ph idx="1"/>
          </p:nvPr>
        </p:nvSpPr>
        <p:spPr/>
        <p:txBody>
          <a:bodyPr>
            <a:normAutofit/>
          </a:bodyPr>
          <a:lstStyle/>
          <a:p>
            <a:r>
              <a:rPr lang="en-US" dirty="0" smtClean="0"/>
              <a:t>CMEF is composed of MIVs that make equity investments in microfinance, typically acting as general partners. Both associations are devoted to building the practice of microfinance investment.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Microfinance Investment Vehicles</a:t>
            </a:r>
            <a:endParaRPr lang="en-US" b="1" dirty="0"/>
          </a:p>
        </p:txBody>
      </p:sp>
      <p:sp>
        <p:nvSpPr>
          <p:cNvPr id="3" name="Content Placeholder 2"/>
          <p:cNvSpPr>
            <a:spLocks noGrp="1"/>
          </p:cNvSpPr>
          <p:nvPr>
            <p:ph idx="1"/>
          </p:nvPr>
        </p:nvSpPr>
        <p:spPr/>
        <p:txBody>
          <a:bodyPr>
            <a:normAutofit/>
          </a:bodyPr>
          <a:lstStyle/>
          <a:p>
            <a:r>
              <a:rPr lang="en-US" dirty="0" smtClean="0"/>
              <a:t>CMEF, for example, has pursued projects related to valuation, codes of ethics, compensation standards, industry risks, and MFI governance. Through projects such as these a consensus on best practices for investing in microfinance is gradually built.</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Microfinance Investment Vehicles</a:t>
            </a:r>
            <a:endParaRPr lang="en-US" b="1" dirty="0"/>
          </a:p>
        </p:txBody>
      </p:sp>
      <p:sp>
        <p:nvSpPr>
          <p:cNvPr id="3" name="Content Placeholder 2"/>
          <p:cNvSpPr>
            <a:spLocks noGrp="1"/>
          </p:cNvSpPr>
          <p:nvPr>
            <p:ph idx="1"/>
          </p:nvPr>
        </p:nvSpPr>
        <p:spPr/>
        <p:txBody>
          <a:bodyPr>
            <a:normAutofit/>
          </a:bodyPr>
          <a:lstStyle/>
          <a:p>
            <a:r>
              <a:rPr lang="en-US" b="1" dirty="0" err="1"/>
              <a:t>Kiva</a:t>
            </a:r>
            <a:r>
              <a:rPr lang="en-US" b="1" dirty="0"/>
              <a:t> and </a:t>
            </a:r>
            <a:r>
              <a:rPr lang="en-US" b="1" dirty="0" err="1" smtClean="0"/>
              <a:t>MicroPlace</a:t>
            </a:r>
            <a:endParaRPr lang="en-US" b="1" dirty="0" smtClean="0"/>
          </a:p>
          <a:p>
            <a:r>
              <a:rPr lang="en-US" b="1" dirty="0" smtClean="0"/>
              <a:t>Ratings</a:t>
            </a:r>
          </a:p>
          <a:p>
            <a:r>
              <a:rPr lang="en-US" b="1" dirty="0"/>
              <a:t>Where’s the Data? The </a:t>
            </a:r>
            <a:r>
              <a:rPr lang="en-US" b="1" dirty="0" smtClean="0"/>
              <a:t>Microfinance Information </a:t>
            </a:r>
            <a:r>
              <a:rPr lang="en-US" b="1" dirty="0"/>
              <a:t>Exchange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a:t>
            </a:r>
            <a:endParaRPr lang="en-US" dirty="0"/>
          </a:p>
        </p:txBody>
      </p:sp>
      <p:sp>
        <p:nvSpPr>
          <p:cNvPr id="3" name="Content Placeholder 2"/>
          <p:cNvSpPr>
            <a:spLocks noGrp="1"/>
          </p:cNvSpPr>
          <p:nvPr>
            <p:ph idx="1"/>
          </p:nvPr>
        </p:nvSpPr>
        <p:spPr/>
        <p:txBody>
          <a:bodyPr/>
          <a:lstStyle/>
          <a:p>
            <a:r>
              <a:rPr lang="en-US" b="1" dirty="0"/>
              <a:t>UNDERSTANDING </a:t>
            </a:r>
            <a:r>
              <a:rPr lang="en-US" b="1" dirty="0" smtClean="0"/>
              <a:t>CLIENTS, THE </a:t>
            </a:r>
            <a:r>
              <a:rPr lang="en-US" b="1" dirty="0"/>
              <a:t>MARKET, AND </a:t>
            </a:r>
            <a:r>
              <a:rPr lang="en-US" b="1" dirty="0" smtClean="0"/>
              <a:t>THE OPPORTUNITIES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BOP MARKET UP CLOSE (AND PERSONAL)</a:t>
            </a:r>
          </a:p>
        </p:txBody>
      </p:sp>
      <p:sp>
        <p:nvSpPr>
          <p:cNvPr id="3" name="Content Placeholder 2"/>
          <p:cNvSpPr>
            <a:spLocks noGrp="1"/>
          </p:cNvSpPr>
          <p:nvPr>
            <p:ph idx="1"/>
          </p:nvPr>
        </p:nvSpPr>
        <p:spPr/>
        <p:txBody>
          <a:bodyPr/>
          <a:lstStyle/>
          <a:p>
            <a:r>
              <a:rPr lang="en-US" b="1" dirty="0" smtClean="0"/>
              <a:t>The </a:t>
            </a:r>
            <a:r>
              <a:rPr lang="en-US" b="1" dirty="0"/>
              <a:t>$5 Trillion Invisible </a:t>
            </a:r>
            <a:r>
              <a:rPr lang="en-US" b="1" dirty="0" smtClean="0"/>
              <a:t>Market</a:t>
            </a:r>
          </a:p>
          <a:p>
            <a:r>
              <a:rPr lang="en-US" b="1" dirty="0"/>
              <a:t>Profiles of the Working Poor</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WHO SERVES THE</a:t>
            </a:r>
            <a:br>
              <a:rPr lang="en-US" b="1" dirty="0"/>
            </a:br>
            <a:r>
              <a:rPr lang="en-US" b="1" dirty="0"/>
              <a:t>BOP MARKET—AND</a:t>
            </a:r>
            <a:br>
              <a:rPr lang="en-US" b="1" dirty="0"/>
            </a:br>
            <a:r>
              <a:rPr lang="en-US" b="1" dirty="0"/>
              <a:t>WHO DOESN’T?</a:t>
            </a:r>
            <a:endParaRPr lang="en-US" dirty="0"/>
          </a:p>
        </p:txBody>
      </p:sp>
      <p:sp>
        <p:nvSpPr>
          <p:cNvPr id="3" name="Content Placeholder 2"/>
          <p:cNvSpPr>
            <a:spLocks noGrp="1"/>
          </p:cNvSpPr>
          <p:nvPr>
            <p:ph idx="1"/>
          </p:nvPr>
        </p:nvSpPr>
        <p:spPr/>
        <p:txBody>
          <a:bodyPr/>
          <a:lstStyle/>
          <a:p>
            <a:r>
              <a:rPr lang="en-US" b="1" dirty="0"/>
              <a:t>Major Corporations: Shampoo </a:t>
            </a:r>
            <a:r>
              <a:rPr lang="en-US" b="1" dirty="0" smtClean="0"/>
              <a:t>and Cell Phones</a:t>
            </a:r>
          </a:p>
          <a:p>
            <a:r>
              <a:rPr lang="en-US" b="1" dirty="0"/>
              <a:t>Informal Finance Providers: Moneylenders </a:t>
            </a:r>
            <a:r>
              <a:rPr lang="en-US" b="1" dirty="0" smtClean="0"/>
              <a:t>and Merry-Go-Rounds</a:t>
            </a:r>
          </a:p>
          <a:p>
            <a:r>
              <a:rPr lang="en-US" b="1" dirty="0"/>
              <a:t>Formal Providers: Banks, Microfinance </a:t>
            </a:r>
            <a:r>
              <a:rPr lang="en-US" b="1" dirty="0" smtClean="0"/>
              <a:t>Institutions, and </a:t>
            </a:r>
            <a:r>
              <a:rPr lang="en-US" b="1" dirty="0"/>
              <a:t>Consumer Lenders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FOUR </a:t>
            </a:r>
            <a:r>
              <a:rPr lang="en-US" b="1" dirty="0" smtClean="0"/>
              <a:t>CRITICAL CHALLENGES </a:t>
            </a:r>
            <a:r>
              <a:rPr lang="en-US" b="1" dirty="0"/>
              <a:t>IN THE</a:t>
            </a:r>
            <a:br>
              <a:rPr lang="en-US" b="1" dirty="0"/>
            </a:br>
            <a:r>
              <a:rPr lang="en-US" b="1" dirty="0"/>
              <a:t>BOP </a:t>
            </a:r>
            <a:r>
              <a:rPr lang="en-US" b="1" dirty="0" smtClean="0"/>
              <a:t>MARKET </a:t>
            </a:r>
            <a:endParaRPr lang="en-US" dirty="0"/>
          </a:p>
        </p:txBody>
      </p:sp>
      <p:sp>
        <p:nvSpPr>
          <p:cNvPr id="3" name="Content Placeholder 2"/>
          <p:cNvSpPr>
            <a:spLocks noGrp="1"/>
          </p:cNvSpPr>
          <p:nvPr>
            <p:ph idx="1"/>
          </p:nvPr>
        </p:nvSpPr>
        <p:spPr/>
        <p:txBody>
          <a:bodyPr/>
          <a:lstStyle/>
          <a:p>
            <a:r>
              <a:rPr lang="en-US" b="1" dirty="0"/>
              <a:t>1. Understanding the clients</a:t>
            </a:r>
            <a:r>
              <a:rPr lang="en-US" b="1" dirty="0" smtClean="0"/>
              <a:t>.</a:t>
            </a:r>
          </a:p>
          <a:p>
            <a:r>
              <a:rPr lang="en-US" b="1" dirty="0"/>
              <a:t>2. Reducing costs</a:t>
            </a:r>
            <a:r>
              <a:rPr lang="en-US" b="1" dirty="0" smtClean="0"/>
              <a:t>.</a:t>
            </a:r>
          </a:p>
          <a:p>
            <a:r>
              <a:rPr lang="en-US" b="1" dirty="0"/>
              <a:t>3. Informality and risk management</a:t>
            </a:r>
            <a:r>
              <a:rPr lang="en-US" b="1" dirty="0" smtClean="0"/>
              <a:t>.</a:t>
            </a:r>
          </a:p>
          <a:p>
            <a:r>
              <a:rPr lang="en-US" b="1" dirty="0"/>
              <a:t>4. Building the industry.</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TotalTime>
  <Words>902</Words>
  <Application>Microsoft Office PowerPoint</Application>
  <PresentationFormat>On-screen Show (4:3)</PresentationFormat>
  <Paragraphs>50</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Revision 1</vt:lpstr>
      <vt:lpstr>Investment Banking Services</vt:lpstr>
      <vt:lpstr>Investment Banking Services</vt:lpstr>
      <vt:lpstr>Investment Banking Services</vt:lpstr>
      <vt:lpstr>Investment Banking Services</vt:lpstr>
      <vt:lpstr>Investment Banking Services</vt:lpstr>
      <vt:lpstr>Investment Banking Services</vt:lpstr>
      <vt:lpstr>Investment Banking Services</vt:lpstr>
      <vt:lpstr>Investment Banking Services</vt:lpstr>
      <vt:lpstr>Microfinance Investment Vehicles</vt:lpstr>
      <vt:lpstr>Microfinance Investment Vehicles</vt:lpstr>
      <vt:lpstr>Microfinance Investment Vehicles</vt:lpstr>
      <vt:lpstr>Microfinance Investment Vehicles</vt:lpstr>
      <vt:lpstr>Microfinance Investment Vehicles</vt:lpstr>
      <vt:lpstr>Microfinance Investment Vehicles</vt:lpstr>
      <vt:lpstr>Microfinance Investment Vehicles</vt:lpstr>
      <vt:lpstr>Microfinance Investment Vehicles</vt:lpstr>
      <vt:lpstr>Revision</vt:lpstr>
      <vt:lpstr>THE BOP MARKET UP CLOSE (AND PERSONAL)</vt:lpstr>
      <vt:lpstr>WHO SERVES THE BOP MARKET—AND WHO DOESN’T?</vt:lpstr>
      <vt:lpstr>FOUR CRITICAL CHALLENGES IN THE BOP MARKET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 1</dc:title>
  <dc:creator>Ammar</dc:creator>
  <cp:lastModifiedBy>NTS</cp:lastModifiedBy>
  <cp:revision>6</cp:revision>
  <dcterms:created xsi:type="dcterms:W3CDTF">2014-07-22T06:36:22Z</dcterms:created>
  <dcterms:modified xsi:type="dcterms:W3CDTF">2014-07-22T11:08:20Z</dcterms:modified>
</cp:coreProperties>
</file>