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94"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8C93B8A-7F4D-4197-950B-F65E3EDA8DC2}"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1C8DD-19CA-4375-B4E9-E2C1DB97AD01}"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C93B8A-7F4D-4197-950B-F65E3EDA8DC2}"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1C8DD-19CA-4375-B4E9-E2C1DB97AD0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C93B8A-7F4D-4197-950B-F65E3EDA8DC2}"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1C8DD-19CA-4375-B4E9-E2C1DB97AD01}"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8C93B8A-7F4D-4197-950B-F65E3EDA8DC2}" type="datetimeFigureOut">
              <a:rPr lang="en-US" smtClean="0"/>
              <a:pPr/>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F1C8DD-19CA-4375-B4E9-E2C1DB97AD0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8C93B8A-7F4D-4197-950B-F65E3EDA8DC2}" type="datetimeFigureOut">
              <a:rPr lang="en-US" smtClean="0"/>
              <a:pPr/>
              <a:t>7/22/2014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F1C8DD-19CA-4375-B4E9-E2C1DB97AD0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8C93B8A-7F4D-4197-950B-F65E3EDA8DC2}" type="datetimeFigureOut">
              <a:rPr lang="en-US" smtClean="0"/>
              <a:pPr/>
              <a:t>7/22/2014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F1C8DD-19CA-4375-B4E9-E2C1DB97AD0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C93B8A-7F4D-4197-950B-F65E3EDA8DC2}" type="datetimeFigureOut">
              <a:rPr lang="en-US" smtClean="0"/>
              <a:pPr/>
              <a:t>7/22/2014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F1C8DD-19CA-4375-B4E9-E2C1DB97AD0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C93B8A-7F4D-4197-950B-F65E3EDA8DC2}" type="datetimeFigureOut">
              <a:rPr lang="en-US" smtClean="0"/>
              <a:pPr/>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F1C8DD-19CA-4375-B4E9-E2C1DB97AD0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8C93B8A-7F4D-4197-950B-F65E3EDA8DC2}" type="datetimeFigureOut">
              <a:rPr lang="en-US" smtClean="0"/>
              <a:pPr/>
              <a:t>7/22/2014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F1C8DD-19CA-4375-B4E9-E2C1DB97AD0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C93B8A-7F4D-4197-950B-F65E3EDA8DC2}"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1C8DD-19CA-4375-B4E9-E2C1DB97AD0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8C93B8A-7F4D-4197-950B-F65E3EDA8DC2}" type="datetimeFigureOut">
              <a:rPr lang="en-US" smtClean="0"/>
              <a:pPr/>
              <a:t>7/22/2014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1C8DD-19CA-4375-B4E9-E2C1DB97AD0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C93B8A-7F4D-4197-950B-F65E3EDA8DC2}" type="datetimeFigureOut">
              <a:rPr lang="en-US" smtClean="0"/>
              <a:pPr/>
              <a:t>7/22/2014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F1C8DD-19CA-4375-B4E9-E2C1DB97AD0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Last lecture</a:t>
            </a:r>
            <a:endParaRPr lang="en-US" dirty="0"/>
          </a:p>
        </p:txBody>
      </p:sp>
      <p:sp>
        <p:nvSpPr>
          <p:cNvPr id="3" name="Content Placeholder 2"/>
          <p:cNvSpPr>
            <a:spLocks noGrp="1"/>
          </p:cNvSpPr>
          <p:nvPr>
            <p:ph idx="1"/>
          </p:nvPr>
        </p:nvSpPr>
        <p:spPr/>
        <p:txBody>
          <a:bodyPr/>
          <a:lstStyle/>
          <a:p>
            <a:r>
              <a:rPr lang="en-US" b="1" dirty="0" smtClean="0"/>
              <a:t>BUILDING THE INFRASTRUCTURE FOR</a:t>
            </a:r>
            <a:br>
              <a:rPr lang="en-US" b="1" dirty="0" smtClean="0"/>
            </a:br>
            <a:r>
              <a:rPr lang="en-US" b="1" dirty="0" smtClean="0"/>
              <a:t>INCLUSIVE FINANCE:</a:t>
            </a:r>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BUILDING THE MARKET</a:t>
            </a:r>
            <a:br>
              <a:rPr lang="en-US" b="1" dirty="0"/>
            </a:br>
            <a:r>
              <a:rPr lang="en-US" b="1" dirty="0"/>
              <a:t>FOR INVESTING IN</a:t>
            </a:r>
            <a:br>
              <a:rPr lang="en-US" b="1" dirty="0"/>
            </a:br>
            <a:r>
              <a:rPr lang="en-US" b="1" dirty="0"/>
              <a:t>MICROFINANCE</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CREDIT BUREAUS AND</a:t>
            </a:r>
            <a:br>
              <a:rPr lang="en-US" b="1" dirty="0"/>
            </a:br>
            <a:r>
              <a:rPr lang="en-US" b="1" dirty="0"/>
              <a:t>CREDIT SCORING</a:t>
            </a:r>
            <a:endParaRPr lang="en-US" dirty="0"/>
          </a:p>
        </p:txBody>
      </p:sp>
      <p:sp>
        <p:nvSpPr>
          <p:cNvPr id="3" name="Content Placeholder 2"/>
          <p:cNvSpPr>
            <a:spLocks noGrp="1"/>
          </p:cNvSpPr>
          <p:nvPr>
            <p:ph idx="1"/>
          </p:nvPr>
        </p:nvSpPr>
        <p:spPr/>
        <p:txBody>
          <a:bodyPr>
            <a:normAutofit/>
          </a:bodyPr>
          <a:lstStyle/>
          <a:p>
            <a:r>
              <a:rPr lang="en-US" dirty="0"/>
              <a:t>Internet surfers and late night television viewers in the United States are </a:t>
            </a:r>
            <a:r>
              <a:rPr lang="en-US" dirty="0" smtClean="0"/>
              <a:t>bombarded with </a:t>
            </a:r>
            <a:r>
              <a:rPr lang="en-US" dirty="0"/>
              <a:t>offers of free credit reports and advised to know their credit </a:t>
            </a:r>
            <a:r>
              <a:rPr lang="en-US" dirty="0" smtClean="0"/>
              <a:t>scores (I </a:t>
            </a:r>
            <a:r>
              <a:rPr lang="en-US" dirty="0"/>
              <a:t>confess to not knowing mine).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CREDIT BUREAUS AND</a:t>
            </a:r>
            <a:br>
              <a:rPr lang="en-US" b="1" dirty="0"/>
            </a:br>
            <a:r>
              <a:rPr lang="en-US" b="1" dirty="0"/>
              <a:t>CREDIT SCORING</a:t>
            </a:r>
            <a:endParaRPr lang="en-US" dirty="0"/>
          </a:p>
        </p:txBody>
      </p:sp>
      <p:sp>
        <p:nvSpPr>
          <p:cNvPr id="3" name="Content Placeholder 2"/>
          <p:cNvSpPr>
            <a:spLocks noGrp="1"/>
          </p:cNvSpPr>
          <p:nvPr>
            <p:ph idx="1"/>
          </p:nvPr>
        </p:nvSpPr>
        <p:spPr/>
        <p:txBody>
          <a:bodyPr>
            <a:normAutofit/>
          </a:bodyPr>
          <a:lstStyle/>
          <a:p>
            <a:r>
              <a:rPr lang="en-US" dirty="0" smtClean="0"/>
              <a:t>While the advertisements may be a nuisance, consumers in developed countries understand that their credit histories, as revealed in their credit scores, determine not only whether they will qualify for loans but also how much they will pay for them. Without a credit score, or with a poor one, middle-class American lifestyles are nearly impossible.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CREDIT BUREAUS AND</a:t>
            </a:r>
            <a:br>
              <a:rPr lang="en-US" b="1" dirty="0"/>
            </a:br>
            <a:r>
              <a:rPr lang="en-US" b="1" dirty="0"/>
              <a:t>CREDIT SCORING</a:t>
            </a:r>
            <a:endParaRPr lang="en-US" dirty="0"/>
          </a:p>
        </p:txBody>
      </p:sp>
      <p:sp>
        <p:nvSpPr>
          <p:cNvPr id="3" name="Content Placeholder 2"/>
          <p:cNvSpPr>
            <a:spLocks noGrp="1"/>
          </p:cNvSpPr>
          <p:nvPr>
            <p:ph idx="1"/>
          </p:nvPr>
        </p:nvSpPr>
        <p:spPr/>
        <p:txBody>
          <a:bodyPr>
            <a:normAutofit/>
          </a:bodyPr>
          <a:lstStyle/>
          <a:p>
            <a:r>
              <a:rPr lang="en-US" dirty="0"/>
              <a:t>Cut to the owner of a small but fast-growing shop on the outskirts of </a:t>
            </a:r>
            <a:r>
              <a:rPr lang="en-US" dirty="0" smtClean="0"/>
              <a:t>Dar </a:t>
            </a:r>
            <a:r>
              <a:rPr lang="en-US" dirty="0" err="1" smtClean="0"/>
              <a:t>es</a:t>
            </a:r>
            <a:r>
              <a:rPr lang="en-US" dirty="0" smtClean="0"/>
              <a:t> </a:t>
            </a:r>
            <a:r>
              <a:rPr lang="en-US" dirty="0"/>
              <a:t>Salaam, Tanzania. With no recognized identification card in a </a:t>
            </a:r>
            <a:r>
              <a:rPr lang="en-US" dirty="0" smtClean="0"/>
              <a:t>country where </a:t>
            </a:r>
            <a:r>
              <a:rPr lang="en-US" dirty="0"/>
              <a:t>people often bear the same names, he cannot establish his </a:t>
            </a:r>
            <a:r>
              <a:rPr lang="en-US" dirty="0" smtClean="0"/>
              <a:t>unique identity</a:t>
            </a:r>
            <a:r>
              <a:rPr lang="en-US" dirty="0"/>
              <a:t>. If he has borrowed from a microfinance institution like </a:t>
            </a:r>
            <a:r>
              <a:rPr lang="en-US" dirty="0" smtClean="0"/>
              <a:t>Pride Tanzania</a:t>
            </a:r>
            <a:r>
              <a:rPr lang="en-US" dirty="0"/>
              <a:t>, his good repayment record will do him no good at </a:t>
            </a:r>
            <a:r>
              <a:rPr lang="en-US" dirty="0" smtClean="0"/>
              <a:t>Standard Chartered </a:t>
            </a:r>
            <a:r>
              <a:rPr lang="en-US" dirty="0"/>
              <a:t>Bank,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CREDIT BUREAUS AND</a:t>
            </a:r>
            <a:br>
              <a:rPr lang="en-US" b="1" dirty="0"/>
            </a:br>
            <a:r>
              <a:rPr lang="en-US" b="1" dirty="0"/>
              <a:t>CREDIT SCORING</a:t>
            </a:r>
            <a:endParaRPr lang="en-US" dirty="0"/>
          </a:p>
        </p:txBody>
      </p:sp>
      <p:sp>
        <p:nvSpPr>
          <p:cNvPr id="3" name="Content Placeholder 2"/>
          <p:cNvSpPr>
            <a:spLocks noGrp="1"/>
          </p:cNvSpPr>
          <p:nvPr>
            <p:ph idx="1"/>
          </p:nvPr>
        </p:nvSpPr>
        <p:spPr/>
        <p:txBody>
          <a:bodyPr>
            <a:normAutofit/>
          </a:bodyPr>
          <a:lstStyle/>
          <a:p>
            <a:r>
              <a:rPr lang="en-US" dirty="0" smtClean="0"/>
              <a:t>since there is no system for sharing information between banks and MFIs. The end result? In all likelihood, Standard Chartered will turn him down, and Pride Tanzania will know that he is a captive client, which reduces its incentives to give him better service at lower cost.</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CREDIT BUREAUS AND</a:t>
            </a:r>
            <a:br>
              <a:rPr lang="en-US" b="1" dirty="0"/>
            </a:br>
            <a:r>
              <a:rPr lang="en-US" b="1" dirty="0"/>
              <a:t>CREDIT SCORING</a:t>
            </a:r>
            <a:endParaRPr lang="en-US" dirty="0"/>
          </a:p>
        </p:txBody>
      </p:sp>
      <p:sp>
        <p:nvSpPr>
          <p:cNvPr id="3" name="Content Placeholder 2"/>
          <p:cNvSpPr>
            <a:spLocks noGrp="1"/>
          </p:cNvSpPr>
          <p:nvPr>
            <p:ph idx="1"/>
          </p:nvPr>
        </p:nvSpPr>
        <p:spPr/>
        <p:txBody>
          <a:bodyPr>
            <a:normAutofit/>
          </a:bodyPr>
          <a:lstStyle/>
          <a:p>
            <a:r>
              <a:rPr lang="en-US" dirty="0"/>
              <a:t>Today’s web of credit information in the United States originated a </a:t>
            </a:r>
            <a:r>
              <a:rPr lang="en-US" dirty="0" smtClean="0"/>
              <a:t>century ago </a:t>
            </a:r>
            <a:r>
              <a:rPr lang="en-US" dirty="0"/>
              <a:t>in blacklists of bad customers compiled and shared by merchants. </a:t>
            </a:r>
            <a:r>
              <a:rPr lang="en-US" dirty="0" smtClean="0"/>
              <a:t>Formal credit </a:t>
            </a:r>
            <a:r>
              <a:rPr lang="en-US" dirty="0"/>
              <a:t>bureaus grew after World War I, taking on broader geographic </a:t>
            </a:r>
            <a:r>
              <a:rPr lang="en-US" dirty="0" smtClean="0"/>
              <a:t>ranges due </a:t>
            </a:r>
            <a:r>
              <a:rPr lang="en-US" dirty="0"/>
              <a:t>to the increased mobility of the population.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CREDIT BUREAUS AND</a:t>
            </a:r>
            <a:br>
              <a:rPr lang="en-US" b="1" dirty="0"/>
            </a:br>
            <a:r>
              <a:rPr lang="en-US" b="1" dirty="0"/>
              <a:t>CREDIT SCORING</a:t>
            </a:r>
            <a:endParaRPr lang="en-US" dirty="0"/>
          </a:p>
        </p:txBody>
      </p:sp>
      <p:sp>
        <p:nvSpPr>
          <p:cNvPr id="3" name="Content Placeholder 2"/>
          <p:cNvSpPr>
            <a:spLocks noGrp="1"/>
          </p:cNvSpPr>
          <p:nvPr>
            <p:ph idx="1"/>
          </p:nvPr>
        </p:nvSpPr>
        <p:spPr/>
        <p:txBody>
          <a:bodyPr>
            <a:normAutofit/>
          </a:bodyPr>
          <a:lstStyle/>
          <a:p>
            <a:r>
              <a:rPr lang="en-US" dirty="0" smtClean="0"/>
              <a:t>Banks joined in to support their growing personal, small business, and mortgage lending businesses. Although these systems took more than a generation to evolve, their spread to new countries is proceeding much faster.</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Value of Credit Bureaus for the</a:t>
            </a:r>
            <a:br>
              <a:rPr lang="en-US" b="1" dirty="0" smtClean="0"/>
            </a:br>
            <a:r>
              <a:rPr lang="en-US" b="1" dirty="0" smtClean="0"/>
              <a:t>BOP Market</a:t>
            </a:r>
            <a:endParaRPr lang="en-US" b="1" dirty="0"/>
          </a:p>
        </p:txBody>
      </p:sp>
      <p:sp>
        <p:nvSpPr>
          <p:cNvPr id="3" name="Content Placeholder 2"/>
          <p:cNvSpPr>
            <a:spLocks noGrp="1"/>
          </p:cNvSpPr>
          <p:nvPr>
            <p:ph idx="1"/>
          </p:nvPr>
        </p:nvSpPr>
        <p:spPr/>
        <p:txBody>
          <a:bodyPr>
            <a:normAutofit/>
          </a:bodyPr>
          <a:lstStyle/>
          <a:p>
            <a:r>
              <a:rPr lang="en-US" dirty="0" smtClean="0"/>
              <a:t>Credit </a:t>
            </a:r>
            <a:r>
              <a:rPr lang="en-US" dirty="0"/>
              <a:t>bureaus are widely recognized as contributing to credit growth </a:t>
            </a:r>
            <a:r>
              <a:rPr lang="en-US" dirty="0" smtClean="0"/>
              <a:t>in the </a:t>
            </a:r>
            <a:r>
              <a:rPr lang="en-US" dirty="0"/>
              <a:t>financial system, lower costs for good borrowers, and a wider circle </a:t>
            </a:r>
            <a:r>
              <a:rPr lang="en-US" dirty="0" smtClean="0"/>
              <a:t>of borrowers </a:t>
            </a:r>
            <a:r>
              <a:rPr lang="en-US" dirty="0"/>
              <a:t>reached. An International Finance Company (IFC) </a:t>
            </a:r>
            <a:r>
              <a:rPr lang="en-US" dirty="0" smtClean="0"/>
              <a:t>survey, based </a:t>
            </a:r>
            <a:r>
              <a:rPr lang="en-US" dirty="0"/>
              <a:t>on 5,000 firms in 51 countries, found that in countries with </a:t>
            </a:r>
            <a:r>
              <a:rPr lang="en-US" dirty="0" smtClean="0"/>
              <a:t>credit bureaus </a:t>
            </a:r>
            <a:r>
              <a:rPr lang="en-US" dirty="0"/>
              <a:t>there was a 40 percent probability of small firms obtaining a loan</a:t>
            </a:r>
            <a:r>
              <a:rPr lang="en-US" dirty="0" smtClean="0"/>
              <a: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Value of Credit Bureaus for the</a:t>
            </a:r>
            <a:br>
              <a:rPr lang="en-US" b="1" dirty="0" smtClean="0"/>
            </a:br>
            <a:r>
              <a:rPr lang="en-US" b="1" dirty="0" smtClean="0"/>
              <a:t>BOP Market</a:t>
            </a:r>
            <a:endParaRPr lang="en-US" b="1" dirty="0"/>
          </a:p>
        </p:txBody>
      </p:sp>
      <p:sp>
        <p:nvSpPr>
          <p:cNvPr id="3" name="Content Placeholder 2"/>
          <p:cNvSpPr>
            <a:spLocks noGrp="1"/>
          </p:cNvSpPr>
          <p:nvPr>
            <p:ph idx="1"/>
          </p:nvPr>
        </p:nvSpPr>
        <p:spPr/>
        <p:txBody>
          <a:bodyPr>
            <a:normAutofit/>
          </a:bodyPr>
          <a:lstStyle/>
          <a:p>
            <a:r>
              <a:rPr lang="en-US" dirty="0" smtClean="0"/>
              <a:t>versus a 28 percent probability in countries without credit bureaus. In countries with credit bureaus, 27 percent of small firms reported having credit constraints, versus 49 percent of small firms in countries without credit bureaus.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Value of Credit Bureaus for the</a:t>
            </a:r>
            <a:br>
              <a:rPr lang="en-US" b="1" dirty="0" smtClean="0"/>
            </a:br>
            <a:r>
              <a:rPr lang="en-US" b="1" dirty="0" smtClean="0"/>
              <a:t>BOP Market</a:t>
            </a:r>
            <a:endParaRPr lang="en-US" b="1" dirty="0"/>
          </a:p>
        </p:txBody>
      </p:sp>
      <p:sp>
        <p:nvSpPr>
          <p:cNvPr id="3" name="Content Placeholder 2"/>
          <p:cNvSpPr>
            <a:spLocks noGrp="1"/>
          </p:cNvSpPr>
          <p:nvPr>
            <p:ph idx="1"/>
          </p:nvPr>
        </p:nvSpPr>
        <p:spPr/>
        <p:txBody>
          <a:bodyPr>
            <a:normAutofit fontScale="92500" lnSpcReduction="10000"/>
          </a:bodyPr>
          <a:lstStyle/>
          <a:p>
            <a:r>
              <a:rPr lang="en-US" dirty="0"/>
              <a:t>Credit bureaus respond to two of the four challenges of BOP </a:t>
            </a:r>
            <a:r>
              <a:rPr lang="en-US" dirty="0" smtClean="0"/>
              <a:t>finance: </a:t>
            </a:r>
            <a:r>
              <a:rPr lang="en-US" dirty="0"/>
              <a:t>reducing costs and managing risk. Since </a:t>
            </a:r>
            <a:r>
              <a:rPr lang="en-US" dirty="0" smtClean="0"/>
              <a:t>microfinance institutions </a:t>
            </a:r>
            <a:r>
              <a:rPr lang="en-US" dirty="0"/>
              <a:t>worked in the absence of credit bureaus, they developed </a:t>
            </a:r>
            <a:r>
              <a:rPr lang="en-US" dirty="0" smtClean="0"/>
              <a:t>different ways </a:t>
            </a:r>
            <a:r>
              <a:rPr lang="en-US" dirty="0"/>
              <a:t>to meet these challenges. Many of the distinguishing innovations </a:t>
            </a:r>
            <a:r>
              <a:rPr lang="en-US" dirty="0" smtClean="0"/>
              <a:t>of microfinance </a:t>
            </a:r>
            <a:r>
              <a:rPr lang="en-US" dirty="0"/>
              <a:t>lending methodologies were created to assess or motivate </a:t>
            </a:r>
            <a:r>
              <a:rPr lang="en-US" dirty="0" smtClean="0"/>
              <a:t>good repayment </a:t>
            </a:r>
            <a:r>
              <a:rPr lang="en-US" dirty="0"/>
              <a:t>behavior by informal-sector clients in places without </a:t>
            </a:r>
            <a:r>
              <a:rPr lang="en-US" dirty="0" smtClean="0"/>
              <a:t>credit bureaus</a:t>
            </a:r>
            <a:r>
              <a:rPr lang="en-US" dirty="0"/>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Value of Credit Bureaus for the</a:t>
            </a:r>
            <a:br>
              <a:rPr lang="en-US" b="1" dirty="0" smtClean="0"/>
            </a:br>
            <a:r>
              <a:rPr lang="en-US" b="1" dirty="0" smtClean="0"/>
              <a:t>BOP Market</a:t>
            </a:r>
            <a:endParaRPr lang="en-US" b="1" dirty="0"/>
          </a:p>
        </p:txBody>
      </p:sp>
      <p:sp>
        <p:nvSpPr>
          <p:cNvPr id="3" name="Content Placeholder 2"/>
          <p:cNvSpPr>
            <a:spLocks noGrp="1"/>
          </p:cNvSpPr>
          <p:nvPr>
            <p:ph idx="1"/>
          </p:nvPr>
        </p:nvSpPr>
        <p:spPr/>
        <p:txBody>
          <a:bodyPr>
            <a:normAutofit/>
          </a:bodyPr>
          <a:lstStyle/>
          <a:p>
            <a:r>
              <a:rPr lang="en-US" dirty="0" smtClean="0"/>
              <a:t>These features include group guarantees, stepped loans (moving from small to larger loans through good repayment performance), nontraditional collateral, and individual working capital credit assessments. Although these methods are effective, they come with hefty administrative costs that require high interest rates.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Value of Credit Bureaus for the</a:t>
            </a:r>
            <a:br>
              <a:rPr lang="en-US" b="1" dirty="0" smtClean="0"/>
            </a:br>
            <a:r>
              <a:rPr lang="en-US" b="1" dirty="0" smtClean="0"/>
              <a:t>BOP Market</a:t>
            </a:r>
            <a:endParaRPr lang="en-US" b="1" dirty="0"/>
          </a:p>
        </p:txBody>
      </p:sp>
      <p:sp>
        <p:nvSpPr>
          <p:cNvPr id="3" name="Content Placeholder 2"/>
          <p:cNvSpPr>
            <a:spLocks noGrp="1"/>
          </p:cNvSpPr>
          <p:nvPr>
            <p:ph idx="1"/>
          </p:nvPr>
        </p:nvSpPr>
        <p:spPr/>
        <p:txBody>
          <a:bodyPr>
            <a:normAutofit/>
          </a:bodyPr>
          <a:lstStyle/>
          <a:p>
            <a:r>
              <a:rPr lang="en-US" dirty="0" smtClean="0"/>
              <a:t>In contrast, credit decisions in the developed countries can be made nearly instantaneously for a small fee through automated consultations with credit bureaus. For this reason, credit bureau development could be a potential boon for microfinance institutions and a facilitator of greater competition in the BOP market.</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Value of Credit Bureaus for the</a:t>
            </a:r>
            <a:br>
              <a:rPr lang="en-US" b="1" dirty="0" smtClean="0"/>
            </a:br>
            <a:r>
              <a:rPr lang="en-US" b="1" dirty="0" smtClean="0"/>
              <a:t>BOP Market</a:t>
            </a:r>
            <a:endParaRPr lang="en-US" b="1" dirty="0"/>
          </a:p>
        </p:txBody>
      </p:sp>
      <p:sp>
        <p:nvSpPr>
          <p:cNvPr id="3" name="Content Placeholder 2"/>
          <p:cNvSpPr>
            <a:spLocks noGrp="1"/>
          </p:cNvSpPr>
          <p:nvPr>
            <p:ph idx="1"/>
          </p:nvPr>
        </p:nvSpPr>
        <p:spPr/>
        <p:txBody>
          <a:bodyPr>
            <a:normAutofit/>
          </a:bodyPr>
          <a:lstStyle/>
          <a:p>
            <a:r>
              <a:rPr lang="en-US" dirty="0"/>
              <a:t>The problem of low credit bureau coverage is not confined to </a:t>
            </a:r>
            <a:r>
              <a:rPr lang="en-US" dirty="0" smtClean="0"/>
              <a:t>developing economies</a:t>
            </a:r>
            <a:r>
              <a:rPr lang="en-US" dirty="0"/>
              <a:t>, because even in advanced economies credit bureaus do </a:t>
            </a:r>
            <a:r>
              <a:rPr lang="en-US" dirty="0" smtClean="0"/>
              <a:t>not include </a:t>
            </a:r>
            <a:r>
              <a:rPr lang="en-US" dirty="0"/>
              <a:t>everyone. In the United States, many low-income people, </a:t>
            </a:r>
            <a:r>
              <a:rPr lang="en-US" dirty="0" smtClean="0"/>
              <a:t>especially youth </a:t>
            </a:r>
            <a:r>
              <a:rPr lang="en-US" dirty="0"/>
              <a:t>and recent immigrants, lack credit histories and are closed out of </a:t>
            </a:r>
            <a:r>
              <a:rPr lang="en-US" dirty="0" smtClean="0"/>
              <a:t>the mainstream </a:t>
            </a:r>
            <a:r>
              <a:rPr lang="en-US" dirty="0"/>
              <a:t>system.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Value of Credit Bureaus for the</a:t>
            </a:r>
            <a:br>
              <a:rPr lang="en-US" b="1" dirty="0" smtClean="0"/>
            </a:br>
            <a:r>
              <a:rPr lang="en-US" b="1" dirty="0" smtClean="0"/>
              <a:t>BOP Market</a:t>
            </a:r>
            <a:endParaRPr lang="en-US" b="1" dirty="0"/>
          </a:p>
        </p:txBody>
      </p:sp>
      <p:sp>
        <p:nvSpPr>
          <p:cNvPr id="3" name="Content Placeholder 2"/>
          <p:cNvSpPr>
            <a:spLocks noGrp="1"/>
          </p:cNvSpPr>
          <p:nvPr>
            <p:ph idx="1"/>
          </p:nvPr>
        </p:nvSpPr>
        <p:spPr/>
        <p:txBody>
          <a:bodyPr>
            <a:normAutofit/>
          </a:bodyPr>
          <a:lstStyle/>
          <a:p>
            <a:r>
              <a:rPr lang="en-US" dirty="0" smtClean="0"/>
              <a:t>People who have suffered problem periods need to rebuild their credit scores. The most popular product of ACCION’s U.S. arm is its Credit Builder loan, a small stepped loan of $500 to $750 aimed at helping clients develop a positive credit history.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 Value of Credit Bureaus for the</a:t>
            </a:r>
            <a:br>
              <a:rPr lang="en-US" b="1" dirty="0" smtClean="0"/>
            </a:br>
            <a:r>
              <a:rPr lang="en-US" b="1" dirty="0" smtClean="0"/>
              <a:t>BOP Market</a:t>
            </a:r>
            <a:endParaRPr lang="en-US" b="1" dirty="0"/>
          </a:p>
        </p:txBody>
      </p:sp>
      <p:sp>
        <p:nvSpPr>
          <p:cNvPr id="3" name="Content Placeholder 2"/>
          <p:cNvSpPr>
            <a:spLocks noGrp="1"/>
          </p:cNvSpPr>
          <p:nvPr>
            <p:ph idx="1"/>
          </p:nvPr>
        </p:nvSpPr>
        <p:spPr/>
        <p:txBody>
          <a:bodyPr>
            <a:normAutofit/>
          </a:bodyPr>
          <a:lstStyle/>
          <a:p>
            <a:r>
              <a:rPr lang="en-US" dirty="0" smtClean="0"/>
              <a:t>Another initiative, the alternative credit bureau </a:t>
            </a:r>
            <a:r>
              <a:rPr lang="en-US" dirty="0" err="1" smtClean="0"/>
              <a:t>MicroBilt</a:t>
            </a:r>
            <a:r>
              <a:rPr lang="en-US" dirty="0" smtClean="0"/>
              <a:t>, is developing credit scores weighted toward the kinds of payments low-income people do make—like rent and utilities payments— rather than on bank loan experience.</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BUILDING THE MARKET</a:t>
            </a:r>
            <a:br>
              <a:rPr lang="en-US" b="1" dirty="0"/>
            </a:br>
            <a:r>
              <a:rPr lang="en-US" b="1" dirty="0"/>
              <a:t>FOR INVESTING IN</a:t>
            </a:r>
            <a:br>
              <a:rPr lang="en-US" b="1" dirty="0"/>
            </a:br>
            <a:r>
              <a:rPr lang="en-US" b="1" dirty="0"/>
              <a:t>MICROFINANCE</a:t>
            </a:r>
          </a:p>
        </p:txBody>
      </p:sp>
      <p:sp>
        <p:nvSpPr>
          <p:cNvPr id="3" name="Content Placeholder 2"/>
          <p:cNvSpPr>
            <a:spLocks noGrp="1"/>
          </p:cNvSpPr>
          <p:nvPr>
            <p:ph idx="1"/>
          </p:nvPr>
        </p:nvSpPr>
        <p:spPr/>
        <p:txBody>
          <a:bodyPr>
            <a:normAutofit/>
          </a:bodyPr>
          <a:lstStyle/>
          <a:p>
            <a:endParaRPr lang="en-US" dirty="0" smtClean="0"/>
          </a:p>
          <a:p>
            <a:r>
              <a:rPr lang="en-US" dirty="0" smtClean="0"/>
              <a:t>Many </a:t>
            </a:r>
            <a:r>
              <a:rPr lang="en-US" dirty="0"/>
              <a:t>committed professionals are dedicating themselves to </a:t>
            </a:r>
            <a:r>
              <a:rPr lang="en-US" dirty="0" smtClean="0"/>
              <a:t>integrating the </a:t>
            </a:r>
            <a:r>
              <a:rPr lang="en-US" dirty="0"/>
              <a:t>market for microfinance investment into international capital </a:t>
            </a:r>
            <a:r>
              <a:rPr lang="en-US" dirty="0" smtClean="0"/>
              <a:t>markets.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BUILDING THE MARKET</a:t>
            </a:r>
            <a:br>
              <a:rPr lang="en-US" b="1" dirty="0"/>
            </a:br>
            <a:r>
              <a:rPr lang="en-US" b="1" dirty="0"/>
              <a:t>FOR INVESTING IN</a:t>
            </a:r>
            <a:br>
              <a:rPr lang="en-US" b="1" dirty="0"/>
            </a:br>
            <a:r>
              <a:rPr lang="en-US" b="1" dirty="0"/>
              <a:t>MICROFINANCE</a:t>
            </a:r>
          </a:p>
        </p:txBody>
      </p:sp>
      <p:sp>
        <p:nvSpPr>
          <p:cNvPr id="3" name="Content Placeholder 2"/>
          <p:cNvSpPr>
            <a:spLocks noGrp="1"/>
          </p:cNvSpPr>
          <p:nvPr>
            <p:ph idx="1"/>
          </p:nvPr>
        </p:nvSpPr>
        <p:spPr/>
        <p:txBody>
          <a:bodyPr>
            <a:normAutofit/>
          </a:bodyPr>
          <a:lstStyle/>
          <a:p>
            <a:r>
              <a:rPr lang="en-US" dirty="0" smtClean="0"/>
              <a:t>The hallmarks of a mature microfinance investment market will include ready availability of high-quality information about MFIs, a wide range of investors, and active trading with ease of entry and exit. When this day comes, MFIs will be able to raise funds at favorable costs that accurately reflect their risk and return profiles.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Information for </a:t>
            </a:r>
            <a:r>
              <a:rPr lang="en-US" b="1" dirty="0" err="1" smtClean="0"/>
              <a:t>Investors:Advisors</a:t>
            </a:r>
            <a:r>
              <a:rPr lang="en-US" b="1" dirty="0" smtClean="0"/>
              <a:t>,</a:t>
            </a:r>
            <a:br>
              <a:rPr lang="en-US" b="1" dirty="0" smtClean="0"/>
            </a:br>
            <a:r>
              <a:rPr lang="en-US" b="1" dirty="0" smtClean="0"/>
              <a:t>Data, and Ratings</a:t>
            </a:r>
            <a:endParaRPr lang="en-US" b="1" dirty="0"/>
          </a:p>
        </p:txBody>
      </p:sp>
      <p:sp>
        <p:nvSpPr>
          <p:cNvPr id="3" name="Content Placeholder 2"/>
          <p:cNvSpPr>
            <a:spLocks noGrp="1"/>
          </p:cNvSpPr>
          <p:nvPr>
            <p:ph idx="1"/>
          </p:nvPr>
        </p:nvSpPr>
        <p:spPr/>
        <p:txBody>
          <a:bodyPr>
            <a:normAutofit/>
          </a:bodyPr>
          <a:lstStyle/>
          <a:p>
            <a:r>
              <a:rPr lang="en-US" dirty="0" smtClean="0"/>
              <a:t>The </a:t>
            </a:r>
            <a:r>
              <a:rPr lang="en-US" dirty="0"/>
              <a:t>biggest issue in market creation is getting the right information into </a:t>
            </a:r>
            <a:r>
              <a:rPr lang="en-US" dirty="0" smtClean="0"/>
              <a:t>the hands </a:t>
            </a:r>
            <a:r>
              <a:rPr lang="en-US" dirty="0"/>
              <a:t>of prospective investors. Wall Street professionals are accustomed </a:t>
            </a:r>
            <a:r>
              <a:rPr lang="en-US" dirty="0" smtClean="0"/>
              <a:t>to clicking </a:t>
            </a:r>
            <a:r>
              <a:rPr lang="en-US" dirty="0"/>
              <a:t>on Bloomberg.com for an instant flood of data. But there is no </a:t>
            </a:r>
            <a:r>
              <a:rPr lang="en-US" dirty="0" smtClean="0"/>
              <a:t>microfinance page </a:t>
            </a:r>
            <a:r>
              <a:rPr lang="en-US" dirty="0"/>
              <a:t>on Bloomberg.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Information for </a:t>
            </a:r>
            <a:r>
              <a:rPr lang="en-US" b="1" dirty="0" err="1" smtClean="0"/>
              <a:t>Investors:Advisors</a:t>
            </a:r>
            <a:r>
              <a:rPr lang="en-US" b="1" dirty="0" smtClean="0"/>
              <a:t>,</a:t>
            </a:r>
            <a:br>
              <a:rPr lang="en-US" b="1" dirty="0" smtClean="0"/>
            </a:br>
            <a:r>
              <a:rPr lang="en-US" b="1" dirty="0" smtClean="0"/>
              <a:t>Data, and Ratings</a:t>
            </a:r>
            <a:endParaRPr lang="en-US" b="1" dirty="0"/>
          </a:p>
        </p:txBody>
      </p:sp>
      <p:sp>
        <p:nvSpPr>
          <p:cNvPr id="3" name="Content Placeholder 2"/>
          <p:cNvSpPr>
            <a:spLocks noGrp="1"/>
          </p:cNvSpPr>
          <p:nvPr>
            <p:ph idx="1"/>
          </p:nvPr>
        </p:nvSpPr>
        <p:spPr/>
        <p:txBody>
          <a:bodyPr>
            <a:normAutofit/>
          </a:bodyPr>
          <a:lstStyle/>
          <a:p>
            <a:r>
              <a:rPr lang="en-US" dirty="0" smtClean="0"/>
              <a:t>When </a:t>
            </a:r>
            <a:r>
              <a:rPr lang="en-US" i="1" dirty="0" smtClean="0"/>
              <a:t>The Economist took its first serious look </a:t>
            </a:r>
            <a:r>
              <a:rPr lang="en-US" dirty="0" smtClean="0"/>
              <a:t>at microfinance in 2005, it complained about the lack of data and the obscure metrics that meant something to microfinance mavens but nothing to standard investors. Frustration almost jumped off the page.</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Information for </a:t>
            </a:r>
            <a:r>
              <a:rPr lang="en-US" b="1" dirty="0" err="1" smtClean="0"/>
              <a:t>Investors:Advisors</a:t>
            </a:r>
            <a:r>
              <a:rPr lang="en-US" b="1" dirty="0" smtClean="0"/>
              <a:t>,</a:t>
            </a:r>
            <a:br>
              <a:rPr lang="en-US" b="1" dirty="0" smtClean="0"/>
            </a:br>
            <a:r>
              <a:rPr lang="en-US" b="1" dirty="0" smtClean="0"/>
              <a:t>Data, and Ratings</a:t>
            </a:r>
            <a:endParaRPr lang="en-US" b="1" dirty="0"/>
          </a:p>
        </p:txBody>
      </p:sp>
      <p:sp>
        <p:nvSpPr>
          <p:cNvPr id="3" name="Content Placeholder 2"/>
          <p:cNvSpPr>
            <a:spLocks noGrp="1"/>
          </p:cNvSpPr>
          <p:nvPr>
            <p:ph idx="1"/>
          </p:nvPr>
        </p:nvSpPr>
        <p:spPr/>
        <p:txBody>
          <a:bodyPr>
            <a:normAutofit/>
          </a:bodyPr>
          <a:lstStyle/>
          <a:p>
            <a:r>
              <a:rPr lang="en-US" dirty="0"/>
              <a:t>For their part, MFIs “grew up” responding to donors’ information </a:t>
            </a:r>
            <a:r>
              <a:rPr lang="en-US" dirty="0" smtClean="0"/>
              <a:t>needs. Only </a:t>
            </a:r>
            <a:r>
              <a:rPr lang="en-US" dirty="0"/>
              <a:t>recently are they learning to understand how investors use </a:t>
            </a:r>
            <a:r>
              <a:rPr lang="en-US" dirty="0" smtClean="0"/>
              <a:t>information </a:t>
            </a:r>
            <a:r>
              <a:rPr lang="en-US" dirty="0"/>
              <a:t>to make decisions. At first, MFIs with nonprofit origins may even have </a:t>
            </a:r>
            <a:r>
              <a:rPr lang="en-US" dirty="0" smtClean="0"/>
              <a:t>greeted investor </a:t>
            </a:r>
            <a:r>
              <a:rPr lang="en-US" dirty="0"/>
              <a:t>requests for information as “none of your business” or as </a:t>
            </a:r>
            <a:r>
              <a:rPr lang="en-US" dirty="0" smtClean="0"/>
              <a:t>signaling lack </a:t>
            </a:r>
            <a:r>
              <a:rPr lang="en-US" dirty="0"/>
              <a:t>of trust.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Information for </a:t>
            </a:r>
            <a:r>
              <a:rPr lang="en-US" b="1" dirty="0" err="1" smtClean="0"/>
              <a:t>Investors:Advisors</a:t>
            </a:r>
            <a:r>
              <a:rPr lang="en-US" b="1" dirty="0" smtClean="0"/>
              <a:t>,</a:t>
            </a:r>
            <a:br>
              <a:rPr lang="en-US" b="1" dirty="0" smtClean="0"/>
            </a:br>
            <a:r>
              <a:rPr lang="en-US" b="1" dirty="0" smtClean="0"/>
              <a:t>Data, and Ratings</a:t>
            </a:r>
            <a:endParaRPr lang="en-US" b="1" dirty="0"/>
          </a:p>
        </p:txBody>
      </p:sp>
      <p:sp>
        <p:nvSpPr>
          <p:cNvPr id="3" name="Content Placeholder 2"/>
          <p:cNvSpPr>
            <a:spLocks noGrp="1"/>
          </p:cNvSpPr>
          <p:nvPr>
            <p:ph idx="1"/>
          </p:nvPr>
        </p:nvSpPr>
        <p:spPr/>
        <p:txBody>
          <a:bodyPr>
            <a:normAutofit/>
          </a:bodyPr>
          <a:lstStyle/>
          <a:p>
            <a:r>
              <a:rPr lang="en-US" dirty="0"/>
              <a:t>The information infrastructure now developing to support </a:t>
            </a:r>
            <a:r>
              <a:rPr lang="en-US" dirty="0" smtClean="0"/>
              <a:t>microfinance is </a:t>
            </a:r>
            <a:r>
              <a:rPr lang="en-US" dirty="0"/>
              <a:t>multifaceted, including a central data source (the Microfinance </a:t>
            </a:r>
            <a:r>
              <a:rPr lang="en-US" dirty="0" smtClean="0"/>
              <a:t>Information Exchange </a:t>
            </a:r>
            <a:r>
              <a:rPr lang="en-US" dirty="0"/>
              <a:t>or MIX), mainstream and specialized investment </a:t>
            </a:r>
            <a:r>
              <a:rPr lang="en-US" dirty="0" smtClean="0"/>
              <a:t>advisors, investor </a:t>
            </a:r>
            <a:r>
              <a:rPr lang="en-US" dirty="0"/>
              <a:t>associations, and rating agencies.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b="1" dirty="0"/>
          </a:p>
        </p:txBody>
      </p:sp>
      <p:sp>
        <p:nvSpPr>
          <p:cNvPr id="3" name="Content Placeholder 2"/>
          <p:cNvSpPr>
            <a:spLocks noGrp="1"/>
          </p:cNvSpPr>
          <p:nvPr>
            <p:ph idx="1"/>
          </p:nvPr>
        </p:nvSpPr>
        <p:spPr/>
        <p:txBody>
          <a:bodyPr>
            <a:normAutofit/>
          </a:bodyPr>
          <a:lstStyle/>
          <a:p>
            <a:pPr>
              <a:buNone/>
            </a:pPr>
            <a:endParaRPr lang="en-US" b="1" dirty="0" smtClean="0"/>
          </a:p>
          <a:p>
            <a:pPr>
              <a:buNone/>
            </a:pPr>
            <a:r>
              <a:rPr lang="en-US" b="1" dirty="0" smtClean="0"/>
              <a:t>	</a:t>
            </a:r>
            <a:r>
              <a:rPr lang="en-US" b="1" smtClean="0"/>
              <a:t>Credit Bureaus </a:t>
            </a:r>
            <a:r>
              <a:rPr lang="en-US" b="1" dirty="0" smtClean="0"/>
              <a:t>and Credit Scoring</a:t>
            </a:r>
          </a:p>
          <a:p>
            <a:pPr>
              <a:buNone/>
            </a:pPr>
            <a:endParaRPr lang="en-US" b="1" dirty="0"/>
          </a:p>
          <a:p>
            <a:pPr>
              <a:buNone/>
            </a:pPr>
            <a:r>
              <a:rPr lang="en-US" b="1" dirty="0" smtClean="0"/>
              <a:t>	BUILDING THE MARKET FOR INVESTING IN MICROFINANCE</a:t>
            </a:r>
          </a:p>
          <a:p>
            <a:pPr>
              <a:buNone/>
            </a:pPr>
            <a:endParaRPr lang="en-US" b="1" dirty="0"/>
          </a:p>
          <a:p>
            <a:pPr>
              <a:buNone/>
            </a:pP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TotalTime>
  <Words>1077</Words>
  <Application>Microsoft Office PowerPoint</Application>
  <PresentationFormat>On-screen Show (4:3)</PresentationFormat>
  <Paragraphs>49</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Summary of the Last lecture</vt:lpstr>
      <vt:lpstr>BUILDING THE MARKET FOR INVESTING IN MICROFINANCE</vt:lpstr>
      <vt:lpstr>CREDIT BUREAUS AND CREDIT SCORING</vt:lpstr>
      <vt:lpstr>CREDIT BUREAUS AND CREDIT SCORING</vt:lpstr>
      <vt:lpstr>CREDIT BUREAUS AND CREDIT SCORING</vt:lpstr>
      <vt:lpstr>CREDIT BUREAUS AND CREDIT SCORING</vt:lpstr>
      <vt:lpstr>CREDIT BUREAUS AND CREDIT SCORING</vt:lpstr>
      <vt:lpstr>CREDIT BUREAUS AND CREDIT SCORING</vt:lpstr>
      <vt:lpstr>The Value of Credit Bureaus for the BOP Market</vt:lpstr>
      <vt:lpstr>The Value of Credit Bureaus for the BOP Market</vt:lpstr>
      <vt:lpstr>The Value of Credit Bureaus for the BOP Market</vt:lpstr>
      <vt:lpstr>The Value of Credit Bureaus for the BOP Market</vt:lpstr>
      <vt:lpstr>The Value of Credit Bureaus for the BOP Market</vt:lpstr>
      <vt:lpstr>The Value of Credit Bureaus for the BOP Market</vt:lpstr>
      <vt:lpstr>The Value of Credit Bureaus for the BOP Market</vt:lpstr>
      <vt:lpstr>The Value of Credit Bureaus for the BOP Market</vt:lpstr>
      <vt:lpstr>BUILDING THE MARKET FOR INVESTING IN MICROFINANCE</vt:lpstr>
      <vt:lpstr>BUILDING THE MARKET FOR INVESTING IN MICROFINANCE</vt:lpstr>
      <vt:lpstr>Information for Investors:Advisors, Data, and Ratings</vt:lpstr>
      <vt:lpstr>Information for Investors:Advisors, Data, and Ratings</vt:lpstr>
      <vt:lpstr>Information for Investors:Advisors, Data, and Ratings</vt:lpstr>
      <vt:lpstr>Information for Investors:Advisors, Data, and Ratings</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NTS</cp:lastModifiedBy>
  <cp:revision>12</cp:revision>
  <dcterms:created xsi:type="dcterms:W3CDTF">2014-07-22T06:11:07Z</dcterms:created>
  <dcterms:modified xsi:type="dcterms:W3CDTF">2014-07-22T10:00:18Z</dcterms:modified>
</cp:coreProperties>
</file>